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3"/>
  </p:notesMasterIdLst>
  <p:sldIdLst>
    <p:sldId id="257" r:id="rId2"/>
    <p:sldId id="259" r:id="rId3"/>
    <p:sldId id="258" r:id="rId4"/>
    <p:sldId id="261" r:id="rId5"/>
    <p:sldId id="262" r:id="rId6"/>
    <p:sldId id="280" r:id="rId7"/>
    <p:sldId id="263" r:id="rId8"/>
    <p:sldId id="260" r:id="rId9"/>
    <p:sldId id="326" r:id="rId10"/>
    <p:sldId id="267" r:id="rId11"/>
    <p:sldId id="319" r:id="rId12"/>
    <p:sldId id="270" r:id="rId13"/>
    <p:sldId id="329" r:id="rId14"/>
    <p:sldId id="271" r:id="rId15"/>
    <p:sldId id="328" r:id="rId16"/>
    <p:sldId id="317" r:id="rId17"/>
    <p:sldId id="277" r:id="rId18"/>
    <p:sldId id="311" r:id="rId19"/>
    <p:sldId id="291" r:id="rId20"/>
    <p:sldId id="278" r:id="rId21"/>
    <p:sldId id="279" r:id="rId22"/>
    <p:sldId id="281" r:id="rId23"/>
    <p:sldId id="323" r:id="rId24"/>
    <p:sldId id="325" r:id="rId25"/>
    <p:sldId id="282" r:id="rId26"/>
    <p:sldId id="274" r:id="rId27"/>
    <p:sldId id="286" r:id="rId28"/>
    <p:sldId id="290" r:id="rId29"/>
    <p:sldId id="288" r:id="rId30"/>
    <p:sldId id="289" r:id="rId31"/>
    <p:sldId id="318" r:id="rId32"/>
    <p:sldId id="293" r:id="rId33"/>
    <p:sldId id="294" r:id="rId34"/>
    <p:sldId id="296" r:id="rId35"/>
    <p:sldId id="297" r:id="rId36"/>
    <p:sldId id="301" r:id="rId37"/>
    <p:sldId id="300" r:id="rId38"/>
    <p:sldId id="299" r:id="rId39"/>
    <p:sldId id="298" r:id="rId40"/>
    <p:sldId id="302" r:id="rId41"/>
    <p:sldId id="304" r:id="rId42"/>
    <p:sldId id="306" r:id="rId43"/>
    <p:sldId id="305" r:id="rId44"/>
    <p:sldId id="303" r:id="rId45"/>
    <p:sldId id="332" r:id="rId46"/>
    <p:sldId id="307" r:id="rId47"/>
    <p:sldId id="313" r:id="rId48"/>
    <p:sldId id="314" r:id="rId49"/>
    <p:sldId id="316" r:id="rId50"/>
    <p:sldId id="315" r:id="rId51"/>
    <p:sldId id="31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660033"/>
    <a:srgbClr val="CC0066"/>
    <a:srgbClr val="006600"/>
    <a:srgbClr val="BB0523"/>
    <a:srgbClr val="28BB0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79749" autoAdjust="0"/>
  </p:normalViewPr>
  <p:slideViewPr>
    <p:cSldViewPr snapToGrid="0">
      <p:cViewPr varScale="1">
        <p:scale>
          <a:sx n="57" d="100"/>
          <a:sy n="57" d="100"/>
        </p:scale>
        <p:origin x="-1224" y="-96"/>
      </p:cViewPr>
      <p:guideLst>
        <p:guide orient="horz" pos="2160"/>
        <p:guide pos="3840"/>
      </p:guideLst>
    </p:cSldViewPr>
  </p:slideViewPr>
  <p:notesTextViewPr>
    <p:cViewPr>
      <p:scale>
        <a:sx n="1" d="1"/>
        <a:sy n="1" d="1"/>
      </p:scale>
      <p:origin x="0" y="0"/>
    </p:cViewPr>
  </p:notesTextViewPr>
  <p:sorterViewPr>
    <p:cViewPr>
      <p:scale>
        <a:sx n="66" d="100"/>
        <a:sy n="66" d="100"/>
      </p:scale>
      <p:origin x="0" y="834"/>
    </p:cViewPr>
  </p:sorterViewPr>
  <p:notesViewPr>
    <p:cSldViewPr snapToGrid="0">
      <p:cViewPr varScale="1">
        <p:scale>
          <a:sx n="55" d="100"/>
          <a:sy n="55" d="100"/>
        </p:scale>
        <p:origin x="-285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3ECADC-1B17-4EB1-A131-D743B046E6D7}" type="datetimeFigureOut">
              <a:rPr lang="en-US" smtClean="0"/>
              <a:pPr/>
              <a:t>10/06/2023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7FA9A8-450F-41F2-A5E1-08DED551DD4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FA9A8-450F-41F2-A5E1-08DED551DD4D}"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FA9A8-450F-41F2-A5E1-08DED551DD4D}"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FA9A8-450F-41F2-A5E1-08DED551DD4D}"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FA9A8-450F-41F2-A5E1-08DED551DD4D}"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A5DC2C0-1095-4D81-9EAA-7E2AAA5DD86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DC2C0-1095-4D81-9EAA-7E2AAA5DD8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CE29013-F0C5-48A5-8682-20AB88460652}" type="datetimeFigureOut">
              <a:rPr lang="en-US" smtClean="0"/>
              <a:pPr/>
              <a:t>10/06/2023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8A5DC2C0-1095-4D81-9EAA-7E2AAA5DD86B}"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CE29013-F0C5-48A5-8682-20AB88460652}" type="datetimeFigureOut">
              <a:rPr lang="en-US" smtClean="0"/>
              <a:pPr/>
              <a:t>10/06/2023</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5DC2C0-1095-4D81-9EAA-7E2AAA5DD86B}"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Ai%20l&#234;n%20cao%20h&#417;n.pptx" TargetMode="External"/><Relationship Id="rId2" Type="http://schemas.openxmlformats.org/officeDocument/2006/relationships/hyperlink" Target="https://quizizz.com/join?gc=37230019" TargetMode="External"/><Relationship Id="rId1" Type="http://schemas.openxmlformats.org/officeDocument/2006/relationships/slideLayout" Target="../slideLayouts/slideLayout1.xml"/><Relationship Id="rId4" Type="http://schemas.openxmlformats.org/officeDocument/2006/relationships/hyperlink" Target="B&#224;i%2033/Ai%20l&#234;n%20cao%20h&#417;n.pptx"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WordArt 5"/>
          <p:cNvSpPr>
            <a:spLocks noChangeArrowheads="1" noChangeShapeType="1" noTextEdit="1"/>
          </p:cNvSpPr>
          <p:nvPr/>
        </p:nvSpPr>
        <p:spPr bwMode="auto">
          <a:xfrm>
            <a:off x="3505200" y="3200401"/>
            <a:ext cx="5029200" cy="1279525"/>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chemeClr val="bg1"/>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KHTN </a:t>
            </a:r>
            <a:r>
              <a:rPr lang="en-US" sz="3600" kern="10" dirty="0" smtClean="0">
                <a:ln w="19050">
                  <a:solidFill>
                    <a:srgbClr val="FF0000"/>
                  </a:solidFill>
                  <a:round/>
                  <a:headEnd/>
                  <a:tailEnd/>
                </a:ln>
                <a:solidFill>
                  <a:schemeClr val="bg1"/>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8</a:t>
            </a:r>
          </a:p>
          <a:p>
            <a:pPr algn="ctr"/>
            <a:r>
              <a:rPr lang="en-US" sz="3600" kern="10" dirty="0" smtClean="0">
                <a:ln w="19050">
                  <a:solidFill>
                    <a:srgbClr val="FF0000"/>
                  </a:solidFill>
                  <a:round/>
                  <a:headEnd/>
                  <a:tailEnd/>
                </a:ln>
                <a:solidFill>
                  <a:schemeClr val="bg1"/>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CÁNH DIỀU</a:t>
            </a:r>
            <a:endParaRPr lang="en-US" sz="3600" kern="10" dirty="0">
              <a:ln w="19050">
                <a:solidFill>
                  <a:srgbClr val="FF0000"/>
                </a:solidFill>
                <a:round/>
                <a:headEnd/>
                <a:tailEnd/>
              </a:ln>
              <a:solidFill>
                <a:schemeClr val="bg1"/>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6150" name="WordArt 6"/>
          <p:cNvSpPr>
            <a:spLocks noChangeArrowheads="1" noChangeShapeType="1" noTextEdit="1"/>
          </p:cNvSpPr>
          <p:nvPr/>
        </p:nvSpPr>
        <p:spPr bwMode="auto">
          <a:xfrm>
            <a:off x="2743200" y="609600"/>
            <a:ext cx="6705600" cy="5638800"/>
          </a:xfrm>
          <a:prstGeom prst="rect">
            <a:avLst/>
          </a:prstGeom>
        </p:spPr>
        <p:txBody>
          <a:bodyPr spcFirstLastPara="1" wrap="none" fromWordArt="1">
            <a:prstTxWarp prst="textArchUp">
              <a:avLst>
                <a:gd name="adj" fmla="val 10800004"/>
              </a:avLst>
            </a:prstTxWarp>
          </a:bodyPr>
          <a:lstStyle/>
          <a:p>
            <a:pPr algn="ctr"/>
            <a:r>
              <a:rPr lang="en-US" sz="3200" kern="10" spc="-320" dirty="0" smtClean="0">
                <a:ln w="12700">
                  <a:solidFill>
                    <a:srgbClr val="000099"/>
                  </a:solidFill>
                  <a:round/>
                  <a:headEnd/>
                  <a:tailEnd/>
                </a:ln>
                <a:solidFill>
                  <a:srgbClr val="0000FF"/>
                </a:solidFill>
                <a:effectLst>
                  <a:outerShdw dist="52363" dir="20757825" algn="ctr" rotWithShape="0">
                    <a:srgbClr val="FF9900"/>
                  </a:outerShdw>
                </a:effectLst>
                <a:latin typeface="Times New Roman" panose="02020603050405020304" pitchFamily="18" charset="0"/>
                <a:cs typeface="Times New Roman" panose="02020603050405020304" pitchFamily="18" charset="0"/>
              </a:rPr>
              <a:t>TRƯỜNG </a:t>
            </a:r>
            <a:r>
              <a:rPr lang="en-US" sz="3200" kern="10" spc="300" dirty="0" smtClean="0">
                <a:ln w="12700">
                  <a:solidFill>
                    <a:srgbClr val="000099"/>
                  </a:solidFill>
                  <a:round/>
                  <a:headEnd/>
                  <a:tailEnd/>
                </a:ln>
                <a:solidFill>
                  <a:srgbClr val="0000FF"/>
                </a:solidFill>
                <a:latin typeface="Times New Roman" panose="02020603050405020304" pitchFamily="18" charset="0"/>
                <a:cs typeface="Times New Roman" panose="02020603050405020304" pitchFamily="18" charset="0"/>
              </a:rPr>
              <a:t>THCS</a:t>
            </a:r>
            <a:r>
              <a:rPr lang="en-US" sz="3200" kern="10" spc="-320" dirty="0" smtClean="0">
                <a:ln w="12700">
                  <a:solidFill>
                    <a:srgbClr val="000099"/>
                  </a:solidFill>
                  <a:round/>
                  <a:headEnd/>
                  <a:tailEnd/>
                </a:ln>
                <a:solidFill>
                  <a:srgbClr val="0000FF"/>
                </a:solidFill>
                <a:effectLst>
                  <a:outerShdw dist="52363" dir="20757825" algn="ctr" rotWithShape="0">
                    <a:srgbClr val="FF9900"/>
                  </a:outerShdw>
                </a:effectLst>
                <a:latin typeface="Times New Roman" panose="02020603050405020304" pitchFamily="18" charset="0"/>
                <a:cs typeface="Times New Roman" panose="02020603050405020304" pitchFamily="18" charset="0"/>
              </a:rPr>
              <a:t> ĐỒNG SƠN</a:t>
            </a:r>
            <a:endParaRPr lang="en-US" sz="3200" kern="10" spc="-320" dirty="0">
              <a:ln w="12700">
                <a:solidFill>
                  <a:srgbClr val="000099"/>
                </a:solidFill>
                <a:round/>
                <a:headEnd/>
                <a:tailEnd/>
              </a:ln>
              <a:solidFill>
                <a:srgbClr val="0000FF"/>
              </a:solidFill>
              <a:effectLst>
                <a:outerShdw dist="52363" dir="20757825" algn="ctr" rotWithShape="0">
                  <a:srgbClr val="FF9900"/>
                </a:outerShdw>
              </a:effectLst>
              <a:latin typeface="Times New Roman" panose="02020603050405020304" pitchFamily="18" charset="0"/>
              <a:cs typeface="Times New Roman" panose="02020603050405020304" pitchFamily="18" charset="0"/>
            </a:endParaRPr>
          </a:p>
        </p:txBody>
      </p:sp>
      <p:sp>
        <p:nvSpPr>
          <p:cNvPr id="6151" name="WordArt 7"/>
          <p:cNvSpPr>
            <a:spLocks noChangeArrowheads="1" noChangeShapeType="1" noTextEdit="1"/>
          </p:cNvSpPr>
          <p:nvPr/>
        </p:nvSpPr>
        <p:spPr bwMode="auto">
          <a:xfrm>
            <a:off x="3962400" y="5486400"/>
            <a:ext cx="3962400" cy="762000"/>
          </a:xfrm>
          <a:prstGeom prst="rect">
            <a:avLst/>
          </a:prstGeom>
        </p:spPr>
        <p:txBody>
          <a:bodyPr wrap="none" fromWordArt="1">
            <a:prstTxWarp prst="textPlain">
              <a:avLst>
                <a:gd name="adj" fmla="val 50000"/>
              </a:avLst>
            </a:prstTxWarp>
          </a:bodyPr>
          <a:lstStyle/>
          <a:p>
            <a:pPr algn="ctr"/>
            <a:r>
              <a:rPr lang="en-US" kern="10" dirty="0" err="1">
                <a:ln w="9525">
                  <a:solidFill>
                    <a:srgbClr val="FF0000"/>
                  </a:solidFill>
                  <a:round/>
                  <a:headEnd/>
                  <a:tailEnd/>
                </a:ln>
                <a:solidFill>
                  <a:srgbClr val="FFFF00"/>
                </a:solidFill>
                <a:effectLst>
                  <a:outerShdw dist="35921" dir="2700000" algn="ctr" rotWithShape="0">
                    <a:srgbClr val="868686"/>
                  </a:outerShdw>
                </a:effectLst>
                <a:latin typeface="Arial"/>
                <a:cs typeface="Arial"/>
              </a:rPr>
              <a:t>Giáo</a:t>
            </a:r>
            <a:r>
              <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dirty="0" err="1">
                <a:ln w="9525">
                  <a:solidFill>
                    <a:srgbClr val="FF0000"/>
                  </a:solidFill>
                  <a:round/>
                  <a:headEnd/>
                  <a:tailEnd/>
                </a:ln>
                <a:solidFill>
                  <a:srgbClr val="FFFF00"/>
                </a:solidFill>
                <a:effectLst>
                  <a:outerShdw dist="35921" dir="2700000" algn="ctr" rotWithShape="0">
                    <a:srgbClr val="868686"/>
                  </a:outerShdw>
                </a:effectLst>
                <a:latin typeface="Arial"/>
                <a:cs typeface="Arial"/>
              </a:rPr>
              <a:t>viên</a:t>
            </a:r>
            <a:r>
              <a:rPr lang="en-US" kern="1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Cao </a:t>
            </a:r>
            <a:r>
              <a:rPr lang="en-US" kern="10" dirty="0" err="1"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Ánh</a:t>
            </a:r>
            <a:r>
              <a:rPr lang="en-US" kern="10" dirty="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dirty="0" err="1"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Nguyệt</a:t>
            </a:r>
            <a:r>
              <a:rPr lang="en-US" kern="10" dirty="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a:t>
            </a:r>
            <a:endPar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endParaRPr>
          </a:p>
        </p:txBody>
      </p:sp>
      <p:pic>
        <p:nvPicPr>
          <p:cNvPr id="2054" name="Picture 8" descr="Copy (6) of atom1"/>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102327" y="5181601"/>
            <a:ext cx="1905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5" name="Picture 9" descr="Copy (6) of atom1"/>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rot="10800000">
            <a:off x="10210800" y="5181601"/>
            <a:ext cx="1981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6" name="Rectangle 7"/>
          <p:cNvSpPr>
            <a:spLocks noChangeArrowheads="1"/>
          </p:cNvSpPr>
          <p:nvPr/>
        </p:nvSpPr>
        <p:spPr bwMode="auto">
          <a:xfrm>
            <a:off x="5791200" y="2057400"/>
            <a:ext cx="685800" cy="4572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2057" name="Rectangle 8"/>
          <p:cNvSpPr>
            <a:spLocks noChangeArrowheads="1"/>
          </p:cNvSpPr>
          <p:nvPr/>
        </p:nvSpPr>
        <p:spPr bwMode="auto">
          <a:xfrm>
            <a:off x="5638800" y="2286000"/>
            <a:ext cx="1066800" cy="2286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2058" name="Rectangle 9"/>
          <p:cNvSpPr>
            <a:spLocks noChangeArrowheads="1"/>
          </p:cNvSpPr>
          <p:nvPr/>
        </p:nvSpPr>
        <p:spPr bwMode="auto">
          <a:xfrm>
            <a:off x="5410200" y="2438400"/>
            <a:ext cx="1600200" cy="152400"/>
          </a:xfrm>
          <a:prstGeom prst="rect">
            <a:avLst/>
          </a:prstGeom>
          <a:solidFill>
            <a:srgbClr val="FF0000"/>
          </a:solidFill>
          <a:ln w="12700" algn="ctr">
            <a:solidFill>
              <a:srgbClr val="0000FF"/>
            </a:solidFill>
            <a:round/>
            <a:headEnd/>
            <a:tailEnd/>
          </a:ln>
        </p:spPr>
        <p:txBody>
          <a:bodyPr/>
          <a:lstStyle/>
          <a:p>
            <a:pPr eaLnBrk="1" hangingPunct="1"/>
            <a:endParaRPr lang="en-US" altLang="en-US" sz="2800" b="1">
              <a:solidFill>
                <a:srgbClr val="FF3300"/>
              </a:solidFill>
              <a:latin typeface="VNI-Times" pitchFamily="2" charset="0"/>
            </a:endParaRPr>
          </a:p>
        </p:txBody>
      </p:sp>
      <p:sp>
        <p:nvSpPr>
          <p:cNvPr id="11" name="Content Placeholder 10"/>
          <p:cNvSpPr>
            <a:spLocks noGrp="1"/>
          </p:cNvSpPr>
          <p:nvPr>
            <p:ph idx="1"/>
          </p:nvPr>
        </p:nvSpPr>
        <p:spPr/>
        <p:txBody>
          <a:bodyPr/>
          <a:lstStyle/>
          <a:p>
            <a:endParaRPr lang="en-US"/>
          </a:p>
        </p:txBody>
      </p:sp>
    </p:spTree>
    <p:extLst>
      <p:ext uri="{BB962C8B-B14F-4D97-AF65-F5344CB8AC3E}">
        <p14:creationId xmlns="" xmlns:p14="http://schemas.microsoft.com/office/powerpoint/2010/main" val="34749876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wheel(4)">
                                      <p:cBhvr>
                                        <p:cTn id="7" dur="2000"/>
                                        <p:tgtEl>
                                          <p:spTgt spid="6149"/>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6150"/>
                                        </p:tgtEl>
                                        <p:attrNameLst>
                                          <p:attrName>style.visibility</p:attrName>
                                        </p:attrNameLst>
                                      </p:cBhvr>
                                      <p:to>
                                        <p:strVal val="visible"/>
                                      </p:to>
                                    </p:set>
                                    <p:anim calcmode="lin" valueType="num">
                                      <p:cBhvr>
                                        <p:cTn id="10" dur="5000" fill="hold"/>
                                        <p:tgtEl>
                                          <p:spTgt spid="6150"/>
                                        </p:tgtEl>
                                        <p:attrNameLst>
                                          <p:attrName>ppt_w</p:attrName>
                                        </p:attrNameLst>
                                      </p:cBhvr>
                                      <p:tavLst>
                                        <p:tav tm="0">
                                          <p:val>
                                            <p:fltVal val="0"/>
                                          </p:val>
                                        </p:tav>
                                        <p:tav tm="100000">
                                          <p:val>
                                            <p:strVal val="#ppt_w"/>
                                          </p:val>
                                        </p:tav>
                                      </p:tavLst>
                                    </p:anim>
                                    <p:anim calcmode="lin" valueType="num">
                                      <p:cBhvr>
                                        <p:cTn id="11" dur="5000" fill="hold"/>
                                        <p:tgtEl>
                                          <p:spTgt spid="6150"/>
                                        </p:tgtEl>
                                        <p:attrNameLst>
                                          <p:attrName>ppt_h</p:attrName>
                                        </p:attrNameLst>
                                      </p:cBhvr>
                                      <p:tavLst>
                                        <p:tav tm="0">
                                          <p:val>
                                            <p:fltVal val="0"/>
                                          </p:val>
                                        </p:tav>
                                        <p:tav tm="100000">
                                          <p:val>
                                            <p:strVal val="#ppt_h"/>
                                          </p:val>
                                        </p:tav>
                                      </p:tavLst>
                                    </p:anim>
                                    <p:anim calcmode="lin" valueType="num">
                                      <p:cBhvr>
                                        <p:cTn id="12" dur="5000" fill="hold"/>
                                        <p:tgtEl>
                                          <p:spTgt spid="6150"/>
                                        </p:tgtEl>
                                        <p:attrNameLst>
                                          <p:attrName>ppt_x</p:attrName>
                                        </p:attrNameLst>
                                      </p:cBhvr>
                                      <p:tavLst>
                                        <p:tav tm="0" fmla="#ppt_x+(cos(-2*pi*(1-$))*-#ppt_x-sin(-2*pi*(1-$))*(1-#ppt_y))*(1-$)">
                                          <p:val>
                                            <p:fltVal val="0"/>
                                          </p:val>
                                        </p:tav>
                                        <p:tav tm="100000">
                                          <p:val>
                                            <p:fltVal val="1"/>
                                          </p:val>
                                        </p:tav>
                                      </p:tavLst>
                                    </p:anim>
                                    <p:anim calcmode="lin" valueType="num">
                                      <p:cBhvr>
                                        <p:cTn id="13" dur="5000" fill="hold"/>
                                        <p:tgtEl>
                                          <p:spTgt spid="6150"/>
                                        </p:tgtEl>
                                        <p:attrNameLst>
                                          <p:attrName>ppt_y</p:attrName>
                                        </p:attrNameLst>
                                      </p:cBhvr>
                                      <p:tavLst>
                                        <p:tav tm="0" fmla="#ppt_y+(sin(-2*pi*(1-$))*-#ppt_x+cos(-2*pi*(1-$))*(1-#ppt_y))*(1-$)">
                                          <p:val>
                                            <p:fltVal val="0"/>
                                          </p:val>
                                        </p:tav>
                                        <p:tav tm="100000">
                                          <p:val>
                                            <p:fltVal val="1"/>
                                          </p:val>
                                        </p:tav>
                                      </p:tavLst>
                                    </p:anim>
                                  </p:childTnLst>
                                </p:cTn>
                              </p:par>
                              <p:par>
                                <p:cTn id="14" presetID="22" presetClass="emph" presetSubtype="0" repeatCount="indefinite" fill="hold" grpId="1" nodeType="withEffect">
                                  <p:stCondLst>
                                    <p:cond delay="0"/>
                                  </p:stCondLst>
                                  <p:childTnLst>
                                    <p:animClr clrSpc="hsl" dir="cw">
                                      <p:cBhvr override="childStyle">
                                        <p:cTn id="15" dur="5000" fill="hold"/>
                                        <p:tgtEl>
                                          <p:spTgt spid="6150"/>
                                        </p:tgtEl>
                                        <p:attrNameLst>
                                          <p:attrName>style.color</p:attrName>
                                        </p:attrNameLst>
                                      </p:cBhvr>
                                      <p:by>
                                        <p:hsl h="-7200000" s="0" l="0"/>
                                      </p:by>
                                    </p:animClr>
                                    <p:animClr clrSpc="hsl" dir="cw">
                                      <p:cBhvr>
                                        <p:cTn id="16" dur="5000" fill="hold"/>
                                        <p:tgtEl>
                                          <p:spTgt spid="6150"/>
                                        </p:tgtEl>
                                        <p:attrNameLst>
                                          <p:attrName>fillcolor</p:attrName>
                                        </p:attrNameLst>
                                      </p:cBhvr>
                                      <p:by>
                                        <p:hsl h="-7200000" s="0" l="0"/>
                                      </p:by>
                                    </p:animClr>
                                    <p:animClr clrSpc="hsl" dir="cw">
                                      <p:cBhvr>
                                        <p:cTn id="17" dur="5000" fill="hold"/>
                                        <p:tgtEl>
                                          <p:spTgt spid="6150"/>
                                        </p:tgtEl>
                                        <p:attrNameLst>
                                          <p:attrName>stroke.color</p:attrName>
                                        </p:attrNameLst>
                                      </p:cBhvr>
                                      <p:by>
                                        <p:hsl h="-7200000" s="0" l="0"/>
                                      </p:by>
                                    </p:animClr>
                                    <p:set>
                                      <p:cBhvr>
                                        <p:cTn id="18" dur="5000" fill="hold"/>
                                        <p:tgtEl>
                                          <p:spTgt spid="6150"/>
                                        </p:tgtEl>
                                        <p:attrNameLst>
                                          <p:attrName>fill.type</p:attrName>
                                        </p:attrNameLst>
                                      </p:cBhvr>
                                      <p:to>
                                        <p:strVal val="solid"/>
                                      </p:to>
                                    </p:set>
                                  </p:childTnLst>
                                </p:cTn>
                              </p:par>
                            </p:childTnLst>
                          </p:cTn>
                        </p:par>
                        <p:par>
                          <p:cTn id="19" fill="hold" nodeType="afterGroup">
                            <p:stCondLst>
                              <p:cond delay="5000"/>
                            </p:stCondLst>
                            <p:childTnLst>
                              <p:par>
                                <p:cTn id="20" presetID="6" presetClass="entr" presetSubtype="16" fill="hold" grpId="0" nodeType="afterEffect">
                                  <p:stCondLst>
                                    <p:cond delay="0"/>
                                  </p:stCondLst>
                                  <p:childTnLst>
                                    <p:set>
                                      <p:cBhvr>
                                        <p:cTn id="21" dur="1" fill="hold">
                                          <p:stCondLst>
                                            <p:cond delay="0"/>
                                          </p:stCondLst>
                                        </p:cTn>
                                        <p:tgtEl>
                                          <p:spTgt spid="6151"/>
                                        </p:tgtEl>
                                        <p:attrNameLst>
                                          <p:attrName>style.visibility</p:attrName>
                                        </p:attrNameLst>
                                      </p:cBhvr>
                                      <p:to>
                                        <p:strVal val="visible"/>
                                      </p:to>
                                    </p:set>
                                    <p:animEffect transition="in" filter="circle(in)">
                                      <p:cBhvr>
                                        <p:cTn id="22"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50" grpId="0" animBg="1"/>
      <p:bldP spid="6150" grpId="1" animBg="1"/>
      <p:bldP spid="615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Rectangle 3"/>
          <p:cNvSpPr/>
          <p:nvPr/>
        </p:nvSpPr>
        <p:spPr>
          <a:xfrm>
            <a:off x="1256789" y="-6020"/>
            <a:ext cx="8088625" cy="400110"/>
          </a:xfrm>
          <a:prstGeom prst="rect">
            <a:avLst/>
          </a:prstGeom>
        </p:spPr>
        <p:txBody>
          <a:bodyPr wrap="none">
            <a:spAutoFit/>
          </a:bodyPr>
          <a:lstStyle/>
          <a:p>
            <a:r>
              <a:rPr lang="en-US" sz="2000" b="1" dirty="0" err="1">
                <a:solidFill>
                  <a:schemeClr val="bg1"/>
                </a:solidFill>
                <a:latin typeface="Times New Roman" panose="02020603050405020304" pitchFamily="18" charset="0"/>
                <a:ea typeface="Calibri" panose="020F0502020204030204" pitchFamily="34" charset="0"/>
              </a:rPr>
              <a:t>Bài</a:t>
            </a:r>
            <a:r>
              <a:rPr lang="en-US" sz="2000" b="1" dirty="0">
                <a:solidFill>
                  <a:schemeClr val="bg1"/>
                </a:solidFill>
                <a:latin typeface="Times New Roman" panose="02020603050405020304" pitchFamily="18" charset="0"/>
                <a:ea typeface="Calibri" panose="020F0502020204030204" pitchFamily="34" charset="0"/>
              </a:rPr>
              <a:t> 33: MÔI TRƯỜNG TRONG CƠ THỂ VÀ HỆ BÀI TIẾT Ở NGƯỜI</a:t>
            </a:r>
            <a:endParaRPr lang="en-US" sz="2000" dirty="0">
              <a:solidFill>
                <a:schemeClr val="bg1"/>
              </a:solidFill>
            </a:endParaRPr>
          </a:p>
        </p:txBody>
      </p:sp>
      <p:sp>
        <p:nvSpPr>
          <p:cNvPr id="6" name="Rectangle 5"/>
          <p:cNvSpPr/>
          <p:nvPr/>
        </p:nvSpPr>
        <p:spPr>
          <a:xfrm>
            <a:off x="1256788" y="364206"/>
            <a:ext cx="9669827" cy="707886"/>
          </a:xfrm>
          <a:prstGeom prst="rect">
            <a:avLst/>
          </a:prstGeom>
        </p:spPr>
        <p:txBody>
          <a:bodyPr wrap="square">
            <a:spAutoFit/>
          </a:bodyPr>
          <a:lstStyle/>
          <a:p>
            <a:r>
              <a:rPr lang="vi-VN" sz="2000" b="1" i="1" dirty="0">
                <a:solidFill>
                  <a:schemeClr val="bg1"/>
                </a:solidFill>
                <a:latin typeface="Times New Roman" panose="02020603050405020304" pitchFamily="18" charset="0"/>
                <a:cs typeface="Times New Roman" panose="02020603050405020304" pitchFamily="18" charset="0"/>
              </a:rPr>
              <a:t>3. Nghiên cứu bảng 33.1 sgk trang 157 Cho biết trường hợp nào có chỉ </a:t>
            </a:r>
            <a:r>
              <a:rPr lang="vi-VN" sz="2000" b="1" i="1" dirty="0" smtClean="0">
                <a:solidFill>
                  <a:schemeClr val="bg1"/>
                </a:solidFill>
                <a:latin typeface="Times New Roman" panose="02020603050405020304" pitchFamily="18" charset="0"/>
                <a:cs typeface="Times New Roman" panose="02020603050405020304" pitchFamily="18" charset="0"/>
              </a:rPr>
              <a:t>s</a:t>
            </a:r>
            <a:r>
              <a:rPr lang="en-US" sz="2000" b="1" i="1" dirty="0" smtClean="0">
                <a:solidFill>
                  <a:schemeClr val="bg1"/>
                </a:solidFill>
                <a:latin typeface="Times New Roman" panose="02020603050405020304" pitchFamily="18" charset="0"/>
                <a:cs typeface="Times New Roman" panose="02020603050405020304" pitchFamily="18" charset="0"/>
              </a:rPr>
              <a:t>ố</a:t>
            </a:r>
            <a:r>
              <a:rPr lang="vi-VN" sz="2000" b="1" i="1" dirty="0" smtClean="0">
                <a:solidFill>
                  <a:schemeClr val="bg1"/>
                </a:solidFill>
                <a:latin typeface="Times New Roman" panose="02020603050405020304" pitchFamily="18" charset="0"/>
                <a:cs typeface="Times New Roman" panose="02020603050405020304" pitchFamily="18" charset="0"/>
              </a:rPr>
              <a:t> </a:t>
            </a:r>
            <a:r>
              <a:rPr lang="vi-VN" sz="2000" b="1" i="1" dirty="0">
                <a:solidFill>
                  <a:schemeClr val="bg1"/>
                </a:solidFill>
                <a:latin typeface="Times New Roman" panose="02020603050405020304" pitchFamily="18" charset="0"/>
                <a:cs typeface="Times New Roman" panose="02020603050405020304" pitchFamily="18" charset="0"/>
              </a:rPr>
              <a:t>môi trường trong mất cân bằng? Giải thích</a:t>
            </a:r>
            <a:endParaRPr lang="en-US" sz="2000" b="1" i="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441897" y="4210174"/>
            <a:ext cx="8192087" cy="1938992"/>
          </a:xfrm>
          <a:prstGeom prst="rect">
            <a:avLst/>
          </a:prstGeom>
        </p:spPr>
        <p:txBody>
          <a:bodyPr wrap="square">
            <a:spAutoFit/>
          </a:bodyPr>
          <a:lstStyle/>
          <a:p>
            <a:endParaRPr lang="en-US" sz="2000" b="1" smtClean="0">
              <a:solidFill>
                <a:schemeClr val="bg1"/>
              </a:solidFill>
              <a:latin typeface="Times New Roman" panose="02020603050405020304" pitchFamily="18" charset="0"/>
              <a:cs typeface="Times New Roman" panose="02020603050405020304" pitchFamily="18" charset="0"/>
            </a:endParaRPr>
          </a:p>
          <a:p>
            <a:r>
              <a:rPr lang="vi-VN" sz="2000" b="1" smtClean="0">
                <a:solidFill>
                  <a:schemeClr val="bg1"/>
                </a:solidFill>
                <a:latin typeface="Times New Roman" panose="02020603050405020304" pitchFamily="18" charset="0"/>
                <a:cs typeface="Times New Roman" panose="02020603050405020304" pitchFamily="18" charset="0"/>
              </a:rPr>
              <a:t>- </a:t>
            </a:r>
            <a:r>
              <a:rPr lang="vi-VN" sz="2000" b="1" dirty="0">
                <a:solidFill>
                  <a:schemeClr val="bg1"/>
                </a:solidFill>
                <a:latin typeface="Times New Roman" panose="02020603050405020304" pitchFamily="18" charset="0"/>
                <a:cs typeface="Times New Roman" panose="02020603050405020304" pitchFamily="18" charset="0"/>
              </a:rPr>
              <a:t>Trường hợp 1 có chỉ số môi trường trong mất cân bằng</a:t>
            </a:r>
            <a:r>
              <a:rPr lang="vi-VN" sz="2000" b="1" dirty="0" smtClean="0">
                <a:solidFill>
                  <a:schemeClr val="bg1"/>
                </a:solidFill>
                <a:latin typeface="Times New Roman" panose="02020603050405020304" pitchFamily="18" charset="0"/>
                <a:cs typeface="Times New Roman" panose="02020603050405020304" pitchFamily="18" charset="0"/>
              </a:rPr>
              <a:t>.</a:t>
            </a:r>
            <a:endParaRPr lang="vi-VN" sz="2000" b="1" dirty="0">
              <a:solidFill>
                <a:schemeClr val="bg1"/>
              </a:solidFill>
              <a:latin typeface="Times New Roman" panose="02020603050405020304" pitchFamily="18" charset="0"/>
              <a:cs typeface="Times New Roman" panose="02020603050405020304" pitchFamily="18" charset="0"/>
            </a:endParaRPr>
          </a:p>
          <a:p>
            <a:r>
              <a:rPr lang="vi-VN" sz="2000" b="1" dirty="0">
                <a:solidFill>
                  <a:schemeClr val="bg1"/>
                </a:solidFill>
                <a:latin typeface="Times New Roman" panose="02020603050405020304" pitchFamily="18" charset="0"/>
                <a:cs typeface="Times New Roman" panose="02020603050405020304" pitchFamily="18" charset="0"/>
              </a:rPr>
              <a:t>- Giải thích: Thân nhiệt có ngưỡng giá trị ở người trưởng thành bình thường là 36 – 37,5 </a:t>
            </a:r>
            <a:r>
              <a:rPr lang="vi-VN" sz="2000" b="1" baseline="30000" dirty="0">
                <a:solidFill>
                  <a:schemeClr val="bg1"/>
                </a:solidFill>
                <a:latin typeface="Times New Roman" panose="02020603050405020304" pitchFamily="18" charset="0"/>
                <a:cs typeface="Times New Roman" panose="02020603050405020304" pitchFamily="18" charset="0"/>
              </a:rPr>
              <a:t>o</a:t>
            </a:r>
            <a:r>
              <a:rPr lang="vi-VN" sz="2000" b="1" dirty="0">
                <a:solidFill>
                  <a:schemeClr val="bg1"/>
                </a:solidFill>
                <a:latin typeface="Times New Roman" panose="02020603050405020304" pitchFamily="18" charset="0"/>
                <a:cs typeface="Times New Roman" panose="02020603050405020304" pitchFamily="18" charset="0"/>
              </a:rPr>
              <a:t>C. Trong khi, người ở trường hợp 1 có giá trị đo được là 39,5</a:t>
            </a:r>
            <a:r>
              <a:rPr lang="vi-VN" sz="2000" b="1" baseline="30000" dirty="0">
                <a:solidFill>
                  <a:schemeClr val="bg1"/>
                </a:solidFill>
                <a:latin typeface="Times New Roman" panose="02020603050405020304" pitchFamily="18" charset="0"/>
                <a:cs typeface="Times New Roman" panose="02020603050405020304" pitchFamily="18" charset="0"/>
              </a:rPr>
              <a:t>o</a:t>
            </a:r>
            <a:r>
              <a:rPr lang="vi-VN" sz="2000" b="1" dirty="0">
                <a:solidFill>
                  <a:schemeClr val="bg1"/>
                </a:solidFill>
                <a:latin typeface="Times New Roman" panose="02020603050405020304" pitchFamily="18" charset="0"/>
                <a:cs typeface="Times New Roman" panose="02020603050405020304" pitchFamily="18" charset="0"/>
              </a:rPr>
              <a:t>C, cao hơn nhiều so với ngưỡng bình thường. Điều này báo hiệu sự mất cân bằng môi trường trong cơ thể về điều kiện nhiệt độ.</a:t>
            </a:r>
            <a:endParaRPr lang="en-US" sz="20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 xmlns:p14="http://schemas.microsoft.com/office/powerpoint/2010/main" val="2485590186"/>
              </p:ext>
            </p:extLst>
          </p:nvPr>
        </p:nvGraphicFramePr>
        <p:xfrm>
          <a:off x="1256787" y="1579419"/>
          <a:ext cx="7581900" cy="2897567"/>
        </p:xfrm>
        <a:graphic>
          <a:graphicData uri="http://schemas.openxmlformats.org/drawingml/2006/table">
            <a:tbl>
              <a:tblPr>
                <a:tableStyleId>{5940675A-B579-460E-94D1-54222C63F5DA}</a:tableStyleId>
              </a:tblPr>
              <a:tblGrid>
                <a:gridCol w="1895475">
                  <a:extLst>
                    <a:ext uri="{9D8B030D-6E8A-4147-A177-3AD203B41FA5}">
                      <a16:colId xmlns="" xmlns:a16="http://schemas.microsoft.com/office/drawing/2014/main" val="4137644713"/>
                    </a:ext>
                  </a:extLst>
                </a:gridCol>
                <a:gridCol w="1895475">
                  <a:extLst>
                    <a:ext uri="{9D8B030D-6E8A-4147-A177-3AD203B41FA5}">
                      <a16:colId xmlns="" xmlns:a16="http://schemas.microsoft.com/office/drawing/2014/main" val="4128411080"/>
                    </a:ext>
                  </a:extLst>
                </a:gridCol>
                <a:gridCol w="1895475">
                  <a:extLst>
                    <a:ext uri="{9D8B030D-6E8A-4147-A177-3AD203B41FA5}">
                      <a16:colId xmlns="" xmlns:a16="http://schemas.microsoft.com/office/drawing/2014/main" val="972009725"/>
                    </a:ext>
                  </a:extLst>
                </a:gridCol>
                <a:gridCol w="1895475">
                  <a:extLst>
                    <a:ext uri="{9D8B030D-6E8A-4147-A177-3AD203B41FA5}">
                      <a16:colId xmlns="" xmlns:a16="http://schemas.microsoft.com/office/drawing/2014/main" val="2756510723"/>
                    </a:ext>
                  </a:extLst>
                </a:gridCol>
              </a:tblGrid>
              <a:tr h="1235610">
                <a:tc>
                  <a:txBody>
                    <a:bodyPr/>
                    <a:lstStyle/>
                    <a:p>
                      <a:pPr fontAlgn="t"/>
                      <a:r>
                        <a:rPr lang="en-US" sz="2000" b="1" dirty="0" err="1" smtClean="0">
                          <a:solidFill>
                            <a:schemeClr val="bg1"/>
                          </a:solidFill>
                          <a:effectLst/>
                          <a:latin typeface="Times New Roman" panose="02020603050405020304" pitchFamily="18" charset="0"/>
                          <a:cs typeface="Times New Roman" panose="02020603050405020304" pitchFamily="18" charset="0"/>
                        </a:rPr>
                        <a:t>Tr</a:t>
                      </a:r>
                      <a:r>
                        <a:rPr lang="vi-VN" sz="2000" b="1" dirty="0" smtClean="0">
                          <a:solidFill>
                            <a:schemeClr val="bg1"/>
                          </a:solidFill>
                          <a:effectLst/>
                          <a:latin typeface="Times New Roman" panose="02020603050405020304" pitchFamily="18" charset="0"/>
                          <a:cs typeface="Times New Roman" panose="02020603050405020304" pitchFamily="18" charset="0"/>
                        </a:rPr>
                        <a:t>ường </a:t>
                      </a:r>
                      <a:r>
                        <a:rPr lang="vi-VN" sz="2000" b="1" dirty="0">
                          <a:solidFill>
                            <a:schemeClr val="bg1"/>
                          </a:solidFill>
                          <a:effectLst/>
                          <a:latin typeface="Times New Roman" panose="02020603050405020304" pitchFamily="18" charset="0"/>
                          <a:cs typeface="Times New Roman" panose="02020603050405020304" pitchFamily="18" charset="0"/>
                        </a:rPr>
                        <a:t>hợp</a:t>
                      </a:r>
                    </a:p>
                  </a:txBody>
                  <a:tcPr marL="47625" marR="47625" marT="47625" marB="47625"/>
                </a:tc>
                <a:tc>
                  <a:txBody>
                    <a:bodyPr/>
                    <a:lstStyle/>
                    <a:p>
                      <a:pPr fontAlgn="t"/>
                      <a:r>
                        <a:rPr lang="vi-VN" sz="2000" b="1" dirty="0">
                          <a:solidFill>
                            <a:schemeClr val="bg1"/>
                          </a:solidFill>
                          <a:effectLst/>
                          <a:latin typeface="Times New Roman" panose="02020603050405020304" pitchFamily="18" charset="0"/>
                          <a:cs typeface="Times New Roman" panose="02020603050405020304" pitchFamily="18" charset="0"/>
                        </a:rPr>
                        <a:t>Chỉ số môi trường trong </a:t>
                      </a:r>
                    </a:p>
                  </a:txBody>
                  <a:tcPr marL="47625" marR="47625" marT="47625" marB="47625"/>
                </a:tc>
                <a:tc>
                  <a:txBody>
                    <a:bodyPr/>
                    <a:lstStyle/>
                    <a:p>
                      <a:pPr fontAlgn="t"/>
                      <a:r>
                        <a:rPr lang="vi-VN" sz="2000" b="1">
                          <a:solidFill>
                            <a:schemeClr val="bg1"/>
                          </a:solidFill>
                          <a:effectLst/>
                          <a:latin typeface="Times New Roman" panose="02020603050405020304" pitchFamily="18" charset="0"/>
                          <a:cs typeface="Times New Roman" panose="02020603050405020304" pitchFamily="18" charset="0"/>
                        </a:rPr>
                        <a:t>Giá trị đo được</a:t>
                      </a:r>
                    </a:p>
                  </a:txBody>
                  <a:tcPr marL="47625" marR="47625" marT="47625" marB="47625"/>
                </a:tc>
                <a:tc>
                  <a:txBody>
                    <a:bodyPr/>
                    <a:lstStyle/>
                    <a:p>
                      <a:pPr fontAlgn="t"/>
                      <a:r>
                        <a:rPr lang="vi-VN" sz="2000" b="1">
                          <a:solidFill>
                            <a:schemeClr val="bg1"/>
                          </a:solidFill>
                          <a:effectLst/>
                          <a:latin typeface="Times New Roman" panose="02020603050405020304" pitchFamily="18" charset="0"/>
                          <a:cs typeface="Times New Roman" panose="02020603050405020304" pitchFamily="18" charset="0"/>
                        </a:rPr>
                        <a:t>Những giá trị ở người trưởng thành bình thường</a:t>
                      </a:r>
                    </a:p>
                  </a:txBody>
                  <a:tcPr marL="47625" marR="47625" marT="47625" marB="47625"/>
                </a:tc>
                <a:extLst>
                  <a:ext uri="{0D108BD9-81ED-4DB2-BD59-A6C34878D82A}">
                    <a16:rowId xmlns="" xmlns:a16="http://schemas.microsoft.com/office/drawing/2014/main" val="4124970077"/>
                  </a:ext>
                </a:extLst>
              </a:tr>
              <a:tr h="662574">
                <a:tc>
                  <a:txBody>
                    <a:bodyPr/>
                    <a:lstStyle/>
                    <a:p>
                      <a:pPr fontAlgn="t"/>
                      <a:r>
                        <a:rPr lang="en-US" sz="2000" b="1">
                          <a:solidFill>
                            <a:schemeClr val="bg1"/>
                          </a:solidFill>
                          <a:effectLst/>
                          <a:latin typeface="Times New Roman" panose="02020603050405020304" pitchFamily="18" charset="0"/>
                          <a:cs typeface="Times New Roman" panose="02020603050405020304" pitchFamily="18" charset="0"/>
                        </a:rPr>
                        <a:t>1</a:t>
                      </a:r>
                    </a:p>
                  </a:txBody>
                  <a:tcPr marL="47625" marR="47625" marT="47625" marB="47625"/>
                </a:tc>
                <a:tc>
                  <a:txBody>
                    <a:bodyPr/>
                    <a:lstStyle/>
                    <a:p>
                      <a:pPr fontAlgn="t"/>
                      <a:r>
                        <a:rPr lang="en-US" sz="2000" b="1" dirty="0" err="1">
                          <a:solidFill>
                            <a:schemeClr val="bg1"/>
                          </a:solidFill>
                          <a:effectLst/>
                          <a:latin typeface="Times New Roman" panose="02020603050405020304" pitchFamily="18" charset="0"/>
                          <a:cs typeface="Times New Roman" panose="02020603050405020304" pitchFamily="18" charset="0"/>
                        </a:rPr>
                        <a:t>Thân</a:t>
                      </a:r>
                      <a:r>
                        <a:rPr lang="en-US" sz="2000" b="1" dirty="0">
                          <a:solidFill>
                            <a:schemeClr val="bg1"/>
                          </a:solidFill>
                          <a:effectLst/>
                          <a:latin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cs typeface="Times New Roman" panose="02020603050405020304" pitchFamily="18" charset="0"/>
                        </a:rPr>
                        <a:t>nhiệt</a:t>
                      </a:r>
                      <a:endParaRPr lang="en-US" sz="2000" b="1" dirty="0">
                        <a:solidFill>
                          <a:schemeClr val="bg1"/>
                        </a:solidFill>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fontAlgn="t"/>
                      <a:r>
                        <a:rPr lang="en-US" sz="2000" b="1" dirty="0">
                          <a:solidFill>
                            <a:schemeClr val="bg1"/>
                          </a:solidFill>
                          <a:effectLst/>
                          <a:latin typeface="Times New Roman" panose="02020603050405020304" pitchFamily="18" charset="0"/>
                          <a:cs typeface="Times New Roman" panose="02020603050405020304" pitchFamily="18" charset="0"/>
                        </a:rPr>
                        <a:t>39,5</a:t>
                      </a:r>
                    </a:p>
                  </a:txBody>
                  <a:tcPr marL="47625" marR="47625" marT="47625" marB="47625"/>
                </a:tc>
                <a:tc>
                  <a:txBody>
                    <a:bodyPr/>
                    <a:lstStyle/>
                    <a:p>
                      <a:pPr fontAlgn="t"/>
                      <a:r>
                        <a:rPr lang="es-ES" sz="2000" b="1">
                          <a:solidFill>
                            <a:schemeClr val="bg1"/>
                          </a:solidFill>
                          <a:effectLst/>
                          <a:latin typeface="Times New Roman" panose="02020603050405020304" pitchFamily="18" charset="0"/>
                          <a:cs typeface="Times New Roman" panose="02020603050405020304" pitchFamily="18" charset="0"/>
                        </a:rPr>
                        <a:t>36 - 37,5</a:t>
                      </a:r>
                    </a:p>
                    <a:p>
                      <a:pPr fontAlgn="t"/>
                      <a:r>
                        <a:rPr lang="es-ES" sz="2000" b="1">
                          <a:solidFill>
                            <a:schemeClr val="bg1"/>
                          </a:solidFill>
                          <a:effectLst/>
                          <a:latin typeface="Times New Roman" panose="02020603050405020304" pitchFamily="18" charset="0"/>
                          <a:cs typeface="Times New Roman" panose="02020603050405020304" pitchFamily="18" charset="0"/>
                        </a:rPr>
                        <a:t>(bộ y tế 2008)</a:t>
                      </a:r>
                    </a:p>
                  </a:txBody>
                  <a:tcPr marL="47625" marR="47625" marT="47625" marB="47625"/>
                </a:tc>
                <a:extLst>
                  <a:ext uri="{0D108BD9-81ED-4DB2-BD59-A6C34878D82A}">
                    <a16:rowId xmlns="" xmlns:a16="http://schemas.microsoft.com/office/drawing/2014/main" val="1250936804"/>
                  </a:ext>
                </a:extLst>
              </a:tr>
              <a:tr h="878267">
                <a:tc>
                  <a:txBody>
                    <a:bodyPr/>
                    <a:lstStyle/>
                    <a:p>
                      <a:pPr fontAlgn="t"/>
                      <a:r>
                        <a:rPr lang="en-US" sz="2000" b="1">
                          <a:solidFill>
                            <a:schemeClr val="bg1"/>
                          </a:solidFill>
                          <a:effectLst/>
                          <a:latin typeface="Times New Roman" panose="02020603050405020304" pitchFamily="18" charset="0"/>
                          <a:cs typeface="Times New Roman" panose="02020603050405020304" pitchFamily="18" charset="0"/>
                        </a:rPr>
                        <a:t>2</a:t>
                      </a:r>
                    </a:p>
                  </a:txBody>
                  <a:tcPr marL="47625" marR="47625" marT="47625" marB="47625"/>
                </a:tc>
                <a:tc>
                  <a:txBody>
                    <a:bodyPr/>
                    <a:lstStyle/>
                    <a:p>
                      <a:pPr fontAlgn="t"/>
                      <a:r>
                        <a:rPr lang="en-US" sz="2000" b="1">
                          <a:solidFill>
                            <a:schemeClr val="bg1"/>
                          </a:solidFill>
                          <a:effectLst/>
                          <a:latin typeface="Times New Roman" panose="02020603050405020304" pitchFamily="18" charset="0"/>
                          <a:cs typeface="Times New Roman" panose="02020603050405020304" pitchFamily="18" charset="0"/>
                        </a:rPr>
                        <a:t> nồng độ Zn trong máu</a:t>
                      </a:r>
                    </a:p>
                  </a:txBody>
                  <a:tcPr marL="47625" marR="47625" marT="47625" marB="47625"/>
                </a:tc>
                <a:tc>
                  <a:txBody>
                    <a:bodyPr/>
                    <a:lstStyle/>
                    <a:p>
                      <a:pPr fontAlgn="t"/>
                      <a:r>
                        <a:rPr lang="en-US" sz="2000" b="1" dirty="0">
                          <a:solidFill>
                            <a:schemeClr val="bg1"/>
                          </a:solidFill>
                          <a:effectLst/>
                          <a:latin typeface="Times New Roman" panose="02020603050405020304" pitchFamily="18" charset="0"/>
                          <a:cs typeface="Times New Roman" panose="02020603050405020304" pitchFamily="18" charset="0"/>
                        </a:rPr>
                        <a:t>16,5</a:t>
                      </a:r>
                    </a:p>
                  </a:txBody>
                  <a:tcPr marL="47625" marR="47625" marT="47625" marB="47625"/>
                </a:tc>
                <a:tc>
                  <a:txBody>
                    <a:bodyPr/>
                    <a:lstStyle/>
                    <a:p>
                      <a:pPr fontAlgn="t"/>
                      <a:r>
                        <a:rPr lang="es-ES" sz="2000" b="1" dirty="0">
                          <a:solidFill>
                            <a:schemeClr val="bg1"/>
                          </a:solidFill>
                          <a:effectLst/>
                          <a:latin typeface="Times New Roman" panose="02020603050405020304" pitchFamily="18" charset="0"/>
                          <a:cs typeface="Times New Roman" panose="02020603050405020304" pitchFamily="18" charset="0"/>
                        </a:rPr>
                        <a:t>9,2 - 18,4</a:t>
                      </a:r>
                    </a:p>
                    <a:p>
                      <a:pPr fontAlgn="t"/>
                      <a:r>
                        <a:rPr lang="es-ES" sz="2000" b="1" dirty="0">
                          <a:solidFill>
                            <a:schemeClr val="bg1"/>
                          </a:solidFill>
                          <a:effectLst/>
                          <a:latin typeface="Times New Roman" panose="02020603050405020304" pitchFamily="18" charset="0"/>
                          <a:cs typeface="Times New Roman" panose="02020603050405020304" pitchFamily="18" charset="0"/>
                        </a:rPr>
                        <a:t>(</a:t>
                      </a:r>
                      <a:r>
                        <a:rPr lang="es-ES" sz="2000" b="1" dirty="0" err="1">
                          <a:solidFill>
                            <a:schemeClr val="bg1"/>
                          </a:solidFill>
                          <a:effectLst/>
                          <a:latin typeface="Times New Roman" panose="02020603050405020304" pitchFamily="18" charset="0"/>
                          <a:cs typeface="Times New Roman" panose="02020603050405020304" pitchFamily="18" charset="0"/>
                        </a:rPr>
                        <a:t>bộ</a:t>
                      </a:r>
                      <a:r>
                        <a:rPr lang="es-ES" sz="2000" b="1" dirty="0">
                          <a:solidFill>
                            <a:schemeClr val="bg1"/>
                          </a:solidFill>
                          <a:effectLst/>
                          <a:latin typeface="Times New Roman" panose="02020603050405020304" pitchFamily="18" charset="0"/>
                          <a:cs typeface="Times New Roman" panose="02020603050405020304" pitchFamily="18" charset="0"/>
                        </a:rPr>
                        <a:t> y </a:t>
                      </a:r>
                      <a:r>
                        <a:rPr lang="es-ES" sz="2000" b="1" dirty="0" err="1">
                          <a:solidFill>
                            <a:schemeClr val="bg1"/>
                          </a:solidFill>
                          <a:effectLst/>
                          <a:latin typeface="Times New Roman" panose="02020603050405020304" pitchFamily="18" charset="0"/>
                          <a:cs typeface="Times New Roman" panose="02020603050405020304" pitchFamily="18" charset="0"/>
                        </a:rPr>
                        <a:t>tế</a:t>
                      </a:r>
                      <a:r>
                        <a:rPr lang="es-ES" sz="2000" b="1" dirty="0">
                          <a:solidFill>
                            <a:schemeClr val="bg1"/>
                          </a:solidFill>
                          <a:effectLst/>
                          <a:latin typeface="Times New Roman" panose="02020603050405020304" pitchFamily="18" charset="0"/>
                          <a:cs typeface="Times New Roman" panose="02020603050405020304" pitchFamily="18" charset="0"/>
                        </a:rPr>
                        <a:t> 2018)</a:t>
                      </a:r>
                    </a:p>
                  </a:txBody>
                  <a:tcPr marL="47625" marR="47625" marT="47625" marB="47625"/>
                </a:tc>
                <a:extLst>
                  <a:ext uri="{0D108BD9-81ED-4DB2-BD59-A6C34878D82A}">
                    <a16:rowId xmlns="" xmlns:a16="http://schemas.microsoft.com/office/drawing/2014/main" val="3437680486"/>
                  </a:ext>
                </a:extLst>
              </a:tr>
            </a:tbl>
          </a:graphicData>
        </a:graphic>
      </p:graphicFrame>
    </p:spTree>
    <p:extLst>
      <p:ext uri="{BB962C8B-B14F-4D97-AF65-F5344CB8AC3E}">
        <p14:creationId xmlns="" xmlns:p14="http://schemas.microsoft.com/office/powerpoint/2010/main" val="621520766"/>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circle(in)">
                                      <p:cBhvr>
                                        <p:cTn id="17" dur="2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circle(in)">
                                      <p:cBhvr>
                                        <p:cTn id="22"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ChangeAspect="1"/>
          </p:cNvGraphicFramePr>
          <p:nvPr>
            <p:ph idx="1"/>
          </p:nvPr>
        </p:nvGraphicFramePr>
        <p:xfrm>
          <a:off x="-4200525" y="-76200"/>
          <a:ext cx="19945350" cy="9448800"/>
        </p:xfrm>
        <a:graphic>
          <a:graphicData uri="http://schemas.openxmlformats.org/presentationml/2006/ole">
            <p:oleObj spid="_x0000_s1026" name="Document" r:id="rId4" imgW="11755866" imgH="5569228" progId="Word.Document.12">
              <p:embed/>
            </p:oleObj>
          </a:graphicData>
        </a:graphic>
      </p:graphicFrame>
      <p:graphicFrame>
        <p:nvGraphicFramePr>
          <p:cNvPr id="7" name="Table 6"/>
          <p:cNvGraphicFramePr>
            <a:graphicFrameLocks noGrp="1"/>
          </p:cNvGraphicFramePr>
          <p:nvPr/>
        </p:nvGraphicFramePr>
        <p:xfrm>
          <a:off x="2225615" y="1464384"/>
          <a:ext cx="7815532" cy="4211796"/>
        </p:xfrm>
        <a:graphic>
          <a:graphicData uri="http://schemas.openxmlformats.org/drawingml/2006/table">
            <a:tbl>
              <a:tblPr/>
              <a:tblGrid>
                <a:gridCol w="2917397"/>
                <a:gridCol w="2917397"/>
                <a:gridCol w="990369"/>
                <a:gridCol w="990369"/>
              </a:tblGrid>
              <a:tr h="257038">
                <a:tc gridSpan="4">
                  <a:txBody>
                    <a:bodyPr/>
                    <a:lstStyle/>
                    <a:p>
                      <a:pPr marR="125095" algn="ctr">
                        <a:lnSpc>
                          <a:spcPct val="115000"/>
                        </a:lnSpc>
                        <a:spcBef>
                          <a:spcPts val="600"/>
                        </a:spcBef>
                        <a:spcAft>
                          <a:spcPts val="1000"/>
                        </a:spcAft>
                        <a:tabLst>
                          <a:tab pos="194310" algn="l"/>
                        </a:tabLst>
                      </a:pPr>
                      <a:r>
                        <a:rPr lang="en-US" sz="1200" b="1">
                          <a:latin typeface="Times New Roman"/>
                          <a:ea typeface="Arial"/>
                          <a:cs typeface="Times New Roman"/>
                        </a:rPr>
                        <a:t>HƯỚNG DẪN ĐÁNH GIÁ PHIÊU HỌC TẬP SỐ 1</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14077">
                <a:tc>
                  <a:txBody>
                    <a:bodyPr/>
                    <a:lstStyle/>
                    <a:p>
                      <a:pPr marR="125095" algn="ctr">
                        <a:lnSpc>
                          <a:spcPct val="115000"/>
                        </a:lnSpc>
                        <a:spcBef>
                          <a:spcPts val="600"/>
                        </a:spcBef>
                        <a:spcAft>
                          <a:spcPts val="1000"/>
                        </a:spcAft>
                        <a:tabLst>
                          <a:tab pos="194310" algn="l"/>
                        </a:tabLst>
                      </a:pPr>
                      <a:r>
                        <a:rPr lang="en-US" sz="1200" b="1">
                          <a:latin typeface="Times New Roman"/>
                          <a:ea typeface="Arial"/>
                          <a:cs typeface="Times New Roman"/>
                        </a:rPr>
                        <a:t>TT</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b="1">
                          <a:latin typeface="Times New Roman"/>
                          <a:ea typeface="Arial"/>
                          <a:cs typeface="Times New Roman"/>
                        </a:rPr>
                        <a:t>Nội dung</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b="1">
                          <a:latin typeface="Times New Roman"/>
                          <a:ea typeface="Arial"/>
                          <a:cs typeface="Times New Roman"/>
                        </a:rPr>
                        <a:t>Điểm tối đa</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b="1">
                          <a:latin typeface="Times New Roman"/>
                          <a:ea typeface="Arial"/>
                          <a:cs typeface="Times New Roman"/>
                        </a:rPr>
                        <a:t>Điểm đánh giá</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1115">
                <a:tc rowSpan="4">
                  <a:txBody>
                    <a:bodyPr/>
                    <a:lstStyle/>
                    <a:p>
                      <a:pPr algn="just">
                        <a:lnSpc>
                          <a:spcPct val="115000"/>
                        </a:lnSpc>
                        <a:spcBef>
                          <a:spcPts val="600"/>
                        </a:spcBef>
                        <a:spcAft>
                          <a:spcPts val="1000"/>
                        </a:spcAft>
                        <a:tabLst>
                          <a:tab pos="194310" algn="l"/>
                        </a:tabLst>
                      </a:pPr>
                      <a:r>
                        <a:rPr lang="en-US" sz="1200">
                          <a:latin typeface="Times New Roman"/>
                          <a:ea typeface="Arial"/>
                          <a:cs typeface="Times New Roman"/>
                        </a:rPr>
                        <a:t> Câu 1</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r>
                        <a:rPr lang="en-US" sz="1200">
                          <a:latin typeface="Times New Roman"/>
                          <a:ea typeface="Calibri"/>
                          <a:cs typeface="Times New Roman"/>
                        </a:rPr>
                        <a:t>Trình bày đúng, đủ, rõ ràng các thành phần của môi trường trong cơ thể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038">
                <a:tc vMerge="1">
                  <a:txBody>
                    <a:bodyPr/>
                    <a:lstStyle/>
                    <a:p>
                      <a:endParaRPr lang="en-US"/>
                    </a:p>
                  </a:txBody>
                  <a:tcPr/>
                </a:tc>
                <a:tc>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Máu </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1,0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038">
                <a:tc vMerge="1">
                  <a:txBody>
                    <a:bodyPr/>
                    <a:lstStyle/>
                    <a:p>
                      <a:endParaRPr lang="en-US"/>
                    </a:p>
                  </a:txBody>
                  <a:tcPr/>
                </a:tc>
                <a:tc>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Dịch mô( dịch giữa các tế bào)</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1,0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038">
                <a:tc vMerge="1">
                  <a:txBody>
                    <a:bodyPr/>
                    <a:lstStyle/>
                    <a:p>
                      <a:endParaRPr lang="en-US"/>
                    </a:p>
                  </a:txBody>
                  <a:tcPr/>
                </a:tc>
                <a:tc>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Dịch bạch huyết</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1,0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077">
                <a:tc>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Câu2</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1000"/>
                        </a:spcAft>
                      </a:pPr>
                      <a:r>
                        <a:rPr lang="en-US" sz="1200">
                          <a:latin typeface="Times New Roman"/>
                          <a:ea typeface="Calibri"/>
                          <a:cs typeface="Times New Roman"/>
                        </a:rPr>
                        <a:t>Nêu được khái niệm cân bằng môi trường trong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3,0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077">
                <a:tc rowSpan="2">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Câu 3</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Chỉ đúng trường hợp có môi trường trong mất cân bằng </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2,0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222">
                <a:tc vMerge="1">
                  <a:txBody>
                    <a:bodyPr/>
                    <a:lstStyle/>
                    <a:p>
                      <a:endParaRPr lang="en-US"/>
                    </a:p>
                  </a:txBody>
                  <a:tcPr/>
                </a:tc>
                <a:tc>
                  <a:txBody>
                    <a:bodyPr/>
                    <a:lstStyle/>
                    <a:p>
                      <a:pPr marR="125095" algn="just">
                        <a:lnSpc>
                          <a:spcPct val="115000"/>
                        </a:lnSpc>
                        <a:spcBef>
                          <a:spcPts val="600"/>
                        </a:spcBef>
                        <a:spcAft>
                          <a:spcPts val="1000"/>
                        </a:spcAft>
                        <a:tabLst>
                          <a:tab pos="194310" algn="l"/>
                        </a:tabLst>
                      </a:pPr>
                      <a:r>
                        <a:rPr lang="en-US" sz="1200">
                          <a:latin typeface="Times New Roman"/>
                          <a:ea typeface="Arial"/>
                          <a:cs typeface="Times New Roman"/>
                        </a:rPr>
                        <a:t>Giải thích đúng </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1,0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038">
                <a:tc gridSpan="2">
                  <a:txBody>
                    <a:bodyPr/>
                    <a:lstStyle/>
                    <a:p>
                      <a:pPr algn="just">
                        <a:lnSpc>
                          <a:spcPct val="115000"/>
                        </a:lnSpc>
                        <a:spcBef>
                          <a:spcPts val="600"/>
                        </a:spcBef>
                        <a:spcAft>
                          <a:spcPts val="1000"/>
                        </a:spcAft>
                        <a:tabLst>
                          <a:tab pos="194310" algn="l"/>
                        </a:tabLst>
                      </a:pPr>
                      <a:r>
                        <a:rPr lang="en-US" sz="1200">
                          <a:latin typeface="Times New Roman"/>
                          <a:ea typeface="Arial"/>
                          <a:cs typeface="Times New Roman"/>
                        </a:rPr>
                        <a:t>Đảm bảo thời gian</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1,0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038">
                <a:tc gridSpan="2">
                  <a:txBody>
                    <a:bodyPr/>
                    <a:lstStyle/>
                    <a:p>
                      <a:pPr algn="just">
                        <a:lnSpc>
                          <a:spcPct val="115000"/>
                        </a:lnSpc>
                        <a:spcBef>
                          <a:spcPts val="600"/>
                        </a:spcBef>
                        <a:spcAft>
                          <a:spcPts val="1000"/>
                        </a:spcAft>
                        <a:tabLst>
                          <a:tab pos="194310" algn="l"/>
                        </a:tabLst>
                      </a:pPr>
                      <a:r>
                        <a:rPr lang="en-US" sz="1200">
                          <a:latin typeface="Times New Roman"/>
                          <a:ea typeface="Arial"/>
                          <a:cs typeface="Times New Roman"/>
                        </a:rPr>
                        <a:t>Tổng</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R="125095" algn="ctr">
                        <a:lnSpc>
                          <a:spcPct val="115000"/>
                        </a:lnSpc>
                        <a:spcBef>
                          <a:spcPts val="600"/>
                        </a:spcBef>
                        <a:spcAft>
                          <a:spcPts val="1000"/>
                        </a:spcAft>
                        <a:tabLst>
                          <a:tab pos="194310" algn="l"/>
                        </a:tabLst>
                      </a:pPr>
                      <a:r>
                        <a:rPr lang="en-US" sz="1200">
                          <a:latin typeface="Times New Roman"/>
                          <a:ea typeface="Arial"/>
                          <a:cs typeface="Times New Roman"/>
                        </a:rPr>
                        <a:t>10,0</a:t>
                      </a:r>
                      <a:endParaRPr lang="en-US" sz="120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5095" algn="just">
                        <a:lnSpc>
                          <a:spcPct val="115000"/>
                        </a:lnSpc>
                        <a:spcBef>
                          <a:spcPts val="600"/>
                        </a:spcBef>
                        <a:spcAft>
                          <a:spcPts val="1000"/>
                        </a:spcAft>
                        <a:tabLst>
                          <a:tab pos="194310" algn="l"/>
                        </a:tabLst>
                      </a:pPr>
                      <a:endParaRPr lang="en-US" sz="1200">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851356" y="1367303"/>
            <a:ext cx="3067058" cy="400110"/>
          </a:xfrm>
          <a:prstGeom prst="rect">
            <a:avLst/>
          </a:prstGeom>
        </p:spPr>
        <p:txBody>
          <a:bodyPr wrap="none">
            <a:spAutoFit/>
          </a:bodyPr>
          <a:lstStyle/>
          <a:p>
            <a:r>
              <a:rPr lang="vi-VN" sz="2000" b="1" dirty="0">
                <a:solidFill>
                  <a:srgbClr val="C00000"/>
                </a:solidFill>
                <a:latin typeface="+mj-lt"/>
              </a:rPr>
              <a:t>I. Môi trường trong cơ thể</a:t>
            </a:r>
            <a:endParaRPr lang="en-US" sz="2000" b="1" dirty="0">
              <a:solidFill>
                <a:srgbClr val="C00000"/>
              </a:solidFill>
              <a:latin typeface="+mj-lt"/>
            </a:endParaRPr>
          </a:p>
        </p:txBody>
      </p:sp>
      <p:sp>
        <p:nvSpPr>
          <p:cNvPr id="5" name="Rectangle 4"/>
          <p:cNvSpPr/>
          <p:nvPr/>
        </p:nvSpPr>
        <p:spPr>
          <a:xfrm>
            <a:off x="1256790" y="134659"/>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1111127" y="1864962"/>
            <a:ext cx="4275722" cy="400110"/>
          </a:xfrm>
          <a:prstGeom prst="rect">
            <a:avLst/>
          </a:prstGeom>
        </p:spPr>
        <p:txBody>
          <a:bodyPr wrap="none">
            <a:spAutoFit/>
          </a:bodyPr>
          <a:lstStyle/>
          <a:p>
            <a:r>
              <a:rPr lang="vi-VN" sz="2000" b="1" dirty="0">
                <a:solidFill>
                  <a:srgbClr val="FF0000"/>
                </a:solidFill>
                <a:latin typeface="Times New Roman" panose="02020603050405020304" pitchFamily="18" charset="0"/>
                <a:cs typeface="Times New Roman" panose="02020603050405020304" pitchFamily="18" charset="0"/>
              </a:rPr>
              <a:t>1. Khái niệm môi trường trong cơ thể</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66671" y="2166597"/>
            <a:ext cx="4138708" cy="923330"/>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Các </a:t>
            </a:r>
            <a:r>
              <a:rPr lang="vi-VN" b="1" dirty="0">
                <a:latin typeface="Times New Roman" panose="02020603050405020304" pitchFamily="18" charset="0"/>
                <a:cs typeface="Times New Roman" panose="02020603050405020304" pitchFamily="18" charset="0"/>
              </a:rPr>
              <a:t>thành phần của môi trường trong cơ thể gồm: máu, dịch mô (dịch giữa các tế bào) và dịch bạch huyết.</a:t>
            </a:r>
          </a:p>
        </p:txBody>
      </p:sp>
      <p:pic>
        <p:nvPicPr>
          <p:cNvPr id="8" name="Picture 7"/>
          <p:cNvPicPr>
            <a:picLocks noChangeAspect="1"/>
          </p:cNvPicPr>
          <p:nvPr/>
        </p:nvPicPr>
        <p:blipFill>
          <a:blip r:embed="rId3"/>
          <a:stretch>
            <a:fillRect/>
          </a:stretch>
        </p:blipFill>
        <p:spPr>
          <a:xfrm>
            <a:off x="1360820" y="2385362"/>
            <a:ext cx="605851" cy="560275"/>
          </a:xfrm>
          <a:prstGeom prst="rect">
            <a:avLst/>
          </a:prstGeom>
        </p:spPr>
      </p:pic>
      <p:sp>
        <p:nvSpPr>
          <p:cNvPr id="9" name="Rectangle 8"/>
          <p:cNvSpPr/>
          <p:nvPr/>
        </p:nvSpPr>
        <p:spPr>
          <a:xfrm>
            <a:off x="1966671" y="3185653"/>
            <a:ext cx="4138708" cy="1477328"/>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Những </a:t>
            </a:r>
            <a:r>
              <a:rPr lang="vi-VN" b="1" dirty="0">
                <a:latin typeface="Times New Roman" panose="02020603050405020304" pitchFamily="18" charset="0"/>
                <a:cs typeface="Times New Roman" panose="02020603050405020304" pitchFamily="18" charset="0"/>
              </a:rPr>
              <a:t>điều kiện vật lí, hóa học của môi trường trong gồm: nhiệt độ, huyết áp, pH, thành phần chất tan .. dao động quanh một giá trị nhất định gọi là cân bằng môi trường trong cơ thể</a:t>
            </a:r>
          </a:p>
        </p:txBody>
      </p:sp>
      <p:pic>
        <p:nvPicPr>
          <p:cNvPr id="10" name="Picture 9"/>
          <p:cNvPicPr>
            <a:picLocks noChangeAspect="1"/>
          </p:cNvPicPr>
          <p:nvPr/>
        </p:nvPicPr>
        <p:blipFill>
          <a:blip r:embed="rId3"/>
          <a:stretch>
            <a:fillRect/>
          </a:stretch>
        </p:blipFill>
        <p:spPr>
          <a:xfrm>
            <a:off x="1360820" y="3505682"/>
            <a:ext cx="605851" cy="560275"/>
          </a:xfrm>
          <a:prstGeom prst="rect">
            <a:avLst/>
          </a:prstGeom>
        </p:spPr>
      </p:pic>
      <p:sp>
        <p:nvSpPr>
          <p:cNvPr id="11" name="Rectangle 10"/>
          <p:cNvSpPr/>
          <p:nvPr/>
        </p:nvSpPr>
        <p:spPr>
          <a:xfrm>
            <a:off x="6091701" y="930128"/>
            <a:ext cx="4937371" cy="707886"/>
          </a:xfrm>
          <a:prstGeom prst="rect">
            <a:avLst/>
          </a:prstGeom>
        </p:spPr>
        <p:txBody>
          <a:bodyPr wrap="square">
            <a:spAutoFit/>
          </a:bodyPr>
          <a:lstStyle/>
          <a:p>
            <a:r>
              <a:rPr lang="vi-VN" sz="2000" b="1" dirty="0">
                <a:solidFill>
                  <a:srgbClr val="FF0000"/>
                </a:solidFill>
                <a:latin typeface="+mj-lt"/>
              </a:rPr>
              <a:t>2. Vai trò của sự duy trì ổn định môi trường trong </a:t>
            </a:r>
            <a:r>
              <a:rPr lang="vi-VN" sz="2000" b="1">
                <a:solidFill>
                  <a:srgbClr val="FF0000"/>
                </a:solidFill>
                <a:latin typeface="+mj-lt"/>
              </a:rPr>
              <a:t>cơ </a:t>
            </a:r>
            <a:r>
              <a:rPr lang="vi-VN" sz="2000" b="1" smtClean="0">
                <a:solidFill>
                  <a:srgbClr val="FF0000"/>
                </a:solidFill>
                <a:latin typeface="+mj-lt"/>
              </a:rPr>
              <a:t>thể</a:t>
            </a:r>
            <a:endParaRPr lang="en-US" sz="2000" b="1" smtClean="0">
              <a:solidFill>
                <a:srgbClr val="FF0000"/>
              </a:solidFill>
              <a:latin typeface="+mj-lt"/>
            </a:endParaRPr>
          </a:p>
        </p:txBody>
      </p:sp>
      <p:sp>
        <p:nvSpPr>
          <p:cNvPr id="12" name="Rectangle 11"/>
          <p:cNvSpPr/>
          <p:nvPr/>
        </p:nvSpPr>
        <p:spPr>
          <a:xfrm>
            <a:off x="6367549" y="1687230"/>
            <a:ext cx="4422371" cy="646331"/>
          </a:xfrm>
          <a:prstGeom prst="rect">
            <a:avLst/>
          </a:prstGeom>
        </p:spPr>
        <p:txBody>
          <a:bodyPr wrap="square">
            <a:spAutoFit/>
          </a:bodyPr>
          <a:lstStyle/>
          <a:p>
            <a:r>
              <a:rPr lang="en-US" b="1" smtClean="0">
                <a:solidFill>
                  <a:srgbClr val="0000CC"/>
                </a:solidFill>
                <a:latin typeface="Times New Roman" panose="02020603050405020304" pitchFamily="18" charset="0"/>
                <a:cs typeface="Times New Roman" panose="02020603050405020304" pitchFamily="18" charset="0"/>
              </a:rPr>
              <a:t>Quan sát hình 33.2 kết hợp video thảo luận nhóm hoàn thành phiếu học tập số 2?</a:t>
            </a:r>
            <a:endParaRPr lang="vi-VN"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459246319"/>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0"/>
                                        </p:tgtEl>
                                        <p:attrNameLst>
                                          <p:attrName>ppt_w</p:attrName>
                                        </p:attrNameLst>
                                      </p:cBhvr>
                                      <p:tavLst>
                                        <p:tav tm="0">
                                          <p:val>
                                            <p:strVal val="ppt_w"/>
                                          </p:val>
                                        </p:tav>
                                        <p:tav tm="100000">
                                          <p:val>
                                            <p:fltVal val="0"/>
                                          </p:val>
                                        </p:tav>
                                      </p:tavLst>
                                    </p:anim>
                                    <p:anim calcmode="lin" valueType="num">
                                      <p:cBhvr>
                                        <p:cTn id="34" dur="500"/>
                                        <p:tgtEl>
                                          <p:spTgt spid="10"/>
                                        </p:tgtEl>
                                        <p:attrNameLst>
                                          <p:attrName>ppt_h</p:attrName>
                                        </p:attrNameLst>
                                      </p:cBhvr>
                                      <p:tavLst>
                                        <p:tav tm="0">
                                          <p:val>
                                            <p:strVal val="ppt_h"/>
                                          </p:val>
                                        </p:tav>
                                        <p:tav tm="100000">
                                          <p:val>
                                            <p:fltVal val="0"/>
                                          </p:val>
                                        </p:tav>
                                      </p:tavLst>
                                    </p:anim>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ircle(in)">
                                      <p:cBhvr>
                                        <p:cTn id="5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6008" y="282633"/>
            <a:ext cx="11654443" cy="6317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39402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90"/>
            <a:ext cx="10972800" cy="725701"/>
          </a:xfrm>
        </p:spPr>
        <p:txBody>
          <a:bodyPr>
            <a:normAutofit/>
          </a:bodyPr>
          <a:lstStyle/>
          <a:p>
            <a:r>
              <a:rPr lang="en-US" sz="3200" smtClean="0">
                <a:latin typeface="Times New Roman" pitchFamily="18" charset="0"/>
                <a:cs typeface="Times New Roman" pitchFamily="18" charset="0"/>
              </a:rPr>
              <a:t>			ĐÁP ÁN PHIẾU HỌC TẬP SỐ 2</a:t>
            </a:r>
            <a:endParaRPr lang="en-US" sz="3200">
              <a:latin typeface="Times New Roman" pitchFamily="18" charset="0"/>
              <a:cs typeface="Times New Roman" pitchFamily="18" charset="0"/>
            </a:endParaRPr>
          </a:p>
        </p:txBody>
      </p:sp>
      <p:sp>
        <p:nvSpPr>
          <p:cNvPr id="3" name="Content Placeholder 2"/>
          <p:cNvSpPr>
            <a:spLocks noGrp="1"/>
          </p:cNvSpPr>
          <p:nvPr>
            <p:ph idx="1"/>
          </p:nvPr>
        </p:nvSpPr>
        <p:spPr>
          <a:xfrm>
            <a:off x="402336" y="2061557"/>
            <a:ext cx="11338560" cy="4796443"/>
          </a:xfrm>
        </p:spPr>
        <p:txBody>
          <a:bodyPr>
            <a:noAutofit/>
          </a:bodyPr>
          <a:lstStyle/>
          <a:p>
            <a:r>
              <a:rPr lang="en-US" sz="2400" smtClean="0">
                <a:solidFill>
                  <a:srgbClr val="3333FF"/>
                </a:solidFill>
                <a:latin typeface="Times New Roman" pitchFamily="18" charset="0"/>
                <a:cs typeface="Times New Roman" pitchFamily="18" charset="0"/>
              </a:rPr>
              <a:t>1.Cho biết ảnh hưởng của thành phần môi trường trong đến hoạt động của tế bào?</a:t>
            </a:r>
          </a:p>
          <a:p>
            <a:r>
              <a:rPr lang="en-US" sz="2400" i="1" smtClean="0">
                <a:solidFill>
                  <a:srgbClr val="FF0000"/>
                </a:solidFill>
                <a:latin typeface="Times New Roman" pitchFamily="18" charset="0"/>
                <a:cs typeface="Times New Roman" pitchFamily="18" charset="0"/>
              </a:rPr>
              <a:t>- </a:t>
            </a:r>
            <a:r>
              <a:rPr lang="vi-VN" sz="2400" i="1" smtClean="0">
                <a:solidFill>
                  <a:srgbClr val="FF0000"/>
                </a:solidFill>
              </a:rPr>
              <a:t>Nếu thành phần của môi trường trong được duy trì ổn định sẽ đảm bảo cho tế bào hoạt động bình thường.</a:t>
            </a:r>
            <a:endParaRPr lang="en-US" sz="2400" i="1" smtClean="0">
              <a:solidFill>
                <a:srgbClr val="FF0000"/>
              </a:solidFill>
              <a:latin typeface="Times New Roman" pitchFamily="18" charset="0"/>
              <a:cs typeface="Times New Roman" pitchFamily="18" charset="0"/>
            </a:endParaRPr>
          </a:p>
          <a:p>
            <a:r>
              <a:rPr lang="en-US" sz="2400" smtClean="0">
                <a:solidFill>
                  <a:srgbClr val="3333FF"/>
                </a:solidFill>
                <a:latin typeface="Times New Roman" pitchFamily="18" charset="0"/>
                <a:cs typeface="Times New Roman" pitchFamily="18" charset="0"/>
              </a:rPr>
              <a:t>2. Điều gì xảy ra khi môi trường trong cơ thể bị mất cân bằng?</a:t>
            </a:r>
          </a:p>
          <a:p>
            <a:r>
              <a:rPr lang="en-US" sz="2400" i="1" smtClean="0">
                <a:solidFill>
                  <a:srgbClr val="FF0000"/>
                </a:solidFill>
              </a:rPr>
              <a:t>- K</a:t>
            </a:r>
            <a:r>
              <a:rPr lang="vi-VN" sz="2400" i="1" smtClean="0">
                <a:solidFill>
                  <a:srgbClr val="FF0000"/>
                </a:solidFill>
              </a:rPr>
              <a:t>hi môi trường trong bị mất cân bằng sẽ gây nên sự rối loạn trong hoạt động của các tế bào, thậm chí gây chết tế bào.</a:t>
            </a:r>
            <a:endParaRPr lang="en-US" sz="2400" i="1" smtClean="0">
              <a:solidFill>
                <a:srgbClr val="FF0000"/>
              </a:solidFill>
              <a:latin typeface="Times New Roman" pitchFamily="18" charset="0"/>
              <a:cs typeface="Times New Roman" pitchFamily="18" charset="0"/>
            </a:endParaRPr>
          </a:p>
          <a:p>
            <a:r>
              <a:rPr lang="en-US" sz="2400" smtClean="0">
                <a:solidFill>
                  <a:srgbClr val="3333FF"/>
                </a:solidFill>
                <a:latin typeface="Times New Roman" pitchFamily="18" charset="0"/>
                <a:cs typeface="Times New Roman" pitchFamily="18" charset="0"/>
              </a:rPr>
              <a:t>3. Nêu vai trò của sự duy trì ổn định môi trường trong cơ thể?</a:t>
            </a:r>
            <a:r>
              <a:rPr lang="vi-VN" sz="2400" b="1" smtClean="0">
                <a:solidFill>
                  <a:srgbClr val="BB0523"/>
                </a:solidFill>
              </a:rPr>
              <a:t> </a:t>
            </a:r>
            <a:r>
              <a:rPr lang="vi-VN" sz="2400" i="1" smtClean="0">
                <a:solidFill>
                  <a:srgbClr val="3333FF"/>
                </a:solidFill>
              </a:rPr>
              <a:t>: </a:t>
            </a:r>
            <a:endParaRPr lang="en-US" sz="2400" i="1" smtClean="0">
              <a:solidFill>
                <a:srgbClr val="3333FF"/>
              </a:solidFill>
            </a:endParaRPr>
          </a:p>
          <a:p>
            <a:r>
              <a:rPr lang="en-US" sz="2400" i="1" smtClean="0">
                <a:solidFill>
                  <a:srgbClr val="FF0000"/>
                </a:solidFill>
              </a:rPr>
              <a:t>- </a:t>
            </a:r>
            <a:r>
              <a:rPr lang="vi-VN" sz="2400" i="1" smtClean="0">
                <a:solidFill>
                  <a:srgbClr val="FF0000"/>
                </a:solidFill>
              </a:rPr>
              <a:t>Môi trường trong có vai trò giúp cho tế bào thường xuyên liên hệ với môi trường ngoài trong quá trình trao đổi chất, qua đó, giúp tế bào và cơ thể hoạt động bình thường.</a:t>
            </a:r>
            <a:endParaRPr lang="en-US" sz="2400" i="1"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1"/>
            <a:ext cx="11379200" cy="1212273"/>
          </a:xfrm>
        </p:spPr>
        <p:txBody>
          <a:bodyPr>
            <a:normAutofit fontScale="90000"/>
          </a:bodyPr>
          <a:lstStyle/>
          <a:p>
            <a:r>
              <a:rPr lang="en-US" sz="2700" b="1" i="1" smtClean="0">
                <a:solidFill>
                  <a:srgbClr val="0000CC"/>
                </a:solidFill>
                <a:latin typeface="Times New Roman" panose="02020603050405020304" pitchFamily="18" charset="0"/>
                <a:ea typeface="Calibri" panose="020F0502020204030204" pitchFamily="34" charset="0"/>
              </a:rPr>
              <a:t>4. Em có nhận xét gì về chỉ số xét nghiệm máu của người phụ nữ thể hiện ở bảng 33.2 sgk? Từ đó đề xuất một số lưu ý trong khẩu phần ăn của người đó?</a:t>
            </a:r>
            <a:r>
              <a:rPr lang="en-US" sz="3600" b="1" i="1" smtClean="0">
                <a:latin typeface="Times New Roman" panose="02020603050405020304" pitchFamily="18" charset="0"/>
                <a:ea typeface="Calibri" panose="020F0502020204030204" pitchFamily="34" charset="0"/>
              </a:rPr>
              <a:t/>
            </a:r>
            <a:br>
              <a:rPr lang="en-US" sz="3600" b="1" i="1" smtClean="0">
                <a:latin typeface="Times New Roman" panose="02020603050405020304" pitchFamily="18" charset="0"/>
                <a:ea typeface="Calibri" panose="020F0502020204030204" pitchFamily="34" charset="0"/>
              </a:rPr>
            </a:br>
            <a:endParaRPr lang="en-US"/>
          </a:p>
        </p:txBody>
      </p:sp>
      <p:pic>
        <p:nvPicPr>
          <p:cNvPr id="4" name="Content Placeholder 3"/>
          <p:cNvPicPr>
            <a:picLocks noGrp="1" noChangeAspect="1"/>
          </p:cNvPicPr>
          <p:nvPr>
            <p:ph idx="1"/>
          </p:nvPr>
        </p:nvPicPr>
        <p:blipFill>
          <a:blip r:embed="rId2"/>
          <a:stretch>
            <a:fillRect/>
          </a:stretch>
        </p:blipFill>
        <p:spPr>
          <a:xfrm>
            <a:off x="180110" y="1385455"/>
            <a:ext cx="11748655" cy="5112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95977" y="268894"/>
            <a:ext cx="8318695" cy="1154162"/>
          </a:xfrm>
          <a:prstGeom prst="rect">
            <a:avLst/>
          </a:prstGeom>
        </p:spPr>
        <p:txBody>
          <a:bodyPr wrap="square">
            <a:spAutoFit/>
          </a:bodyPr>
          <a:lstStyle/>
          <a:p>
            <a:pPr algn="just">
              <a:lnSpc>
                <a:spcPct val="115000"/>
              </a:lnSpc>
            </a:pPr>
            <a:r>
              <a:rPr lang="en-US" sz="2000" b="1" i="1" dirty="0">
                <a:solidFill>
                  <a:srgbClr val="0000CC"/>
                </a:solidFill>
                <a:latin typeface="Times New Roman" panose="02020603050405020304" pitchFamily="18" charset="0"/>
                <a:ea typeface="Calibri" panose="020F0502020204030204" pitchFamily="34" charset="0"/>
              </a:rPr>
              <a:t>4. </a:t>
            </a:r>
            <a:r>
              <a:rPr lang="en-US" sz="2000" b="1" i="1" dirty="0" err="1">
                <a:solidFill>
                  <a:srgbClr val="0000CC"/>
                </a:solidFill>
                <a:latin typeface="Times New Roman" panose="02020603050405020304" pitchFamily="18" charset="0"/>
                <a:ea typeface="Calibri" panose="020F0502020204030204" pitchFamily="34" charset="0"/>
              </a:rPr>
              <a:t>Em</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có</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nhận</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xét</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gì</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về</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chỉ</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số</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xét</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nghiệm</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máu</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của</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người</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phụ</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nữ</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thể</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hiện</a:t>
            </a:r>
            <a:r>
              <a:rPr lang="en-US" sz="2000" b="1" i="1" dirty="0">
                <a:solidFill>
                  <a:srgbClr val="0000CC"/>
                </a:solidFill>
                <a:latin typeface="Times New Roman" panose="02020603050405020304" pitchFamily="18" charset="0"/>
                <a:ea typeface="Calibri" panose="020F0502020204030204" pitchFamily="34" charset="0"/>
              </a:rPr>
              <a:t> ở </a:t>
            </a:r>
            <a:r>
              <a:rPr lang="en-US" sz="2000" b="1" i="1" dirty="0" err="1">
                <a:solidFill>
                  <a:srgbClr val="0000CC"/>
                </a:solidFill>
                <a:latin typeface="Times New Roman" panose="02020603050405020304" pitchFamily="18" charset="0"/>
                <a:ea typeface="Calibri" panose="020F0502020204030204" pitchFamily="34" charset="0"/>
              </a:rPr>
              <a:t>bảng</a:t>
            </a:r>
            <a:r>
              <a:rPr lang="en-US" sz="2000" b="1" i="1" dirty="0">
                <a:solidFill>
                  <a:srgbClr val="0000CC"/>
                </a:solidFill>
                <a:latin typeface="Times New Roman" panose="02020603050405020304" pitchFamily="18" charset="0"/>
                <a:ea typeface="Calibri" panose="020F0502020204030204" pitchFamily="34" charset="0"/>
              </a:rPr>
              <a:t> 33.2 </a:t>
            </a:r>
            <a:r>
              <a:rPr lang="en-US" sz="2000" b="1" i="1" dirty="0" err="1">
                <a:solidFill>
                  <a:srgbClr val="0000CC"/>
                </a:solidFill>
                <a:latin typeface="Times New Roman" panose="02020603050405020304" pitchFamily="18" charset="0"/>
                <a:ea typeface="Calibri" panose="020F0502020204030204" pitchFamily="34" charset="0"/>
              </a:rPr>
              <a:t>sgk</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Từ</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đó</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đề</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xuất</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một</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số</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lưu</a:t>
            </a:r>
            <a:r>
              <a:rPr lang="en-US" sz="2000" b="1" i="1" dirty="0">
                <a:solidFill>
                  <a:srgbClr val="0000CC"/>
                </a:solidFill>
                <a:latin typeface="Times New Roman" panose="02020603050405020304" pitchFamily="18" charset="0"/>
                <a:ea typeface="Calibri" panose="020F0502020204030204" pitchFamily="34" charset="0"/>
              </a:rPr>
              <a:t> ý </a:t>
            </a:r>
            <a:r>
              <a:rPr lang="en-US" sz="2000" b="1" i="1" dirty="0" err="1">
                <a:solidFill>
                  <a:srgbClr val="0000CC"/>
                </a:solidFill>
                <a:latin typeface="Times New Roman" panose="02020603050405020304" pitchFamily="18" charset="0"/>
                <a:ea typeface="Calibri" panose="020F0502020204030204" pitchFamily="34" charset="0"/>
              </a:rPr>
              <a:t>trong</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khẩu</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phần</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ăn</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của</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người</a:t>
            </a:r>
            <a:r>
              <a:rPr lang="en-US" sz="2000" b="1" i="1" dirty="0">
                <a:solidFill>
                  <a:srgbClr val="0000CC"/>
                </a:solidFill>
                <a:latin typeface="Times New Roman" panose="02020603050405020304" pitchFamily="18" charset="0"/>
                <a:ea typeface="Calibri" panose="020F0502020204030204" pitchFamily="34" charset="0"/>
              </a:rPr>
              <a:t> </a:t>
            </a:r>
            <a:r>
              <a:rPr lang="en-US" sz="2000" b="1" i="1" dirty="0" err="1">
                <a:solidFill>
                  <a:srgbClr val="0000CC"/>
                </a:solidFill>
                <a:latin typeface="Times New Roman" panose="02020603050405020304" pitchFamily="18" charset="0"/>
                <a:ea typeface="Calibri" panose="020F0502020204030204" pitchFamily="34" charset="0"/>
              </a:rPr>
              <a:t>đó</a:t>
            </a:r>
            <a:r>
              <a:rPr lang="en-US" sz="2000" b="1" i="1" dirty="0">
                <a:solidFill>
                  <a:srgbClr val="0000CC"/>
                </a:solidFill>
                <a:latin typeface="Times New Roman" panose="02020603050405020304" pitchFamily="18" charset="0"/>
                <a:ea typeface="Calibri" panose="020F0502020204030204" pitchFamily="34" charset="0"/>
              </a:rPr>
              <a:t>?</a:t>
            </a:r>
            <a:endParaRPr lang="en-US" sz="2000" b="1" i="1" dirty="0">
              <a:effectLst/>
              <a:latin typeface="Times New Roman" panose="02020603050405020304" pitchFamily="18" charset="0"/>
              <a:ea typeface="Calibri" panose="020F0502020204030204" pitchFamily="34" charset="0"/>
            </a:endParaRPr>
          </a:p>
        </p:txBody>
      </p:sp>
      <p:sp>
        <p:nvSpPr>
          <p:cNvPr id="7" name="Rectangle 6"/>
          <p:cNvSpPr/>
          <p:nvPr/>
        </p:nvSpPr>
        <p:spPr>
          <a:xfrm>
            <a:off x="1226078" y="1423057"/>
            <a:ext cx="9458489" cy="3785652"/>
          </a:xfrm>
          <a:prstGeom prst="rect">
            <a:avLst/>
          </a:prstGeom>
        </p:spPr>
        <p:txBody>
          <a:bodyPr wrap="square">
            <a:spAutoFit/>
          </a:bodyPr>
          <a:lstStyle/>
          <a:p>
            <a:r>
              <a:rPr lang="vi-VN" sz="2000" b="1" dirty="0">
                <a:solidFill>
                  <a:srgbClr val="006600"/>
                </a:solidFill>
                <a:latin typeface="Times New Roman" panose="02020603050405020304" pitchFamily="18" charset="0"/>
                <a:cs typeface="Times New Roman" panose="02020603050405020304" pitchFamily="18" charset="0"/>
              </a:rPr>
              <a:t>- Nhận xét chỉ số xét nghiệm máu của người phụ nữ trên</a:t>
            </a:r>
            <a:r>
              <a:rPr lang="vi-VN" sz="2000" b="1" dirty="0" smtClean="0">
                <a:solidFill>
                  <a:srgbClr val="006600"/>
                </a:solidFill>
                <a:latin typeface="Times New Roman" panose="02020603050405020304" pitchFamily="18" charset="0"/>
                <a:cs typeface="Times New Roman" panose="02020603050405020304" pitchFamily="18" charset="0"/>
              </a:rPr>
              <a:t>:</a:t>
            </a:r>
            <a:endParaRPr lang="vi-VN" sz="2000" b="1" dirty="0">
              <a:solidFill>
                <a:srgbClr val="006600"/>
              </a:solidFill>
              <a:latin typeface="Times New Roman" panose="02020603050405020304" pitchFamily="18" charset="0"/>
              <a:cs typeface="Times New Roman" panose="02020603050405020304" pitchFamily="18" charset="0"/>
            </a:endParaRPr>
          </a:p>
          <a:p>
            <a:r>
              <a:rPr lang="vi-VN" sz="2000" b="1" dirty="0">
                <a:solidFill>
                  <a:srgbClr val="006600"/>
                </a:solidFill>
                <a:latin typeface="Times New Roman" panose="02020603050405020304" pitchFamily="18" charset="0"/>
                <a:cs typeface="Times New Roman" panose="02020603050405020304" pitchFamily="18" charset="0"/>
              </a:rPr>
              <a:t>+ Về chỉ số glucose trong máu: Chỉ số glucose trong máu của người này là 7,4 mmol/L, cao hơn nhiều so với mức bình thường → Người này có nguy cơ cao là đã mắc bệnh tiểu đường</a:t>
            </a:r>
            <a:r>
              <a:rPr lang="vi-VN" sz="2000" b="1" dirty="0" smtClean="0">
                <a:solidFill>
                  <a:srgbClr val="006600"/>
                </a:solidFill>
                <a:latin typeface="Times New Roman" panose="02020603050405020304" pitchFamily="18" charset="0"/>
                <a:cs typeface="Times New Roman" panose="02020603050405020304" pitchFamily="18" charset="0"/>
              </a:rPr>
              <a:t>.</a:t>
            </a:r>
            <a:endParaRPr lang="vi-VN" sz="2000" b="1" dirty="0">
              <a:solidFill>
                <a:srgbClr val="006600"/>
              </a:solidFill>
              <a:latin typeface="Times New Roman" panose="02020603050405020304" pitchFamily="18" charset="0"/>
              <a:cs typeface="Times New Roman" panose="02020603050405020304" pitchFamily="18" charset="0"/>
            </a:endParaRPr>
          </a:p>
          <a:p>
            <a:r>
              <a:rPr lang="vi-VN" sz="2000" b="1" dirty="0">
                <a:solidFill>
                  <a:srgbClr val="006600"/>
                </a:solidFill>
                <a:latin typeface="Times New Roman" panose="02020603050405020304" pitchFamily="18" charset="0"/>
                <a:cs typeface="Times New Roman" panose="02020603050405020304" pitchFamily="18" charset="0"/>
              </a:rPr>
              <a:t>+ Về chỉ số uric acid trong máu: Chỉ số uric acid trong máu của người này là 5,6 mg/dl, vẫn nằm trong ngưỡng bình thường</a:t>
            </a:r>
            <a:r>
              <a:rPr lang="vi-VN" sz="2000" b="1" dirty="0" smtClean="0">
                <a:solidFill>
                  <a:srgbClr val="006600"/>
                </a:solidFill>
                <a:latin typeface="Times New Roman" panose="02020603050405020304" pitchFamily="18" charset="0"/>
                <a:cs typeface="Times New Roman" panose="02020603050405020304" pitchFamily="18" charset="0"/>
              </a:rPr>
              <a:t>.</a:t>
            </a:r>
            <a:endParaRPr lang="vi-VN" sz="2000" b="1" dirty="0">
              <a:solidFill>
                <a:srgbClr val="006600"/>
              </a:solidFill>
              <a:latin typeface="Times New Roman" panose="02020603050405020304" pitchFamily="18" charset="0"/>
              <a:cs typeface="Times New Roman" panose="02020603050405020304" pitchFamily="18" charset="0"/>
            </a:endParaRPr>
          </a:p>
          <a:p>
            <a:r>
              <a:rPr lang="vi-VN" sz="2000" b="1" dirty="0">
                <a:solidFill>
                  <a:srgbClr val="006600"/>
                </a:solidFill>
                <a:latin typeface="Times New Roman" panose="02020603050405020304" pitchFamily="18" charset="0"/>
                <a:cs typeface="Times New Roman" panose="02020603050405020304" pitchFamily="18" charset="0"/>
              </a:rPr>
              <a:t>- Vì người này có nguy cơ cao là đã mắc bệnh tiểu đường → Khẩu phần ăn của người này cần chú ý phải cung cấp cho cơ thể một lượng đường ổn định và hài hòa. Cụ thể: điều chỉnh chế độ ăn ít tinh bột, hạn chế các loại thực phẩm có lượng đường cao như hoa quả sấy, kem tươi, sirô, các loại nước uống có gas,…; hạn chế dầu mỡ; bổ sung các loại thực phẩm giàu chất xơ;… đồng thời, nên chia khẩu phần ăn thành nhiều bữa trong ngày để tránh tình trạng đường huyết tăng đột ngột.</a:t>
            </a:r>
            <a:endParaRPr lang="en-US" sz="20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796375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xit" presetSubtype="32" fill="hold" grpId="1" nodeType="withEffect">
                                  <p:stCondLst>
                                    <p:cond delay="0"/>
                                  </p:stCondLst>
                                  <p:childTnLst>
                                    <p:anim calcmode="lin" valueType="num">
                                      <p:cBhvr>
                                        <p:cTn id="9" dur="500"/>
                                        <p:tgtEl>
                                          <p:spTgt spid="4"/>
                                        </p:tgtEl>
                                        <p:attrNameLst>
                                          <p:attrName>ppt_w</p:attrName>
                                        </p:attrNameLst>
                                      </p:cBhvr>
                                      <p:tavLst>
                                        <p:tav tm="0">
                                          <p:val>
                                            <p:strVal val="ppt_w"/>
                                          </p:val>
                                        </p:tav>
                                        <p:tav tm="100000">
                                          <p:val>
                                            <p:fltVal val="0"/>
                                          </p:val>
                                        </p:tav>
                                      </p:tavLst>
                                    </p:anim>
                                    <p:anim calcmode="lin" valueType="num">
                                      <p:cBhvr>
                                        <p:cTn id="10" dur="500"/>
                                        <p:tgtEl>
                                          <p:spTgt spid="4"/>
                                        </p:tgtEl>
                                        <p:attrNameLst>
                                          <p:attrName>ppt_h</p:attrName>
                                        </p:attrNameLst>
                                      </p:cBhvr>
                                      <p:tavLst>
                                        <p:tav tm="0">
                                          <p:val>
                                            <p:strVal val="ppt_h"/>
                                          </p:val>
                                        </p:tav>
                                        <p:tav tm="100000">
                                          <p:val>
                                            <p:fltVal val="0"/>
                                          </p:val>
                                        </p:tav>
                                      </p:tavLst>
                                    </p:anim>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down)">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1000"/>
                                        <p:tgtEl>
                                          <p:spTgt spid="7">
                                            <p:txEl>
                                              <p:pRg st="3" end="3"/>
                                            </p:txEl>
                                          </p:spTgt>
                                        </p:tgtEl>
                                      </p:cBhvr>
                                    </p:animEffect>
                                    <p:anim calcmode="lin" valueType="num">
                                      <p:cBhvr>
                                        <p:cTn id="3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latin typeface="Times New Roman" pitchFamily="18" charset="0"/>
                <a:cs typeface="Times New Roman" pitchFamily="18" charset="0"/>
              </a:rPr>
              <a:t>Dặn dò</a:t>
            </a:r>
            <a:endParaRPr lang="en-US" sz="40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smtClean="0">
                <a:latin typeface="Times New Roman" pitchFamily="18" charset="0"/>
                <a:cs typeface="Times New Roman" pitchFamily="18" charset="0"/>
              </a:rPr>
              <a:t>Học nội dung bài học</a:t>
            </a:r>
          </a:p>
          <a:p>
            <a:r>
              <a:rPr lang="en-US" sz="2400" smtClean="0">
                <a:latin typeface="Times New Roman" pitchFamily="18" charset="0"/>
                <a:cs typeface="Times New Roman" pitchFamily="18" charset="0"/>
              </a:rPr>
              <a:t>Nghiên cứu phần II1,2 trước để chuẩn bị cho tiết học sau</a:t>
            </a:r>
            <a:endParaRPr lang="en-US" sz="2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236944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898073" y="332510"/>
            <a:ext cx="7744691" cy="1938992"/>
          </a:xfrm>
          <a:prstGeom prst="rect">
            <a:avLst/>
          </a:prstGeom>
        </p:spPr>
        <p:txBody>
          <a:bodyPr wrap="square">
            <a:spAutoFit/>
          </a:bodyPr>
          <a:lstStyle/>
          <a:p>
            <a:pPr algn="ctr"/>
            <a:r>
              <a:rPr lang="en-US" sz="3200" b="1" dirty="0" err="1" smtClean="0">
                <a:solidFill>
                  <a:srgbClr val="006600"/>
                </a:solidFill>
                <a:effectLst/>
                <a:latin typeface="Times New Roman" panose="02020603050405020304" pitchFamily="18" charset="0"/>
                <a:ea typeface="Calibri" panose="020F0502020204030204" pitchFamily="34" charset="0"/>
              </a:rPr>
              <a:t>Bài</a:t>
            </a:r>
            <a:r>
              <a:rPr lang="en-US" sz="3200" b="1" dirty="0" smtClean="0">
                <a:solidFill>
                  <a:srgbClr val="006600"/>
                </a:solidFill>
                <a:effectLst/>
                <a:latin typeface="Times New Roman" panose="02020603050405020304" pitchFamily="18" charset="0"/>
                <a:ea typeface="Calibri" panose="020F0502020204030204" pitchFamily="34" charset="0"/>
              </a:rPr>
              <a:t> 33: MÔI </a:t>
            </a:r>
            <a:r>
              <a:rPr lang="en-US" sz="3200" b="1" smtClean="0">
                <a:solidFill>
                  <a:srgbClr val="006600"/>
                </a:solidFill>
                <a:effectLst/>
                <a:latin typeface="Times New Roman" panose="02020603050405020304" pitchFamily="18" charset="0"/>
                <a:ea typeface="Calibri" panose="020F0502020204030204" pitchFamily="34" charset="0"/>
              </a:rPr>
              <a:t>TRƯỜNG TRONG  CƠ </a:t>
            </a:r>
            <a:r>
              <a:rPr lang="en-US" sz="3200" b="1" dirty="0" smtClean="0">
                <a:solidFill>
                  <a:srgbClr val="006600"/>
                </a:solidFill>
                <a:effectLst/>
                <a:latin typeface="Times New Roman" panose="02020603050405020304" pitchFamily="18" charset="0"/>
                <a:ea typeface="Calibri" panose="020F0502020204030204" pitchFamily="34" charset="0"/>
              </a:rPr>
              <a:t>THỂ VÀ HỆ BÀI TIẾT Ở NGƯỜI</a:t>
            </a:r>
          </a:p>
          <a:p>
            <a:pPr algn="ctr"/>
            <a:endParaRPr lang="en-US" sz="2800" b="1" dirty="0" smtClean="0">
              <a:solidFill>
                <a:srgbClr val="006600"/>
              </a:solidFill>
              <a:effectLst/>
              <a:latin typeface="Times New Roman" panose="02020603050405020304" pitchFamily="18" charset="0"/>
              <a:ea typeface="Calibri" panose="020F0502020204030204" pitchFamily="34" charset="0"/>
            </a:endParaRPr>
          </a:p>
          <a:p>
            <a:pPr algn="ctr"/>
            <a:r>
              <a:rPr lang="en-US" sz="2800" b="1" smtClean="0">
                <a:solidFill>
                  <a:srgbClr val="BB0523"/>
                </a:solidFill>
                <a:latin typeface="Times New Roman" panose="02020603050405020304" pitchFamily="18" charset="0"/>
              </a:rPr>
              <a:t>Tiết 1</a:t>
            </a:r>
            <a:endParaRPr lang="en-US" sz="4000" dirty="0">
              <a:solidFill>
                <a:srgbClr val="BB0523"/>
              </a:solidFill>
            </a:endParaRPr>
          </a:p>
        </p:txBody>
      </p:sp>
      <p:sp>
        <p:nvSpPr>
          <p:cNvPr id="4" name="Rectangle 3"/>
          <p:cNvSpPr/>
          <p:nvPr/>
        </p:nvSpPr>
        <p:spPr>
          <a:xfrm rot="21092563">
            <a:off x="2496389" y="3485129"/>
            <a:ext cx="5189315" cy="584775"/>
          </a:xfrm>
          <a:prstGeom prst="rect">
            <a:avLst/>
          </a:prstGeom>
        </p:spPr>
        <p:txBody>
          <a:bodyPr wrap="square">
            <a:spAutoFit/>
          </a:bodyPr>
          <a:lstStyle/>
          <a:p>
            <a:r>
              <a:rPr lang="en-US" sz="3200" kern="10" smtClean="0">
                <a:ln w="9525">
                  <a:solidFill>
                    <a:srgbClr val="FF0000"/>
                  </a:solidFill>
                  <a:round/>
                  <a:headEnd/>
                  <a:tailEnd/>
                </a:ln>
                <a:solidFill>
                  <a:srgbClr val="FFFF00"/>
                </a:solidFill>
                <a:effectLst>
                  <a:outerShdw dist="35921" dir="2700000" algn="ctr" rotWithShape="0">
                    <a:srgbClr val="868686"/>
                  </a:outerShdw>
                </a:effectLst>
                <a:latin typeface="Times New Roman" pitchFamily="18" charset="0"/>
                <a:cs typeface="Times New Roman" pitchFamily="18" charset="0"/>
              </a:rPr>
              <a:t>Giáo viên: Cao Ánh Nguyệt</a:t>
            </a:r>
            <a:endParaRPr lang="en-US" sz="3200">
              <a:latin typeface="Times New Roman" pitchFamily="18" charset="0"/>
              <a:cs typeface="Times New Roman" pitchFamily="18" charset="0"/>
            </a:endParaRPr>
          </a:p>
        </p:txBody>
      </p:sp>
    </p:spTree>
    <p:extLst>
      <p:ext uri="{BB962C8B-B14F-4D97-AF65-F5344CB8AC3E}">
        <p14:creationId xmlns="" xmlns:p14="http://schemas.microsoft.com/office/powerpoint/2010/main" val="1334704967"/>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rot="21026578">
            <a:off x="1608479" y="2216080"/>
            <a:ext cx="6705528" cy="1815882"/>
          </a:xfrm>
          <a:prstGeom prst="rect">
            <a:avLst/>
          </a:prstGeom>
        </p:spPr>
        <p:txBody>
          <a:bodyPr wrap="square">
            <a:spAutoFit/>
          </a:bodyPr>
          <a:lstStyle/>
          <a:p>
            <a:pPr algn="ctr"/>
            <a:r>
              <a:rPr lang="en-US" sz="2800" b="1" dirty="0" err="1" smtClean="0">
                <a:solidFill>
                  <a:srgbClr val="006600"/>
                </a:solidFill>
                <a:effectLst/>
                <a:latin typeface="Times New Roman" panose="02020603050405020304" pitchFamily="18" charset="0"/>
                <a:ea typeface="Calibri" panose="020F0502020204030204" pitchFamily="34" charset="0"/>
              </a:rPr>
              <a:t>Bài</a:t>
            </a:r>
            <a:r>
              <a:rPr lang="en-US" sz="2800" b="1" dirty="0" smtClean="0">
                <a:solidFill>
                  <a:srgbClr val="006600"/>
                </a:solidFill>
                <a:effectLst/>
                <a:latin typeface="Times New Roman" panose="02020603050405020304" pitchFamily="18" charset="0"/>
                <a:ea typeface="Calibri" panose="020F0502020204030204" pitchFamily="34" charset="0"/>
              </a:rPr>
              <a:t> 33: MÔI TRƯỜNG TRONG CƠ THỂ VÀ HỆ BÀI TIẾT Ở NGƯỜI</a:t>
            </a:r>
          </a:p>
          <a:p>
            <a:pPr algn="ctr"/>
            <a:endParaRPr lang="en-US" sz="2800" b="1" dirty="0" smtClean="0">
              <a:solidFill>
                <a:srgbClr val="006600"/>
              </a:solidFill>
              <a:effectLst/>
              <a:latin typeface="Times New Roman" panose="02020603050405020304" pitchFamily="18" charset="0"/>
              <a:ea typeface="Calibri" panose="020F0502020204030204" pitchFamily="34" charset="0"/>
            </a:endParaRPr>
          </a:p>
          <a:p>
            <a:pPr algn="ctr"/>
            <a:r>
              <a:rPr lang="en-US" sz="2800" b="1" smtClean="0">
                <a:solidFill>
                  <a:srgbClr val="BB0523"/>
                </a:solidFill>
                <a:latin typeface="Times New Roman" panose="02020603050405020304" pitchFamily="18" charset="0"/>
              </a:rPr>
              <a:t>Tiết </a:t>
            </a:r>
            <a:r>
              <a:rPr lang="en-US" sz="2800" b="1" dirty="0" smtClean="0">
                <a:solidFill>
                  <a:srgbClr val="BB0523"/>
                </a:solidFill>
                <a:latin typeface="Times New Roman" panose="02020603050405020304" pitchFamily="18" charset="0"/>
              </a:rPr>
              <a:t>2</a:t>
            </a:r>
            <a:endParaRPr lang="en-US" sz="4000" dirty="0">
              <a:solidFill>
                <a:srgbClr val="BB0523"/>
              </a:solidFill>
            </a:endParaRPr>
          </a:p>
        </p:txBody>
      </p:sp>
      <p:sp>
        <p:nvSpPr>
          <p:cNvPr id="6" name="WordArt 7"/>
          <p:cNvSpPr>
            <a:spLocks noChangeArrowheads="1" noChangeShapeType="1" noTextEdit="1"/>
          </p:cNvSpPr>
          <p:nvPr/>
        </p:nvSpPr>
        <p:spPr bwMode="auto">
          <a:xfrm rot="21113310">
            <a:off x="2980043" y="4407472"/>
            <a:ext cx="3962400" cy="762000"/>
          </a:xfrm>
          <a:prstGeom prst="rect">
            <a:avLst/>
          </a:prstGeom>
        </p:spPr>
        <p:txBody>
          <a:bodyPr wrap="none" fromWordArt="1">
            <a:prstTxWarp prst="textPlain">
              <a:avLst>
                <a:gd name="adj" fmla="val 50000"/>
              </a:avLst>
            </a:prstTxWarp>
          </a:bodyPr>
          <a:lstStyle/>
          <a:p>
            <a:pPr algn="ctr"/>
            <a:r>
              <a:rPr lang="en-US" kern="10" dirty="0" err="1">
                <a:ln w="9525">
                  <a:solidFill>
                    <a:srgbClr val="FF0000"/>
                  </a:solidFill>
                  <a:round/>
                  <a:headEnd/>
                  <a:tailEnd/>
                </a:ln>
                <a:solidFill>
                  <a:srgbClr val="FFFF00"/>
                </a:solidFill>
                <a:effectLst>
                  <a:outerShdw dist="35921" dir="2700000" algn="ctr" rotWithShape="0">
                    <a:srgbClr val="868686"/>
                  </a:outerShdw>
                </a:effectLst>
                <a:latin typeface="Arial"/>
                <a:cs typeface="Arial"/>
              </a:rPr>
              <a:t>Giáo</a:t>
            </a:r>
            <a:r>
              <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dirty="0" err="1">
                <a:ln w="9525">
                  <a:solidFill>
                    <a:srgbClr val="FF0000"/>
                  </a:solidFill>
                  <a:round/>
                  <a:headEnd/>
                  <a:tailEnd/>
                </a:ln>
                <a:solidFill>
                  <a:srgbClr val="FFFF00"/>
                </a:solidFill>
                <a:effectLst>
                  <a:outerShdw dist="35921" dir="2700000" algn="ctr" rotWithShape="0">
                    <a:srgbClr val="868686"/>
                  </a:outerShdw>
                </a:effectLst>
                <a:latin typeface="Arial"/>
                <a:cs typeface="Arial"/>
              </a:rPr>
              <a:t>viên</a:t>
            </a:r>
            <a:r>
              <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Cao Ánh </a:t>
            </a:r>
            <a:r>
              <a:rPr lang="en-US" kern="10" dirty="0" err="1"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Nguyệt</a:t>
            </a:r>
            <a:r>
              <a:rPr lang="en-US" kern="10" dirty="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a:t>
            </a:r>
            <a:endPar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endParaRPr>
          </a:p>
        </p:txBody>
      </p:sp>
    </p:spTree>
    <p:extLst>
      <p:ext uri="{BB962C8B-B14F-4D97-AF65-F5344CB8AC3E}">
        <p14:creationId xmlns="" xmlns:p14="http://schemas.microsoft.com/office/powerpoint/2010/main" val="4924179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21060817">
            <a:off x="3073175" y="2537844"/>
            <a:ext cx="6421117" cy="1107996"/>
          </a:xfrm>
          <a:prstGeom prst="rect">
            <a:avLst/>
          </a:prstGeom>
        </p:spPr>
        <p:txBody>
          <a:bodyPr wrap="none">
            <a:spAutoFit/>
          </a:bodyPr>
          <a:lstStyle/>
          <a:p>
            <a:r>
              <a:rPr lang="en-US" sz="6600" b="1" dirty="0">
                <a:solidFill>
                  <a:srgbClr val="006600"/>
                </a:solidFill>
                <a:latin typeface="Times New Roman" panose="02020603050405020304" pitchFamily="18" charset="0"/>
                <a:cs typeface="Times New Roman" panose="02020603050405020304" pitchFamily="18" charset="0"/>
              </a:rPr>
              <a:t>II. HỆ BÀI TIẾT</a:t>
            </a:r>
          </a:p>
        </p:txBody>
      </p:sp>
    </p:spTree>
    <p:extLst>
      <p:ext uri="{BB962C8B-B14F-4D97-AF65-F5344CB8AC3E}">
        <p14:creationId xmlns="" xmlns:p14="http://schemas.microsoft.com/office/powerpoint/2010/main" val="18913987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7" name="Rectangle 6"/>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9" name="Rectangle 8"/>
          <p:cNvSpPr/>
          <p:nvPr/>
        </p:nvSpPr>
        <p:spPr>
          <a:xfrm>
            <a:off x="545035" y="1917675"/>
            <a:ext cx="4846320" cy="707886"/>
          </a:xfrm>
          <a:prstGeom prst="rect">
            <a:avLst/>
          </a:prstGeom>
        </p:spPr>
        <p:txBody>
          <a:bodyPr wrap="square">
            <a:spAutoFit/>
          </a:bodyPr>
          <a:lstStyle/>
          <a:p>
            <a:r>
              <a:rPr lang="en-US" sz="2000" b="1" i="1" dirty="0" err="1">
                <a:solidFill>
                  <a:srgbClr val="0000CC"/>
                </a:solidFill>
                <a:latin typeface="Times New Roman" panose="02020603050405020304" pitchFamily="18" charset="0"/>
                <a:cs typeface="Times New Roman" panose="02020603050405020304" pitchFamily="18" charset="0"/>
              </a:rPr>
              <a:t>Dựa</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vào</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bảng</a:t>
            </a:r>
            <a:r>
              <a:rPr lang="en-US" sz="2000" b="1" i="1" dirty="0">
                <a:solidFill>
                  <a:srgbClr val="0000CC"/>
                </a:solidFill>
                <a:latin typeface="Times New Roman" panose="02020603050405020304" pitchFamily="18" charset="0"/>
                <a:cs typeface="Times New Roman" panose="02020603050405020304" pitchFamily="18" charset="0"/>
              </a:rPr>
              <a:t> 33.3, </a:t>
            </a:r>
            <a:r>
              <a:rPr lang="en-US" sz="2000" b="1" i="1" dirty="0" err="1">
                <a:solidFill>
                  <a:srgbClr val="0000CC"/>
                </a:solidFill>
                <a:latin typeface="Times New Roman" panose="02020603050405020304" pitchFamily="18" charset="0"/>
                <a:cs typeface="Times New Roman" panose="02020603050405020304" pitchFamily="18" charset="0"/>
              </a:rPr>
              <a:t>nêu</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vai</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trò</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của</a:t>
            </a:r>
            <a:r>
              <a:rPr lang="en-US" sz="2000" b="1" i="1" dirty="0">
                <a:solidFill>
                  <a:srgbClr val="0000CC"/>
                </a:solidFill>
                <a:latin typeface="Times New Roman" panose="02020603050405020304" pitchFamily="18" charset="0"/>
                <a:cs typeface="Times New Roman" panose="02020603050405020304" pitchFamily="18" charset="0"/>
              </a:rPr>
              <a:t> da, </a:t>
            </a:r>
            <a:r>
              <a:rPr lang="en-US" sz="2000" b="1" i="1" dirty="0" err="1">
                <a:solidFill>
                  <a:srgbClr val="0000CC"/>
                </a:solidFill>
                <a:latin typeface="Times New Roman" panose="02020603050405020304" pitchFamily="18" charset="0"/>
                <a:cs typeface="Times New Roman" panose="02020603050405020304" pitchFamily="18" charset="0"/>
              </a:rPr>
              <a:t>gan</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phổi</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và</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thận</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trong</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hệ</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bài</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tiết</a:t>
            </a:r>
            <a:r>
              <a:rPr lang="en-US" sz="2000" b="1" i="1" dirty="0">
                <a:solidFill>
                  <a:srgbClr val="0000CC"/>
                </a:solidFill>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3"/>
          <a:stretch>
            <a:fillRect/>
          </a:stretch>
        </p:blipFill>
        <p:spPr>
          <a:xfrm>
            <a:off x="705393" y="2822678"/>
            <a:ext cx="5330899" cy="2938193"/>
          </a:xfrm>
          <a:prstGeom prst="rect">
            <a:avLst/>
          </a:prstGeom>
        </p:spPr>
      </p:pic>
      <p:sp>
        <p:nvSpPr>
          <p:cNvPr id="11" name="Rectangle 10"/>
          <p:cNvSpPr/>
          <p:nvPr/>
        </p:nvSpPr>
        <p:spPr>
          <a:xfrm>
            <a:off x="6343034" y="650188"/>
            <a:ext cx="5310172" cy="400110"/>
          </a:xfrm>
          <a:prstGeom prst="rect">
            <a:avLst/>
          </a:prstGeom>
        </p:spPr>
        <p:txBody>
          <a:bodyPr wrap="none">
            <a:spAutoFit/>
          </a:bodyPr>
          <a:lstStyle/>
          <a:p>
            <a:r>
              <a:rPr lang="en-US" sz="2000" b="1" dirty="0" err="1">
                <a:solidFill>
                  <a:srgbClr val="CC0066"/>
                </a:solidFill>
                <a:latin typeface="Times New Roman" panose="02020603050405020304" pitchFamily="18" charset="0"/>
                <a:cs typeface="Times New Roman" panose="02020603050405020304" pitchFamily="18" charset="0"/>
              </a:rPr>
              <a:t>Vai</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trò</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của</a:t>
            </a:r>
            <a:r>
              <a:rPr lang="en-US" sz="2000" b="1" dirty="0">
                <a:solidFill>
                  <a:srgbClr val="CC0066"/>
                </a:solidFill>
                <a:latin typeface="Times New Roman" panose="02020603050405020304" pitchFamily="18" charset="0"/>
                <a:cs typeface="Times New Roman" panose="02020603050405020304" pitchFamily="18" charset="0"/>
              </a:rPr>
              <a:t> da, </a:t>
            </a:r>
            <a:r>
              <a:rPr lang="en-US" sz="2000" b="1" dirty="0" err="1">
                <a:solidFill>
                  <a:srgbClr val="CC0066"/>
                </a:solidFill>
                <a:latin typeface="Times New Roman" panose="02020603050405020304" pitchFamily="18" charset="0"/>
                <a:cs typeface="Times New Roman" panose="02020603050405020304" pitchFamily="18" charset="0"/>
              </a:rPr>
              <a:t>gan</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phổi</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và</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thận</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trong</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bài</a:t>
            </a:r>
            <a:r>
              <a:rPr lang="en-US" sz="2000" b="1" dirty="0">
                <a:solidFill>
                  <a:srgbClr val="CC0066"/>
                </a:solidFill>
                <a:latin typeface="Times New Roman" panose="02020603050405020304" pitchFamily="18" charset="0"/>
                <a:cs typeface="Times New Roman" panose="02020603050405020304" pitchFamily="18" charset="0"/>
              </a:rPr>
              <a:t> </a:t>
            </a:r>
            <a:r>
              <a:rPr lang="en-US" sz="2000" b="1" dirty="0" err="1">
                <a:solidFill>
                  <a:srgbClr val="CC0066"/>
                </a:solidFill>
                <a:latin typeface="Times New Roman" panose="02020603050405020304" pitchFamily="18" charset="0"/>
                <a:cs typeface="Times New Roman" panose="02020603050405020304" pitchFamily="18" charset="0"/>
              </a:rPr>
              <a:t>tiết</a:t>
            </a:r>
            <a:r>
              <a:rPr lang="en-US" sz="2000" b="1" dirty="0">
                <a:solidFill>
                  <a:srgbClr val="CC0066"/>
                </a:solidFill>
                <a:latin typeface="Times New Roman" panose="02020603050405020304" pitchFamily="18" charset="0"/>
                <a:cs typeface="Times New Roman" panose="02020603050405020304" pitchFamily="18" charset="0"/>
              </a:rPr>
              <a:t>:</a:t>
            </a:r>
          </a:p>
        </p:txBody>
      </p:sp>
      <p:graphicFrame>
        <p:nvGraphicFramePr>
          <p:cNvPr id="12" name="Table 11"/>
          <p:cNvGraphicFramePr>
            <a:graphicFrameLocks noGrp="1"/>
          </p:cNvGraphicFramePr>
          <p:nvPr>
            <p:extLst>
              <p:ext uri="{D42A27DB-BD31-4B8C-83A1-F6EECF244321}">
                <p14:modId xmlns="" xmlns:p14="http://schemas.microsoft.com/office/powerpoint/2010/main" val="789511071"/>
              </p:ext>
            </p:extLst>
          </p:nvPr>
        </p:nvGraphicFramePr>
        <p:xfrm>
          <a:off x="6343034" y="1145080"/>
          <a:ext cx="5310172" cy="2926080"/>
        </p:xfrm>
        <a:graphic>
          <a:graphicData uri="http://schemas.openxmlformats.org/drawingml/2006/table">
            <a:tbl>
              <a:tblPr>
                <a:tableStyleId>{5940675A-B579-460E-94D1-54222C63F5DA}</a:tableStyleId>
              </a:tblPr>
              <a:tblGrid>
                <a:gridCol w="885029">
                  <a:extLst>
                    <a:ext uri="{9D8B030D-6E8A-4147-A177-3AD203B41FA5}">
                      <a16:colId xmlns="" xmlns:a16="http://schemas.microsoft.com/office/drawing/2014/main" val="1185953682"/>
                    </a:ext>
                  </a:extLst>
                </a:gridCol>
                <a:gridCol w="4425143">
                  <a:extLst>
                    <a:ext uri="{9D8B030D-6E8A-4147-A177-3AD203B41FA5}">
                      <a16:colId xmlns="" xmlns:a16="http://schemas.microsoft.com/office/drawing/2014/main" val="3810866763"/>
                    </a:ext>
                  </a:extLst>
                </a:gridCol>
              </a:tblGrid>
              <a:tr h="0">
                <a:tc>
                  <a:txBody>
                    <a:bodyPr/>
                    <a:lstStyle/>
                    <a:p>
                      <a:pPr algn="ctr"/>
                      <a:r>
                        <a:rPr lang="vi-VN" b="1">
                          <a:solidFill>
                            <a:srgbClr val="660033"/>
                          </a:solidFill>
                          <a:effectLst/>
                        </a:rPr>
                        <a:t>Cơ quan</a:t>
                      </a:r>
                    </a:p>
                  </a:txBody>
                  <a:tcPr/>
                </a:tc>
                <a:tc>
                  <a:txBody>
                    <a:bodyPr/>
                    <a:lstStyle/>
                    <a:p>
                      <a:pPr algn="ctr"/>
                      <a:r>
                        <a:rPr lang="en-US" b="1">
                          <a:solidFill>
                            <a:srgbClr val="660033"/>
                          </a:solidFill>
                          <a:effectLst/>
                        </a:rPr>
                        <a:t>Vai trò trong bài tiết</a:t>
                      </a:r>
                    </a:p>
                  </a:txBody>
                  <a:tcPr/>
                </a:tc>
                <a:extLst>
                  <a:ext uri="{0D108BD9-81ED-4DB2-BD59-A6C34878D82A}">
                    <a16:rowId xmlns="" xmlns:a16="http://schemas.microsoft.com/office/drawing/2014/main" val="3655573147"/>
                  </a:ext>
                </a:extLst>
              </a:tr>
              <a:tr h="0">
                <a:tc>
                  <a:txBody>
                    <a:bodyPr/>
                    <a:lstStyle/>
                    <a:p>
                      <a:r>
                        <a:rPr lang="en-US" b="1">
                          <a:solidFill>
                            <a:srgbClr val="660033"/>
                          </a:solidFill>
                          <a:effectLst/>
                        </a:rPr>
                        <a:t>Da</a:t>
                      </a:r>
                    </a:p>
                  </a:txBody>
                  <a:tcPr/>
                </a:tc>
                <a:tc>
                  <a:txBody>
                    <a:bodyPr/>
                    <a:lstStyle/>
                    <a:p>
                      <a:r>
                        <a:rPr lang="vi-VN" b="1" dirty="0">
                          <a:solidFill>
                            <a:srgbClr val="660033"/>
                          </a:solidFill>
                          <a:effectLst/>
                        </a:rPr>
                        <a:t>Đào thải các chất dư thừa, chất thải thông qua việc tiết mồ hôi.</a:t>
                      </a:r>
                    </a:p>
                  </a:txBody>
                  <a:tcPr/>
                </a:tc>
                <a:extLst>
                  <a:ext uri="{0D108BD9-81ED-4DB2-BD59-A6C34878D82A}">
                    <a16:rowId xmlns="" xmlns:a16="http://schemas.microsoft.com/office/drawing/2014/main" val="239610442"/>
                  </a:ext>
                </a:extLst>
              </a:tr>
              <a:tr h="0">
                <a:tc>
                  <a:txBody>
                    <a:bodyPr/>
                    <a:lstStyle/>
                    <a:p>
                      <a:r>
                        <a:rPr lang="en-US" b="1">
                          <a:solidFill>
                            <a:srgbClr val="660033"/>
                          </a:solidFill>
                          <a:effectLst/>
                        </a:rPr>
                        <a:t>Gan</a:t>
                      </a:r>
                    </a:p>
                  </a:txBody>
                  <a:tcPr/>
                </a:tc>
                <a:tc>
                  <a:txBody>
                    <a:bodyPr/>
                    <a:lstStyle/>
                    <a:p>
                      <a:r>
                        <a:rPr lang="vi-VN" b="1">
                          <a:solidFill>
                            <a:srgbClr val="660033"/>
                          </a:solidFill>
                          <a:effectLst/>
                        </a:rPr>
                        <a:t>Chuyển hóa các chất dư thừa và độc hại trong cơ thể.</a:t>
                      </a:r>
                    </a:p>
                  </a:txBody>
                  <a:tcPr/>
                </a:tc>
                <a:extLst>
                  <a:ext uri="{0D108BD9-81ED-4DB2-BD59-A6C34878D82A}">
                    <a16:rowId xmlns="" xmlns:a16="http://schemas.microsoft.com/office/drawing/2014/main" val="644081807"/>
                  </a:ext>
                </a:extLst>
              </a:tr>
              <a:tr h="0">
                <a:tc>
                  <a:txBody>
                    <a:bodyPr/>
                    <a:lstStyle/>
                    <a:p>
                      <a:r>
                        <a:rPr lang="en-US" b="1">
                          <a:solidFill>
                            <a:srgbClr val="660033"/>
                          </a:solidFill>
                          <a:effectLst/>
                        </a:rPr>
                        <a:t>Phổi</a:t>
                      </a:r>
                    </a:p>
                  </a:txBody>
                  <a:tcPr/>
                </a:tc>
                <a:tc>
                  <a:txBody>
                    <a:bodyPr/>
                    <a:lstStyle/>
                    <a:p>
                      <a:r>
                        <a:rPr lang="vi-VN" b="1">
                          <a:solidFill>
                            <a:srgbClr val="660033"/>
                          </a:solidFill>
                          <a:effectLst/>
                        </a:rPr>
                        <a:t>Đào thải khí carbon dioxide, hơi nước.</a:t>
                      </a:r>
                    </a:p>
                  </a:txBody>
                  <a:tcPr/>
                </a:tc>
                <a:extLst>
                  <a:ext uri="{0D108BD9-81ED-4DB2-BD59-A6C34878D82A}">
                    <a16:rowId xmlns="" xmlns:a16="http://schemas.microsoft.com/office/drawing/2014/main" val="4049479257"/>
                  </a:ext>
                </a:extLst>
              </a:tr>
              <a:tr h="0">
                <a:tc>
                  <a:txBody>
                    <a:bodyPr/>
                    <a:lstStyle/>
                    <a:p>
                      <a:r>
                        <a:rPr lang="en-US" b="1">
                          <a:solidFill>
                            <a:srgbClr val="660033"/>
                          </a:solidFill>
                          <a:effectLst/>
                        </a:rPr>
                        <a:t>Thận</a:t>
                      </a:r>
                    </a:p>
                  </a:txBody>
                  <a:tcPr/>
                </a:tc>
                <a:tc>
                  <a:txBody>
                    <a:bodyPr/>
                    <a:lstStyle/>
                    <a:p>
                      <a:r>
                        <a:rPr lang="vi-VN" b="1" dirty="0">
                          <a:solidFill>
                            <a:srgbClr val="660033"/>
                          </a:solidFill>
                          <a:effectLst/>
                        </a:rPr>
                        <a:t>Lọc máu để đào thải các chất dư thừa, chất thải thông qua nước tiểu.</a:t>
                      </a:r>
                    </a:p>
                  </a:txBody>
                  <a:tcPr/>
                </a:tc>
                <a:extLst>
                  <a:ext uri="{0D108BD9-81ED-4DB2-BD59-A6C34878D82A}">
                    <a16:rowId xmlns="" xmlns:a16="http://schemas.microsoft.com/office/drawing/2014/main" val="2690553357"/>
                  </a:ext>
                </a:extLst>
              </a:tr>
            </a:tbl>
          </a:graphicData>
        </a:graphic>
      </p:graphicFrame>
    </p:spTree>
    <p:extLst>
      <p:ext uri="{BB962C8B-B14F-4D97-AF65-F5344CB8AC3E}">
        <p14:creationId xmlns="" xmlns:p14="http://schemas.microsoft.com/office/powerpoint/2010/main" val="8396003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5177" y="299258"/>
            <a:ext cx="6568540" cy="1077218"/>
          </a:xfrm>
          <a:prstGeom prst="rect">
            <a:avLst/>
          </a:prstGeom>
        </p:spPr>
        <p:txBody>
          <a:bodyPr wrap="square">
            <a:spAutoFit/>
          </a:bodyPr>
          <a:lstStyle/>
          <a:p>
            <a:r>
              <a:rPr lang="en-US" sz="3200" smtClean="0">
                <a:latin typeface="Times New Roman" pitchFamily="18" charset="0"/>
                <a:cs typeface="Times New Roman" pitchFamily="18" charset="0"/>
              </a:rPr>
              <a:t>                    </a:t>
            </a:r>
            <a:r>
              <a:rPr lang="vi-VN" sz="3200" smtClean="0">
                <a:latin typeface="Times New Roman" pitchFamily="18" charset="0"/>
                <a:cs typeface="Times New Roman" pitchFamily="18" charset="0"/>
              </a:rPr>
              <a:t>Bài tiết là gì ?</a:t>
            </a:r>
            <a:br>
              <a:rPr lang="vi-VN" sz="3200" smtClean="0">
                <a:latin typeface="Times New Roman" pitchFamily="18" charset="0"/>
                <a:cs typeface="Times New Roman" pitchFamily="18" charset="0"/>
              </a:rPr>
            </a:br>
            <a:endParaRPr lang="en-US" sz="3200" dirty="0">
              <a:solidFill>
                <a:srgbClr val="006600"/>
              </a:solidFill>
              <a:latin typeface="Times New Roman" pitchFamily="18" charset="0"/>
              <a:cs typeface="Times New Roman" pitchFamily="18" charset="0"/>
            </a:endParaRPr>
          </a:p>
        </p:txBody>
      </p:sp>
      <p:sp>
        <p:nvSpPr>
          <p:cNvPr id="8" name="Rectangle 7"/>
          <p:cNvSpPr/>
          <p:nvPr/>
        </p:nvSpPr>
        <p:spPr>
          <a:xfrm>
            <a:off x="864525" y="1894503"/>
            <a:ext cx="10357657" cy="1446550"/>
          </a:xfrm>
          <a:prstGeom prst="rect">
            <a:avLst/>
          </a:prstGeom>
        </p:spPr>
        <p:txBody>
          <a:bodyPr wrap="square">
            <a:spAutoFit/>
          </a:bodyPr>
          <a:lstStyle/>
          <a:p>
            <a:r>
              <a:rPr lang="vi-VN" sz="3200" smtClean="0"/>
              <a:t>Bài tiết là quá trình lọc và thải </a:t>
            </a:r>
            <a:r>
              <a:rPr lang="en-US" sz="3200" smtClean="0"/>
              <a:t>các chất dư thừa, chất độc hại sinh ra do quá trình trao đổi chất của cơ thể</a:t>
            </a:r>
            <a:endParaRPr lang="vi-VN" sz="3200" smtClean="0"/>
          </a:p>
          <a:p>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937505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5177" y="299259"/>
            <a:ext cx="9976759" cy="584775"/>
          </a:xfrm>
          <a:prstGeom prst="rect">
            <a:avLst/>
          </a:prstGeom>
        </p:spPr>
        <p:txBody>
          <a:bodyPr wrap="square">
            <a:spAutoFit/>
          </a:bodyPr>
          <a:lstStyle/>
          <a:p>
            <a:r>
              <a:rPr lang="en-US" sz="3200" smtClean="0">
                <a:latin typeface="Times New Roman" pitchFamily="18" charset="0"/>
                <a:cs typeface="Times New Roman" pitchFamily="18" charset="0"/>
              </a:rPr>
              <a:t>Hoạt động bài tiết đóng vai trò như thế nào với cơ thể sống?</a:t>
            </a:r>
            <a:endParaRPr lang="en-US" sz="3200" dirty="0">
              <a:solidFill>
                <a:srgbClr val="006600"/>
              </a:solidFill>
              <a:latin typeface="Times New Roman" pitchFamily="18" charset="0"/>
              <a:cs typeface="Times New Roman" pitchFamily="18" charset="0"/>
            </a:endParaRPr>
          </a:p>
        </p:txBody>
      </p:sp>
      <p:sp>
        <p:nvSpPr>
          <p:cNvPr id="8" name="Rectangle 7"/>
          <p:cNvSpPr/>
          <p:nvPr/>
        </p:nvSpPr>
        <p:spPr>
          <a:xfrm>
            <a:off x="864525" y="1894504"/>
            <a:ext cx="10357657" cy="1938992"/>
          </a:xfrm>
          <a:prstGeom prst="rect">
            <a:avLst/>
          </a:prstGeom>
        </p:spPr>
        <p:txBody>
          <a:bodyPr wrap="square">
            <a:spAutoFit/>
          </a:bodyPr>
          <a:lstStyle/>
          <a:p>
            <a:pPr lvl="1"/>
            <a:r>
              <a:rPr lang="vi-VN" sz="3200" smtClean="0"/>
              <a:t>+ Giúp cơ thể thải các ch</a:t>
            </a:r>
            <a:r>
              <a:rPr lang="en-US" sz="3200" smtClean="0"/>
              <a:t>ấ</a:t>
            </a:r>
            <a:r>
              <a:rPr lang="vi-VN" sz="3200" smtClean="0"/>
              <a:t>t cặn bã do hoạt động trao đổi chất của tế bào tạo ra và từ các chất dư thừa.</a:t>
            </a:r>
          </a:p>
          <a:p>
            <a:pPr lvl="1"/>
            <a:r>
              <a:rPr lang="vi-VN" sz="3200" smtClean="0"/>
              <a:t>+ Đảm bảo tính ổn định của môi trường trong cơ thể</a:t>
            </a:r>
          </a:p>
          <a:p>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937505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7054" y="1894504"/>
            <a:ext cx="5546277" cy="1200329"/>
          </a:xfrm>
          <a:prstGeom prst="rect">
            <a:avLst/>
          </a:prstGeom>
        </p:spPr>
        <p:txBody>
          <a:bodyPr wrap="square">
            <a:spAutoFit/>
          </a:bodyPr>
          <a:lstStyle/>
          <a:p>
            <a:r>
              <a:rPr lang="en-US" sz="2400" b="1" dirty="0" smtClean="0">
                <a:latin typeface="Times New Roman" panose="02020603050405020304" pitchFamily="18" charset="0"/>
                <a:cs typeface="Times New Roman" panose="02020603050405020304" pitchFamily="18" charset="0"/>
              </a:rPr>
              <a:t>-</a:t>
            </a:r>
            <a:r>
              <a:rPr lang="vi-VN" sz="2400" b="1" dirty="0" smtClean="0">
                <a:latin typeface="Times New Roman" panose="02020603050405020304" pitchFamily="18" charset="0"/>
                <a:cs typeface="Times New Roman" panose="02020603050405020304" pitchFamily="18" charset="0"/>
              </a:rPr>
              <a:t>Bài </a:t>
            </a:r>
            <a:r>
              <a:rPr lang="vi-VN" sz="2400" b="1" dirty="0">
                <a:latin typeface="Times New Roman" panose="02020603050405020304" pitchFamily="18" charset="0"/>
                <a:cs typeface="Times New Roman" panose="02020603050405020304" pitchFamily="18" charset="0"/>
              </a:rPr>
              <a:t>tiết là quá trình lọc và </a:t>
            </a:r>
            <a:r>
              <a:rPr lang="vi-VN" sz="2400" b="1">
                <a:latin typeface="Times New Roman" panose="02020603050405020304" pitchFamily="18" charset="0"/>
                <a:cs typeface="Times New Roman" panose="02020603050405020304" pitchFamily="18" charset="0"/>
              </a:rPr>
              <a:t>thải </a:t>
            </a:r>
            <a:r>
              <a:rPr lang="en-US" sz="2400" b="1" smtClean="0">
                <a:latin typeface="Times New Roman" panose="02020603050405020304" pitchFamily="18" charset="0"/>
                <a:cs typeface="Times New Roman" panose="02020603050405020304" pitchFamily="18" charset="0"/>
              </a:rPr>
              <a:t>các chất dư thừa, chất độc hại sinh ra do quá trình trao đổi chất của cơ thể</a:t>
            </a:r>
            <a:endParaRPr lang="vi-VN"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545035" y="3464163"/>
            <a:ext cx="5538296" cy="1938992"/>
          </a:xfrm>
          <a:prstGeom prst="rect">
            <a:avLst/>
          </a:prstGeom>
        </p:spPr>
        <p:txBody>
          <a:bodyPr wrap="square">
            <a:spAutoFit/>
          </a:bodyPr>
          <a:lstStyle/>
          <a:p>
            <a:r>
              <a:rPr lang="en-US" sz="2400" b="1" dirty="0" smtClean="0">
                <a:latin typeface="Times New Roman" panose="02020603050405020304" pitchFamily="18" charset="0"/>
                <a:cs typeface="Times New Roman" panose="02020603050405020304" pitchFamily="18" charset="0"/>
              </a:rPr>
              <a:t>-</a:t>
            </a:r>
            <a:r>
              <a:rPr lang="vi-VN" sz="2400" b="1" dirty="0" smtClean="0">
                <a:latin typeface="Times New Roman" panose="02020603050405020304" pitchFamily="18" charset="0"/>
                <a:cs typeface="Times New Roman" panose="02020603050405020304" pitchFamily="18" charset="0"/>
              </a:rPr>
              <a:t>Vai </a:t>
            </a:r>
            <a:r>
              <a:rPr lang="vi-VN" sz="2400" b="1" dirty="0">
                <a:latin typeface="Times New Roman" panose="02020603050405020304" pitchFamily="18" charset="0"/>
                <a:cs typeface="Times New Roman" panose="02020603050405020304" pitchFamily="18" charset="0"/>
              </a:rPr>
              <a:t>trò</a:t>
            </a:r>
          </a:p>
          <a:p>
            <a:r>
              <a:rPr lang="vi-VN" sz="2400" b="1" dirty="0">
                <a:latin typeface="Times New Roman" panose="02020603050405020304" pitchFamily="18" charset="0"/>
                <a:cs typeface="Times New Roman" panose="02020603050405020304" pitchFamily="18" charset="0"/>
              </a:rPr>
              <a:t>+ Giúp cơ </a:t>
            </a:r>
            <a:r>
              <a:rPr lang="vi-VN" sz="2400" b="1">
                <a:latin typeface="Times New Roman" panose="02020603050405020304" pitchFamily="18" charset="0"/>
                <a:cs typeface="Times New Roman" panose="02020603050405020304" pitchFamily="18" charset="0"/>
              </a:rPr>
              <a:t>thể </a:t>
            </a:r>
            <a:r>
              <a:rPr lang="en-US" sz="2400" b="1" smtClean="0">
                <a:latin typeface="Times New Roman" panose="02020603050405020304" pitchFamily="18" charset="0"/>
                <a:cs typeface="Times New Roman" panose="02020603050405020304" pitchFamily="18" charset="0"/>
              </a:rPr>
              <a:t>lọc và thải các chất dư thừa độc hại ra môi trường ngoài.</a:t>
            </a:r>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Đảm bảo tính ổn định của môi trường trong cơ thể</a:t>
            </a:r>
          </a:p>
        </p:txBody>
      </p:sp>
      <p:sp>
        <p:nvSpPr>
          <p:cNvPr id="10" name="Rectangle 9"/>
          <p:cNvSpPr/>
          <p:nvPr/>
        </p:nvSpPr>
        <p:spPr>
          <a:xfrm>
            <a:off x="6180089" y="742523"/>
            <a:ext cx="4753224" cy="461665"/>
          </a:xfrm>
          <a:prstGeom prst="rect">
            <a:avLst/>
          </a:prstGeom>
        </p:spPr>
        <p:txBody>
          <a:bodyPr wrap="none">
            <a:spAutoFit/>
          </a:bodyPr>
          <a:lstStyle/>
          <a:p>
            <a:r>
              <a:rPr lang="vi-VN" sz="2400" b="1" dirty="0">
                <a:solidFill>
                  <a:srgbClr val="660033"/>
                </a:solidFill>
                <a:latin typeface="Times New Roman" panose="02020603050405020304" pitchFamily="18" charset="0"/>
                <a:cs typeface="Times New Roman" panose="02020603050405020304" pitchFamily="18" charset="0"/>
              </a:rPr>
              <a:t>2. Cấu tạo của hệ bài tiết nước tiểu</a:t>
            </a:r>
            <a:endParaRPr lang="en-US" sz="2400" b="1" dirty="0">
              <a:solidFill>
                <a:srgbClr val="660033"/>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937505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1000"/>
                                        <p:tgtEl>
                                          <p:spTgt spid="9">
                                            <p:txEl>
                                              <p:pRg st="2" end="2"/>
                                            </p:txEl>
                                          </p:spTgt>
                                        </p:tgtEl>
                                      </p:cBhvr>
                                    </p:animEffect>
                                    <p:anim calcmode="lin" valueType="num">
                                      <p:cBhvr>
                                        <p:cTn id="2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282049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777" y="1309390"/>
            <a:ext cx="8572340" cy="4671939"/>
          </a:xfrm>
          <a:prstGeom prst="rect">
            <a:avLst/>
          </a:prstGeom>
        </p:spPr>
      </p:pic>
      <p:sp>
        <p:nvSpPr>
          <p:cNvPr id="5" name="Rectangle 4"/>
          <p:cNvSpPr/>
          <p:nvPr/>
        </p:nvSpPr>
        <p:spPr>
          <a:xfrm>
            <a:off x="1592983" y="233849"/>
            <a:ext cx="6151043" cy="461665"/>
          </a:xfrm>
          <a:prstGeom prst="rect">
            <a:avLst/>
          </a:prstGeom>
        </p:spPr>
        <p:txBody>
          <a:bodyPr wrap="none">
            <a:spAutoFit/>
          </a:bodyPr>
          <a:lstStyle/>
          <a:p>
            <a:r>
              <a:rPr lang="vi-VN" sz="2400" i="1" dirty="0">
                <a:solidFill>
                  <a:srgbClr val="0000CC"/>
                </a:solidFill>
                <a:latin typeface="Times New Roman" panose="02020603050405020304" pitchFamily="18" charset="0"/>
                <a:cs typeface="Times New Roman" panose="02020603050405020304" pitchFamily="18" charset="0"/>
              </a:rPr>
              <a:t>1. Kể tên các cơ quan của hệ bài tiết nước tiểu ?</a:t>
            </a:r>
            <a:endParaRPr lang="en-US" sz="2400" i="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92923" y="5722427"/>
            <a:ext cx="7535400" cy="830997"/>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Tên các cơ quan của hệ bài nước tiểu gồm: 2 quả thận, ống dẫn nước tiểu, bóng đái, ống đái.</a:t>
            </a:r>
            <a:endParaRPr lang="en-US" sz="2400" b="1" dirty="0">
              <a:solidFill>
                <a:srgbClr val="C00000"/>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232757" y="1230286"/>
            <a:ext cx="11737571" cy="4655127"/>
          </a:xfrm>
          <a:prstGeom prst="rect">
            <a:avLst/>
          </a:prstGeom>
        </p:spPr>
      </p:pic>
    </p:spTree>
    <p:extLst>
      <p:ext uri="{BB962C8B-B14F-4D97-AF65-F5344CB8AC3E}">
        <p14:creationId xmlns="" xmlns:p14="http://schemas.microsoft.com/office/powerpoint/2010/main" val="8377515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6431" y="927004"/>
            <a:ext cx="8191893" cy="4671939"/>
          </a:xfrm>
          <a:prstGeom prst="rect">
            <a:avLst/>
          </a:prstGeom>
        </p:spPr>
      </p:pic>
      <p:sp>
        <p:nvSpPr>
          <p:cNvPr id="5" name="Rectangle 4"/>
          <p:cNvSpPr/>
          <p:nvPr/>
        </p:nvSpPr>
        <p:spPr>
          <a:xfrm>
            <a:off x="1592983" y="233849"/>
            <a:ext cx="9236631" cy="461665"/>
          </a:xfrm>
          <a:prstGeom prst="rect">
            <a:avLst/>
          </a:prstGeom>
        </p:spPr>
        <p:txBody>
          <a:bodyPr wrap="none">
            <a:spAutoFit/>
          </a:bodyPr>
          <a:lstStyle/>
          <a:p>
            <a:pPr lvl="0"/>
            <a:r>
              <a:rPr lang="vi-VN" sz="2400" i="1" dirty="0">
                <a:solidFill>
                  <a:srgbClr val="0000CC"/>
                </a:solidFill>
                <a:latin typeface="Times New Roman" panose="02020603050405020304" pitchFamily="18" charset="0"/>
                <a:cs typeface="Times New Roman" panose="02020603050405020304" pitchFamily="18" charset="0"/>
              </a:rPr>
              <a:t>2. Cơ quan nào đóng vai trò quan trọng nhất trong hệ bài tiết nước tiểu? </a:t>
            </a:r>
            <a:endParaRPr kumimoji="0" lang="en-US" sz="24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992923" y="5722427"/>
            <a:ext cx="75354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Thận</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cơ</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quan</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quan</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trọng</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nhất</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đa</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thải</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độc</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cơ</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thể</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được</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tiết</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qua </a:t>
            </a:r>
            <a:r>
              <a:rPr kumimoji="0" lang="en-US" sz="2400" b="1" i="0" u="none" strike="noStrike" kern="120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thận</a:t>
            </a:r>
            <a:r>
              <a:rPr kumimoji="0" lang="en-US" sz="24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(90%).</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 xmlns:p14="http://schemas.microsoft.com/office/powerpoint/2010/main" val="37627433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6431" y="927004"/>
            <a:ext cx="8191893" cy="4671939"/>
          </a:xfrm>
          <a:prstGeom prst="rect">
            <a:avLst/>
          </a:prstGeom>
        </p:spPr>
      </p:pic>
      <p:sp>
        <p:nvSpPr>
          <p:cNvPr id="5" name="Rectangle 4"/>
          <p:cNvSpPr/>
          <p:nvPr/>
        </p:nvSpPr>
        <p:spPr>
          <a:xfrm>
            <a:off x="1592984" y="233849"/>
            <a:ext cx="5232523" cy="461665"/>
          </a:xfrm>
          <a:prstGeom prst="rect">
            <a:avLst/>
          </a:prstGeom>
        </p:spPr>
        <p:txBody>
          <a:bodyPr wrap="none">
            <a:spAutoFit/>
          </a:bodyPr>
          <a:lstStyle/>
          <a:p>
            <a:pPr lvl="0"/>
            <a:r>
              <a:rPr lang="vi-VN" sz="2400" i="1" dirty="0">
                <a:solidFill>
                  <a:srgbClr val="0000CC"/>
                </a:solidFill>
                <a:latin typeface="Times New Roman" panose="02020603050405020304" pitchFamily="18" charset="0"/>
                <a:cs typeface="Times New Roman" panose="02020603050405020304" pitchFamily="18" charset="0"/>
              </a:rPr>
              <a:t>3. Kể tên các bộ phận cấu tạo của thận? </a:t>
            </a:r>
            <a:endParaRPr kumimoji="0" lang="en-US" sz="24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592983" y="5288340"/>
            <a:ext cx="9463203" cy="1569660"/>
          </a:xfrm>
          <a:prstGeom prst="rect">
            <a:avLst/>
          </a:prstGeom>
        </p:spPr>
        <p:txBody>
          <a:bodyPr wrap="square">
            <a:spAutoFit/>
          </a:bodyPr>
          <a:lstStyle/>
          <a:p>
            <a:pPr lvl="0"/>
            <a:r>
              <a:rPr lang="vi-VN" sz="2400" b="1" dirty="0">
                <a:solidFill>
                  <a:srgbClr val="C00000"/>
                </a:solidFill>
                <a:latin typeface="Times New Roman" panose="02020603050405020304" pitchFamily="18" charset="0"/>
                <a:cs typeface="Times New Roman" panose="02020603050405020304" pitchFamily="18" charset="0"/>
              </a:rPr>
              <a:t>Các bộ phận cấu tạo của thận gồm: miền vỏ, miền tủy và bể thận. Trong đó, mỗi quả thận chứa khoảng 1 triệu đơn vị chức năng (nephron) nằm ở miền vỏ và miền tủy, mỗi nephron lại được cấu tạo từ các ống thận và cầu thận.</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 xmlns:p14="http://schemas.microsoft.com/office/powerpoint/2010/main" val="14403326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473525" y="1631851"/>
            <a:ext cx="4642339" cy="707886"/>
          </a:xfrm>
          <a:prstGeom prst="rect">
            <a:avLst/>
          </a:prstGeom>
          <a:noFill/>
        </p:spPr>
        <p:txBody>
          <a:bodyPr wrap="square" rtlCol="0">
            <a:spAutoFit/>
          </a:bodyPr>
          <a:lstStyle/>
          <a:p>
            <a:r>
              <a:rPr lang="en-US" sz="4000" b="1" dirty="0" smtClean="0">
                <a:solidFill>
                  <a:srgbClr val="006600"/>
                </a:solidFill>
                <a:latin typeface="Times New Roman" panose="02020603050405020304" pitchFamily="18" charset="0"/>
                <a:cs typeface="Times New Roman" panose="02020603050405020304" pitchFamily="18" charset="0"/>
              </a:rPr>
              <a:t>KHỞI ĐỘNG</a:t>
            </a:r>
            <a:endParaRPr lang="en-US" sz="40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3329871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7054" y="1894504"/>
            <a:ext cx="5546277" cy="1200329"/>
          </a:xfrm>
          <a:prstGeom prst="rect">
            <a:avLst/>
          </a:prstGeom>
        </p:spPr>
        <p:txBody>
          <a:bodyPr wrap="square">
            <a:spAutoFit/>
          </a:bodyPr>
          <a:lstStyle/>
          <a:p>
            <a:r>
              <a:rPr lang="en-US" sz="2400" b="1" smtClean="0">
                <a:latin typeface="Times New Roman" panose="02020603050405020304" pitchFamily="18" charset="0"/>
                <a:cs typeface="Times New Roman" panose="02020603050405020304" pitchFamily="18" charset="0"/>
              </a:rPr>
              <a:t>-</a:t>
            </a:r>
            <a:r>
              <a:rPr lang="vi-VN" sz="2400" b="1" smtClean="0">
                <a:latin typeface="Times New Roman" panose="02020603050405020304" pitchFamily="18" charset="0"/>
                <a:cs typeface="Times New Roman" panose="02020603050405020304" pitchFamily="18" charset="0"/>
              </a:rPr>
              <a:t> Bài tiết là quá trình lọc và thải </a:t>
            </a:r>
            <a:r>
              <a:rPr lang="en-US" sz="2400" b="1" smtClean="0">
                <a:latin typeface="Times New Roman" panose="02020603050405020304" pitchFamily="18" charset="0"/>
                <a:cs typeface="Times New Roman" panose="02020603050405020304" pitchFamily="18" charset="0"/>
              </a:rPr>
              <a:t>các chất dư thừa, chất độc hại sinh ra do quá trình trao đổi chất của cơ thể</a:t>
            </a:r>
            <a:endParaRPr lang="vi-VN"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545035" y="3464163"/>
            <a:ext cx="5538296" cy="1938992"/>
          </a:xfrm>
          <a:prstGeom prst="rect">
            <a:avLst/>
          </a:prstGeom>
        </p:spPr>
        <p:txBody>
          <a:bodyPr wrap="square">
            <a:spAutoFit/>
          </a:bodyPr>
          <a:lstStyle/>
          <a:p>
            <a:r>
              <a:rPr lang="en-US" sz="2400" b="1" dirty="0" smtClean="0">
                <a:latin typeface="Times New Roman" panose="02020603050405020304" pitchFamily="18" charset="0"/>
                <a:cs typeface="Times New Roman" panose="02020603050405020304" pitchFamily="18" charset="0"/>
              </a:rPr>
              <a:t>-</a:t>
            </a:r>
            <a:r>
              <a:rPr lang="vi-VN" sz="2400" b="1" dirty="0" smtClean="0">
                <a:latin typeface="Times New Roman" panose="02020603050405020304" pitchFamily="18" charset="0"/>
                <a:cs typeface="Times New Roman" panose="02020603050405020304" pitchFamily="18" charset="0"/>
              </a:rPr>
              <a:t>Vai </a:t>
            </a:r>
            <a:r>
              <a:rPr lang="vi-VN" sz="2400" b="1" dirty="0">
                <a:latin typeface="Times New Roman" panose="02020603050405020304" pitchFamily="18" charset="0"/>
                <a:cs typeface="Times New Roman" panose="02020603050405020304" pitchFamily="18" charset="0"/>
              </a:rPr>
              <a:t>trò</a:t>
            </a:r>
          </a:p>
          <a:p>
            <a:r>
              <a:rPr lang="vi-VN" sz="2400" b="1">
                <a:latin typeface="Times New Roman" panose="02020603050405020304" pitchFamily="18" charset="0"/>
                <a:cs typeface="Times New Roman" panose="02020603050405020304" pitchFamily="18" charset="0"/>
              </a:rPr>
              <a:t>+ </a:t>
            </a:r>
            <a:r>
              <a:rPr lang="vi-VN" sz="2400" b="1" smtClean="0">
                <a:latin typeface="Times New Roman" panose="02020603050405020304" pitchFamily="18" charset="0"/>
                <a:cs typeface="Times New Roman" panose="02020603050405020304" pitchFamily="18" charset="0"/>
              </a:rPr>
              <a:t>Giúp cơ thể </a:t>
            </a:r>
            <a:r>
              <a:rPr lang="en-US" sz="2400" b="1" smtClean="0">
                <a:latin typeface="Times New Roman" panose="02020603050405020304" pitchFamily="18" charset="0"/>
                <a:cs typeface="Times New Roman" panose="02020603050405020304" pitchFamily="18" charset="0"/>
              </a:rPr>
              <a:t>lọc và thải các chất dư thừa độc hại ra môi trường ngoài.</a:t>
            </a:r>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Đảm bảo tính ổn định của môi trường trong cơ thể</a:t>
            </a:r>
          </a:p>
        </p:txBody>
      </p:sp>
      <p:sp>
        <p:nvSpPr>
          <p:cNvPr id="10" name="Rectangle 9"/>
          <p:cNvSpPr/>
          <p:nvPr/>
        </p:nvSpPr>
        <p:spPr>
          <a:xfrm>
            <a:off x="6180089" y="611061"/>
            <a:ext cx="4753224" cy="461665"/>
          </a:xfrm>
          <a:prstGeom prst="rect">
            <a:avLst/>
          </a:prstGeom>
        </p:spPr>
        <p:txBody>
          <a:bodyPr wrap="none">
            <a:spAutoFit/>
          </a:bodyPr>
          <a:lstStyle/>
          <a:p>
            <a:r>
              <a:rPr lang="vi-VN" sz="2400" b="1" dirty="0">
                <a:solidFill>
                  <a:srgbClr val="660033"/>
                </a:solidFill>
                <a:latin typeface="Times New Roman" panose="02020603050405020304" pitchFamily="18" charset="0"/>
                <a:cs typeface="Times New Roman" panose="02020603050405020304" pitchFamily="18" charset="0"/>
              </a:rPr>
              <a:t>2. Cấu tạo của hệ bài tiết nước tiểu</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180089" y="1013884"/>
            <a:ext cx="5467960" cy="3046988"/>
          </a:xfrm>
          <a:prstGeom prst="rect">
            <a:avLst/>
          </a:prstGeom>
        </p:spPr>
        <p:txBody>
          <a:bodyPr wrap="square">
            <a:spAutoFit/>
          </a:bodyPr>
          <a:lstStyle/>
          <a:p>
            <a:pPr>
              <a:buFontTx/>
              <a:buChar char="-"/>
            </a:pPr>
            <a:r>
              <a:rPr lang="vi-VN" sz="2400" b="1" dirty="0">
                <a:latin typeface="Times New Roman" panose="02020603050405020304" pitchFamily="18" charset="0"/>
                <a:cs typeface="Times New Roman" panose="02020603050405020304" pitchFamily="18" charset="0"/>
              </a:rPr>
              <a:t>Hệ bài tiết nước tiểu gồm các cơ quan: Thận, Ống dẫn nước tiểu, Bóng đái, Ống đái.</a:t>
            </a:r>
          </a:p>
          <a:p>
            <a:pPr>
              <a:buFontTx/>
              <a:buChar char="-"/>
            </a:pPr>
            <a:r>
              <a:rPr lang="vi-VN" sz="2400" b="1" dirty="0">
                <a:latin typeface="Times New Roman" panose="02020603050405020304" pitchFamily="18" charset="0"/>
                <a:cs typeface="Times New Roman" panose="02020603050405020304" pitchFamily="18" charset="0"/>
              </a:rPr>
              <a:t>Thận gồm có hai quả, mỗi quả có 2 triệu đơn vị chức năng để lọc máu và hình thành nước tiểu.</a:t>
            </a:r>
          </a:p>
          <a:p>
            <a:pPr>
              <a:buFontTx/>
              <a:buChar char="-"/>
            </a:pPr>
            <a:r>
              <a:rPr lang="vi-VN" sz="2400" b="1" dirty="0">
                <a:latin typeface="Times New Roman" panose="02020603050405020304" pitchFamily="18" charset="0"/>
                <a:cs typeface="Times New Roman" panose="02020603050405020304" pitchFamily="18" charset="0"/>
              </a:rPr>
              <a:t>Mỗi đơn vị chức năng gồm: Cầu thận, Nang cầu thận và Ống thận.</a:t>
            </a:r>
          </a:p>
        </p:txBody>
      </p:sp>
    </p:spTree>
    <p:extLst>
      <p:ext uri="{BB962C8B-B14F-4D97-AF65-F5344CB8AC3E}">
        <p14:creationId xmlns="" xmlns:p14="http://schemas.microsoft.com/office/powerpoint/2010/main" val="18619557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1000"/>
                                        <p:tgtEl>
                                          <p:spTgt spid="9">
                                            <p:txEl>
                                              <p:pRg st="2" end="2"/>
                                            </p:txEl>
                                          </p:spTgt>
                                        </p:tgtEl>
                                      </p:cBhvr>
                                    </p:animEffect>
                                    <p:anim calcmode="lin" valueType="num">
                                      <p:cBhvr>
                                        <p:cTn id="2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circle(in)">
                                      <p:cBhvr>
                                        <p:cTn id="39" dur="20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wipe(down)">
                                      <p:cBhvr>
                                        <p:cTn id="44" dur="500"/>
                                        <p:tgtEl>
                                          <p:spTgt spid="1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circle(in)">
                                      <p:cBhvr>
                                        <p:cTn id="49"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Times New Roman" pitchFamily="18" charset="0"/>
                <a:cs typeface="Times New Roman" pitchFamily="18" charset="0"/>
              </a:rPr>
              <a:t>Dặn dò</a:t>
            </a:r>
            <a:endParaRPr lang="en-US">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800" smtClean="0">
                <a:latin typeface="Times New Roman" pitchFamily="18" charset="0"/>
                <a:cs typeface="Times New Roman" pitchFamily="18" charset="0"/>
              </a:rPr>
              <a:t>Học nội dung bài học</a:t>
            </a:r>
          </a:p>
          <a:p>
            <a:r>
              <a:rPr lang="vi-VN" sz="2800" smtClean="0">
                <a:latin typeface="Times New Roman" pitchFamily="18" charset="0"/>
                <a:cs typeface="Times New Roman" pitchFamily="18" charset="0"/>
              </a:rPr>
              <a:t>Nghiên cứu mục II</a:t>
            </a:r>
            <a:r>
              <a:rPr lang="en-US" sz="2800" smtClean="0">
                <a:latin typeface="Times New Roman" pitchFamily="18" charset="0"/>
                <a:cs typeface="Times New Roman" pitchFamily="18" charset="0"/>
              </a:rPr>
              <a:t>.3</a:t>
            </a:r>
            <a:r>
              <a:rPr lang="vi-VN" sz="2800" smtClean="0">
                <a:latin typeface="Times New Roman" pitchFamily="18" charset="0"/>
                <a:cs typeface="Times New Roman" pitchFamily="18" charset="0"/>
              </a:rPr>
              <a:t>, Intenet </a:t>
            </a:r>
            <a:r>
              <a:rPr lang="en-US" sz="2800" smtClean="0">
                <a:latin typeface="Times New Roman" pitchFamily="18" charset="0"/>
                <a:cs typeface="Times New Roman" pitchFamily="18" charset="0"/>
              </a:rPr>
              <a:t>thực hiện dự án điều tra số người bị bệnh về thận </a:t>
            </a:r>
            <a:r>
              <a:rPr lang="vi-VN" sz="2800" smtClean="0">
                <a:latin typeface="Times New Roman" pitchFamily="18" charset="0"/>
                <a:cs typeface="Times New Roman" pitchFamily="18" charset="0"/>
              </a:rPr>
              <a:t>và báo cáo trước lớp (tiết </a:t>
            </a:r>
            <a:r>
              <a:rPr lang="en-US" sz="2800" smtClean="0">
                <a:latin typeface="Times New Roman" pitchFamily="18" charset="0"/>
                <a:cs typeface="Times New Roman" pitchFamily="18" charset="0"/>
              </a:rPr>
              <a:t>3</a:t>
            </a:r>
            <a:r>
              <a:rPr lang="vi-VN" sz="2800" smtClean="0">
                <a:latin typeface="Times New Roman" pitchFamily="18" charset="0"/>
                <a:cs typeface="Times New Roman" pitchFamily="18" charset="0"/>
              </a:rPr>
              <a:t>); Mục </a:t>
            </a:r>
            <a:r>
              <a:rPr lang="en-US" sz="2800" smtClean="0">
                <a:latin typeface="Times New Roman" pitchFamily="18" charset="0"/>
                <a:cs typeface="Times New Roman" pitchFamily="18" charset="0"/>
              </a:rPr>
              <a:t>II.4</a:t>
            </a:r>
            <a:r>
              <a:rPr lang="vi-VN" sz="2800" smtClean="0">
                <a:latin typeface="Times New Roman" pitchFamily="18" charset="0"/>
                <a:cs typeface="Times New Roman" pitchFamily="18" charset="0"/>
              </a:rPr>
              <a:t> đọc và </a:t>
            </a:r>
            <a:r>
              <a:rPr lang="en-US" sz="2800" smtClean="0">
                <a:latin typeface="Times New Roman" pitchFamily="18" charset="0"/>
                <a:cs typeface="Times New Roman" pitchFamily="18" charset="0"/>
              </a:rPr>
              <a:t>nghiên cứu trước</a:t>
            </a:r>
            <a:r>
              <a:rPr lang="vi-VN" sz="2800" smtClean="0">
                <a:latin typeface="Times New Roman" pitchFamily="18" charset="0"/>
                <a:cs typeface="Times New Roman" pitchFamily="18" charset="0"/>
              </a:rPr>
              <a:t> ở nhà, thực hành lớp (tiết 3 của chủ đề này); </a:t>
            </a:r>
            <a:endParaRPr lang="en-US" sz="2800" smtClean="0">
              <a:latin typeface="Times New Roman" pitchFamily="18" charset="0"/>
              <a:cs typeface="Times New Roman" pitchFamily="18" charset="0"/>
            </a:endParaRPr>
          </a:p>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274446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21026578">
            <a:off x="1608479" y="2216080"/>
            <a:ext cx="6705528" cy="1815882"/>
          </a:xfrm>
          <a:prstGeom prst="rect">
            <a:avLst/>
          </a:prstGeom>
        </p:spPr>
        <p:txBody>
          <a:bodyPr wrap="square">
            <a:spAutoFit/>
          </a:bodyPr>
          <a:lstStyle/>
          <a:p>
            <a:pPr algn="ctr"/>
            <a:r>
              <a:rPr lang="en-US" sz="2800" b="1" dirty="0" err="1" smtClean="0">
                <a:solidFill>
                  <a:srgbClr val="006600"/>
                </a:solidFill>
                <a:effectLst/>
                <a:latin typeface="Times New Roman" panose="02020603050405020304" pitchFamily="18" charset="0"/>
                <a:ea typeface="Calibri" panose="020F0502020204030204" pitchFamily="34" charset="0"/>
              </a:rPr>
              <a:t>Bài</a:t>
            </a:r>
            <a:r>
              <a:rPr lang="en-US" sz="2800" b="1" dirty="0" smtClean="0">
                <a:solidFill>
                  <a:srgbClr val="006600"/>
                </a:solidFill>
                <a:effectLst/>
                <a:latin typeface="Times New Roman" panose="02020603050405020304" pitchFamily="18" charset="0"/>
                <a:ea typeface="Calibri" panose="020F0502020204030204" pitchFamily="34" charset="0"/>
              </a:rPr>
              <a:t> 33: MÔI TRƯỜNG TRONG CƠ THỂ VÀ HỆ BÀI TIẾT Ở NGƯỜI</a:t>
            </a:r>
          </a:p>
          <a:p>
            <a:pPr algn="ctr"/>
            <a:endParaRPr lang="en-US" sz="2800" b="1" dirty="0" smtClean="0">
              <a:solidFill>
                <a:srgbClr val="006600"/>
              </a:solidFill>
              <a:effectLst/>
              <a:latin typeface="Times New Roman" panose="02020603050405020304" pitchFamily="18" charset="0"/>
              <a:ea typeface="Calibri" panose="020F0502020204030204" pitchFamily="34" charset="0"/>
            </a:endParaRPr>
          </a:p>
          <a:p>
            <a:pPr algn="ctr"/>
            <a:r>
              <a:rPr lang="en-US" sz="2800" b="1" smtClean="0">
                <a:solidFill>
                  <a:srgbClr val="BB0523"/>
                </a:solidFill>
                <a:latin typeface="Times New Roman" panose="02020603050405020304" pitchFamily="18" charset="0"/>
              </a:rPr>
              <a:t>Tiết </a:t>
            </a:r>
            <a:r>
              <a:rPr lang="en-US" sz="2800" b="1" dirty="0">
                <a:solidFill>
                  <a:srgbClr val="BB0523"/>
                </a:solidFill>
                <a:latin typeface="Times New Roman" panose="02020603050405020304" pitchFamily="18" charset="0"/>
              </a:rPr>
              <a:t>3</a:t>
            </a:r>
            <a:endParaRPr lang="en-US" sz="4000" dirty="0">
              <a:solidFill>
                <a:srgbClr val="BB0523"/>
              </a:solidFill>
            </a:endParaRPr>
          </a:p>
        </p:txBody>
      </p:sp>
      <p:sp>
        <p:nvSpPr>
          <p:cNvPr id="5" name="WordArt 7"/>
          <p:cNvSpPr>
            <a:spLocks noChangeArrowheads="1" noChangeShapeType="1" noTextEdit="1"/>
          </p:cNvSpPr>
          <p:nvPr/>
        </p:nvSpPr>
        <p:spPr bwMode="auto">
          <a:xfrm rot="21113310">
            <a:off x="2980043" y="4407472"/>
            <a:ext cx="3962400" cy="762000"/>
          </a:xfrm>
          <a:prstGeom prst="rect">
            <a:avLst/>
          </a:prstGeom>
        </p:spPr>
        <p:txBody>
          <a:bodyPr wrap="none" fromWordArt="1">
            <a:prstTxWarp prst="textPlain">
              <a:avLst>
                <a:gd name="adj" fmla="val 50000"/>
              </a:avLst>
            </a:prstTxWarp>
          </a:bodyPr>
          <a:lstStyle/>
          <a:p>
            <a:pPr algn="ctr"/>
            <a:r>
              <a:rPr lang="en-US" kern="10" dirty="0" err="1">
                <a:ln w="9525">
                  <a:solidFill>
                    <a:srgbClr val="FF0000"/>
                  </a:solidFill>
                  <a:round/>
                  <a:headEnd/>
                  <a:tailEnd/>
                </a:ln>
                <a:solidFill>
                  <a:srgbClr val="FFFF00"/>
                </a:solidFill>
                <a:effectLst>
                  <a:outerShdw dist="35921" dir="2700000" algn="ctr" rotWithShape="0">
                    <a:srgbClr val="868686"/>
                  </a:outerShdw>
                </a:effectLst>
                <a:latin typeface="Arial"/>
                <a:cs typeface="Arial"/>
              </a:rPr>
              <a:t>Giáo</a:t>
            </a:r>
            <a:r>
              <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dirty="0" err="1">
                <a:ln w="9525">
                  <a:solidFill>
                    <a:srgbClr val="FF0000"/>
                  </a:solidFill>
                  <a:round/>
                  <a:headEnd/>
                  <a:tailEnd/>
                </a:ln>
                <a:solidFill>
                  <a:srgbClr val="FFFF00"/>
                </a:solidFill>
                <a:effectLst>
                  <a:outerShdw dist="35921" dir="2700000" algn="ctr" rotWithShape="0">
                    <a:srgbClr val="868686"/>
                  </a:outerShdw>
                </a:effectLst>
                <a:latin typeface="Arial"/>
                <a:cs typeface="Arial"/>
              </a:rPr>
              <a:t>viên</a:t>
            </a:r>
            <a:r>
              <a:rPr lang="en-US" kern="1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Cao </a:t>
            </a:r>
            <a:r>
              <a:rPr lang="en-US" kern="10" dirty="0" err="1"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Ánh</a:t>
            </a:r>
            <a:r>
              <a:rPr lang="en-US" kern="10" dirty="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 </a:t>
            </a:r>
            <a:r>
              <a:rPr lang="en-US" kern="10" dirty="0" err="1"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Nguyệt</a:t>
            </a:r>
            <a:r>
              <a:rPr lang="en-US" kern="10" dirty="0" smtClean="0">
                <a:ln w="9525">
                  <a:solidFill>
                    <a:srgbClr val="FF0000"/>
                  </a:solidFill>
                  <a:round/>
                  <a:headEnd/>
                  <a:tailEnd/>
                </a:ln>
                <a:solidFill>
                  <a:srgbClr val="FFFF00"/>
                </a:solidFill>
                <a:effectLst>
                  <a:outerShdw dist="35921" dir="2700000" algn="ctr" rotWithShape="0">
                    <a:srgbClr val="868686"/>
                  </a:outerShdw>
                </a:effectLst>
                <a:latin typeface="Arial"/>
                <a:cs typeface="Arial"/>
              </a:rPr>
              <a:t>.</a:t>
            </a:r>
            <a:endParaRPr lang="en-US" kern="10" dirty="0">
              <a:ln w="9525">
                <a:solidFill>
                  <a:srgbClr val="FF0000"/>
                </a:solidFill>
                <a:round/>
                <a:headEnd/>
                <a:tailEnd/>
              </a:ln>
              <a:solidFill>
                <a:srgbClr val="FFFF00"/>
              </a:solidFill>
              <a:effectLst>
                <a:outerShdw dist="35921" dir="2700000" algn="ctr" rotWithShape="0">
                  <a:srgbClr val="868686"/>
                </a:outerShdw>
              </a:effectLst>
              <a:latin typeface="Arial"/>
              <a:cs typeface="Arial"/>
            </a:endParaRPr>
          </a:p>
        </p:txBody>
      </p:sp>
    </p:spTree>
    <p:extLst>
      <p:ext uri="{BB962C8B-B14F-4D97-AF65-F5344CB8AC3E}">
        <p14:creationId xmlns="" xmlns:p14="http://schemas.microsoft.com/office/powerpoint/2010/main" val="3886423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407707">
            <a:off x="2622819" y="1989429"/>
            <a:ext cx="6641562" cy="2800767"/>
          </a:xfrm>
          <a:prstGeom prst="rect">
            <a:avLst/>
          </a:prstGeom>
        </p:spPr>
        <p:txBody>
          <a:bodyPr wrap="none">
            <a:spAutoFit/>
          </a:bodyPr>
          <a:lstStyle/>
          <a:p>
            <a:r>
              <a:rPr lang="en-US" sz="8800" b="1" dirty="0">
                <a:solidFill>
                  <a:srgbClr val="006600"/>
                </a:solidFill>
                <a:latin typeface="Times New Roman" panose="02020603050405020304" pitchFamily="18" charset="0"/>
                <a:cs typeface="Times New Roman" panose="02020603050405020304" pitchFamily="18" charset="0"/>
              </a:rPr>
              <a:t>II. </a:t>
            </a:r>
            <a:r>
              <a:rPr lang="en-US" sz="8800" b="1" dirty="0" err="1">
                <a:solidFill>
                  <a:srgbClr val="006600"/>
                </a:solidFill>
                <a:latin typeface="Times New Roman" panose="02020603050405020304" pitchFamily="18" charset="0"/>
                <a:cs typeface="Times New Roman" panose="02020603050405020304" pitchFamily="18" charset="0"/>
              </a:rPr>
              <a:t>Hệ</a:t>
            </a:r>
            <a:r>
              <a:rPr lang="en-US" sz="8800" b="1" dirty="0">
                <a:solidFill>
                  <a:srgbClr val="006600"/>
                </a:solidFill>
                <a:latin typeface="Times New Roman" panose="02020603050405020304" pitchFamily="18" charset="0"/>
                <a:cs typeface="Times New Roman" panose="02020603050405020304" pitchFamily="18" charset="0"/>
              </a:rPr>
              <a:t> </a:t>
            </a:r>
            <a:r>
              <a:rPr lang="en-US" sz="8800" b="1" dirty="0" err="1">
                <a:solidFill>
                  <a:srgbClr val="006600"/>
                </a:solidFill>
                <a:latin typeface="Times New Roman" panose="02020603050405020304" pitchFamily="18" charset="0"/>
                <a:cs typeface="Times New Roman" panose="02020603050405020304" pitchFamily="18" charset="0"/>
              </a:rPr>
              <a:t>bài</a:t>
            </a:r>
            <a:r>
              <a:rPr lang="en-US" sz="8800" b="1" dirty="0">
                <a:solidFill>
                  <a:srgbClr val="006600"/>
                </a:solidFill>
                <a:latin typeface="Times New Roman" panose="02020603050405020304" pitchFamily="18" charset="0"/>
                <a:cs typeface="Times New Roman" panose="02020603050405020304" pitchFamily="18" charset="0"/>
              </a:rPr>
              <a:t> </a:t>
            </a:r>
            <a:r>
              <a:rPr lang="en-US" sz="8800" b="1" dirty="0" err="1" smtClean="0">
                <a:solidFill>
                  <a:srgbClr val="006600"/>
                </a:solidFill>
                <a:latin typeface="Times New Roman" panose="02020603050405020304" pitchFamily="18" charset="0"/>
                <a:cs typeface="Times New Roman" panose="02020603050405020304" pitchFamily="18" charset="0"/>
              </a:rPr>
              <a:t>tiết</a:t>
            </a:r>
            <a:endParaRPr lang="en-US" sz="8800" b="1" dirty="0" smtClean="0">
              <a:solidFill>
                <a:srgbClr val="006600"/>
              </a:solidFill>
              <a:latin typeface="Times New Roman" panose="02020603050405020304" pitchFamily="18" charset="0"/>
              <a:cs typeface="Times New Roman" panose="02020603050405020304" pitchFamily="18" charset="0"/>
            </a:endParaRPr>
          </a:p>
          <a:p>
            <a:pPr algn="ctr"/>
            <a:r>
              <a:rPr lang="en-US" sz="8800" b="1" dirty="0" smtClean="0">
                <a:solidFill>
                  <a:srgbClr val="006600"/>
                </a:solidFill>
                <a:latin typeface="Times New Roman" panose="02020603050405020304" pitchFamily="18" charset="0"/>
                <a:cs typeface="Times New Roman" panose="02020603050405020304" pitchFamily="18" charset="0"/>
              </a:rPr>
              <a:t>(</a:t>
            </a:r>
            <a:r>
              <a:rPr lang="en-US" sz="8800" b="1" dirty="0" err="1" smtClean="0">
                <a:solidFill>
                  <a:srgbClr val="006600"/>
                </a:solidFill>
                <a:latin typeface="Times New Roman" panose="02020603050405020304" pitchFamily="18" charset="0"/>
                <a:cs typeface="Times New Roman" panose="02020603050405020304" pitchFamily="18" charset="0"/>
              </a:rPr>
              <a:t>Tiếp</a:t>
            </a:r>
            <a:r>
              <a:rPr lang="en-US" sz="8800" b="1" dirty="0" smtClean="0">
                <a:solidFill>
                  <a:srgbClr val="006600"/>
                </a:solidFill>
                <a:latin typeface="Times New Roman" panose="02020603050405020304" pitchFamily="18" charset="0"/>
                <a:cs typeface="Times New Roman" panose="02020603050405020304" pitchFamily="18" charset="0"/>
              </a:rPr>
              <a:t>)</a:t>
            </a:r>
            <a:endParaRPr lang="en-US" sz="88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056307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8" name="Rectangle 7"/>
          <p:cNvSpPr/>
          <p:nvPr/>
        </p:nvSpPr>
        <p:spPr>
          <a:xfrm>
            <a:off x="545035" y="1880646"/>
            <a:ext cx="4753224" cy="461665"/>
          </a:xfrm>
          <a:prstGeom prst="rect">
            <a:avLst/>
          </a:prstGeom>
        </p:spPr>
        <p:txBody>
          <a:bodyPr wrap="none">
            <a:spAutoFit/>
          </a:bodyPr>
          <a:lstStyle/>
          <a:p>
            <a:r>
              <a:rPr lang="vi-VN" sz="2400" b="1" dirty="0">
                <a:solidFill>
                  <a:srgbClr val="660033"/>
                </a:solidFill>
                <a:latin typeface="Times New Roman" panose="02020603050405020304" pitchFamily="18" charset="0"/>
                <a:cs typeface="Times New Roman" panose="02020603050405020304" pitchFamily="18" charset="0"/>
              </a:rPr>
              <a:t>2. Cấu tạo của hệ bài tiết nước tiểu</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9" name="Rectangle 8"/>
          <p:cNvSpPr/>
          <p:nvPr/>
        </p:nvSpPr>
        <p:spPr>
          <a:xfrm>
            <a:off x="545035" y="2271971"/>
            <a:ext cx="5576364" cy="830997"/>
          </a:xfrm>
          <a:prstGeom prst="rect">
            <a:avLst/>
          </a:prstGeom>
        </p:spPr>
        <p:txBody>
          <a:bodyPr wrap="square">
            <a:spAutoFit/>
          </a:bodyPr>
          <a:lstStyle/>
          <a:p>
            <a:r>
              <a:rPr lang="vi-VN" sz="2400" b="1" dirty="0">
                <a:solidFill>
                  <a:srgbClr val="660033"/>
                </a:solidFill>
                <a:latin typeface="+mj-lt"/>
              </a:rPr>
              <a:t>3</a:t>
            </a:r>
            <a:r>
              <a:rPr lang="vi-VN" sz="2400" b="1" dirty="0">
                <a:solidFill>
                  <a:srgbClr val="660033"/>
                </a:solidFill>
              </a:rPr>
              <a:t>. Một số bệnh liên quan đến hệ bài tiết nước tiểu</a:t>
            </a:r>
            <a:endParaRPr lang="en-US" sz="2400" dirty="0">
              <a:solidFill>
                <a:srgbClr val="660033"/>
              </a:solidFill>
            </a:endParaRPr>
          </a:p>
        </p:txBody>
      </p:sp>
    </p:spTree>
    <p:extLst>
      <p:ext uri="{BB962C8B-B14F-4D97-AF65-F5344CB8AC3E}">
        <p14:creationId xmlns="" xmlns:p14="http://schemas.microsoft.com/office/powerpoint/2010/main" val="2834736905"/>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1389744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8903" y="350865"/>
            <a:ext cx="9980023" cy="461665"/>
          </a:xfrm>
          <a:prstGeom prst="rect">
            <a:avLst/>
          </a:prstGeom>
        </p:spPr>
        <p:txBody>
          <a:bodyPr wrap="square">
            <a:spAutoFit/>
          </a:bodyPr>
          <a:lstStyle/>
          <a:p>
            <a:r>
              <a:rPr lang="vi-VN" sz="2400" b="1" dirty="0">
                <a:solidFill>
                  <a:srgbClr val="0000CC"/>
                </a:solidFill>
                <a:latin typeface="+mj-lt"/>
              </a:rPr>
              <a:t>Nêu tên, nguyên nhân một số bệnh về hệ bài tiết nước tiểu mà em biết</a:t>
            </a:r>
            <a:endParaRPr lang="en-US" sz="2400" b="1" dirty="0">
              <a:solidFill>
                <a:srgbClr val="0000CC"/>
              </a:solidFill>
              <a:latin typeface="+mj-lt"/>
            </a:endParaRPr>
          </a:p>
        </p:txBody>
      </p:sp>
      <p:graphicFrame>
        <p:nvGraphicFramePr>
          <p:cNvPr id="5" name="Table 4"/>
          <p:cNvGraphicFramePr>
            <a:graphicFrameLocks noGrp="1"/>
          </p:cNvGraphicFramePr>
          <p:nvPr>
            <p:extLst>
              <p:ext uri="{D42A27DB-BD31-4B8C-83A1-F6EECF244321}">
                <p14:modId xmlns="" xmlns:p14="http://schemas.microsoft.com/office/powerpoint/2010/main" val="1113792730"/>
              </p:ext>
            </p:extLst>
          </p:nvPr>
        </p:nvGraphicFramePr>
        <p:xfrm>
          <a:off x="457200" y="1112975"/>
          <a:ext cx="11495316" cy="5370668"/>
        </p:xfrm>
        <a:graphic>
          <a:graphicData uri="http://schemas.openxmlformats.org/drawingml/2006/table">
            <a:tbl>
              <a:tblPr>
                <a:tableStyleId>{5940675A-B579-460E-94D1-54222C63F5DA}</a:tableStyleId>
              </a:tblPr>
              <a:tblGrid>
                <a:gridCol w="2646675">
                  <a:extLst>
                    <a:ext uri="{9D8B030D-6E8A-4147-A177-3AD203B41FA5}">
                      <a16:colId xmlns="" xmlns:a16="http://schemas.microsoft.com/office/drawing/2014/main" val="3803256353"/>
                    </a:ext>
                  </a:extLst>
                </a:gridCol>
                <a:gridCol w="8848641">
                  <a:extLst>
                    <a:ext uri="{9D8B030D-6E8A-4147-A177-3AD203B41FA5}">
                      <a16:colId xmlns="" xmlns:a16="http://schemas.microsoft.com/office/drawing/2014/main" val="899113690"/>
                    </a:ext>
                  </a:extLst>
                </a:gridCol>
              </a:tblGrid>
              <a:tr h="239954">
                <a:tc>
                  <a:txBody>
                    <a:bodyPr/>
                    <a:lstStyle/>
                    <a:p>
                      <a:pPr fontAlgn="t"/>
                      <a:r>
                        <a:rPr lang="en-US" sz="2400" b="1" dirty="0">
                          <a:solidFill>
                            <a:srgbClr val="FF0000"/>
                          </a:solidFill>
                          <a:effectLst/>
                          <a:latin typeface="Times New Roman" panose="02020603050405020304" pitchFamily="18" charset="0"/>
                          <a:cs typeface="Times New Roman" panose="02020603050405020304" pitchFamily="18" charset="0"/>
                        </a:rPr>
                        <a:t>BỆNH</a:t>
                      </a:r>
                    </a:p>
                  </a:txBody>
                  <a:tcPr marL="30923" marR="30923" marT="30922" marB="30922"/>
                </a:tc>
                <a:tc>
                  <a:txBody>
                    <a:bodyPr/>
                    <a:lstStyle/>
                    <a:p>
                      <a:pPr fontAlgn="t"/>
                      <a:r>
                        <a:rPr lang="en-US" sz="2400" b="1" dirty="0">
                          <a:solidFill>
                            <a:srgbClr val="FF0000"/>
                          </a:solidFill>
                          <a:effectLst/>
                          <a:latin typeface="Times New Roman" panose="02020603050405020304" pitchFamily="18" charset="0"/>
                          <a:cs typeface="Times New Roman" panose="02020603050405020304" pitchFamily="18" charset="0"/>
                        </a:rPr>
                        <a:t>NGUYÊN NHÂN</a:t>
                      </a:r>
                    </a:p>
                  </a:txBody>
                  <a:tcPr marL="30923" marR="30923" marT="30922" marB="30922"/>
                </a:tc>
                <a:extLst>
                  <a:ext uri="{0D108BD9-81ED-4DB2-BD59-A6C34878D82A}">
                    <a16:rowId xmlns="" xmlns:a16="http://schemas.microsoft.com/office/drawing/2014/main" val="2503949800"/>
                  </a:ext>
                </a:extLst>
              </a:tr>
              <a:tr h="418065">
                <a:tc>
                  <a:txBody>
                    <a:bodyPr/>
                    <a:lstStyle/>
                    <a:p>
                      <a:pPr fontAlgn="t"/>
                      <a:r>
                        <a:rPr lang="vi-VN" sz="2400" b="1" dirty="0">
                          <a:solidFill>
                            <a:srgbClr val="FF0000"/>
                          </a:solidFill>
                          <a:effectLst/>
                          <a:latin typeface="Times New Roman" panose="02020603050405020304" pitchFamily="18" charset="0"/>
                          <a:cs typeface="Times New Roman" panose="02020603050405020304" pitchFamily="18" charset="0"/>
                        </a:rPr>
                        <a:t>Nhiễm trùng đường tiết niệu</a:t>
                      </a:r>
                    </a:p>
                  </a:txBody>
                  <a:tcPr marL="30923" marR="30923" marT="30922" marB="30922"/>
                </a:tc>
                <a:tc>
                  <a:txBody>
                    <a:bodyPr/>
                    <a:lstStyle/>
                    <a:p>
                      <a:pPr fontAlgn="t"/>
                      <a:r>
                        <a:rPr lang="en-US" sz="2400" b="1">
                          <a:solidFill>
                            <a:srgbClr val="FF0000"/>
                          </a:solidFill>
                          <a:effectLst/>
                          <a:latin typeface="Times New Roman" panose="02020603050405020304" pitchFamily="18" charset="0"/>
                          <a:cs typeface="Times New Roman" panose="02020603050405020304" pitchFamily="18" charset="0"/>
                        </a:rPr>
                        <a:t>xảy ra khi có vi khuẩn xâm nhập vào hệ bài tiết</a:t>
                      </a:r>
                    </a:p>
                  </a:txBody>
                  <a:tcPr marL="30923" marR="30923" marT="30922" marB="30922"/>
                </a:tc>
                <a:extLst>
                  <a:ext uri="{0D108BD9-81ED-4DB2-BD59-A6C34878D82A}">
                    <a16:rowId xmlns="" xmlns:a16="http://schemas.microsoft.com/office/drawing/2014/main" val="2052395194"/>
                  </a:ext>
                </a:extLst>
              </a:tr>
              <a:tr h="952396">
                <a:tc>
                  <a:txBody>
                    <a:bodyPr/>
                    <a:lstStyle/>
                    <a:p>
                      <a:pPr fontAlgn="t"/>
                      <a:r>
                        <a:rPr lang="en-US" sz="2400" b="1" dirty="0" err="1">
                          <a:solidFill>
                            <a:srgbClr val="FF0000"/>
                          </a:solidFill>
                          <a:effectLst/>
                          <a:latin typeface="Times New Roman" panose="02020603050405020304" pitchFamily="18" charset="0"/>
                          <a:cs typeface="Times New Roman" panose="02020603050405020304" pitchFamily="18" charset="0"/>
                        </a:rPr>
                        <a:t>Tiểu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tự</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chủ</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marL="30923" marR="30923" marT="30922" marB="30922"/>
                </a:tc>
                <a:tc>
                  <a:txBody>
                    <a:bodyPr/>
                    <a:lstStyle/>
                    <a:p>
                      <a:pPr fontAlgn="t"/>
                      <a:r>
                        <a:rPr lang="vi-VN" sz="2400" b="1" dirty="0">
                          <a:solidFill>
                            <a:srgbClr val="FF0000"/>
                          </a:solidFill>
                          <a:effectLst/>
                          <a:latin typeface="Times New Roman" panose="02020603050405020304" pitchFamily="18" charset="0"/>
                          <a:cs typeface="Times New Roman" panose="02020603050405020304" pitchFamily="18" charset="0"/>
                        </a:rPr>
                        <a:t>chủ yếu là do tuyến tiền liệt mở rộng, làm tắc nghẽn bàng quang.</a:t>
                      </a:r>
                    </a:p>
                    <a:p>
                      <a:pPr fontAlgn="t"/>
                      <a:r>
                        <a:rPr lang="vi-VN" sz="2400" b="1" dirty="0">
                          <a:solidFill>
                            <a:srgbClr val="FF0000"/>
                          </a:solidFill>
                          <a:effectLst/>
                          <a:latin typeface="Times New Roman" panose="02020603050405020304" pitchFamily="18" charset="0"/>
                          <a:cs typeface="Times New Roman" panose="02020603050405020304" pitchFamily="18" charset="0"/>
                        </a:rPr>
                        <a:t>ở nữ giới thường xảy ra do sa xương chậu hoặc là kết quả của nhiều lần sinh nở.</a:t>
                      </a:r>
                    </a:p>
                  </a:txBody>
                  <a:tcPr marL="30923" marR="30923" marT="30922" marB="30922"/>
                </a:tc>
                <a:extLst>
                  <a:ext uri="{0D108BD9-81ED-4DB2-BD59-A6C34878D82A}">
                    <a16:rowId xmlns="" xmlns:a16="http://schemas.microsoft.com/office/drawing/2014/main" val="798936781"/>
                  </a:ext>
                </a:extLst>
              </a:tr>
              <a:tr h="596175">
                <a:tc>
                  <a:txBody>
                    <a:bodyPr/>
                    <a:lstStyle/>
                    <a:p>
                      <a:pPr fontAlgn="t"/>
                      <a:r>
                        <a:rPr lang="en-US" sz="2400" b="1">
                          <a:solidFill>
                            <a:srgbClr val="FF0000"/>
                          </a:solidFill>
                          <a:effectLst/>
                          <a:latin typeface="Times New Roman" panose="02020603050405020304" pitchFamily="18" charset="0"/>
                          <a:cs typeface="Times New Roman" panose="02020603050405020304" pitchFamily="18" charset="0"/>
                        </a:rPr>
                        <a:t>Viêm bàng quang kẽ</a:t>
                      </a:r>
                    </a:p>
                  </a:txBody>
                  <a:tcPr marL="30923" marR="30923" marT="30922" marB="30922"/>
                </a:tc>
                <a:tc>
                  <a:txBody>
                    <a:bodyPr/>
                    <a:lstStyle/>
                    <a:p>
                      <a:pPr fontAlgn="t"/>
                      <a:r>
                        <a:rPr lang="vi-VN" sz="2400" b="1" dirty="0">
                          <a:solidFill>
                            <a:srgbClr val="FF0000"/>
                          </a:solidFill>
                          <a:effectLst/>
                          <a:latin typeface="Times New Roman" panose="02020603050405020304" pitchFamily="18" charset="0"/>
                          <a:cs typeface="Times New Roman" panose="02020603050405020304" pitchFamily="18" charset="0"/>
                        </a:rPr>
                        <a:t>Nguyên nhân gây bệnh về hệ bài tiết nước tiểu này vẫn chưa được xác định rõ. </a:t>
                      </a:r>
                    </a:p>
                  </a:txBody>
                  <a:tcPr marL="30923" marR="30923" marT="30922" marB="30922"/>
                </a:tc>
                <a:extLst>
                  <a:ext uri="{0D108BD9-81ED-4DB2-BD59-A6C34878D82A}">
                    <a16:rowId xmlns="" xmlns:a16="http://schemas.microsoft.com/office/drawing/2014/main" val="2443021805"/>
                  </a:ext>
                </a:extLst>
              </a:tr>
              <a:tr h="774286">
                <a:tc>
                  <a:txBody>
                    <a:bodyPr/>
                    <a:lstStyle/>
                    <a:p>
                      <a:pPr fontAlgn="t"/>
                      <a:r>
                        <a:rPr lang="en-US" sz="2400" b="1" dirty="0" err="1">
                          <a:solidFill>
                            <a:srgbClr val="FF0000"/>
                          </a:solidFill>
                          <a:effectLst/>
                          <a:latin typeface="Times New Roman" panose="02020603050405020304" pitchFamily="18" charset="0"/>
                          <a:cs typeface="Times New Roman" panose="02020603050405020304" pitchFamily="18" charset="0"/>
                        </a:rPr>
                        <a:t>sỏi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thận</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marL="30923" marR="30923" marT="30922" marB="30922"/>
                </a:tc>
                <a:tc>
                  <a:txBody>
                    <a:bodyPr/>
                    <a:lstStyle/>
                    <a:p>
                      <a:pPr fontAlgn="t"/>
                      <a:r>
                        <a:rPr lang="vi-VN" sz="2400" b="1" dirty="0">
                          <a:solidFill>
                            <a:srgbClr val="FF0000"/>
                          </a:solidFill>
                          <a:effectLst/>
                          <a:latin typeface="Times New Roman" panose="02020603050405020304" pitchFamily="18" charset="0"/>
                          <a:cs typeface="Times New Roman" panose="02020603050405020304" pitchFamily="18" charset="0"/>
                        </a:rPr>
                        <a:t> Những viên sỏi thận hình thành khi sự tích tụ hóa chất trong nước tiểu tạo thành một hoặc nhiều khối rắn với nhiều kích thước.</a:t>
                      </a:r>
                    </a:p>
                  </a:txBody>
                  <a:tcPr marL="30923" marR="30923" marT="30922" marB="30922"/>
                </a:tc>
                <a:extLst>
                  <a:ext uri="{0D108BD9-81ED-4DB2-BD59-A6C34878D82A}">
                    <a16:rowId xmlns="" xmlns:a16="http://schemas.microsoft.com/office/drawing/2014/main" val="685469315"/>
                  </a:ext>
                </a:extLst>
              </a:tr>
              <a:tr h="1130507">
                <a:tc>
                  <a:txBody>
                    <a:bodyPr/>
                    <a:lstStyle/>
                    <a:p>
                      <a:pPr fontAlgn="t"/>
                      <a:r>
                        <a:rPr lang="en-US" sz="2400" b="1" dirty="0" err="1">
                          <a:solidFill>
                            <a:srgbClr val="FF0000"/>
                          </a:solidFill>
                          <a:effectLst/>
                          <a:latin typeface="Times New Roman" panose="02020603050405020304" pitchFamily="18" charset="0"/>
                          <a:cs typeface="Times New Roman" panose="02020603050405020304" pitchFamily="18" charset="0"/>
                        </a:rPr>
                        <a:t>Suy</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thận</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marL="30923" marR="30923" marT="30922" marB="30922"/>
                </a:tc>
                <a:tc>
                  <a:txBody>
                    <a:bodyPr/>
                    <a:lstStyle/>
                    <a:p>
                      <a:pPr fontAlgn="t"/>
                      <a:r>
                        <a:rPr lang="vi-VN" sz="2400" b="1" dirty="0">
                          <a:solidFill>
                            <a:srgbClr val="FF0000"/>
                          </a:solidFill>
                          <a:effectLst/>
                          <a:latin typeface="Times New Roman" panose="02020603050405020304" pitchFamily="18" charset="0"/>
                          <a:cs typeface="Times New Roman" panose="02020603050405020304" pitchFamily="18" charset="0"/>
                        </a:rPr>
                        <a:t> tình trạng mạn tính thường do biến chứng của các bệnh lý khác như đái tháo đường, tăng huyết áp. Trong khi đó, suy thận cấp tính thường là do chấn thương có tác động mạnh đến thận.</a:t>
                      </a:r>
                    </a:p>
                  </a:txBody>
                  <a:tcPr marL="30923" marR="30923" marT="30922" marB="30922"/>
                </a:tc>
                <a:extLst>
                  <a:ext uri="{0D108BD9-81ED-4DB2-BD59-A6C34878D82A}">
                    <a16:rowId xmlns="" xmlns:a16="http://schemas.microsoft.com/office/drawing/2014/main" val="3651721798"/>
                  </a:ext>
                </a:extLst>
              </a:tr>
              <a:tr h="239954">
                <a:tc>
                  <a:txBody>
                    <a:bodyPr/>
                    <a:lstStyle/>
                    <a:p>
                      <a:pPr fontAlgn="t"/>
                      <a:r>
                        <a:rPr lang="en-US" sz="1200" b="1">
                          <a:solidFill>
                            <a:srgbClr val="FF0000"/>
                          </a:solidFill>
                          <a:effectLst/>
                          <a:latin typeface="Times New Roman" panose="02020603050405020304" pitchFamily="18" charset="0"/>
                          <a:cs typeface="Times New Roman" panose="02020603050405020304" pitchFamily="18" charset="0"/>
                        </a:rPr>
                        <a:t>...</a:t>
                      </a:r>
                    </a:p>
                  </a:txBody>
                  <a:tcPr marL="30923" marR="30923" marT="30922" marB="30922"/>
                </a:tc>
                <a:tc>
                  <a:txBody>
                    <a:bodyPr/>
                    <a:lstStyle/>
                    <a:p>
                      <a:pPr fontAlgn="t"/>
                      <a:r>
                        <a:rPr lang="en-US" sz="1200" b="1" dirty="0">
                          <a:solidFill>
                            <a:srgbClr val="FF0000"/>
                          </a:solidFill>
                          <a:effectLst/>
                          <a:latin typeface="Times New Roman" panose="02020603050405020304" pitchFamily="18" charset="0"/>
                          <a:cs typeface="Times New Roman" panose="02020603050405020304" pitchFamily="18" charset="0"/>
                        </a:rPr>
                        <a:t>...</a:t>
                      </a:r>
                    </a:p>
                  </a:txBody>
                  <a:tcPr marL="30923" marR="30923" marT="30922" marB="30922"/>
                </a:tc>
                <a:extLst>
                  <a:ext uri="{0D108BD9-81ED-4DB2-BD59-A6C34878D82A}">
                    <a16:rowId xmlns="" xmlns:a16="http://schemas.microsoft.com/office/drawing/2014/main" val="2076233822"/>
                  </a:ext>
                </a:extLst>
              </a:tr>
            </a:tbl>
          </a:graphicData>
        </a:graphic>
      </p:graphicFrame>
      <p:pic>
        <p:nvPicPr>
          <p:cNvPr id="6" name="Picture 5"/>
          <p:cNvPicPr>
            <a:picLocks noChangeAspect="1"/>
          </p:cNvPicPr>
          <p:nvPr/>
        </p:nvPicPr>
        <p:blipFill>
          <a:blip r:embed="rId2"/>
          <a:stretch>
            <a:fillRect/>
          </a:stretch>
        </p:blipFill>
        <p:spPr>
          <a:xfrm>
            <a:off x="496389" y="1188721"/>
            <a:ext cx="1071155" cy="287383"/>
          </a:xfrm>
          <a:prstGeom prst="rect">
            <a:avLst/>
          </a:prstGeom>
        </p:spPr>
      </p:pic>
      <p:pic>
        <p:nvPicPr>
          <p:cNvPr id="7" name="Picture 6"/>
          <p:cNvPicPr>
            <a:picLocks noChangeAspect="1"/>
          </p:cNvPicPr>
          <p:nvPr/>
        </p:nvPicPr>
        <p:blipFill>
          <a:blip r:embed="rId2"/>
          <a:stretch>
            <a:fillRect/>
          </a:stretch>
        </p:blipFill>
        <p:spPr>
          <a:xfrm>
            <a:off x="3130729" y="1139101"/>
            <a:ext cx="2394859" cy="365760"/>
          </a:xfrm>
          <a:prstGeom prst="rect">
            <a:avLst/>
          </a:prstGeom>
        </p:spPr>
      </p:pic>
      <p:pic>
        <p:nvPicPr>
          <p:cNvPr id="8" name="Picture 7"/>
          <p:cNvPicPr>
            <a:picLocks noChangeAspect="1"/>
          </p:cNvPicPr>
          <p:nvPr/>
        </p:nvPicPr>
        <p:blipFill>
          <a:blip r:embed="rId2"/>
          <a:stretch>
            <a:fillRect/>
          </a:stretch>
        </p:blipFill>
        <p:spPr>
          <a:xfrm>
            <a:off x="496388" y="1591037"/>
            <a:ext cx="2050869" cy="668839"/>
          </a:xfrm>
          <a:prstGeom prst="rect">
            <a:avLst/>
          </a:prstGeom>
        </p:spPr>
      </p:pic>
      <p:pic>
        <p:nvPicPr>
          <p:cNvPr id="9" name="Picture 8"/>
          <p:cNvPicPr>
            <a:picLocks noChangeAspect="1"/>
          </p:cNvPicPr>
          <p:nvPr/>
        </p:nvPicPr>
        <p:blipFill>
          <a:blip r:embed="rId2"/>
          <a:stretch>
            <a:fillRect/>
          </a:stretch>
        </p:blipFill>
        <p:spPr>
          <a:xfrm>
            <a:off x="3130730" y="1591037"/>
            <a:ext cx="6470471" cy="668839"/>
          </a:xfrm>
          <a:prstGeom prst="rect">
            <a:avLst/>
          </a:prstGeom>
        </p:spPr>
      </p:pic>
      <p:pic>
        <p:nvPicPr>
          <p:cNvPr id="10" name="Picture 9"/>
          <p:cNvPicPr>
            <a:picLocks noChangeAspect="1"/>
          </p:cNvPicPr>
          <p:nvPr/>
        </p:nvPicPr>
        <p:blipFill>
          <a:blip r:embed="rId2"/>
          <a:stretch>
            <a:fillRect/>
          </a:stretch>
        </p:blipFill>
        <p:spPr>
          <a:xfrm>
            <a:off x="496390" y="2374809"/>
            <a:ext cx="2390503" cy="668839"/>
          </a:xfrm>
          <a:prstGeom prst="rect">
            <a:avLst/>
          </a:prstGeom>
        </p:spPr>
      </p:pic>
      <p:pic>
        <p:nvPicPr>
          <p:cNvPr id="11" name="Picture 10"/>
          <p:cNvPicPr>
            <a:picLocks noChangeAspect="1"/>
          </p:cNvPicPr>
          <p:nvPr/>
        </p:nvPicPr>
        <p:blipFill>
          <a:blip r:embed="rId2"/>
          <a:stretch>
            <a:fillRect/>
          </a:stretch>
        </p:blipFill>
        <p:spPr>
          <a:xfrm>
            <a:off x="3135085" y="2346048"/>
            <a:ext cx="8634549" cy="1037232"/>
          </a:xfrm>
          <a:prstGeom prst="rect">
            <a:avLst/>
          </a:prstGeom>
        </p:spPr>
      </p:pic>
      <p:pic>
        <p:nvPicPr>
          <p:cNvPr id="12" name="Picture 11"/>
          <p:cNvPicPr>
            <a:picLocks noChangeAspect="1"/>
          </p:cNvPicPr>
          <p:nvPr/>
        </p:nvPicPr>
        <p:blipFill>
          <a:blip r:embed="rId2"/>
          <a:stretch>
            <a:fillRect/>
          </a:stretch>
        </p:blipFill>
        <p:spPr>
          <a:xfrm>
            <a:off x="496389" y="3521707"/>
            <a:ext cx="2429692" cy="684534"/>
          </a:xfrm>
          <a:prstGeom prst="rect">
            <a:avLst/>
          </a:prstGeom>
        </p:spPr>
      </p:pic>
      <p:pic>
        <p:nvPicPr>
          <p:cNvPr id="13" name="Picture 12"/>
          <p:cNvPicPr>
            <a:picLocks noChangeAspect="1"/>
          </p:cNvPicPr>
          <p:nvPr/>
        </p:nvPicPr>
        <p:blipFill>
          <a:blip r:embed="rId2"/>
          <a:stretch>
            <a:fillRect/>
          </a:stretch>
        </p:blipFill>
        <p:spPr>
          <a:xfrm>
            <a:off x="3130731" y="3534770"/>
            <a:ext cx="8547464" cy="684534"/>
          </a:xfrm>
          <a:prstGeom prst="rect">
            <a:avLst/>
          </a:prstGeom>
        </p:spPr>
      </p:pic>
      <p:pic>
        <p:nvPicPr>
          <p:cNvPr id="14" name="Picture 13"/>
          <p:cNvPicPr>
            <a:picLocks noChangeAspect="1"/>
          </p:cNvPicPr>
          <p:nvPr/>
        </p:nvPicPr>
        <p:blipFill>
          <a:blip r:embed="rId2"/>
          <a:stretch>
            <a:fillRect/>
          </a:stretch>
        </p:blipFill>
        <p:spPr>
          <a:xfrm>
            <a:off x="3130731" y="4344668"/>
            <a:ext cx="8730344" cy="684534"/>
          </a:xfrm>
          <a:prstGeom prst="rect">
            <a:avLst/>
          </a:prstGeom>
        </p:spPr>
      </p:pic>
      <p:pic>
        <p:nvPicPr>
          <p:cNvPr id="15" name="Picture 14"/>
          <p:cNvPicPr>
            <a:picLocks noChangeAspect="1"/>
          </p:cNvPicPr>
          <p:nvPr/>
        </p:nvPicPr>
        <p:blipFill>
          <a:blip r:embed="rId2"/>
          <a:stretch>
            <a:fillRect/>
          </a:stretch>
        </p:blipFill>
        <p:spPr>
          <a:xfrm>
            <a:off x="496389" y="4344668"/>
            <a:ext cx="1071155" cy="684534"/>
          </a:xfrm>
          <a:prstGeom prst="rect">
            <a:avLst/>
          </a:prstGeom>
        </p:spPr>
      </p:pic>
      <p:pic>
        <p:nvPicPr>
          <p:cNvPr id="16" name="Picture 15"/>
          <p:cNvPicPr>
            <a:picLocks noChangeAspect="1"/>
          </p:cNvPicPr>
          <p:nvPr/>
        </p:nvPicPr>
        <p:blipFill>
          <a:blip r:embed="rId2"/>
          <a:stretch>
            <a:fillRect/>
          </a:stretch>
        </p:blipFill>
        <p:spPr>
          <a:xfrm>
            <a:off x="496389" y="5137203"/>
            <a:ext cx="1345475" cy="684534"/>
          </a:xfrm>
          <a:prstGeom prst="rect">
            <a:avLst/>
          </a:prstGeom>
        </p:spPr>
      </p:pic>
      <p:pic>
        <p:nvPicPr>
          <p:cNvPr id="17" name="Picture 16"/>
          <p:cNvPicPr>
            <a:picLocks noChangeAspect="1"/>
          </p:cNvPicPr>
          <p:nvPr/>
        </p:nvPicPr>
        <p:blipFill>
          <a:blip r:embed="rId2"/>
          <a:stretch>
            <a:fillRect/>
          </a:stretch>
        </p:blipFill>
        <p:spPr>
          <a:xfrm>
            <a:off x="3156857" y="5154567"/>
            <a:ext cx="8691155" cy="1011103"/>
          </a:xfrm>
          <a:prstGeom prst="rect">
            <a:avLst/>
          </a:prstGeom>
        </p:spPr>
      </p:pic>
      <p:pic>
        <p:nvPicPr>
          <p:cNvPr id="18" name="Picture 17"/>
          <p:cNvPicPr>
            <a:picLocks noChangeAspect="1"/>
          </p:cNvPicPr>
          <p:nvPr/>
        </p:nvPicPr>
        <p:blipFill>
          <a:blip r:embed="rId2"/>
          <a:stretch>
            <a:fillRect/>
          </a:stretch>
        </p:blipFill>
        <p:spPr>
          <a:xfrm>
            <a:off x="11526747" y="788581"/>
            <a:ext cx="485775" cy="533400"/>
          </a:xfrm>
          <a:prstGeom prst="rect">
            <a:avLst/>
          </a:prstGeom>
        </p:spPr>
      </p:pic>
      <p:pic>
        <p:nvPicPr>
          <p:cNvPr id="19" name="Picture 18"/>
          <p:cNvPicPr>
            <a:picLocks noChangeAspect="1"/>
          </p:cNvPicPr>
          <p:nvPr/>
        </p:nvPicPr>
        <p:blipFill>
          <a:blip r:embed="rId3"/>
          <a:stretch>
            <a:fillRect/>
          </a:stretch>
        </p:blipFill>
        <p:spPr>
          <a:xfrm>
            <a:off x="3295191" y="1159761"/>
            <a:ext cx="7452383" cy="4849153"/>
          </a:xfrm>
          <a:prstGeom prst="rect">
            <a:avLst/>
          </a:prstGeom>
        </p:spPr>
      </p:pic>
      <p:pic>
        <p:nvPicPr>
          <p:cNvPr id="20" name="Picture 19"/>
          <p:cNvPicPr>
            <a:picLocks noChangeAspect="1"/>
          </p:cNvPicPr>
          <p:nvPr/>
        </p:nvPicPr>
        <p:blipFill>
          <a:blip r:embed="rId4"/>
          <a:stretch>
            <a:fillRect/>
          </a:stretch>
        </p:blipFill>
        <p:spPr>
          <a:xfrm>
            <a:off x="3129210" y="1129123"/>
            <a:ext cx="7035575" cy="4879790"/>
          </a:xfrm>
          <a:prstGeom prst="rect">
            <a:avLst/>
          </a:prstGeom>
        </p:spPr>
      </p:pic>
      <p:pic>
        <p:nvPicPr>
          <p:cNvPr id="21" name="Picture 20"/>
          <p:cNvPicPr>
            <a:picLocks noChangeAspect="1"/>
          </p:cNvPicPr>
          <p:nvPr/>
        </p:nvPicPr>
        <p:blipFill>
          <a:blip r:embed="rId5"/>
          <a:stretch>
            <a:fillRect/>
          </a:stretch>
        </p:blipFill>
        <p:spPr>
          <a:xfrm>
            <a:off x="3142273" y="1136924"/>
            <a:ext cx="8730559" cy="4493169"/>
          </a:xfrm>
          <a:prstGeom prst="rect">
            <a:avLst/>
          </a:prstGeom>
        </p:spPr>
      </p:pic>
      <p:pic>
        <p:nvPicPr>
          <p:cNvPr id="22" name="Picture 21"/>
          <p:cNvPicPr>
            <a:picLocks noChangeAspect="1"/>
          </p:cNvPicPr>
          <p:nvPr/>
        </p:nvPicPr>
        <p:blipFill>
          <a:blip r:embed="rId6"/>
          <a:stretch>
            <a:fillRect/>
          </a:stretch>
        </p:blipFill>
        <p:spPr>
          <a:xfrm>
            <a:off x="3163983" y="1177777"/>
            <a:ext cx="7807899" cy="4831136"/>
          </a:xfrm>
          <a:prstGeom prst="rect">
            <a:avLst/>
          </a:prstGeom>
        </p:spPr>
      </p:pic>
      <p:pic>
        <p:nvPicPr>
          <p:cNvPr id="23" name="Picture 22"/>
          <p:cNvPicPr>
            <a:picLocks noChangeAspect="1"/>
          </p:cNvPicPr>
          <p:nvPr/>
        </p:nvPicPr>
        <p:blipFill>
          <a:blip r:embed="rId7"/>
          <a:stretch>
            <a:fillRect/>
          </a:stretch>
        </p:blipFill>
        <p:spPr>
          <a:xfrm>
            <a:off x="3142271" y="1158866"/>
            <a:ext cx="8689635" cy="4866195"/>
          </a:xfrm>
          <a:prstGeom prst="rect">
            <a:avLst/>
          </a:prstGeom>
        </p:spPr>
      </p:pic>
    </p:spTree>
    <p:extLst>
      <p:ext uri="{BB962C8B-B14F-4D97-AF65-F5344CB8AC3E}">
        <p14:creationId xmlns="" xmlns:p14="http://schemas.microsoft.com/office/powerpoint/2010/main" val="11047737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fltVal val="0"/>
                                          </p:val>
                                        </p:tav>
                                      </p:tavLst>
                                    </p:anim>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0" presetClass="exit" presetSubtype="0" fill="hold" nodeType="clickEffect">
                                  <p:stCondLst>
                                    <p:cond delay="0"/>
                                  </p:stCondLst>
                                  <p:childTnLst>
                                    <p:animEffect transition="out" filter="wedge">
                                      <p:cBhvr>
                                        <p:cTn id="43" dur="2000"/>
                                        <p:tgtEl>
                                          <p:spTgt spid="9"/>
                                        </p:tgtEl>
                                      </p:cBhvr>
                                    </p:animEffect>
                                    <p:set>
                                      <p:cBhvr>
                                        <p:cTn id="44" dur="1" fill="hold">
                                          <p:stCondLst>
                                            <p:cond delay="19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3" presetClass="exit" presetSubtype="32" fill="hold" nodeType="clickEffect">
                                  <p:stCondLst>
                                    <p:cond delay="0"/>
                                  </p:stCondLst>
                                  <p:childTnLst>
                                    <p:animEffect transition="out" filter="plus(out)">
                                      <p:cBhvr>
                                        <p:cTn id="58" dur="2000"/>
                                        <p:tgtEl>
                                          <p:spTgt spid="20"/>
                                        </p:tgtEl>
                                      </p:cBhvr>
                                    </p:animEffect>
                                    <p:set>
                                      <p:cBhvr>
                                        <p:cTn id="59" dur="1" fill="hold">
                                          <p:stCondLst>
                                            <p:cond delay="19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11"/>
                                        </p:tgtEl>
                                        <p:attrNameLst>
                                          <p:attrName>ppt_x</p:attrName>
                                        </p:attrNameLst>
                                      </p:cBhvr>
                                      <p:tavLst>
                                        <p:tav tm="0">
                                          <p:val>
                                            <p:strVal val="ppt_x"/>
                                          </p:val>
                                        </p:tav>
                                        <p:tav tm="100000">
                                          <p:val>
                                            <p:strVal val="ppt_x"/>
                                          </p:val>
                                        </p:tav>
                                      </p:tavLst>
                                    </p:anim>
                                    <p:anim calcmode="lin" valueType="num">
                                      <p:cBhvr additive="base">
                                        <p:cTn id="64" dur="500"/>
                                        <p:tgtEl>
                                          <p:spTgt spid="11"/>
                                        </p:tgtEl>
                                        <p:attrNameLst>
                                          <p:attrName>ppt_y</p:attrName>
                                        </p:attrNameLst>
                                      </p:cBhvr>
                                      <p:tavLst>
                                        <p:tav tm="0">
                                          <p:val>
                                            <p:strVal val="ppt_y"/>
                                          </p:val>
                                        </p:tav>
                                        <p:tav tm="100000">
                                          <p:val>
                                            <p:strVal val="1+ppt_h/2"/>
                                          </p:val>
                                        </p:tav>
                                      </p:tavLst>
                                    </p:anim>
                                    <p:set>
                                      <p:cBhvr>
                                        <p:cTn id="65" dur="1" fill="hold">
                                          <p:stCondLst>
                                            <p:cond delay="499"/>
                                          </p:stCondLst>
                                        </p:cTn>
                                        <p:tgtEl>
                                          <p:spTgt spid="1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20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nodeType="clickEffect">
                                  <p:stCondLst>
                                    <p:cond delay="0"/>
                                  </p:stCondLst>
                                  <p:childTnLst>
                                    <p:animEffect transition="out" filter="circle(out)">
                                      <p:cBhvr>
                                        <p:cTn id="82" dur="2000"/>
                                        <p:tgtEl>
                                          <p:spTgt spid="13"/>
                                        </p:tgtEl>
                                      </p:cBhvr>
                                    </p:animEffect>
                                    <p:set>
                                      <p:cBhvr>
                                        <p:cTn id="83" dur="1" fill="hold">
                                          <p:stCondLst>
                                            <p:cond delay="1999"/>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 presetClass="exit" presetSubtype="32" fill="hold" nodeType="clickEffect">
                                  <p:stCondLst>
                                    <p:cond delay="0"/>
                                  </p:stCondLst>
                                  <p:childTnLst>
                                    <p:animEffect transition="out" filter="circle(out)">
                                      <p:cBhvr>
                                        <p:cTn id="87" dur="2000"/>
                                        <p:tgtEl>
                                          <p:spTgt spid="15"/>
                                        </p:tgtEl>
                                      </p:cBhvr>
                                    </p:animEffect>
                                    <p:set>
                                      <p:cBhvr>
                                        <p:cTn id="88" dur="1" fill="hold">
                                          <p:stCondLst>
                                            <p:cond delay="1999"/>
                                          </p:stCondLst>
                                        </p:cTn>
                                        <p:tgtEl>
                                          <p:spTgt spid="1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circle(in)">
                                      <p:cBhvr>
                                        <p:cTn id="93" dur="20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nodeType="clickEffect">
                                  <p:stCondLst>
                                    <p:cond delay="0"/>
                                  </p:stCondLst>
                                  <p:childTnLst>
                                    <p:anim calcmode="lin" valueType="num">
                                      <p:cBhvr>
                                        <p:cTn id="97" dur="500"/>
                                        <p:tgtEl>
                                          <p:spTgt spid="22"/>
                                        </p:tgtEl>
                                        <p:attrNameLst>
                                          <p:attrName>ppt_w</p:attrName>
                                        </p:attrNameLst>
                                      </p:cBhvr>
                                      <p:tavLst>
                                        <p:tav tm="0">
                                          <p:val>
                                            <p:strVal val="ppt_w"/>
                                          </p:val>
                                        </p:tav>
                                        <p:tav tm="100000">
                                          <p:val>
                                            <p:fltVal val="0"/>
                                          </p:val>
                                        </p:tav>
                                      </p:tavLst>
                                    </p:anim>
                                    <p:anim calcmode="lin" valueType="num">
                                      <p:cBhvr>
                                        <p:cTn id="98" dur="500"/>
                                        <p:tgtEl>
                                          <p:spTgt spid="22"/>
                                        </p:tgtEl>
                                        <p:attrNameLst>
                                          <p:attrName>ppt_h</p:attrName>
                                        </p:attrNameLst>
                                      </p:cBhvr>
                                      <p:tavLst>
                                        <p:tav tm="0">
                                          <p:val>
                                            <p:strVal val="ppt_h"/>
                                          </p:val>
                                        </p:tav>
                                        <p:tav tm="100000">
                                          <p:val>
                                            <p:fltVal val="0"/>
                                          </p:val>
                                        </p:tav>
                                      </p:tavLst>
                                    </p:anim>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nodeType="clickEffect">
                                  <p:stCondLst>
                                    <p:cond delay="0"/>
                                  </p:stCondLst>
                                  <p:childTnLst>
                                    <p:anim calcmode="lin" valueType="num">
                                      <p:cBhvr>
                                        <p:cTn id="104" dur="500"/>
                                        <p:tgtEl>
                                          <p:spTgt spid="14"/>
                                        </p:tgtEl>
                                        <p:attrNameLst>
                                          <p:attrName>ppt_w</p:attrName>
                                        </p:attrNameLst>
                                      </p:cBhvr>
                                      <p:tavLst>
                                        <p:tav tm="0">
                                          <p:val>
                                            <p:strVal val="ppt_w"/>
                                          </p:val>
                                        </p:tav>
                                        <p:tav tm="100000">
                                          <p:val>
                                            <p:fltVal val="0"/>
                                          </p:val>
                                        </p:tav>
                                      </p:tavLst>
                                    </p:anim>
                                    <p:anim calcmode="lin" valueType="num">
                                      <p:cBhvr>
                                        <p:cTn id="105" dur="500"/>
                                        <p:tgtEl>
                                          <p:spTgt spid="14"/>
                                        </p:tgtEl>
                                        <p:attrNameLst>
                                          <p:attrName>ppt_h</p:attrName>
                                        </p:attrNameLst>
                                      </p:cBhvr>
                                      <p:tavLst>
                                        <p:tav tm="0">
                                          <p:val>
                                            <p:strVal val="ppt_h"/>
                                          </p:val>
                                        </p:tav>
                                        <p:tav tm="100000">
                                          <p:val>
                                            <p:fltVal val="0"/>
                                          </p:val>
                                        </p:tav>
                                      </p:tavLst>
                                    </p:anim>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0" presetClass="exit" presetSubtype="0" fill="hold" nodeType="clickEffect">
                                  <p:stCondLst>
                                    <p:cond delay="0"/>
                                  </p:stCondLst>
                                  <p:childTnLst>
                                    <p:animEffect transition="out" filter="wedg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wipe(down)">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xit" presetSubtype="4" fill="hold" nodeType="clickEffect">
                                  <p:stCondLst>
                                    <p:cond delay="0"/>
                                  </p:stCondLst>
                                  <p:childTnLst>
                                    <p:animEffect transition="out" filter="wipe(down)">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8" name="Rectangle 7"/>
          <p:cNvSpPr/>
          <p:nvPr/>
        </p:nvSpPr>
        <p:spPr>
          <a:xfrm>
            <a:off x="545035" y="1880646"/>
            <a:ext cx="4753224" cy="461665"/>
          </a:xfrm>
          <a:prstGeom prst="rect">
            <a:avLst/>
          </a:prstGeom>
        </p:spPr>
        <p:txBody>
          <a:bodyPr wrap="none">
            <a:spAutoFit/>
          </a:bodyPr>
          <a:lstStyle/>
          <a:p>
            <a:r>
              <a:rPr lang="vi-VN" sz="2400" b="1" dirty="0">
                <a:solidFill>
                  <a:srgbClr val="660033"/>
                </a:solidFill>
                <a:latin typeface="Times New Roman" panose="02020603050405020304" pitchFamily="18" charset="0"/>
                <a:cs typeface="Times New Roman" panose="02020603050405020304" pitchFamily="18" charset="0"/>
              </a:rPr>
              <a:t>2. Cấu tạo của hệ bài tiết nước tiểu</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9" name="Rectangle 8"/>
          <p:cNvSpPr/>
          <p:nvPr/>
        </p:nvSpPr>
        <p:spPr>
          <a:xfrm>
            <a:off x="545035" y="2271971"/>
            <a:ext cx="5576364" cy="830997"/>
          </a:xfrm>
          <a:prstGeom prst="rect">
            <a:avLst/>
          </a:prstGeom>
        </p:spPr>
        <p:txBody>
          <a:bodyPr wrap="square">
            <a:spAutoFit/>
          </a:bodyPr>
          <a:lstStyle/>
          <a:p>
            <a:r>
              <a:rPr lang="vi-VN" sz="2400" b="1" dirty="0">
                <a:solidFill>
                  <a:srgbClr val="660033"/>
                </a:solidFill>
                <a:latin typeface="+mj-lt"/>
              </a:rPr>
              <a:t>3. Một số bệnh liên quan đến hệ bài tiết nước tiểu</a:t>
            </a:r>
            <a:endParaRPr lang="en-US" sz="2400" dirty="0">
              <a:solidFill>
                <a:srgbClr val="660033"/>
              </a:solidFill>
              <a:latin typeface="+mj-lt"/>
            </a:endParaRPr>
          </a:p>
        </p:txBody>
      </p:sp>
      <p:sp>
        <p:nvSpPr>
          <p:cNvPr id="2" name="Rectangle 1"/>
          <p:cNvSpPr/>
          <p:nvPr/>
        </p:nvSpPr>
        <p:spPr>
          <a:xfrm>
            <a:off x="6180089" y="672183"/>
            <a:ext cx="5313216" cy="830997"/>
          </a:xfrm>
          <a:prstGeom prst="rect">
            <a:avLst/>
          </a:prstGeom>
        </p:spPr>
        <p:txBody>
          <a:bodyPr wrap="square">
            <a:spAutoFit/>
          </a:bodyPr>
          <a:lstStyle/>
          <a:p>
            <a:r>
              <a:rPr lang="en-US" sz="2400" b="1" i="1" dirty="0" err="1">
                <a:solidFill>
                  <a:srgbClr val="0000CC"/>
                </a:solidFill>
                <a:latin typeface="Times New Roman" panose="02020603050405020304" pitchFamily="18" charset="0"/>
                <a:cs typeface="Times New Roman" panose="02020603050405020304" pitchFamily="18" charset="0"/>
              </a:rPr>
              <a:t>Vì</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sao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nhịn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tiểu</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lại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là</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thói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quen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gây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hại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cho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hệ</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bài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tiết</a:t>
            </a:r>
            <a:r>
              <a:rPr lang="en-US" sz="2400" b="1" i="1" dirty="0" smtClean="0">
                <a:solidFill>
                  <a:srgbClr val="0000CC"/>
                </a:solidFill>
                <a:latin typeface="Times New Roman" panose="02020603050405020304" pitchFamily="18" charset="0"/>
                <a:cs typeface="Times New Roman" panose="02020603050405020304" pitchFamily="18" charset="0"/>
              </a:rPr>
              <a:t>?</a:t>
            </a:r>
            <a:r>
              <a:rPr lang="en-US" sz="2400" b="1" i="1" dirty="0">
                <a:solidFill>
                  <a:srgbClr val="0000CC"/>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6121398" y="1663670"/>
            <a:ext cx="5568855" cy="2677656"/>
          </a:xfrm>
          <a:prstGeom prst="rect">
            <a:avLst/>
          </a:prstGeom>
        </p:spPr>
        <p:txBody>
          <a:bodyPr wrap="square">
            <a:spAutoFit/>
          </a:bodyPr>
          <a:lstStyle/>
          <a:p>
            <a:r>
              <a:rPr lang="vi-VN" sz="2400" b="1" dirty="0">
                <a:solidFill>
                  <a:srgbClr val="CC0066"/>
                </a:solidFill>
                <a:latin typeface="Times New Roman" panose="02020603050405020304" pitchFamily="18" charset="0"/>
                <a:cs typeface="Times New Roman" panose="02020603050405020304" pitchFamily="18" charset="0"/>
              </a:rPr>
              <a:t>Thói quen nhịn tiểu xảy ra trong nhiều năm sẽ làm bệnh nhân mất khả năng kiểm soát các cơ vòng ngoài bàng quang khiến nước tiểu rò rỉ tạo thành nguyên nhân khởi nguồn cho một chuỗi các bệnh lý tại thận và ngoài thận như nhiễm khuẩn niệu đạo, bàng quang, thận.</a:t>
            </a:r>
            <a:endParaRPr lang="en-US" sz="2400" b="1" dirty="0">
              <a:solidFill>
                <a:srgbClr val="CC0066"/>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6344" y="3024640"/>
            <a:ext cx="5635055" cy="3416320"/>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Nhiều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nguyên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nhân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dẫn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bệnh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hệ</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tiết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nước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tiểu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như</a:t>
            </a:r>
            <a:r>
              <a:rPr lang="en-US" sz="2400" b="1" dirty="0">
                <a:latin typeface="Times New Roman" panose="02020603050405020304" pitchFamily="18" charset="0"/>
                <a:ea typeface="Times New Roman" panose="02020603050405020304" pitchFamily="18" charset="0"/>
              </a:rPr>
              <a:t> virus, vi </a:t>
            </a:r>
            <a:r>
              <a:rPr lang="en-US" sz="2400" b="1" dirty="0" err="1">
                <a:latin typeface="Times New Roman" panose="02020603050405020304" pitchFamily="18" charset="0"/>
                <a:ea typeface="Times New Roman" panose="02020603050405020304" pitchFamily="18" charset="0"/>
              </a:rPr>
              <a:t>khuẩn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nấm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uống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ít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nước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tác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dụng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phụ</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một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số</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loại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thuốc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tổn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thân</a:t>
            </a:r>
            <a:r>
              <a:rPr lang="en-US" sz="2400" b="1" dirty="0">
                <a:latin typeface="Times New Roman" panose="02020603050405020304" pitchFamily="18" charset="0"/>
                <a:ea typeface="Times New Roman" panose="02020603050405020304" pitchFamily="18" charset="0"/>
              </a:rPr>
              <a:t> do </a:t>
            </a:r>
            <a:r>
              <a:rPr lang="en-US" sz="2400" b="1" dirty="0" err="1">
                <a:latin typeface="Times New Roman" panose="02020603050405020304" pitchFamily="18" charset="0"/>
                <a:ea typeface="Times New Roman" panose="02020603050405020304" pitchFamily="18" charset="0"/>
              </a:rPr>
              <a:t>một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số</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loại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thuốc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chất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hoặc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viêm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thận</a:t>
            </a:r>
            <a:r>
              <a:rPr lang="en-US" sz="2400" b="1" dirty="0">
                <a:latin typeface="Times New Roman" panose="02020603050405020304" pitchFamily="18" charset="0"/>
                <a:ea typeface="Times New Roman" panose="02020603050405020304" pitchFamily="18" charset="0"/>
              </a:rPr>
              <a:t>.</a:t>
            </a:r>
          </a:p>
          <a:p>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Để</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phòng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bệnh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về</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hệ</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bài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tiết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cần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hiện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chế</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độ</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dinh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dưỡng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lối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sống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lành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mạnh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đảm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bảo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môi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trường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sống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sạch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sẽ</a:t>
            </a:r>
            <a:r>
              <a:rPr lang="en-US" sz="2400" b="1" dirty="0">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058375015"/>
      </p:ext>
    </p:extLst>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down)">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64383834"/>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ên uống nước gì sau khi tập luyện thể thao- - BS.CK2 Trần Văn Dương">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0" y="0"/>
            <a:ext cx="12192000" cy="6858000"/>
          </a:xfrm>
          <a:prstGeom prst="rect">
            <a:avLst/>
          </a:prstGeom>
        </p:spPr>
      </p:pic>
    </p:spTree>
    <p:extLst>
      <p:ext uri="{BB962C8B-B14F-4D97-AF65-F5344CB8AC3E}">
        <p14:creationId xmlns="" xmlns:p14="http://schemas.microsoft.com/office/powerpoint/2010/main" val="1267209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ectangle 3"/>
          <p:cNvSpPr/>
          <p:nvPr/>
        </p:nvSpPr>
        <p:spPr>
          <a:xfrm>
            <a:off x="6292949" y="1245720"/>
            <a:ext cx="5369169" cy="3785652"/>
          </a:xfrm>
          <a:prstGeom prst="rect">
            <a:avLst/>
          </a:prstGeom>
        </p:spPr>
        <p:txBody>
          <a:bodyPr wrap="square">
            <a:spAutoFit/>
          </a:bodyPr>
          <a:lstStyle/>
          <a:p>
            <a:pPr algn="ctr"/>
            <a:r>
              <a:rPr lang="vi-VN" sz="2400" b="1" dirty="0">
                <a:solidFill>
                  <a:srgbClr val="008000"/>
                </a:solidFill>
                <a:latin typeface="+mj-lt"/>
              </a:rPr>
              <a:t>Trả lời:</a:t>
            </a:r>
            <a:endParaRPr lang="vi-VN" sz="2400" b="1" dirty="0">
              <a:solidFill>
                <a:srgbClr val="333333"/>
              </a:solidFill>
              <a:latin typeface="+mj-lt"/>
            </a:endParaRPr>
          </a:p>
          <a:p>
            <a:pPr algn="just"/>
            <a:r>
              <a:rPr lang="vi-VN" sz="2400" b="1" dirty="0">
                <a:solidFill>
                  <a:srgbClr val="333333"/>
                </a:solidFill>
                <a:latin typeface="+mj-lt"/>
              </a:rPr>
              <a:t>- Đường di chuyển của máu trong máy chạy thận nhân tạo: Máu chưa lọc từ động mạch của cơ thể → Máy bơm máu → Máy lọc máu → Máy điều chỉnh áp lực → Máu đã được lọc được đưa trở lại tĩnh mạch của cơ thể.</a:t>
            </a:r>
          </a:p>
          <a:p>
            <a:pPr algn="just"/>
            <a:r>
              <a:rPr lang="vi-VN" sz="2400" b="1" dirty="0">
                <a:solidFill>
                  <a:srgbClr val="333333"/>
                </a:solidFill>
                <a:latin typeface="+mj-lt"/>
              </a:rPr>
              <a:t>- Bộ phận của thận nhân tạo thực hiện chức năng của thận trong cơ thể là máy lọc máu.</a:t>
            </a:r>
            <a:endParaRPr lang="vi-VN" sz="2400" b="1" i="0" dirty="0">
              <a:solidFill>
                <a:srgbClr val="333333"/>
              </a:solidFill>
              <a:effectLst/>
              <a:latin typeface="+mj-lt"/>
            </a:endParaRPr>
          </a:p>
        </p:txBody>
      </p:sp>
      <p:pic>
        <p:nvPicPr>
          <p:cNvPr id="5" name="Picture 4"/>
          <p:cNvPicPr>
            <a:picLocks noChangeAspect="1"/>
          </p:cNvPicPr>
          <p:nvPr/>
        </p:nvPicPr>
        <p:blipFill>
          <a:blip r:embed="rId3"/>
          <a:stretch>
            <a:fillRect/>
          </a:stretch>
        </p:blipFill>
        <p:spPr>
          <a:xfrm>
            <a:off x="705143" y="1392704"/>
            <a:ext cx="5160512" cy="4516447"/>
          </a:xfrm>
          <a:prstGeom prst="rect">
            <a:avLst/>
          </a:prstGeom>
        </p:spPr>
      </p:pic>
    </p:spTree>
    <p:extLst>
      <p:ext uri="{BB962C8B-B14F-4D97-AF65-F5344CB8AC3E}">
        <p14:creationId xmlns="" xmlns:p14="http://schemas.microsoft.com/office/powerpoint/2010/main" val="4014093076"/>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circle(in)">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circle(in)">
                                      <p:cBhvr>
                                        <p:cTn id="2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8" name="Rectangle 7"/>
          <p:cNvSpPr/>
          <p:nvPr/>
        </p:nvSpPr>
        <p:spPr>
          <a:xfrm>
            <a:off x="545035" y="1880646"/>
            <a:ext cx="4753224" cy="461665"/>
          </a:xfrm>
          <a:prstGeom prst="rect">
            <a:avLst/>
          </a:prstGeom>
        </p:spPr>
        <p:txBody>
          <a:bodyPr wrap="none">
            <a:spAutoFit/>
          </a:bodyPr>
          <a:lstStyle/>
          <a:p>
            <a:r>
              <a:rPr lang="vi-VN" sz="2400" b="1" dirty="0">
                <a:solidFill>
                  <a:srgbClr val="660033"/>
                </a:solidFill>
                <a:latin typeface="Times New Roman" panose="02020603050405020304" pitchFamily="18" charset="0"/>
                <a:cs typeface="Times New Roman" panose="02020603050405020304" pitchFamily="18" charset="0"/>
              </a:rPr>
              <a:t>2. Cấu tạo của hệ bài tiết nước tiểu</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9" name="Rectangle 8"/>
          <p:cNvSpPr/>
          <p:nvPr/>
        </p:nvSpPr>
        <p:spPr>
          <a:xfrm>
            <a:off x="527451" y="2254387"/>
            <a:ext cx="5576364" cy="830997"/>
          </a:xfrm>
          <a:prstGeom prst="rect">
            <a:avLst/>
          </a:prstGeom>
        </p:spPr>
        <p:txBody>
          <a:bodyPr wrap="square">
            <a:spAutoFit/>
          </a:bodyPr>
          <a:lstStyle/>
          <a:p>
            <a:r>
              <a:rPr lang="vi-VN" sz="2400" b="1" dirty="0">
                <a:solidFill>
                  <a:srgbClr val="660033"/>
                </a:solidFill>
                <a:latin typeface="Times New Roman" pitchFamily="18" charset="0"/>
                <a:cs typeface="Times New Roman" pitchFamily="18" charset="0"/>
              </a:rPr>
              <a:t>3. Một số bệnh liên quan đến hệ bài tiết nước tiểu</a:t>
            </a:r>
            <a:endParaRPr lang="en-US" sz="2400" dirty="0">
              <a:solidFill>
                <a:srgbClr val="660033"/>
              </a:solidFill>
              <a:latin typeface="Times New Roman" pitchFamily="18" charset="0"/>
              <a:cs typeface="Times New Roman" pitchFamily="18" charset="0"/>
            </a:endParaRPr>
          </a:p>
        </p:txBody>
      </p:sp>
      <p:sp>
        <p:nvSpPr>
          <p:cNvPr id="2" name="Rectangle 1"/>
          <p:cNvSpPr/>
          <p:nvPr/>
        </p:nvSpPr>
        <p:spPr>
          <a:xfrm>
            <a:off x="6180089" y="672183"/>
            <a:ext cx="5313216" cy="830997"/>
          </a:xfrm>
          <a:prstGeom prst="rect">
            <a:avLst/>
          </a:prstGeom>
        </p:spPr>
        <p:txBody>
          <a:bodyPr wrap="square">
            <a:spAutoFit/>
          </a:bodyPr>
          <a:lstStyle/>
          <a:p>
            <a:r>
              <a:rPr lang="en-US" sz="2400" b="1" i="1" dirty="0" err="1">
                <a:solidFill>
                  <a:srgbClr val="0000CC"/>
                </a:solidFill>
                <a:latin typeface="Times New Roman" panose="02020603050405020304" pitchFamily="18" charset="0"/>
                <a:cs typeface="Times New Roman" panose="02020603050405020304" pitchFamily="18" charset="0"/>
              </a:rPr>
              <a:t>Vì</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sao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nhịn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tiểu</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lại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là</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thói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quen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gây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hại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cho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hệ</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bài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smtClean="0">
                <a:solidFill>
                  <a:srgbClr val="0000CC"/>
                </a:solidFill>
                <a:latin typeface="Times New Roman" panose="02020603050405020304" pitchFamily="18" charset="0"/>
                <a:cs typeface="Times New Roman" panose="02020603050405020304" pitchFamily="18" charset="0"/>
              </a:rPr>
              <a:t>tiết</a:t>
            </a:r>
            <a:r>
              <a:rPr lang="en-US" sz="2400" b="1" i="1" dirty="0" smtClean="0">
                <a:solidFill>
                  <a:srgbClr val="0000CC"/>
                </a:solidFill>
                <a:latin typeface="Times New Roman" panose="02020603050405020304" pitchFamily="18" charset="0"/>
                <a:cs typeface="Times New Roman" panose="02020603050405020304" pitchFamily="18" charset="0"/>
              </a:rPr>
              <a:t>?</a:t>
            </a:r>
            <a:r>
              <a:rPr lang="en-US" sz="2400" b="1" i="1" dirty="0">
                <a:solidFill>
                  <a:srgbClr val="0000CC"/>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6121398" y="1663670"/>
            <a:ext cx="5568855" cy="2677656"/>
          </a:xfrm>
          <a:prstGeom prst="rect">
            <a:avLst/>
          </a:prstGeom>
        </p:spPr>
        <p:txBody>
          <a:bodyPr wrap="square">
            <a:spAutoFit/>
          </a:bodyPr>
          <a:lstStyle/>
          <a:p>
            <a:r>
              <a:rPr lang="vi-VN" sz="2400" b="1" dirty="0">
                <a:solidFill>
                  <a:srgbClr val="CC0066"/>
                </a:solidFill>
                <a:latin typeface="Times New Roman" panose="02020603050405020304" pitchFamily="18" charset="0"/>
                <a:cs typeface="Times New Roman" panose="02020603050405020304" pitchFamily="18" charset="0"/>
              </a:rPr>
              <a:t>Thói quen nhịn tiểu xảy ra trong nhiều năm sẽ làm bệnh nhân mất khả năng kiểm soát các cơ vòng ngoài bàng quang khiến nước tiểu rò rỉ tạo thành nguyên nhân khởi nguồn cho một chuỗi các bệnh lý tại thận và ngoài thận như nhiễm khuẩn niệu đạo, bàng quang, thận.</a:t>
            </a:r>
            <a:endParaRPr lang="en-US" sz="2400" b="1" dirty="0">
              <a:solidFill>
                <a:srgbClr val="CC0066"/>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5033" y="3053510"/>
            <a:ext cx="6096000" cy="830997"/>
          </a:xfrm>
          <a:prstGeom prst="rect">
            <a:avLst/>
          </a:prstGeom>
        </p:spPr>
        <p:txBody>
          <a:bodyPr>
            <a:spAutoFit/>
          </a:bodyPr>
          <a:lstStyle/>
          <a:p>
            <a:r>
              <a:rPr lang="en-US" sz="2400" b="1" dirty="0">
                <a:solidFill>
                  <a:srgbClr val="660033"/>
                </a:solidFill>
                <a:latin typeface="Times New Roman" panose="02020603050405020304" pitchFamily="18" charset="0"/>
                <a:cs typeface="Times New Roman" panose="02020603050405020304" pitchFamily="18" charset="0"/>
              </a:rPr>
              <a:t>4. </a:t>
            </a:r>
            <a:r>
              <a:rPr lang="en-US" sz="2400" b="1" dirty="0" err="1">
                <a:solidFill>
                  <a:srgbClr val="660033"/>
                </a:solidFill>
                <a:latin typeface="Times New Roman" panose="02020603050405020304" pitchFamily="18" charset="0"/>
                <a:cs typeface="Times New Roman" panose="02020603050405020304" pitchFamily="18" charset="0"/>
              </a:rPr>
              <a:t>Một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số</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thành</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tựu</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trong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chữa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bệnh</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liên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quan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đến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thận</a:t>
            </a:r>
            <a:endParaRPr lang="en-US" sz="2400" dirty="0">
              <a:solidFill>
                <a:srgbClr val="660033"/>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16972898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37054" y="650190"/>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5" name="Rectangle 4"/>
          <p:cNvSpPr/>
          <p:nvPr/>
        </p:nvSpPr>
        <p:spPr>
          <a:xfrm>
            <a:off x="1345178" y="43002"/>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sp>
        <p:nvSpPr>
          <p:cNvPr id="6" name="Rectangle 5"/>
          <p:cNvSpPr/>
          <p:nvPr/>
        </p:nvSpPr>
        <p:spPr>
          <a:xfrm>
            <a:off x="545035" y="1041515"/>
            <a:ext cx="1944763"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II. </a:t>
            </a:r>
            <a:r>
              <a:rPr lang="en-US" sz="2400" b="1" dirty="0" err="1">
                <a:solidFill>
                  <a:srgbClr val="C00000"/>
                </a:solidFill>
                <a:latin typeface="Times New Roman" panose="02020603050405020304" pitchFamily="18" charset="0"/>
                <a:cs typeface="Times New Roman" panose="02020603050405020304" pitchFamily="18" charset="0"/>
              </a:rPr>
              <a:t>Hệ</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tiết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7054" y="1432840"/>
            <a:ext cx="3849131" cy="461665"/>
          </a:xfrm>
          <a:prstGeom prst="rect">
            <a:avLst/>
          </a:prstGeom>
        </p:spPr>
        <p:txBody>
          <a:bodyPr wrap="none">
            <a:spAutoFit/>
          </a:bodyPr>
          <a:lstStyle/>
          <a:p>
            <a:r>
              <a:rPr lang="en-US" sz="2400" b="1" dirty="0">
                <a:solidFill>
                  <a:srgbClr val="660033"/>
                </a:solidFill>
                <a:latin typeface="Times New Roman" panose="02020603050405020304" pitchFamily="18" charset="0"/>
                <a:cs typeface="Times New Roman" panose="02020603050405020304" pitchFamily="18" charset="0"/>
              </a:rPr>
              <a:t>1. </a:t>
            </a:r>
            <a:r>
              <a:rPr lang="en-US" sz="2400" b="1" dirty="0" err="1">
                <a:solidFill>
                  <a:srgbClr val="660033"/>
                </a:solidFill>
                <a:latin typeface="Times New Roman" panose="02020603050405020304" pitchFamily="18" charset="0"/>
                <a:cs typeface="Times New Roman" panose="02020603050405020304" pitchFamily="18" charset="0"/>
              </a:rPr>
              <a:t>Chức</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năng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của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hệ</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bài</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tiết</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8" name="Rectangle 7"/>
          <p:cNvSpPr/>
          <p:nvPr/>
        </p:nvSpPr>
        <p:spPr>
          <a:xfrm>
            <a:off x="545035" y="1880646"/>
            <a:ext cx="4753224" cy="461665"/>
          </a:xfrm>
          <a:prstGeom prst="rect">
            <a:avLst/>
          </a:prstGeom>
        </p:spPr>
        <p:txBody>
          <a:bodyPr wrap="none">
            <a:spAutoFit/>
          </a:bodyPr>
          <a:lstStyle/>
          <a:p>
            <a:r>
              <a:rPr lang="vi-VN" sz="2400" b="1" dirty="0">
                <a:solidFill>
                  <a:srgbClr val="660033"/>
                </a:solidFill>
                <a:latin typeface="Times New Roman" panose="02020603050405020304" pitchFamily="18" charset="0"/>
                <a:cs typeface="Times New Roman" panose="02020603050405020304" pitchFamily="18" charset="0"/>
              </a:rPr>
              <a:t>2. Cấu tạo của hệ bài tiết nước tiểu</a:t>
            </a:r>
            <a:endParaRPr lang="en-US" sz="2400" b="1" dirty="0">
              <a:solidFill>
                <a:srgbClr val="660033"/>
              </a:solidFill>
              <a:latin typeface="Times New Roman" panose="02020603050405020304" pitchFamily="18" charset="0"/>
              <a:cs typeface="Times New Roman" panose="02020603050405020304" pitchFamily="18" charset="0"/>
            </a:endParaRPr>
          </a:p>
        </p:txBody>
      </p:sp>
      <p:sp>
        <p:nvSpPr>
          <p:cNvPr id="9" name="Rectangle 8"/>
          <p:cNvSpPr/>
          <p:nvPr/>
        </p:nvSpPr>
        <p:spPr>
          <a:xfrm>
            <a:off x="545035" y="2271971"/>
            <a:ext cx="5576364" cy="830997"/>
          </a:xfrm>
          <a:prstGeom prst="rect">
            <a:avLst/>
          </a:prstGeom>
        </p:spPr>
        <p:txBody>
          <a:bodyPr wrap="square">
            <a:spAutoFit/>
          </a:bodyPr>
          <a:lstStyle/>
          <a:p>
            <a:r>
              <a:rPr lang="vi-VN" sz="2400" b="1" dirty="0">
                <a:solidFill>
                  <a:srgbClr val="660033"/>
                </a:solidFill>
                <a:latin typeface="Times New Roman" pitchFamily="18" charset="0"/>
                <a:cs typeface="Times New Roman" pitchFamily="18" charset="0"/>
              </a:rPr>
              <a:t>3. Một số bệnh liên quan đến hệ bài tiết nước tiểu</a:t>
            </a:r>
            <a:endParaRPr lang="en-US" sz="2400" dirty="0">
              <a:solidFill>
                <a:srgbClr val="660033"/>
              </a:solidFill>
              <a:latin typeface="Times New Roman" pitchFamily="18" charset="0"/>
              <a:cs typeface="Times New Roman" pitchFamily="18" charset="0"/>
            </a:endParaRPr>
          </a:p>
        </p:txBody>
      </p:sp>
      <p:sp>
        <p:nvSpPr>
          <p:cNvPr id="10" name="Rectangle 9"/>
          <p:cNvSpPr/>
          <p:nvPr/>
        </p:nvSpPr>
        <p:spPr>
          <a:xfrm>
            <a:off x="545033" y="3053510"/>
            <a:ext cx="6096000" cy="830997"/>
          </a:xfrm>
          <a:prstGeom prst="rect">
            <a:avLst/>
          </a:prstGeom>
        </p:spPr>
        <p:txBody>
          <a:bodyPr>
            <a:spAutoFit/>
          </a:bodyPr>
          <a:lstStyle/>
          <a:p>
            <a:r>
              <a:rPr lang="en-US" sz="2400" b="1" dirty="0">
                <a:solidFill>
                  <a:srgbClr val="660033"/>
                </a:solidFill>
                <a:latin typeface="Times New Roman" panose="02020603050405020304" pitchFamily="18" charset="0"/>
                <a:cs typeface="Times New Roman" panose="02020603050405020304" pitchFamily="18" charset="0"/>
              </a:rPr>
              <a:t>4. </a:t>
            </a:r>
            <a:r>
              <a:rPr lang="en-US" sz="2400" b="1" dirty="0" err="1">
                <a:solidFill>
                  <a:srgbClr val="660033"/>
                </a:solidFill>
                <a:latin typeface="Times New Roman" panose="02020603050405020304" pitchFamily="18" charset="0"/>
                <a:cs typeface="Times New Roman" panose="02020603050405020304" pitchFamily="18" charset="0"/>
              </a:rPr>
              <a:t>Một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số</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thành</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tựu</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trong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chữa</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bệnh</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liên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quan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đến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thận</a:t>
            </a:r>
            <a:endParaRPr lang="en-US" sz="2400" dirty="0">
              <a:solidFill>
                <a:srgbClr val="66003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180090" y="818815"/>
            <a:ext cx="5595985" cy="3785652"/>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 Phương pháp chạy thận nhân tạo hay ghép thận được áp dụng cho bệnh nhân suy thận giai đoạn cuối</a:t>
            </a:r>
            <a:r>
              <a:rPr lang="vi-VN" sz="2400" b="1" dirty="0" smtClean="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Chạy thận nhân tạo: Máy bơm rút mẫu tử bệnh nhân, máu qua máy lọc máu loại bỏ chất thải, chất độc rồi đưa trở lại</a:t>
            </a:r>
            <a:r>
              <a:rPr lang="vi-VN" sz="2400" b="1" dirty="0" smtClean="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Ghép thận: Phương pháp ghép thêm thận khoẻ mạnh cho người bệnh suy thận giai đoạn cuối, thân của người cho phải phù hợp với người nhận.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16978308"/>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70284360"/>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4014422"/>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32073" y="3541223"/>
            <a:ext cx="4694843" cy="2643447"/>
            <a:chOff x="5852160" y="1231891"/>
            <a:chExt cx="6450147" cy="3075881"/>
          </a:xfrm>
        </p:grpSpPr>
        <p:sp>
          <p:nvSpPr>
            <p:cNvPr id="5" name="Cloud Callout 4"/>
            <p:cNvSpPr/>
            <p:nvPr/>
          </p:nvSpPr>
          <p:spPr>
            <a:xfrm>
              <a:off x="5852160" y="1231891"/>
              <a:ext cx="6450147" cy="3075881"/>
            </a:xfrm>
            <a:prstGeom prst="cloud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 name="TextBox 5"/>
            <p:cNvSpPr txBox="1"/>
            <p:nvPr/>
          </p:nvSpPr>
          <p:spPr>
            <a:xfrm>
              <a:off x="6346269" y="1869525"/>
              <a:ext cx="5759267" cy="608812"/>
            </a:xfrm>
            <a:prstGeom prst="rect">
              <a:avLst/>
            </a:prstGeom>
            <a:noFill/>
          </p:spPr>
          <p:txBody>
            <a:bodyPr wrap="square" rtlCol="0">
              <a:spAutoFit/>
            </a:bodyPr>
            <a:lstStyle/>
            <a:p>
              <a:endParaRPr lang="en-US" sz="2800" dirty="0">
                <a:solidFill>
                  <a:srgbClr val="FF0000"/>
                </a:solidFill>
                <a:latin typeface="Times New Roman" panose="02020603050405020304" pitchFamily="18" charset="0"/>
                <a:cs typeface="Times New Roman" panose="02020603050405020304" pitchFamily="18" charset="0"/>
              </a:endParaRPr>
            </a:p>
          </p:txBody>
        </p:sp>
      </p:grpSp>
      <p:sp>
        <p:nvSpPr>
          <p:cNvPr id="12" name="Rectangle 11"/>
          <p:cNvSpPr/>
          <p:nvPr/>
        </p:nvSpPr>
        <p:spPr>
          <a:xfrm>
            <a:off x="886693" y="415639"/>
            <a:ext cx="10751127" cy="830997"/>
          </a:xfrm>
          <a:prstGeom prst="rect">
            <a:avLst/>
          </a:prstGeom>
        </p:spPr>
        <p:txBody>
          <a:bodyPr wrap="square">
            <a:spAutoFit/>
          </a:bodyPr>
          <a:lstStyle/>
          <a:p>
            <a:r>
              <a:rPr lang="en-US" sz="2400" smtClean="0">
                <a:latin typeface="Times New Roman" panose="02020603050405020304" pitchFamily="18" charset="0"/>
                <a:cs typeface="Times New Roman" panose="02020603050405020304" pitchFamily="18" charset="0"/>
              </a:rPr>
              <a:t>Yêu cầu hs truy cập đường link </a:t>
            </a:r>
            <a:r>
              <a:rPr lang="en-US" sz="2400" u="sng" smtClean="0">
                <a:hlinkClick r:id="rId2"/>
              </a:rPr>
              <a:t>https://quizizz.com/join?gc=37230019</a:t>
            </a:r>
            <a:endParaRPr lang="en-US" sz="2400" smtClean="0"/>
          </a:p>
          <a:p>
            <a:r>
              <a:rPr lang="en-US"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làm bài</a:t>
            </a:r>
            <a:r>
              <a:rPr lang="en-US"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tập trên phần mềm quizzi</a:t>
            </a:r>
            <a:endParaRPr lang="en-US" sz="2400"/>
          </a:p>
        </p:txBody>
      </p:sp>
      <p:sp>
        <p:nvSpPr>
          <p:cNvPr id="16" name="Title 15"/>
          <p:cNvSpPr>
            <a:spLocks noGrp="1"/>
          </p:cNvSpPr>
          <p:nvPr>
            <p:ph type="ctrTitle"/>
          </p:nvPr>
        </p:nvSpPr>
        <p:spPr>
          <a:xfrm>
            <a:off x="791309" y="1793631"/>
            <a:ext cx="8634047" cy="1213338"/>
          </a:xfrm>
        </p:spPr>
        <p:txBody>
          <a:bodyPr>
            <a:noAutofit/>
          </a:bodyPr>
          <a:lstStyle/>
          <a:p>
            <a:pPr marL="30480" marR="30480" algn="ctr">
              <a:spcAft>
                <a:spcPts val="1200"/>
              </a:spcAft>
            </a:pPr>
            <a:r>
              <a:rPr lang="en-US" sz="2400" i="1" smtClean="0">
                <a:solidFill>
                  <a:srgbClr val="FF0000"/>
                </a:solidFill>
                <a:latin typeface="Times New Roman" pitchFamily="18" charset="0"/>
                <a:cs typeface="Times New Roman" pitchFamily="18" charset="0"/>
              </a:rPr>
              <a:t>( Nếu không đủ thiết bị cho cả lớp làm trên phần mềm quizzi thì chuyển sang luyện tập bằng trò chơi " Ai lên cao hơn")</a:t>
            </a:r>
            <a:r>
              <a:rPr lang="en-US" sz="2400" smtClean="0">
                <a:solidFill>
                  <a:srgbClr val="FF0000"/>
                </a:solidFill>
                <a:latin typeface="Times New Roman" pitchFamily="18" charset="0"/>
                <a:cs typeface="Times New Roman" pitchFamily="18" charset="0"/>
              </a:rPr>
              <a:t/>
            </a:r>
            <a:br>
              <a:rPr lang="en-US" sz="2400" smtClean="0">
                <a:solidFill>
                  <a:srgbClr val="FF0000"/>
                </a:solidFill>
                <a:latin typeface="Times New Roman" pitchFamily="18" charset="0"/>
                <a:cs typeface="Times New Roman" pitchFamily="18" charset="0"/>
              </a:rPr>
            </a:br>
            <a:r>
              <a:rPr lang="en-US" sz="2400" b="0" smtClean="0">
                <a:solidFill>
                  <a:srgbClr val="FF0000"/>
                </a:solidFill>
                <a:latin typeface="Times New Roman" pitchFamily="18" charset="0"/>
                <a:ea typeface="Times New Roman"/>
                <a:cs typeface="Times New Roman" pitchFamily="18" charset="0"/>
              </a:rPr>
              <a:t/>
            </a:r>
            <a:br>
              <a:rPr lang="en-US" sz="2400" b="0" smtClean="0">
                <a:solidFill>
                  <a:srgbClr val="FF0000"/>
                </a:solidFill>
                <a:latin typeface="Times New Roman" pitchFamily="18" charset="0"/>
                <a:ea typeface="Times New Roman"/>
                <a:cs typeface="Times New Roman" pitchFamily="18" charset="0"/>
              </a:rPr>
            </a:br>
            <a:endParaRPr lang="en-US" sz="2400" b="0">
              <a:solidFill>
                <a:srgbClr val="FF0000"/>
              </a:solidFill>
              <a:latin typeface="Times New Roman" pitchFamily="18" charset="0"/>
              <a:cs typeface="Times New Roman" pitchFamily="18" charset="0"/>
            </a:endParaRPr>
          </a:p>
        </p:txBody>
      </p:sp>
      <p:sp>
        <p:nvSpPr>
          <p:cNvPr id="14" name="Subtitle 13">
            <a:hlinkClick r:id="rId3" action="ppaction://hlinkpres?slideindex=1&amp;slidetitle="/>
          </p:cNvPr>
          <p:cNvSpPr txBox="1">
            <a:spLocks noGrp="1"/>
          </p:cNvSpPr>
          <p:nvPr>
            <p:ph type="subTitle" idx="1"/>
          </p:nvPr>
        </p:nvSpPr>
        <p:spPr>
          <a:xfrm>
            <a:off x="8096597" y="4189616"/>
            <a:ext cx="2676699" cy="830997"/>
          </a:xfrm>
          <a:prstGeom prst="rect">
            <a:avLst/>
          </a:prstGeom>
          <a:noFill/>
        </p:spPr>
        <p:txBody>
          <a:bodyPr wrap="square" rtlCol="0">
            <a:spAutoFit/>
          </a:bodyPr>
          <a:lstStyle/>
          <a:p>
            <a:r>
              <a:rPr lang="en-US" sz="4800" b="1" smtClean="0">
                <a:solidFill>
                  <a:srgbClr val="660033"/>
                </a:solidFill>
                <a:latin typeface="Times New Roman" panose="02020603050405020304" pitchFamily="18" charset="0"/>
                <a:cs typeface="Times New Roman" panose="02020603050405020304" pitchFamily="18" charset="0"/>
                <a:hlinkClick r:id="rId4" action="ppaction://hlinkpres?slideindex=1&amp;slidetitle="/>
              </a:rPr>
              <a:t>START</a:t>
            </a:r>
            <a:endParaRPr lang="en-US" sz="4800" b="1" dirty="0">
              <a:solidFill>
                <a:srgbClr val="660033"/>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51151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72323450"/>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71557" y="1607267"/>
            <a:ext cx="6055360" cy="3882229"/>
            <a:chOff x="5852160" y="1231891"/>
            <a:chExt cx="6450147" cy="3075881"/>
          </a:xfrm>
        </p:grpSpPr>
        <p:sp>
          <p:nvSpPr>
            <p:cNvPr id="5" name="Cloud Callout 4"/>
            <p:cNvSpPr/>
            <p:nvPr/>
          </p:nvSpPr>
          <p:spPr>
            <a:xfrm>
              <a:off x="5852160" y="1231891"/>
              <a:ext cx="6450147" cy="3075881"/>
            </a:xfrm>
            <a:prstGeom prst="cloud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 name="TextBox 5"/>
            <p:cNvSpPr txBox="1"/>
            <p:nvPr/>
          </p:nvSpPr>
          <p:spPr>
            <a:xfrm>
              <a:off x="6346269" y="1869525"/>
              <a:ext cx="5759267" cy="414546"/>
            </a:xfrm>
            <a:prstGeom prst="rect">
              <a:avLst/>
            </a:prstGeom>
            <a:noFill/>
          </p:spPr>
          <p:txBody>
            <a:bodyPr wrap="square" rtlCol="0">
              <a:spAutoFit/>
            </a:bodyPr>
            <a:lstStyle/>
            <a:p>
              <a:endParaRPr lang="en-US" sz="2800" dirty="0">
                <a:solidFill>
                  <a:srgbClr val="FF0000"/>
                </a:solidFill>
                <a:latin typeface="Times New Roman" panose="02020603050405020304" pitchFamily="18" charset="0"/>
                <a:cs typeface="Times New Roman" panose="02020603050405020304" pitchFamily="18" charset="0"/>
              </a:endParaRPr>
            </a:p>
          </p:txBody>
        </p:sp>
      </p:grpSp>
      <p:pic>
        <p:nvPicPr>
          <p:cNvPr id="10" name="Content Placeholder 3" descr="padlet.png"/>
          <p:cNvPicPr>
            <a:picLocks noChangeAspect="1"/>
          </p:cNvPicPr>
          <p:nvPr/>
        </p:nvPicPr>
        <p:blipFill>
          <a:blip r:embed="rId2"/>
          <a:stretch>
            <a:fillRect/>
          </a:stretch>
        </p:blipFill>
        <p:spPr>
          <a:xfrm>
            <a:off x="751248" y="1554884"/>
            <a:ext cx="4572000" cy="4572000"/>
          </a:xfrm>
          <a:prstGeom prst="rect">
            <a:avLst/>
          </a:prstGeom>
        </p:spPr>
      </p:pic>
      <p:sp>
        <p:nvSpPr>
          <p:cNvPr id="11" name="Rectangle 10"/>
          <p:cNvSpPr/>
          <p:nvPr/>
        </p:nvSpPr>
        <p:spPr>
          <a:xfrm>
            <a:off x="6802581" y="2216727"/>
            <a:ext cx="4197928" cy="2677656"/>
          </a:xfrm>
          <a:prstGeom prst="rect">
            <a:avLst/>
          </a:prstGeom>
        </p:spPr>
        <p:txBody>
          <a:bodyPr wrap="square">
            <a:spAutoFit/>
          </a:bodyPr>
          <a:lstStyle/>
          <a:p>
            <a:pPr lvl="0" algn="just" fontAlgn="base">
              <a:spcBef>
                <a:spcPct val="0"/>
              </a:spcBef>
              <a:spcAft>
                <a:spcPct val="0"/>
              </a:spcAft>
              <a:tabLst>
                <a:tab pos="539750" algn="l"/>
                <a:tab pos="949325" algn="l"/>
              </a:tabLst>
            </a:pPr>
            <a:r>
              <a:rPr lang="en-US" sz="2400" smtClean="0">
                <a:solidFill>
                  <a:srgbClr val="000000"/>
                </a:solidFill>
                <a:latin typeface="Times New Roman" pitchFamily="18" charset="0"/>
                <a:ea typeface="Calibri" pitchFamily="34" charset="0"/>
                <a:cs typeface="Times New Roman" pitchFamily="18" charset="0"/>
              </a:rPr>
              <a:t>Nêu những biện pháp phòng tránh các bệnh liên quan đến hệ bài tiết mà gia đình e thường thực hiện?</a:t>
            </a:r>
            <a:endParaRPr lang="en-US" sz="2400" smtClean="0">
              <a:latin typeface="Arial" pitchFamily="34" charset="0"/>
              <a:cs typeface="Arial" pitchFamily="34" charset="0"/>
            </a:endParaRPr>
          </a:p>
          <a:p>
            <a:pPr lvl="0" algn="just" eaLnBrk="0" fontAlgn="base" hangingPunct="0">
              <a:spcBef>
                <a:spcPct val="0"/>
              </a:spcBef>
              <a:spcAft>
                <a:spcPct val="0"/>
              </a:spcAft>
              <a:tabLst>
                <a:tab pos="539750" algn="l"/>
                <a:tab pos="949325" algn="l"/>
              </a:tabLst>
            </a:pPr>
            <a:r>
              <a:rPr lang="en-US" sz="2400" smtClean="0">
                <a:solidFill>
                  <a:srgbClr val="000000"/>
                </a:solidFill>
                <a:latin typeface="Times New Roman" pitchFamily="18" charset="0"/>
                <a:ea typeface="Calibri" pitchFamily="34" charset="0"/>
                <a:cs typeface="Times New Roman" pitchFamily="18" charset="0"/>
              </a:rPr>
              <a:t>Theo em , gia đình em cần thực hiện thêm những biện pháp nào khác để bảo vệ hệ bài tiết?</a:t>
            </a:r>
            <a:endParaRPr lang="en-US" sz="2400" smtClean="0">
              <a:latin typeface="Arial" pitchFamily="34" charset="0"/>
              <a:cs typeface="Arial" pitchFamily="34" charset="0"/>
            </a:endParaRPr>
          </a:p>
        </p:txBody>
      </p:sp>
      <p:sp>
        <p:nvSpPr>
          <p:cNvPr id="12" name="Rectangle 11"/>
          <p:cNvSpPr/>
          <p:nvPr/>
        </p:nvSpPr>
        <p:spPr>
          <a:xfrm>
            <a:off x="886693" y="415639"/>
            <a:ext cx="10751127" cy="830997"/>
          </a:xfrm>
          <a:prstGeom prst="rect">
            <a:avLst/>
          </a:prstGeom>
        </p:spPr>
        <p:txBody>
          <a:bodyPr wrap="square">
            <a:spAutoFit/>
          </a:bodyPr>
          <a:lstStyle/>
          <a:p>
            <a:r>
              <a:rPr lang="en-US" sz="2400" smtClean="0">
                <a:latin typeface="Times New Roman" panose="02020603050405020304" pitchFamily="18" charset="0"/>
                <a:cs typeface="Times New Roman" panose="02020603050405020304" pitchFamily="18" charset="0"/>
              </a:rPr>
              <a:t>Yêu cầu hs dùng Zalo điện thoại quét mã QR code, truy cập padlet và trả lời câu hỏi.</a:t>
            </a:r>
            <a:br>
              <a:rPr lang="en-US" sz="2400" smtClean="0">
                <a:latin typeface="Times New Roman" panose="02020603050405020304" pitchFamily="18" charset="0"/>
                <a:cs typeface="Times New Roman" panose="02020603050405020304" pitchFamily="18" charset="0"/>
              </a:rPr>
            </a:br>
            <a:endParaRPr lang="en-US" sz="2400"/>
          </a:p>
        </p:txBody>
      </p:sp>
    </p:spTree>
    <p:extLst>
      <p:ext uri="{BB962C8B-B14F-4D97-AF65-F5344CB8AC3E}">
        <p14:creationId xmlns="" xmlns:p14="http://schemas.microsoft.com/office/powerpoint/2010/main" val="34511515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1087582"/>
          </a:xfrm>
        </p:spPr>
        <p:txBody>
          <a:bodyPr>
            <a:normAutofit fontScale="90000"/>
          </a:bodyPr>
          <a:lstStyle/>
          <a:p>
            <a:r>
              <a:rPr lang="vi-VN" sz="2400" b="1" i="1" smtClean="0">
                <a:solidFill>
                  <a:srgbClr val="0000CC"/>
                </a:solidFill>
              </a:rPr>
              <a:t>Nêu những biện pháp phòng tránh các bệnh liên quan đến hệ bài tiết mà gia đình em thường thực hiện. Theo em, gia đình em cần thực hiện thêm những biện pháp nào khác để bảo vệ hệ bài tiết?</a:t>
            </a:r>
            <a:endParaRPr lang="en-US" sz="2400" b="1" i="1" dirty="0">
              <a:solidFill>
                <a:srgbClr val="0000CC"/>
              </a:solidFill>
              <a:latin typeface="+mn-lt"/>
            </a:endParaRPr>
          </a:p>
        </p:txBody>
      </p:sp>
      <p:sp>
        <p:nvSpPr>
          <p:cNvPr id="3" name="Content Placeholder 2"/>
          <p:cNvSpPr>
            <a:spLocks noGrp="1"/>
          </p:cNvSpPr>
          <p:nvPr>
            <p:ph idx="1"/>
          </p:nvPr>
        </p:nvSpPr>
        <p:spPr/>
        <p:txBody>
          <a:bodyPr>
            <a:normAutofit fontScale="77500" lnSpcReduction="20000"/>
          </a:bodyPr>
          <a:lstStyle/>
          <a:p>
            <a:pPr algn="just"/>
            <a:r>
              <a:rPr lang="vi-VN" sz="2800" b="1" smtClean="0">
                <a:solidFill>
                  <a:srgbClr val="333333"/>
                </a:solidFill>
                <a:latin typeface="Times New Roman" panose="02020603050405020304" pitchFamily="18" charset="0"/>
                <a:cs typeface="Times New Roman" panose="02020603050405020304" pitchFamily="18" charset="0"/>
              </a:rPr>
              <a:t>- Những biện pháp phòng tránh các bệnh liên quan đến hệ bài tiết mà gia đình em thường thực hiện:</a:t>
            </a:r>
          </a:p>
          <a:p>
            <a:pPr algn="just"/>
            <a:r>
              <a:rPr lang="vi-VN" sz="2800" b="1" smtClean="0">
                <a:solidFill>
                  <a:srgbClr val="333333"/>
                </a:solidFill>
                <a:latin typeface="Times New Roman" panose="02020603050405020304" pitchFamily="18" charset="0"/>
                <a:cs typeface="Times New Roman" panose="02020603050405020304" pitchFamily="18" charset="0"/>
              </a:rPr>
              <a:t>+ Rèn luyện thể dục, thể thao thường xuyên.</a:t>
            </a:r>
          </a:p>
          <a:p>
            <a:pPr algn="just"/>
            <a:r>
              <a:rPr lang="vi-VN" sz="2800" b="1" smtClean="0">
                <a:solidFill>
                  <a:srgbClr val="333333"/>
                </a:solidFill>
                <a:latin typeface="Times New Roman" panose="02020603050405020304" pitchFamily="18" charset="0"/>
                <a:cs typeface="Times New Roman" panose="02020603050405020304" pitchFamily="18" charset="0"/>
              </a:rPr>
              <a:t>+ Thường xuyên giữ vệ sinh cho toàn cơ thể.</a:t>
            </a:r>
          </a:p>
          <a:p>
            <a:pPr algn="just"/>
            <a:r>
              <a:rPr lang="vi-VN" sz="2800" b="1" smtClean="0">
                <a:solidFill>
                  <a:srgbClr val="333333"/>
                </a:solidFill>
                <a:latin typeface="Times New Roman" panose="02020603050405020304" pitchFamily="18" charset="0"/>
                <a:cs typeface="Times New Roman" panose="02020603050405020304" pitchFamily="18" charset="0"/>
              </a:rPr>
              <a:t>+ Uống đủ nước.</a:t>
            </a:r>
          </a:p>
          <a:p>
            <a:pPr algn="just"/>
            <a:r>
              <a:rPr lang="vi-VN" sz="2800" b="1" smtClean="0">
                <a:solidFill>
                  <a:srgbClr val="333333"/>
                </a:solidFill>
                <a:latin typeface="Times New Roman" panose="02020603050405020304" pitchFamily="18" charset="0"/>
                <a:cs typeface="Times New Roman" panose="02020603050405020304" pitchFamily="18" charset="0"/>
              </a:rPr>
              <a:t>+ Không nhịn tiểu.</a:t>
            </a:r>
          </a:p>
          <a:p>
            <a:pPr algn="just"/>
            <a:r>
              <a:rPr lang="vi-VN" sz="2800" b="1" smtClean="0">
                <a:solidFill>
                  <a:srgbClr val="333333"/>
                </a:solidFill>
                <a:latin typeface="Times New Roman" panose="02020603050405020304" pitchFamily="18" charset="0"/>
                <a:cs typeface="Times New Roman" panose="02020603050405020304" pitchFamily="18" charset="0"/>
              </a:rPr>
              <a:t>+ Vệ sinh môi trường sống sạch sẽ, tránh tiếp xúc với mầm bệnh.</a:t>
            </a:r>
          </a:p>
          <a:p>
            <a:pPr algn="just"/>
            <a:r>
              <a:rPr lang="vi-VN" sz="2800" b="1" smtClean="0">
                <a:solidFill>
                  <a:srgbClr val="333333"/>
                </a:solidFill>
                <a:latin typeface="Times New Roman" panose="02020603050405020304" pitchFamily="18" charset="0"/>
                <a:cs typeface="Times New Roman" panose="02020603050405020304" pitchFamily="18" charset="0"/>
              </a:rPr>
              <a:t>- Theo em, gia đình em cần thực hiện thêm các biện pháp sau để bảo vệ hệ bài tiết:</a:t>
            </a:r>
          </a:p>
          <a:p>
            <a:pPr algn="just"/>
            <a:r>
              <a:rPr lang="vi-VN" sz="2800" b="1" smtClean="0">
                <a:solidFill>
                  <a:srgbClr val="333333"/>
                </a:solidFill>
                <a:latin typeface="Times New Roman" panose="02020603050405020304" pitchFamily="18" charset="0"/>
                <a:cs typeface="Times New Roman" panose="02020603050405020304" pitchFamily="18" charset="0"/>
              </a:rPr>
              <a:t>+ Có chế độ ăn uống khoa học hơn: Hạn chế thức ăn chế biến sẵn như các đồ chiên rán; hạn chế các loại thức ăn chứa nhiều muối; hạn chế uống nước giải khát có gas và ăn các loại thức ăn chứa nhiều đường khác;…</a:t>
            </a:r>
          </a:p>
          <a:p>
            <a:pPr algn="just"/>
            <a:r>
              <a:rPr lang="vi-VN" sz="2800" b="1" smtClean="0">
                <a:solidFill>
                  <a:srgbClr val="333333"/>
                </a:solidFill>
                <a:latin typeface="Times New Roman" panose="02020603050405020304" pitchFamily="18" charset="0"/>
                <a:cs typeface="Times New Roman" panose="02020603050405020304" pitchFamily="18" charset="0"/>
              </a:rPr>
              <a:t>+ Tạo thói quen khám sức khỏe định kì và không tự ý dùng thuốc khi chưa có chỉ định của bác sĩ.</a:t>
            </a:r>
          </a:p>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1032164"/>
          </a:xfrm>
        </p:spPr>
        <p:txBody>
          <a:bodyPr>
            <a:normAutofit fontScale="90000"/>
          </a:bodyPr>
          <a:lstStyle/>
          <a:p>
            <a:r>
              <a:rPr lang="en-US" sz="3600" smtClean="0">
                <a:solidFill>
                  <a:srgbClr val="0000CC"/>
                </a:solidFill>
              </a:rPr>
              <a:t/>
            </a:r>
            <a:br>
              <a:rPr lang="en-US" sz="3600" smtClean="0">
                <a:solidFill>
                  <a:srgbClr val="0000CC"/>
                </a:solidFill>
              </a:rPr>
            </a:br>
            <a:r>
              <a:rPr lang="en-US" sz="3600" smtClean="0">
                <a:solidFill>
                  <a:srgbClr val="0000CC"/>
                </a:solidFill>
              </a:rPr>
              <a:t/>
            </a:r>
            <a:br>
              <a:rPr lang="en-US" sz="3600" smtClean="0">
                <a:solidFill>
                  <a:srgbClr val="0000CC"/>
                </a:solidFill>
              </a:rPr>
            </a:br>
            <a:endParaRPr lang="en-US"/>
          </a:p>
        </p:txBody>
      </p:sp>
      <p:sp>
        <p:nvSpPr>
          <p:cNvPr id="3" name="Content Placeholder 2"/>
          <p:cNvSpPr>
            <a:spLocks noGrp="1"/>
          </p:cNvSpPr>
          <p:nvPr>
            <p:ph idx="1"/>
          </p:nvPr>
        </p:nvSpPr>
        <p:spPr/>
        <p:txBody>
          <a:bodyPr>
            <a:normAutofit fontScale="92500" lnSpcReduction="10000"/>
          </a:bodyPr>
          <a:lstStyle/>
          <a:p>
            <a:r>
              <a:rPr lang="vi-VN" sz="2600" smtClean="0">
                <a:solidFill>
                  <a:srgbClr val="0000CC"/>
                </a:solidFill>
                <a:latin typeface="Times New Roman" panose="02020603050405020304" pitchFamily="18" charset="0"/>
                <a:cs typeface="Times New Roman" panose="02020603050405020304" pitchFamily="18" charset="0"/>
              </a:rPr>
              <a:t>Luyện tập thể thao giúp tăng cường quá trình thải độc của cơ thể vì:</a:t>
            </a:r>
          </a:p>
          <a:p>
            <a:r>
              <a:rPr lang="vi-VN" sz="2600" smtClean="0">
                <a:solidFill>
                  <a:srgbClr val="0000CC"/>
                </a:solidFill>
                <a:latin typeface="Times New Roman" panose="02020603050405020304" pitchFamily="18" charset="0"/>
                <a:cs typeface="Times New Roman" panose="02020603050405020304" pitchFamily="18" charset="0"/>
              </a:rPr>
              <a:t>- Khi luyện tập thể thao, việc tăng tốc độ vận động của các cơ hô hấp sẽ giúp tăng cường sức khỏe của hệ hô hấp, nhờ đó, việc đào thải khí CO2 hiệu quả hơn.</a:t>
            </a:r>
          </a:p>
          <a:p>
            <a:r>
              <a:rPr lang="vi-VN" sz="2600" smtClean="0">
                <a:solidFill>
                  <a:srgbClr val="0000CC"/>
                </a:solidFill>
                <a:latin typeface="Times New Roman" panose="02020603050405020304" pitchFamily="18" charset="0"/>
                <a:cs typeface="Times New Roman" panose="02020603050405020304" pitchFamily="18" charset="0"/>
              </a:rPr>
              <a:t>- Thân nhiệt khi luyện tập thể thao sẽ tăng lên kích thích da bài tiết mồ hôi nhiều hơn, nhờ đó, các chất dư thừa như nước, urea, muối,… được bài tiết hiệu quả hơn.</a:t>
            </a:r>
          </a:p>
          <a:p>
            <a:r>
              <a:rPr lang="vi-VN" sz="2600" smtClean="0">
                <a:solidFill>
                  <a:srgbClr val="0000CC"/>
                </a:solidFill>
                <a:latin typeface="Times New Roman" panose="02020603050405020304" pitchFamily="18" charset="0"/>
                <a:cs typeface="Times New Roman" panose="02020603050405020304" pitchFamily="18" charset="0"/>
              </a:rPr>
              <a:t>- Việc luyện tập thể thao cũng giúp máu tuần hoàn trong cơ thể được tốt hơn, nhờ đó, việc lọc máu ở thận để bài tiết các chất thải, chất dư thừa hòa tan trong máu cũng hiệu quả hơn.</a:t>
            </a:r>
          </a:p>
          <a:p>
            <a:r>
              <a:rPr lang="vi-VN" sz="2600" smtClean="0">
                <a:solidFill>
                  <a:srgbClr val="0000CC"/>
                </a:solidFill>
                <a:latin typeface="Times New Roman" panose="02020603050405020304" pitchFamily="18" charset="0"/>
                <a:cs typeface="Times New Roman" panose="02020603050405020304" pitchFamily="18" charset="0"/>
              </a:rPr>
              <a:t>- Sự tăng cường trao đổi chất trong quá trình luyện tập thể dục thể thao cũng giúp giảm các áp lực chuyển hóa lên chức năng của gan, nhờ đó, giúp gan thực hiện quá trình chuyển hóa các chất độc và bilirubin hiệu quả hơn.</a:t>
            </a:r>
            <a:endParaRPr lang="en-US" sz="2600" smtClean="0">
              <a:solidFill>
                <a:srgbClr val="0000CC"/>
              </a:solidFill>
              <a:latin typeface="Times New Roman" panose="02020603050405020304" pitchFamily="18" charset="0"/>
              <a:cs typeface="Times New Roman" panose="02020603050405020304" pitchFamily="18" charset="0"/>
            </a:endParaRPr>
          </a:p>
          <a:p>
            <a:endParaRPr lang="en-US"/>
          </a:p>
        </p:txBody>
      </p:sp>
      <p:sp>
        <p:nvSpPr>
          <p:cNvPr id="4" name="Rectangle 3"/>
          <p:cNvSpPr/>
          <p:nvPr/>
        </p:nvSpPr>
        <p:spPr>
          <a:xfrm>
            <a:off x="1149929" y="542746"/>
            <a:ext cx="10169236" cy="830997"/>
          </a:xfrm>
          <a:prstGeom prst="rect">
            <a:avLst/>
          </a:prstGeom>
        </p:spPr>
        <p:txBody>
          <a:bodyPr wrap="square">
            <a:spAutoFit/>
          </a:bodyPr>
          <a:lstStyle/>
          <a:p>
            <a:r>
              <a:rPr lang="vi-VN" sz="2400" b="1" i="1" smtClean="0">
                <a:solidFill>
                  <a:srgbClr val="0000CC"/>
                </a:solidFill>
              </a:rPr>
              <a:t>Tại sao luyện tập thể thao giúp tăng cường quá trình thải độc của cơ thể?</a:t>
            </a:r>
            <a:endParaRPr lang="en-US" sz="2400" b="1" i="1"/>
          </a:p>
        </p:txBody>
      </p:sp>
    </p:spTree>
  </p:cSld>
  <p:clrMapOvr>
    <a:masterClrMapping/>
  </p:clrMapOvr>
  <p:transition>
    <p:cover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70405" y="1775542"/>
            <a:ext cx="7426739" cy="2308324"/>
          </a:xfrm>
          <a:prstGeom prst="rect">
            <a:avLst/>
          </a:prstGeom>
          <a:noFill/>
        </p:spPr>
        <p:txBody>
          <a:bodyPr wrap="square" rtlCol="0">
            <a:spAutoFit/>
          </a:bodyPr>
          <a:lstStyle/>
          <a:p>
            <a:r>
              <a:rPr lang="vi-VN" sz="4800" b="1" dirty="0" smtClean="0">
                <a:solidFill>
                  <a:srgbClr val="006600"/>
                </a:solidFill>
                <a:latin typeface="Times New Roman" panose="02020603050405020304" pitchFamily="18" charset="0"/>
                <a:cs typeface="Times New Roman" panose="02020603050405020304" pitchFamily="18" charset="0"/>
              </a:rPr>
              <a:t>Tại sao cần bổ sung nước trong quá trình luyện tập thể dục, thể thao?</a:t>
            </a:r>
            <a:endParaRPr lang="en-US" sz="48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98174780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Dặn dò</a:t>
            </a:r>
            <a:endParaRPr lang="en-US"/>
          </a:p>
        </p:txBody>
      </p:sp>
      <p:sp>
        <p:nvSpPr>
          <p:cNvPr id="3" name="Content Placeholder 2"/>
          <p:cNvSpPr>
            <a:spLocks noGrp="1"/>
          </p:cNvSpPr>
          <p:nvPr>
            <p:ph idx="1"/>
          </p:nvPr>
        </p:nvSpPr>
        <p:spPr/>
        <p:txBody>
          <a:bodyPr/>
          <a:lstStyle/>
          <a:p>
            <a:endParaRPr lang="en-US" smtClean="0"/>
          </a:p>
          <a:p>
            <a:r>
              <a:rPr lang="en-US" sz="2400" smtClean="0">
                <a:solidFill>
                  <a:srgbClr val="0000CC"/>
                </a:solidFill>
                <a:latin typeface="Times New Roman" pitchFamily="18" charset="0"/>
                <a:cs typeface="Times New Roman" pitchFamily="18" charset="0"/>
              </a:rPr>
              <a:t>Học bài và làm bài tập trong SBT</a:t>
            </a:r>
          </a:p>
          <a:p>
            <a:r>
              <a:rPr lang="en-US" sz="2400" smtClean="0">
                <a:solidFill>
                  <a:srgbClr val="0000CC"/>
                </a:solidFill>
                <a:latin typeface="Times New Roman" pitchFamily="18" charset="0"/>
                <a:cs typeface="Times New Roman" pitchFamily="18" charset="0"/>
              </a:rPr>
              <a:t>Thiết kế sơ đồ tư duy về nội dung trong bài học</a:t>
            </a:r>
          </a:p>
          <a:p>
            <a:r>
              <a:rPr lang="en-US" sz="2400" smtClean="0">
                <a:solidFill>
                  <a:srgbClr val="0000CC"/>
                </a:solidFill>
                <a:latin typeface="Times New Roman" pitchFamily="18" charset="0"/>
                <a:cs typeface="Times New Roman" pitchFamily="18" charset="0"/>
              </a:rPr>
              <a:t>Nghiên cứu trước nội dung của bài 34</a:t>
            </a:r>
            <a:endParaRPr lang="en-US" sz="2400" smtClean="0">
              <a:solidFill>
                <a:srgbClr val="0000CC"/>
              </a:solidFill>
            </a:endParaRPr>
          </a:p>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WordArt 7"/>
          <p:cNvSpPr>
            <a:spLocks noChangeArrowheads="1" noChangeShapeType="1" noTextEdit="1"/>
          </p:cNvSpPr>
          <p:nvPr/>
        </p:nvSpPr>
        <p:spPr bwMode="auto">
          <a:xfrm rot="21113310">
            <a:off x="3835434" y="4524297"/>
            <a:ext cx="2704759" cy="409384"/>
          </a:xfrm>
          <a:prstGeom prst="rect">
            <a:avLst/>
          </a:prstGeom>
        </p:spPr>
        <p:txBody>
          <a:bodyPr wrap="none" fromWordArt="1">
            <a:prstTxWarp prst="textPlain">
              <a:avLst>
                <a:gd name="adj" fmla="val 50000"/>
              </a:avLst>
            </a:prstTxWarp>
          </a:bodyPr>
          <a:lstStyle/>
          <a:p>
            <a:pPr algn="ctr"/>
            <a:r>
              <a:rPr lang="en-US" kern="10" smtClean="0">
                <a:ln w="9525">
                  <a:solidFill>
                    <a:srgbClr val="FF0000"/>
                  </a:solidFill>
                  <a:round/>
                  <a:headEnd/>
                  <a:tailEnd/>
                </a:ln>
                <a:solidFill>
                  <a:srgbClr val="FFFF00"/>
                </a:solidFill>
                <a:effectLst>
                  <a:outerShdw dist="35921" dir="2700000" algn="ctr" rotWithShape="0">
                    <a:srgbClr val="868686"/>
                  </a:outerShdw>
                </a:effectLst>
                <a:latin typeface="Times New Roman" panose="02020603050405020304" pitchFamily="18" charset="0"/>
                <a:cs typeface="Times New Roman" panose="02020603050405020304" pitchFamily="18" charset="0"/>
              </a:rPr>
              <a:t>Cao Ánh </a:t>
            </a:r>
            <a:r>
              <a:rPr lang="en-US" kern="10" dirty="0" err="1" smtClean="0">
                <a:ln w="9525">
                  <a:solidFill>
                    <a:srgbClr val="FF0000"/>
                  </a:solidFill>
                  <a:round/>
                  <a:headEnd/>
                  <a:tailEnd/>
                </a:ln>
                <a:solidFill>
                  <a:srgbClr val="FFFF00"/>
                </a:solidFill>
                <a:effectLst>
                  <a:outerShdw dist="35921" dir="2700000" algn="ctr" rotWithShape="0">
                    <a:srgbClr val="868686"/>
                  </a:outerShdw>
                </a:effectLst>
                <a:latin typeface="Times New Roman" panose="02020603050405020304" pitchFamily="18" charset="0"/>
                <a:cs typeface="Times New Roman" panose="02020603050405020304" pitchFamily="18" charset="0"/>
              </a:rPr>
              <a:t>Nguyệt</a:t>
            </a:r>
            <a:r>
              <a:rPr lang="en-US" kern="10" dirty="0" smtClean="0">
                <a:ln w="9525">
                  <a:solidFill>
                    <a:srgbClr val="FF0000"/>
                  </a:solidFill>
                  <a:round/>
                  <a:headEnd/>
                  <a:tailEnd/>
                </a:ln>
                <a:solidFill>
                  <a:srgbClr val="FFFF00"/>
                </a:solidFill>
                <a:effectLst>
                  <a:outerShdw dist="35921" dir="2700000" algn="ctr" rotWithShape="0">
                    <a:srgbClr val="868686"/>
                  </a:outerShdw>
                </a:effectLst>
                <a:latin typeface="Times New Roman" panose="02020603050405020304" pitchFamily="18" charset="0"/>
                <a:cs typeface="Times New Roman" panose="02020603050405020304" pitchFamily="18" charset="0"/>
              </a:rPr>
              <a:t>.</a:t>
            </a:r>
            <a:endParaRPr lang="en-US" kern="10" dirty="0">
              <a:ln w="9525">
                <a:solidFill>
                  <a:srgbClr val="FF0000"/>
                </a:solidFill>
                <a:round/>
                <a:headEnd/>
                <a:tailEnd/>
              </a:ln>
              <a:solidFill>
                <a:srgbClr val="FFFF00"/>
              </a:solidFill>
              <a:effectLst>
                <a:outerShdw dist="35921" dir="2700000" algn="ctr" rotWithShape="0">
                  <a:srgbClr val="868686"/>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59374150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21013980">
            <a:off x="2755035" y="2587978"/>
            <a:ext cx="6625660" cy="584775"/>
          </a:xfrm>
          <a:prstGeom prst="rect">
            <a:avLst/>
          </a:prstGeom>
        </p:spPr>
        <p:txBody>
          <a:bodyPr wrap="none">
            <a:spAutoFit/>
          </a:bodyPr>
          <a:lstStyle/>
          <a:p>
            <a:r>
              <a:rPr lang="vi-VN" sz="3200" b="1" dirty="0">
                <a:solidFill>
                  <a:srgbClr val="006600"/>
                </a:solidFill>
                <a:latin typeface="+mj-lt"/>
              </a:rPr>
              <a:t>I. MÔI TRƯỜNG TRONG CƠ THỂ</a:t>
            </a:r>
            <a:endParaRPr lang="vi-VN" sz="3200" b="1" i="0" dirty="0">
              <a:solidFill>
                <a:srgbClr val="006600"/>
              </a:solidFill>
              <a:effectLst/>
              <a:latin typeface="+mj-lt"/>
            </a:endParaRPr>
          </a:p>
        </p:txBody>
      </p:sp>
    </p:spTree>
    <p:extLst>
      <p:ext uri="{BB962C8B-B14F-4D97-AF65-F5344CB8AC3E}">
        <p14:creationId xmlns="" xmlns:p14="http://schemas.microsoft.com/office/powerpoint/2010/main" val="2195009651"/>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851360" y="945274"/>
            <a:ext cx="3643177" cy="461665"/>
          </a:xfrm>
          <a:prstGeom prst="rect">
            <a:avLst/>
          </a:prstGeom>
        </p:spPr>
        <p:txBody>
          <a:bodyPr wrap="none">
            <a:spAutoFit/>
          </a:bodyPr>
          <a:lstStyle/>
          <a:p>
            <a:r>
              <a:rPr lang="vi-VN" sz="2400" b="1" dirty="0">
                <a:solidFill>
                  <a:srgbClr val="C00000"/>
                </a:solidFill>
                <a:latin typeface="+mj-lt"/>
              </a:rPr>
              <a:t>I. Môi trường trong cơ thể</a:t>
            </a:r>
            <a:endParaRPr lang="en-US" sz="2400" b="1" dirty="0">
              <a:solidFill>
                <a:srgbClr val="C00000"/>
              </a:solidFill>
              <a:latin typeface="+mj-lt"/>
            </a:endParaRPr>
          </a:p>
        </p:txBody>
      </p:sp>
      <p:sp>
        <p:nvSpPr>
          <p:cNvPr id="3" name="Rectangle 2"/>
          <p:cNvSpPr/>
          <p:nvPr/>
        </p:nvSpPr>
        <p:spPr>
          <a:xfrm>
            <a:off x="1256790" y="134659"/>
            <a:ext cx="9669827" cy="461665"/>
          </a:xfrm>
          <a:prstGeom prst="rect">
            <a:avLst/>
          </a:prstGeom>
        </p:spPr>
        <p:txBody>
          <a:bodyPr wrap="none">
            <a:spAutoFit/>
          </a:bodyPr>
          <a:lstStyle/>
          <a:p>
            <a:r>
              <a:rPr lang="en-US" sz="2400" b="1" dirty="0" err="1">
                <a:solidFill>
                  <a:srgbClr val="006600"/>
                </a:solidFill>
                <a:latin typeface="Times New Roman" panose="02020603050405020304" pitchFamily="18" charset="0"/>
                <a:ea typeface="Calibri" panose="020F0502020204030204" pitchFamily="34" charset="0"/>
              </a:rPr>
              <a:t>Bài</a:t>
            </a:r>
            <a:r>
              <a:rPr lang="en-US" sz="2400" b="1" dirty="0">
                <a:solidFill>
                  <a:srgbClr val="006600"/>
                </a:solidFill>
                <a:latin typeface="Times New Roman" panose="02020603050405020304" pitchFamily="18" charset="0"/>
                <a:ea typeface="Calibri" panose="020F0502020204030204" pitchFamily="34" charset="0"/>
              </a:rPr>
              <a:t> 33: MÔI TRƯỜNG TRONG CƠ THỂ VÀ HỆ BÀI TIẾT Ở NGƯỜI</a:t>
            </a:r>
            <a:endParaRPr lang="en-US" sz="3600" dirty="0">
              <a:solidFill>
                <a:srgbClr val="006600"/>
              </a:solidFill>
            </a:endParaRPr>
          </a:p>
        </p:txBody>
      </p:sp>
      <p:pic>
        <p:nvPicPr>
          <p:cNvPr id="4" name="Picture 3"/>
          <p:cNvPicPr>
            <a:picLocks noChangeAspect="1"/>
          </p:cNvPicPr>
          <p:nvPr/>
        </p:nvPicPr>
        <p:blipFill>
          <a:blip r:embed="rId3"/>
          <a:stretch>
            <a:fillRect/>
          </a:stretch>
        </p:blipFill>
        <p:spPr>
          <a:xfrm>
            <a:off x="6306992" y="2363017"/>
            <a:ext cx="4619625" cy="3333750"/>
          </a:xfrm>
          <a:prstGeom prst="rect">
            <a:avLst/>
          </a:prstGeom>
        </p:spPr>
      </p:pic>
      <p:sp>
        <p:nvSpPr>
          <p:cNvPr id="5" name="Rectangle 4"/>
          <p:cNvSpPr/>
          <p:nvPr/>
        </p:nvSpPr>
        <p:spPr>
          <a:xfrm>
            <a:off x="6199345" y="991440"/>
            <a:ext cx="4834915" cy="830997"/>
          </a:xfrm>
          <a:prstGeom prst="rect">
            <a:avLst/>
          </a:prstGeom>
        </p:spPr>
        <p:txBody>
          <a:bodyPr wrap="square">
            <a:spAutoFit/>
          </a:bodyPr>
          <a:lstStyle/>
          <a:p>
            <a:r>
              <a:rPr lang="en-US" sz="2400" b="1" dirty="0" err="1">
                <a:solidFill>
                  <a:srgbClr val="0000CC"/>
                </a:solidFill>
                <a:latin typeface="Times New Roman" panose="02020603050405020304" pitchFamily="18" charset="0"/>
                <a:cs typeface="Times New Roman" panose="02020603050405020304" pitchFamily="18" charset="0"/>
              </a:rPr>
              <a:t>Quan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sát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smtClean="0">
                <a:solidFill>
                  <a:srgbClr val="0000CC"/>
                </a:solidFill>
                <a:latin typeface="Times New Roman" panose="02020603050405020304" pitchFamily="18" charset="0"/>
                <a:cs typeface="Times New Roman" panose="02020603050405020304" pitchFamily="18" charset="0"/>
              </a:rPr>
              <a:t>33.1 </a:t>
            </a:r>
            <a:r>
              <a:rPr lang="en-US" sz="2400" b="1" dirty="0" err="1" smtClean="0">
                <a:solidFill>
                  <a:srgbClr val="0000CC"/>
                </a:solidFill>
                <a:latin typeface="Times New Roman" panose="02020603050405020304" pitchFamily="18" charset="0"/>
                <a:cs typeface="Times New Roman" panose="02020603050405020304" pitchFamily="18" charset="0"/>
              </a:rPr>
              <a:t>thảo</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luận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nhóm</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hoàn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thành</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phiếu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học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tập</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số</a:t>
            </a:r>
            <a:r>
              <a:rPr lang="en-US" sz="2400" b="1" dirty="0" smtClean="0">
                <a:solidFill>
                  <a:srgbClr val="0000CC"/>
                </a:solidFill>
                <a:latin typeface="Times New Roman" panose="02020603050405020304" pitchFamily="18" charset="0"/>
                <a:cs typeface="Times New Roman" panose="02020603050405020304" pitchFamily="18" charset="0"/>
              </a:rPr>
              <a:t> 1</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25198" y="1360772"/>
            <a:ext cx="5095497" cy="461665"/>
          </a:xfrm>
          <a:prstGeom prst="rect">
            <a:avLst/>
          </a:prstGeom>
        </p:spPr>
        <p:txBody>
          <a:bodyPr wrap="none">
            <a:spAutoFit/>
          </a:bodyPr>
          <a:lstStyle/>
          <a:p>
            <a:r>
              <a:rPr lang="vi-VN" sz="2400" b="1" dirty="0">
                <a:solidFill>
                  <a:srgbClr val="FF0000"/>
                </a:solidFill>
                <a:latin typeface="Times New Roman" panose="02020603050405020304" pitchFamily="18" charset="0"/>
                <a:cs typeface="Times New Roman" panose="02020603050405020304" pitchFamily="18" charset="0"/>
              </a:rPr>
              <a:t>1. Khái niệm môi trường trong cơ thể</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509357452"/>
      </p:ext>
    </p:extLst>
  </p:cSld>
  <p:clrMapOvr>
    <a:masterClrMapping/>
  </p:clrMapOvr>
  <mc:AlternateContent xmlns:mc="http://schemas.openxmlformats.org/markup-compatibility/2006">
    <mc:Choice xmlns=""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2729" y="665020"/>
            <a:ext cx="10050155" cy="5469775"/>
          </a:xfrm>
          <a:prstGeom prst="rect">
            <a:avLst/>
          </a:prstGeom>
        </p:spPr>
      </p:pic>
    </p:spTree>
    <p:extLst>
      <p:ext uri="{BB962C8B-B14F-4D97-AF65-F5344CB8AC3E}">
        <p14:creationId xmlns="" xmlns:p14="http://schemas.microsoft.com/office/powerpoint/2010/main" val="2352858499"/>
      </p:ext>
    </p:extLst>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8890"/>
            <a:ext cx="10972800" cy="665017"/>
          </a:xfrm>
        </p:spPr>
        <p:txBody>
          <a:bodyPr>
            <a:normAutofit/>
          </a:bodyPr>
          <a:lstStyle/>
          <a:p>
            <a:r>
              <a:rPr lang="en-US" sz="3200" smtClean="0">
                <a:latin typeface="Times New Roman" pitchFamily="18" charset="0"/>
                <a:cs typeface="Times New Roman" pitchFamily="18" charset="0"/>
              </a:rPr>
              <a:t>		ĐÁP ÁN PHIẾU HỌC TẬP SỐ 1</a:t>
            </a:r>
            <a:endParaRPr lang="en-US" sz="3200">
              <a:latin typeface="Times New Roman" pitchFamily="18" charset="0"/>
              <a:cs typeface="Times New Roman" pitchFamily="18" charset="0"/>
            </a:endParaRPr>
          </a:p>
        </p:txBody>
      </p:sp>
      <p:sp>
        <p:nvSpPr>
          <p:cNvPr id="3" name="Content Placeholder 2"/>
          <p:cNvSpPr>
            <a:spLocks noGrp="1"/>
          </p:cNvSpPr>
          <p:nvPr>
            <p:ph idx="1"/>
          </p:nvPr>
        </p:nvSpPr>
        <p:spPr>
          <a:xfrm>
            <a:off x="448889" y="1230286"/>
            <a:ext cx="11292009" cy="5627715"/>
          </a:xfrm>
        </p:spPr>
        <p:txBody>
          <a:bodyPr>
            <a:noAutofit/>
          </a:bodyPr>
          <a:lstStyle/>
          <a:p>
            <a:r>
              <a:rPr lang="en-US" sz="2400" smtClean="0">
                <a:solidFill>
                  <a:srgbClr val="3333FF"/>
                </a:solidFill>
                <a:latin typeface="Times New Roman" pitchFamily="18" charset="0"/>
                <a:cs typeface="Times New Roman" pitchFamily="18" charset="0"/>
              </a:rPr>
              <a:t>1.Môi trường trong cơ thể gồm các thành phần nào?</a:t>
            </a:r>
          </a:p>
          <a:p>
            <a:r>
              <a:rPr lang="en-US" sz="2400" i="1" smtClean="0">
                <a:solidFill>
                  <a:srgbClr val="FF0000"/>
                </a:solidFill>
                <a:latin typeface="Times New Roman" pitchFamily="18" charset="0"/>
                <a:cs typeface="Times New Roman" pitchFamily="18" charset="0"/>
              </a:rPr>
              <a:t>-Máu , dịch mô, dịch bạch huyết</a:t>
            </a:r>
          </a:p>
          <a:p>
            <a:r>
              <a:rPr lang="en-US" sz="2400" smtClean="0">
                <a:solidFill>
                  <a:srgbClr val="3333FF"/>
                </a:solidFill>
                <a:latin typeface="Times New Roman" pitchFamily="18" charset="0"/>
                <a:cs typeface="Times New Roman" pitchFamily="18" charset="0"/>
              </a:rPr>
              <a:t>2. Thế nào gọi là cân bằng môi trường trong cơ thể?</a:t>
            </a:r>
          </a:p>
          <a:p>
            <a:r>
              <a:rPr lang="en-US" sz="2400" i="1" smtClean="0">
                <a:solidFill>
                  <a:srgbClr val="FF0000"/>
                </a:solidFill>
                <a:latin typeface="Times New Roman" pitchFamily="18" charset="0"/>
                <a:cs typeface="Times New Roman" pitchFamily="18" charset="0"/>
              </a:rPr>
              <a:t>- </a:t>
            </a:r>
            <a:r>
              <a:rPr lang="vi-VN" sz="2400" i="1" smtClean="0">
                <a:solidFill>
                  <a:srgbClr val="FF0000"/>
                </a:solidFill>
                <a:latin typeface="Times New Roman" pitchFamily="18" charset="0"/>
                <a:cs typeface="Times New Roman" pitchFamily="18" charset="0"/>
              </a:rPr>
              <a:t>Những điều kiện vật lí, hóa học của môi trường trong gồm: nhiệt độ, huyết áp, pH, thành phần chất tan .. dao động quanh một giá trị nhất định gọi là cân bằng môi trường trong cơ thể </a:t>
            </a:r>
            <a:endParaRPr lang="en-US" sz="2400" i="1" smtClean="0">
              <a:solidFill>
                <a:srgbClr val="FF0000"/>
              </a:solidFill>
              <a:latin typeface="Times New Roman" pitchFamily="18" charset="0"/>
              <a:cs typeface="Times New Roman" pitchFamily="18" charset="0"/>
            </a:endParaRPr>
          </a:p>
          <a:p>
            <a:r>
              <a:rPr lang="en-US" sz="2400" smtClean="0">
                <a:solidFill>
                  <a:srgbClr val="3333FF"/>
                </a:solidFill>
                <a:latin typeface="Times New Roman" pitchFamily="18" charset="0"/>
                <a:cs typeface="Times New Roman" pitchFamily="18" charset="0"/>
              </a:rPr>
              <a:t>3. Nghiên cứu bảng 33.1 sgk trang 157 Cho biết trường hợp nào có chỉ sô môi trường trong mất cân bằng? Giải thích</a:t>
            </a:r>
          </a:p>
          <a:p>
            <a:r>
              <a:rPr lang="vi-VN" sz="2400" i="1" smtClean="0">
                <a:solidFill>
                  <a:srgbClr val="FF0000"/>
                </a:solidFill>
                <a:latin typeface="Times New Roman" pitchFamily="18" charset="0"/>
                <a:cs typeface="Times New Roman" pitchFamily="18" charset="0"/>
              </a:rPr>
              <a:t>- Trường hợp 1 có chỉ số môi trường trong mất cân bằng. </a:t>
            </a:r>
            <a:endParaRPr lang="en-US" sz="2400" i="1" smtClean="0">
              <a:solidFill>
                <a:srgbClr val="FF0000"/>
              </a:solidFill>
              <a:latin typeface="Times New Roman" pitchFamily="18" charset="0"/>
              <a:cs typeface="Times New Roman" pitchFamily="18" charset="0"/>
            </a:endParaRPr>
          </a:p>
          <a:p>
            <a:r>
              <a:rPr lang="vi-VN" sz="2400" i="1" smtClean="0">
                <a:solidFill>
                  <a:srgbClr val="FF0000"/>
                </a:solidFill>
                <a:latin typeface="Times New Roman" pitchFamily="18" charset="0"/>
                <a:cs typeface="Times New Roman" pitchFamily="18" charset="0"/>
              </a:rPr>
              <a:t>- Giải thích: Thân nhiệt có ngưỡng giá trị ở người trưởng thành bình thường là 36 – 37,5 oC. Trong khi, người ở trường hợp 1 có giá trị đo được là 39,5oC, cao hơn nhiều so với ngưỡng bình thường. Điều này báo hiệu sự mất cân bằng môi trường trong cơ thể về điều kiện nhiệt độ. </a:t>
            </a:r>
            <a:endParaRPr lang="en-US" sz="2400" i="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2565</TotalTime>
  <Words>3132</Words>
  <PresentationFormat>Custom</PresentationFormat>
  <Paragraphs>240</Paragraphs>
  <Slides>51</Slides>
  <Notes>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Flow</vt:lpstr>
      <vt:lpstr>Document</vt:lpstr>
      <vt:lpstr>Slide 1</vt:lpstr>
      <vt:lpstr>Slide 2</vt:lpstr>
      <vt:lpstr>Slide 3</vt:lpstr>
      <vt:lpstr>Slide 4</vt:lpstr>
      <vt:lpstr>Slide 5</vt:lpstr>
      <vt:lpstr>Slide 6</vt:lpstr>
      <vt:lpstr>Slide 7</vt:lpstr>
      <vt:lpstr>Slide 8</vt:lpstr>
      <vt:lpstr>  ĐÁP ÁN PHIẾU HỌC TẬP SỐ 1</vt:lpstr>
      <vt:lpstr>Slide 10</vt:lpstr>
      <vt:lpstr>Slide 11</vt:lpstr>
      <vt:lpstr>Slide 12</vt:lpstr>
      <vt:lpstr>Slide 13</vt:lpstr>
      <vt:lpstr>Slide 14</vt:lpstr>
      <vt:lpstr>   ĐÁP ÁN PHIẾU HỌC TẬP SỐ 2</vt:lpstr>
      <vt:lpstr>4. Em có nhận xét gì về chỉ số xét nghiệm máu của người phụ nữ thể hiện ở bảng 33.2 sgk? Từ đó đề xuất một số lưu ý trong khẩu phần ăn của người đó? </vt:lpstr>
      <vt:lpstr>Slide 17</vt:lpstr>
      <vt:lpstr>Dặn dò</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Dặn dò</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 Nếu không đủ thiết bị cho cả lớp làm trên phần mềm quizzi thì chuyển sang luyện tập bằng trò chơi " Ai lên cao hơn")  </vt:lpstr>
      <vt:lpstr>Slide 46</vt:lpstr>
      <vt:lpstr>Slide 47</vt:lpstr>
      <vt:lpstr>Nêu những biện pháp phòng tránh các bệnh liên quan đến hệ bài tiết mà gia đình em thường thực hiện. Theo em, gia đình em cần thực hiện thêm những biện pháp nào khác để bảo vệ hệ bài tiết?</vt:lpstr>
      <vt:lpstr>  </vt:lpstr>
      <vt:lpstr>Dặn dò</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2023-05-29T10:52:50Z</dcterms:created>
  <dcterms:modified xsi:type="dcterms:W3CDTF">2023-06-10T16:35:56Z</dcterms:modified>
</cp:coreProperties>
</file>