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59" r:id="rId4"/>
    <p:sldId id="262" r:id="rId5"/>
    <p:sldId id="257" r:id="rId6"/>
    <p:sldId id="258" r:id="rId7"/>
    <p:sldId id="290" r:id="rId8"/>
    <p:sldId id="260" r:id="rId9"/>
    <p:sldId id="263" r:id="rId10"/>
    <p:sldId id="265" r:id="rId11"/>
    <p:sldId id="264" r:id="rId12"/>
    <p:sldId id="291" r:id="rId13"/>
    <p:sldId id="266" r:id="rId14"/>
    <p:sldId id="292" r:id="rId15"/>
    <p:sldId id="267" r:id="rId16"/>
    <p:sldId id="293" r:id="rId17"/>
    <p:sldId id="294" r:id="rId18"/>
    <p:sldId id="269" r:id="rId19"/>
    <p:sldId id="268" r:id="rId20"/>
    <p:sldId id="270" r:id="rId21"/>
    <p:sldId id="295" r:id="rId22"/>
    <p:sldId id="296" r:id="rId23"/>
    <p:sldId id="297" r:id="rId24"/>
    <p:sldId id="271" r:id="rId25"/>
    <p:sldId id="298" r:id="rId26"/>
    <p:sldId id="272" r:id="rId27"/>
    <p:sldId id="299" r:id="rId28"/>
    <p:sldId id="300" r:id="rId29"/>
    <p:sldId id="301" r:id="rId30"/>
    <p:sldId id="302" r:id="rId31"/>
    <p:sldId id="303" r:id="rId32"/>
    <p:sldId id="304" r:id="rId33"/>
    <p:sldId id="273" r:id="rId34"/>
    <p:sldId id="274" r:id="rId35"/>
    <p:sldId id="275" r:id="rId36"/>
    <p:sldId id="276" r:id="rId37"/>
    <p:sldId id="278" r:id="rId38"/>
    <p:sldId id="277" r:id="rId39"/>
    <p:sldId id="289" r:id="rId40"/>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Sensei"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26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27.svg"/><Relationship Id="rId12" Type="http://schemas.openxmlformats.org/officeDocument/2006/relationships/image" Target="../media/image9.png"/><Relationship Id="rId2" Type="http://schemas.openxmlformats.org/officeDocument/2006/relationships/image" Target="../media/image7.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svg"/><Relationship Id="rId5" Type="http://schemas.openxmlformats.org/officeDocument/2006/relationships/image" Target="../media/image23.svg"/><Relationship Id="rId15" Type="http://schemas.openxmlformats.org/officeDocument/2006/relationships/image" Target="../media/image50.png"/><Relationship Id="rId10"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29.svg"/><Relationship Id="rId14" Type="http://schemas.openxmlformats.org/officeDocument/2006/relationships/image" Target="../media/image49.jp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3.jp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5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54.jp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6.jp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55.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57.jp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10" Type="http://schemas.openxmlformats.org/officeDocument/2006/relationships/image" Target="../media/image58.jpg"/><Relationship Id="rId4" Type="http://schemas.openxmlformats.org/officeDocument/2006/relationships/image" Target="../media/image9.pn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10" Type="http://schemas.openxmlformats.org/officeDocument/2006/relationships/image" Target="../media/image59.jpg"/><Relationship Id="rId4" Type="http://schemas.openxmlformats.org/officeDocument/2006/relationships/image" Target="../media/image9.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1.jp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6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62.jp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4.jp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63.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65.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10" Type="http://schemas.openxmlformats.org/officeDocument/2006/relationships/image" Target="../media/image66.jpg"/><Relationship Id="rId4" Type="http://schemas.openxmlformats.org/officeDocument/2006/relationships/image" Target="../media/image9.png"/><Relationship Id="rId9"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svg"/><Relationship Id="rId3" Type="http://schemas.openxmlformats.org/officeDocument/2006/relationships/image" Target="../media/image8.svg"/><Relationship Id="rId7" Type="http://schemas.openxmlformats.org/officeDocument/2006/relationships/image" Target="../media/image25.svg"/><Relationship Id="rId12" Type="http://schemas.openxmlformats.org/officeDocument/2006/relationships/image" Target="../media/image3.png"/><Relationship Id="rId2" Type="http://schemas.openxmlformats.org/officeDocument/2006/relationships/image" Target="../media/image7.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10.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19.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6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69.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25.sv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25.sv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71.jp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svg"/><Relationship Id="rId3" Type="http://schemas.openxmlformats.org/officeDocument/2006/relationships/image" Target="../media/image8.svg"/><Relationship Id="rId7" Type="http://schemas.openxmlformats.org/officeDocument/2006/relationships/image" Target="../media/image25.svg"/><Relationship Id="rId12"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10.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7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9.svg"/><Relationship Id="rId5" Type="http://schemas.openxmlformats.org/officeDocument/2006/relationships/image" Target="../media/image10.svg"/><Relationship Id="rId10" Type="http://schemas.openxmlformats.org/officeDocument/2006/relationships/image" Target="../media/image38.png"/><Relationship Id="rId4" Type="http://schemas.openxmlformats.org/officeDocument/2006/relationships/image" Target="../media/image9.png"/><Relationship Id="rId9" Type="http://schemas.openxmlformats.org/officeDocument/2006/relationships/image" Target="../media/image6.svg"/><Relationship Id="rId14" Type="http://schemas.openxmlformats.org/officeDocument/2006/relationships/image" Target="../media/image73.jp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svg"/><Relationship Id="rId10" Type="http://schemas.openxmlformats.org/officeDocument/2006/relationships/image" Target="../media/image72.jpg"/><Relationship Id="rId4" Type="http://schemas.openxmlformats.org/officeDocument/2006/relationships/image" Target="../media/image22.png"/><Relationship Id="rId9" Type="http://schemas.openxmlformats.org/officeDocument/2006/relationships/image" Target="../media/image10.sv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76.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5.jpg"/><Relationship Id="rId5" Type="http://schemas.openxmlformats.org/officeDocument/2006/relationships/image" Target="../media/image10.svg"/><Relationship Id="rId10" Type="http://schemas.openxmlformats.org/officeDocument/2006/relationships/image" Target="../media/image74.jpeg"/><Relationship Id="rId4" Type="http://schemas.openxmlformats.org/officeDocument/2006/relationships/image" Target="../media/image9.png"/><Relationship Id="rId9" Type="http://schemas.openxmlformats.org/officeDocument/2006/relationships/image" Target="../media/image43.sv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svg"/><Relationship Id="rId3" Type="http://schemas.openxmlformats.org/officeDocument/2006/relationships/image" Target="../media/image8.svg"/><Relationship Id="rId7" Type="http://schemas.openxmlformats.org/officeDocument/2006/relationships/image" Target="../media/image25.svg"/><Relationship Id="rId12"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0.svg"/><Relationship Id="rId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4.svg"/><Relationship Id="rId14" Type="http://schemas.openxmlformats.org/officeDocument/2006/relationships/image" Target="../media/image77.jp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43.svg"/><Relationship Id="rId3" Type="http://schemas.openxmlformats.org/officeDocument/2006/relationships/image" Target="../media/image8.svg"/><Relationship Id="rId7" Type="http://schemas.openxmlformats.org/officeDocument/2006/relationships/image" Target="../media/image79.svg"/><Relationship Id="rId12"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10.svg"/><Relationship Id="rId15" Type="http://schemas.openxmlformats.org/officeDocument/2006/relationships/image" Target="../media/image85.svg"/><Relationship Id="rId10" Type="http://schemas.openxmlformats.org/officeDocument/2006/relationships/image" Target="../media/image82.png"/><Relationship Id="rId4" Type="http://schemas.openxmlformats.org/officeDocument/2006/relationships/image" Target="../media/image9.png"/><Relationship Id="rId9" Type="http://schemas.openxmlformats.org/officeDocument/2006/relationships/image" Target="../media/image81.svg"/><Relationship Id="rId1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svg"/><Relationship Id="rId3" Type="http://schemas.openxmlformats.org/officeDocument/2006/relationships/image" Target="../media/image8.svg"/><Relationship Id="rId7" Type="http://schemas.openxmlformats.org/officeDocument/2006/relationships/image" Target="../media/image25.svg"/><Relationship Id="rId12" Type="http://schemas.openxmlformats.org/officeDocument/2006/relationships/image" Target="../media/image28.png"/><Relationship Id="rId17" Type="http://schemas.openxmlformats.org/officeDocument/2006/relationships/image" Target="../media/image10.svg"/><Relationship Id="rId2" Type="http://schemas.openxmlformats.org/officeDocument/2006/relationships/image" Target="../media/image7.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1.svg"/><Relationship Id="rId5" Type="http://schemas.openxmlformats.org/officeDocument/2006/relationships/image" Target="../media/image23.svg"/><Relationship Id="rId15" Type="http://schemas.openxmlformats.org/officeDocument/2006/relationships/image" Target="../media/image4.sv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5.svg"/><Relationship Id="rId5" Type="http://schemas.openxmlformats.org/officeDocument/2006/relationships/image" Target="../media/image8.sv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8.svg"/><Relationship Id="rId7" Type="http://schemas.openxmlformats.org/officeDocument/2006/relationships/image" Target="../media/image29.svg"/><Relationship Id="rId12"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9.svg"/><Relationship Id="rId5" Type="http://schemas.openxmlformats.org/officeDocument/2006/relationships/image" Target="../media/image10.svg"/><Relationship Id="rId10" Type="http://schemas.openxmlformats.org/officeDocument/2006/relationships/image" Target="../media/image38.png"/><Relationship Id="rId4" Type="http://schemas.openxmlformats.org/officeDocument/2006/relationships/image" Target="../media/image9.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svg"/><Relationship Id="rId7"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10.sv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12"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5.png"/><Relationship Id="rId5" Type="http://schemas.openxmlformats.org/officeDocument/2006/relationships/image" Target="../media/image10.svg"/><Relationship Id="rId10" Type="http://schemas.openxmlformats.org/officeDocument/2006/relationships/image" Target="../media/image44.jpg"/><Relationship Id="rId4" Type="http://schemas.openxmlformats.org/officeDocument/2006/relationships/image" Target="../media/image9.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8.svg"/><Relationship Id="rId5" Type="http://schemas.openxmlformats.org/officeDocument/2006/relationships/image" Target="../media/image10.svg"/><Relationship Id="rId10" Type="http://schemas.openxmlformats.org/officeDocument/2006/relationships/image" Target="../media/image47.png"/><Relationship Id="rId4" Type="http://schemas.openxmlformats.org/officeDocument/2006/relationships/image" Target="../media/image9.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2958">
            <a:off x="1469128" y="2383451"/>
            <a:ext cx="16583434" cy="67992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384">
            <a:off x="5486500" y="456246"/>
            <a:ext cx="6857683" cy="18515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2629" y="1197222"/>
            <a:ext cx="1598328" cy="167583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189034" y="1105821"/>
            <a:ext cx="1598328" cy="167583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3575" y="-400440"/>
            <a:ext cx="2515721" cy="329930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6001439" y="7190093"/>
            <a:ext cx="2515721" cy="329930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736" y="-195178"/>
            <a:ext cx="1974627" cy="196744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78653" y="8274577"/>
            <a:ext cx="1974627" cy="1967447"/>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52788">
            <a:off x="16550141" y="373741"/>
            <a:ext cx="1418314" cy="1386294"/>
          </a:xfrm>
          <a:prstGeom prst="rect">
            <a:avLst/>
          </a:prstGeom>
        </p:spPr>
      </p:pic>
      <p:sp>
        <p:nvSpPr>
          <p:cNvPr id="14" name="TextBox 13">
            <a:extLst>
              <a:ext uri="{FF2B5EF4-FFF2-40B4-BE49-F238E27FC236}">
                <a16:creationId xmlns:a16="http://schemas.microsoft.com/office/drawing/2014/main" id="{FD285C70-9421-0DD7-9D70-76C9D45D11B6}"/>
              </a:ext>
            </a:extLst>
          </p:cNvPr>
          <p:cNvSpPr txBox="1"/>
          <p:nvPr/>
        </p:nvSpPr>
        <p:spPr>
          <a:xfrm>
            <a:off x="2277145" y="4074499"/>
            <a:ext cx="14456556" cy="3774110"/>
          </a:xfrm>
          <a:prstGeom prst="rect">
            <a:avLst/>
          </a:prstGeom>
          <a:noFill/>
        </p:spPr>
        <p:txBody>
          <a:bodyPr wrap="square" rtlCol="0">
            <a:spAutoFit/>
          </a:bodyPr>
          <a:lstStyle/>
          <a:p>
            <a:pPr algn="ctr">
              <a:lnSpc>
                <a:spcPct val="150000"/>
              </a:lnSpc>
            </a:pPr>
            <a:r>
              <a:rPr lang="en-US" sz="8500" b="1">
                <a:latin typeface="Arial" panose="020B0604020202020204" pitchFamily="34" charset="0"/>
                <a:cs typeface="Arial" panose="020B0604020202020204" pitchFamily="34" charset="0"/>
              </a:rPr>
              <a:t>CHÀO MỪNG CÁC EM ĐẾN VỚI BÀI HỌC HÔM NAY!</a:t>
            </a:r>
          </a:p>
        </p:txBody>
      </p:sp>
    </p:spTree>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1453">
            <a:off x="543297" y="374919"/>
            <a:ext cx="2591086" cy="33060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5265">
            <a:off x="1999961" y="3028083"/>
            <a:ext cx="298028" cy="28393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5265">
            <a:off x="1594150" y="3146400"/>
            <a:ext cx="298028" cy="28393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5265">
            <a:off x="2376163" y="2918398"/>
            <a:ext cx="298028" cy="28393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32774" y="431006"/>
            <a:ext cx="10487330" cy="2001313"/>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783215" y="8747362"/>
            <a:ext cx="1974627" cy="196744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16937916" y="-24078"/>
            <a:ext cx="1974627" cy="1967447"/>
          </a:xfrm>
          <a:prstGeom prst="rect">
            <a:avLst/>
          </a:prstGeom>
        </p:spPr>
      </p:pic>
      <p:sp>
        <p:nvSpPr>
          <p:cNvPr id="26" name="TextBox 26"/>
          <p:cNvSpPr txBox="1"/>
          <p:nvPr/>
        </p:nvSpPr>
        <p:spPr>
          <a:xfrm>
            <a:off x="5852663" y="660940"/>
            <a:ext cx="7620705" cy="1213922"/>
          </a:xfrm>
          <a:prstGeom prst="rect">
            <a:avLst/>
          </a:prstGeom>
        </p:spPr>
        <p:txBody>
          <a:bodyPr wrap="square" lIns="0" tIns="0" rIns="0" bIns="0" rtlCol="0" anchor="t">
            <a:spAutoFit/>
          </a:bodyPr>
          <a:lstStyle/>
          <a:p>
            <a:pPr algn="ctr">
              <a:lnSpc>
                <a:spcPct val="150000"/>
              </a:lnSpc>
              <a:spcBef>
                <a:spcPct val="0"/>
              </a:spcBef>
            </a:pPr>
            <a:r>
              <a:rPr lang="en-US" sz="6000" b="1">
                <a:latin typeface="Arial" panose="020B0604020202020204" pitchFamily="34" charset="0"/>
                <a:cs typeface="Arial" panose="020B0604020202020204" pitchFamily="34" charset="0"/>
              </a:rPr>
              <a:t>Quan sát hình ảnh</a:t>
            </a:r>
          </a:p>
        </p:txBody>
      </p:sp>
      <p:sp>
        <p:nvSpPr>
          <p:cNvPr id="30" name="TextBox 30"/>
          <p:cNvSpPr txBox="1"/>
          <p:nvPr/>
        </p:nvSpPr>
        <p:spPr>
          <a:xfrm rot="-150806">
            <a:off x="14149415" y="7317614"/>
            <a:ext cx="1007439" cy="1305131"/>
          </a:xfrm>
          <a:prstGeom prst="rect">
            <a:avLst/>
          </a:prstGeom>
        </p:spPr>
        <p:txBody>
          <a:bodyPr lIns="0" tIns="0" rIns="0" bIns="0" rtlCol="0" anchor="t">
            <a:spAutoFit/>
          </a:bodyPr>
          <a:lstStyle/>
          <a:p>
            <a:pPr algn="ctr">
              <a:lnSpc>
                <a:spcPts val="10676"/>
              </a:lnSpc>
              <a:spcBef>
                <a:spcPct val="0"/>
              </a:spcBef>
            </a:pPr>
            <a:r>
              <a:rPr lang="en-US" sz="7626">
                <a:solidFill>
                  <a:srgbClr val="F3F1F5"/>
                </a:solidFill>
                <a:latin typeface="Sensei"/>
              </a:rPr>
              <a:t>C</a:t>
            </a:r>
          </a:p>
        </p:txBody>
      </p:sp>
      <p:pic>
        <p:nvPicPr>
          <p:cNvPr id="31" name="Picture 30">
            <a:extLst>
              <a:ext uri="{FF2B5EF4-FFF2-40B4-BE49-F238E27FC236}">
                <a16:creationId xmlns:a16="http://schemas.microsoft.com/office/drawing/2014/main" id="{8C37FE6E-5215-3DED-CE66-65535815C1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03874" y="2924677"/>
            <a:ext cx="11830844" cy="5890671"/>
          </a:xfrm>
          <a:prstGeom prst="rect">
            <a:avLst/>
          </a:prstGeom>
        </p:spPr>
      </p:pic>
      <p:pic>
        <p:nvPicPr>
          <p:cNvPr id="32" name="Picture 2">
            <a:extLst>
              <a:ext uri="{FF2B5EF4-FFF2-40B4-BE49-F238E27FC236}">
                <a16:creationId xmlns:a16="http://schemas.microsoft.com/office/drawing/2014/main" id="{1307B73C-77F1-95BA-CE5A-D234CD73FD7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r="15601" b="43136"/>
          <a:stretch>
            <a:fillRect/>
          </a:stretch>
        </p:blipFill>
        <p:spPr>
          <a:xfrm flipH="1">
            <a:off x="112438" y="4878544"/>
            <a:ext cx="6050702" cy="5408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8" name="Line Callout 1 (Border and Accent Bar) 3">
            <a:extLst>
              <a:ext uri="{FF2B5EF4-FFF2-40B4-BE49-F238E27FC236}">
                <a16:creationId xmlns:a16="http://schemas.microsoft.com/office/drawing/2014/main" id="{FC0BA11B-DD53-3899-A01A-35AD4C853A14}"/>
              </a:ext>
            </a:extLst>
          </p:cNvPr>
          <p:cNvSpPr/>
          <p:nvPr/>
        </p:nvSpPr>
        <p:spPr>
          <a:xfrm>
            <a:off x="1160200" y="602545"/>
            <a:ext cx="7124700" cy="987176"/>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lumMod val="50000"/>
                  </a:schemeClr>
                </a:solidFill>
                <a:latin typeface="Arial" panose="020B0604020202020204" pitchFamily="34" charset="0"/>
                <a:cs typeface="Arial" panose="020B0604020202020204" pitchFamily="34" charset="0"/>
              </a:rPr>
              <a:t>Ví dụ hoa lưỡng tĩnh là:</a:t>
            </a:r>
            <a:endParaRPr lang="en-US" sz="4000" b="1" dirty="0">
              <a:solidFill>
                <a:schemeClr val="bg1">
                  <a:lumMod val="50000"/>
                </a:schemeClr>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564C056-2AF2-4D0E-FB33-6358A1F99E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8337" y="2021501"/>
            <a:ext cx="5962405" cy="3554255"/>
          </a:xfrm>
          <a:prstGeom prst="rect">
            <a:avLst/>
          </a:prstGeom>
        </p:spPr>
      </p:pic>
      <p:pic>
        <p:nvPicPr>
          <p:cNvPr id="22" name="Picture 21">
            <a:extLst>
              <a:ext uri="{FF2B5EF4-FFF2-40B4-BE49-F238E27FC236}">
                <a16:creationId xmlns:a16="http://schemas.microsoft.com/office/drawing/2014/main" id="{6A7038B0-62B6-9CD1-6104-C7FC7C823C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7130" y="6093511"/>
            <a:ext cx="5962405" cy="3974937"/>
          </a:xfrm>
          <a:prstGeom prst="rect">
            <a:avLst/>
          </a:prstGeom>
        </p:spPr>
      </p:pic>
      <p:pic>
        <p:nvPicPr>
          <p:cNvPr id="24" name="Picture 23">
            <a:extLst>
              <a:ext uri="{FF2B5EF4-FFF2-40B4-BE49-F238E27FC236}">
                <a16:creationId xmlns:a16="http://schemas.microsoft.com/office/drawing/2014/main" id="{5A77F66D-47C0-D33B-D840-B2F4F04870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87238" y="2021501"/>
            <a:ext cx="6340772" cy="6340772"/>
          </a:xfrm>
          <a:prstGeom prst="rect">
            <a:avLst/>
          </a:prstGeom>
        </p:spPr>
      </p:pic>
      <p:sp>
        <p:nvSpPr>
          <p:cNvPr id="25" name="Rounded Rectangle 14">
            <a:extLst>
              <a:ext uri="{FF2B5EF4-FFF2-40B4-BE49-F238E27FC236}">
                <a16:creationId xmlns:a16="http://schemas.microsoft.com/office/drawing/2014/main" id="{3C61C34E-C318-C2CD-7715-178D0F35C7A9}"/>
              </a:ext>
            </a:extLst>
          </p:cNvPr>
          <p:cNvSpPr/>
          <p:nvPr/>
        </p:nvSpPr>
        <p:spPr>
          <a:xfrm>
            <a:off x="7300763" y="3322303"/>
            <a:ext cx="3007907"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bg1">
                    <a:lumMod val="10000"/>
                  </a:schemeClr>
                </a:solidFill>
                <a:latin typeface="Arial" panose="020B0604020202020204" pitchFamily="34" charset="0"/>
                <a:cs typeface="Arial" panose="020B0604020202020204" pitchFamily="34" charset="0"/>
              </a:rPr>
              <a:t>Hoa cải</a:t>
            </a:r>
          </a:p>
        </p:txBody>
      </p:sp>
      <p:sp>
        <p:nvSpPr>
          <p:cNvPr id="26" name="Rounded Rectangle 14">
            <a:extLst>
              <a:ext uri="{FF2B5EF4-FFF2-40B4-BE49-F238E27FC236}">
                <a16:creationId xmlns:a16="http://schemas.microsoft.com/office/drawing/2014/main" id="{263B466F-5D6E-7093-DBC4-0407891A1B89}"/>
              </a:ext>
            </a:extLst>
          </p:cNvPr>
          <p:cNvSpPr/>
          <p:nvPr/>
        </p:nvSpPr>
        <p:spPr>
          <a:xfrm>
            <a:off x="7300763" y="8080086"/>
            <a:ext cx="3007907"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bg1">
                    <a:lumMod val="10000"/>
                  </a:schemeClr>
                </a:solidFill>
                <a:latin typeface="Arial" panose="020B0604020202020204" pitchFamily="34" charset="0"/>
                <a:cs typeface="Arial" panose="020B0604020202020204" pitchFamily="34" charset="0"/>
              </a:rPr>
              <a:t>Hoa bưởi</a:t>
            </a:r>
          </a:p>
        </p:txBody>
      </p:sp>
      <p:sp>
        <p:nvSpPr>
          <p:cNvPr id="27" name="Rounded Rectangle 14">
            <a:extLst>
              <a:ext uri="{FF2B5EF4-FFF2-40B4-BE49-F238E27FC236}">
                <a16:creationId xmlns:a16="http://schemas.microsoft.com/office/drawing/2014/main" id="{3F367780-A855-AB8E-E2EC-77B72AAE28C4}"/>
              </a:ext>
            </a:extLst>
          </p:cNvPr>
          <p:cNvSpPr/>
          <p:nvPr/>
        </p:nvSpPr>
        <p:spPr>
          <a:xfrm>
            <a:off x="12290511" y="8895469"/>
            <a:ext cx="3007907"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bg1">
                    <a:lumMod val="10000"/>
                  </a:schemeClr>
                </a:solidFill>
                <a:latin typeface="Arial" panose="020B0604020202020204" pitchFamily="34" charset="0"/>
                <a:cs typeface="Arial" panose="020B0604020202020204" pitchFamily="34" charset="0"/>
              </a:rPr>
              <a:t>Hoa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53" presetClass="entr" presetSubtype="1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5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8" name="Line Callout 1 (Border and Accent Bar) 3">
            <a:extLst>
              <a:ext uri="{FF2B5EF4-FFF2-40B4-BE49-F238E27FC236}">
                <a16:creationId xmlns:a16="http://schemas.microsoft.com/office/drawing/2014/main" id="{FC0BA11B-DD53-3899-A01A-35AD4C853A14}"/>
              </a:ext>
            </a:extLst>
          </p:cNvPr>
          <p:cNvSpPr/>
          <p:nvPr/>
        </p:nvSpPr>
        <p:spPr>
          <a:xfrm>
            <a:off x="1160200" y="602545"/>
            <a:ext cx="7124700" cy="987176"/>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Ví dụ hoa lưỡng tĩnh là:</a:t>
            </a:r>
            <a:endParaRPr kumimoji="0" lang="en-US" sz="4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25" name="Rounded Rectangle 14">
            <a:extLst>
              <a:ext uri="{FF2B5EF4-FFF2-40B4-BE49-F238E27FC236}">
                <a16:creationId xmlns:a16="http://schemas.microsoft.com/office/drawing/2014/main" id="{3C61C34E-C318-C2CD-7715-178D0F35C7A9}"/>
              </a:ext>
            </a:extLst>
          </p:cNvPr>
          <p:cNvSpPr/>
          <p:nvPr/>
        </p:nvSpPr>
        <p:spPr>
          <a:xfrm>
            <a:off x="847438" y="8580307"/>
            <a:ext cx="3459611"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mướp</a:t>
            </a:r>
          </a:p>
        </p:txBody>
      </p:sp>
      <p:sp>
        <p:nvSpPr>
          <p:cNvPr id="26" name="Rounded Rectangle 14">
            <a:extLst>
              <a:ext uri="{FF2B5EF4-FFF2-40B4-BE49-F238E27FC236}">
                <a16:creationId xmlns:a16="http://schemas.microsoft.com/office/drawing/2014/main" id="{263B466F-5D6E-7093-DBC4-0407891A1B89}"/>
              </a:ext>
            </a:extLst>
          </p:cNvPr>
          <p:cNvSpPr/>
          <p:nvPr/>
        </p:nvSpPr>
        <p:spPr>
          <a:xfrm>
            <a:off x="7298012" y="8580307"/>
            <a:ext cx="3007907"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bí</a:t>
            </a:r>
          </a:p>
        </p:txBody>
      </p:sp>
      <p:sp>
        <p:nvSpPr>
          <p:cNvPr id="27" name="Rounded Rectangle 14">
            <a:extLst>
              <a:ext uri="{FF2B5EF4-FFF2-40B4-BE49-F238E27FC236}">
                <a16:creationId xmlns:a16="http://schemas.microsoft.com/office/drawing/2014/main" id="{3F367780-A855-AB8E-E2EC-77B72AAE28C4}"/>
              </a:ext>
            </a:extLst>
          </p:cNvPr>
          <p:cNvSpPr/>
          <p:nvPr/>
        </p:nvSpPr>
        <p:spPr>
          <a:xfrm>
            <a:off x="13063781" y="8771120"/>
            <a:ext cx="4716027"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dưa</a:t>
            </a:r>
            <a:r>
              <a:rPr kumimoji="0" lang="en-US" sz="4500" b="0" i="0" u="none" strike="noStrike" kern="1200" cap="none" spc="0" normalizeH="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 chuột</a:t>
            </a:r>
            <a:endPar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2ABC18B-EF32-7116-C8FB-327DE57C9A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795" y="2227600"/>
            <a:ext cx="4191000" cy="6286500"/>
          </a:xfrm>
          <a:prstGeom prst="rect">
            <a:avLst/>
          </a:prstGeom>
        </p:spPr>
      </p:pic>
      <p:pic>
        <p:nvPicPr>
          <p:cNvPr id="17" name="Picture 16">
            <a:extLst>
              <a:ext uri="{FF2B5EF4-FFF2-40B4-BE49-F238E27FC236}">
                <a16:creationId xmlns:a16="http://schemas.microsoft.com/office/drawing/2014/main" id="{2BFE2131-C6BF-BF21-169E-B31F6B49F2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5838" y="2719061"/>
            <a:ext cx="7335120" cy="4584450"/>
          </a:xfrm>
          <a:prstGeom prst="rect">
            <a:avLst/>
          </a:prstGeom>
        </p:spPr>
      </p:pic>
      <p:pic>
        <p:nvPicPr>
          <p:cNvPr id="21" name="Picture 20">
            <a:extLst>
              <a:ext uri="{FF2B5EF4-FFF2-40B4-BE49-F238E27FC236}">
                <a16:creationId xmlns:a16="http://schemas.microsoft.com/office/drawing/2014/main" id="{5C081EAB-C5D6-5586-C2D5-1014029C6D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66394" y="1726757"/>
            <a:ext cx="4716027" cy="6286500"/>
          </a:xfrm>
          <a:prstGeom prst="rect">
            <a:avLst/>
          </a:prstGeom>
        </p:spPr>
      </p:pic>
    </p:spTree>
    <p:extLst>
      <p:ext uri="{BB962C8B-B14F-4D97-AF65-F5344CB8AC3E}">
        <p14:creationId xmlns:p14="http://schemas.microsoft.com/office/powerpoint/2010/main" val="36633434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53" presetClass="entr" presetSubtype="1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5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6" name="TextBox 15">
            <a:extLst>
              <a:ext uri="{FF2B5EF4-FFF2-40B4-BE49-F238E27FC236}">
                <a16:creationId xmlns:a16="http://schemas.microsoft.com/office/drawing/2014/main" id="{76DE9054-C692-7430-B061-A6194AC09A67}"/>
              </a:ext>
            </a:extLst>
          </p:cNvPr>
          <p:cNvSpPr txBox="1"/>
          <p:nvPr/>
        </p:nvSpPr>
        <p:spPr>
          <a:xfrm>
            <a:off x="3386367" y="190500"/>
            <a:ext cx="10722076" cy="1005916"/>
          </a:xfrm>
          <a:prstGeom prst="rect">
            <a:avLst/>
          </a:prstGeom>
          <a:noFill/>
        </p:spPr>
        <p:txBody>
          <a:bodyPr wrap="square">
            <a:spAutoFit/>
          </a:bodyPr>
          <a:lstStyle/>
          <a:p>
            <a:pPr marL="0" marR="34925" algn="ctr">
              <a:lnSpc>
                <a:spcPct val="150000"/>
              </a:lnSpc>
              <a:spcBef>
                <a:spcPts val="0"/>
              </a:spcBef>
              <a:spcAft>
                <a:spcPts val="600"/>
              </a:spcAft>
            </a:pPr>
            <a:r>
              <a:rPr lang="en-US" sz="4500" i="1">
                <a:solidFill>
                  <a:srgbClr val="000000"/>
                </a:solidFill>
                <a:effectLst/>
                <a:latin typeface="Arial" panose="020B0604020202020204" pitchFamily="34" charset="0"/>
                <a:ea typeface="Tahoma" panose="020B0604030504040204" pitchFamily="34" charset="0"/>
              </a:rPr>
              <a:t>2.2. Thụ phấn và thụ tinh</a:t>
            </a:r>
            <a:endParaRPr lang="en-US" sz="4500" i="1">
              <a:effectLst/>
              <a:latin typeface="Times New Roman" panose="02020603050405020304" pitchFamily="18" charset="0"/>
              <a:ea typeface="Times New Roman" panose="02020603050405020304" pitchFamily="18" charset="0"/>
            </a:endParaRPr>
          </a:p>
        </p:txBody>
      </p:sp>
      <p:sp>
        <p:nvSpPr>
          <p:cNvPr id="17" name="Line Callout 1 (Border and Accent Bar) 3">
            <a:extLst>
              <a:ext uri="{FF2B5EF4-FFF2-40B4-BE49-F238E27FC236}">
                <a16:creationId xmlns:a16="http://schemas.microsoft.com/office/drawing/2014/main" id="{D6F4F4C4-A92B-F073-97AD-046718C98E78}"/>
              </a:ext>
            </a:extLst>
          </p:cNvPr>
          <p:cNvSpPr/>
          <p:nvPr/>
        </p:nvSpPr>
        <p:spPr>
          <a:xfrm>
            <a:off x="2143064" y="1625276"/>
            <a:ext cx="13208682" cy="987176"/>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Sự</a:t>
            </a:r>
            <a:r>
              <a:rPr kumimoji="0" lang="en-US" sz="4000" b="1" i="0" u="none" strike="noStrike" kern="1200" cap="none" spc="0" normalizeH="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khác nhau giữa tự thụ phấn và thụ phấn chéo</a:t>
            </a:r>
            <a:endParaRPr kumimoji="0" lang="en-US" sz="4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27BB2412-802F-1DB6-5408-ABEBF0133B9C}"/>
              </a:ext>
            </a:extLst>
          </p:cNvPr>
          <p:cNvSpPr txBox="1"/>
          <p:nvPr/>
        </p:nvSpPr>
        <p:spPr>
          <a:xfrm>
            <a:off x="930028" y="2951048"/>
            <a:ext cx="15634753" cy="1827744"/>
          </a:xfrm>
          <a:prstGeom prst="rect">
            <a:avLst/>
          </a:prstGeom>
          <a:noFill/>
        </p:spPr>
        <p:txBody>
          <a:bodyPr wrap="square">
            <a:spAutoFit/>
          </a:bodyPr>
          <a:lstStyle/>
          <a:p>
            <a:pPr marL="285750" marR="34925" indent="-285750" algn="just">
              <a:lnSpc>
                <a:spcPct val="150000"/>
              </a:lnSpc>
              <a:spcBef>
                <a:spcPts val="500"/>
              </a:spcBef>
              <a:spcAft>
                <a:spcPts val="600"/>
              </a:spcAft>
              <a:buFont typeface="Wingdings" panose="05000000000000000000" pitchFamily="2" charset="2"/>
              <a:buChar char="Ø"/>
            </a:pPr>
            <a:r>
              <a:rPr lang="en-US" sz="4000" b="1">
                <a:solidFill>
                  <a:srgbClr val="000000"/>
                </a:solidFill>
                <a:effectLst/>
                <a:latin typeface="Arial" panose="020B0604020202020204" pitchFamily="34" charset="0"/>
                <a:ea typeface="Tahoma" panose="020B0604030504040204" pitchFamily="34" charset="0"/>
              </a:rPr>
              <a:t>Thụ phấn chéo</a:t>
            </a:r>
            <a:r>
              <a:rPr lang="en-US" sz="4000">
                <a:solidFill>
                  <a:srgbClr val="000000"/>
                </a:solidFill>
                <a:effectLst/>
                <a:latin typeface="Arial" panose="020B0604020202020204" pitchFamily="34" charset="0"/>
                <a:ea typeface="Tahoma" panose="020B0604030504040204" pitchFamily="34" charset="0"/>
              </a:rPr>
              <a:t> là hình thức thụ phấn trong đó hạt phấn từ nhị của hoa ở cây này được chuyển đến đầu nhụy của hoa cây khác.</a:t>
            </a:r>
            <a:endParaRPr lang="en-US" sz="4000">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6C7A054E-A91D-213E-8324-99F9484261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5323" y="5010779"/>
            <a:ext cx="7701504" cy="4853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1130868" y="1988331"/>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6" name="TextBox 15">
            <a:extLst>
              <a:ext uri="{FF2B5EF4-FFF2-40B4-BE49-F238E27FC236}">
                <a16:creationId xmlns:a16="http://schemas.microsoft.com/office/drawing/2014/main" id="{76DE9054-C692-7430-B061-A6194AC09A67}"/>
              </a:ext>
            </a:extLst>
          </p:cNvPr>
          <p:cNvSpPr txBox="1"/>
          <p:nvPr/>
        </p:nvSpPr>
        <p:spPr>
          <a:xfrm>
            <a:off x="3386367" y="190500"/>
            <a:ext cx="10722076" cy="1005916"/>
          </a:xfrm>
          <a:prstGeom prst="rect">
            <a:avLst/>
          </a:prstGeom>
          <a:noFill/>
        </p:spPr>
        <p:txBody>
          <a:bodyPr wrap="square">
            <a:spAutoFit/>
          </a:bodyPr>
          <a:lstStyle/>
          <a:p>
            <a:pPr marL="0" marR="34925" lvl="0" indent="0" algn="ctr" defTabSz="914400" rtl="0" eaLnBrk="1" fontAlgn="auto" latinLnBrk="0" hangingPunct="1">
              <a:lnSpc>
                <a:spcPct val="150000"/>
              </a:lnSpc>
              <a:spcBef>
                <a:spcPts val="0"/>
              </a:spcBef>
              <a:spcAft>
                <a:spcPts val="600"/>
              </a:spcAft>
              <a:buClrTx/>
              <a:buSzTx/>
              <a:buFontTx/>
              <a:buNone/>
              <a:tabLst/>
              <a:defRPr/>
            </a:pPr>
            <a:r>
              <a:rPr kumimoji="0" lang="en-US" sz="4500" b="0" i="1"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mn-cs"/>
              </a:rPr>
              <a:t>2.2. Thụ phấn và thụ tinh</a:t>
            </a:r>
            <a:endParaRPr kumimoji="0" lang="en-US" sz="45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Line Callout 1 (Border and Accent Bar) 3">
            <a:extLst>
              <a:ext uri="{FF2B5EF4-FFF2-40B4-BE49-F238E27FC236}">
                <a16:creationId xmlns:a16="http://schemas.microsoft.com/office/drawing/2014/main" id="{D6F4F4C4-A92B-F073-97AD-046718C98E78}"/>
              </a:ext>
            </a:extLst>
          </p:cNvPr>
          <p:cNvSpPr/>
          <p:nvPr/>
        </p:nvSpPr>
        <p:spPr>
          <a:xfrm>
            <a:off x="2143064" y="1625276"/>
            <a:ext cx="13208682" cy="987176"/>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Sự khác nhau giữa tự thụ phấn và thụ phấn chéo</a:t>
            </a:r>
            <a:endParaRPr kumimoji="0" lang="en-US" sz="4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E21EFBD-8616-37D4-9AD9-F28772A855C9}"/>
              </a:ext>
            </a:extLst>
          </p:cNvPr>
          <p:cNvSpPr txBox="1"/>
          <p:nvPr/>
        </p:nvSpPr>
        <p:spPr>
          <a:xfrm>
            <a:off x="1530132" y="3536634"/>
            <a:ext cx="8758260" cy="5521063"/>
          </a:xfrm>
          <a:prstGeom prst="rect">
            <a:avLst/>
          </a:prstGeom>
          <a:noFill/>
        </p:spPr>
        <p:txBody>
          <a:bodyPr wrap="square">
            <a:spAutoFit/>
          </a:bodyPr>
          <a:lstStyle/>
          <a:p>
            <a:pPr marL="285750" marR="34925" indent="-285750" algn="just">
              <a:lnSpc>
                <a:spcPct val="150000"/>
              </a:lnSpc>
              <a:spcBef>
                <a:spcPts val="500"/>
              </a:spcBef>
              <a:spcAft>
                <a:spcPts val="600"/>
              </a:spcAft>
              <a:buFont typeface="Wingdings" panose="05000000000000000000" pitchFamily="2" charset="2"/>
              <a:buChar char="Ø"/>
            </a:pPr>
            <a:r>
              <a:rPr lang="en-US" sz="4000" b="1">
                <a:solidFill>
                  <a:srgbClr val="000000"/>
                </a:solidFill>
                <a:effectLst/>
                <a:latin typeface="Arial" panose="020B0604020202020204" pitchFamily="34" charset="0"/>
                <a:ea typeface="Tahoma" panose="020B0604030504040204" pitchFamily="34" charset="0"/>
              </a:rPr>
              <a:t>Tự thụ phấn</a:t>
            </a:r>
            <a:r>
              <a:rPr lang="en-US" sz="4000">
                <a:solidFill>
                  <a:srgbClr val="000000"/>
                </a:solidFill>
                <a:effectLst/>
                <a:latin typeface="Arial" panose="020B0604020202020204" pitchFamily="34" charset="0"/>
                <a:ea typeface="Tahoma" panose="020B0604030504040204" pitchFamily="34" charset="0"/>
              </a:rPr>
              <a:t> là hình thức thụ phấn trong đó hạt phấn từ nhị được chuyển đến đầu nhụy của cùng một hoa hoặc hạt phấn từ nhị của bông hoa này tới đầu nhụy của bông hoa khác trên cùng một cây.</a:t>
            </a:r>
            <a:endParaRPr lang="en-US" sz="4000">
              <a:effectLst/>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2883E21A-4993-CDD4-B4C6-C5515AB1B0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7152" y="3147921"/>
            <a:ext cx="4885548" cy="6373675"/>
          </a:xfrm>
          <a:prstGeom prst="rect">
            <a:avLst/>
          </a:prstGeom>
        </p:spPr>
      </p:pic>
    </p:spTree>
    <p:extLst>
      <p:ext uri="{BB962C8B-B14F-4D97-AF65-F5344CB8AC3E}">
        <p14:creationId xmlns:p14="http://schemas.microsoft.com/office/powerpoint/2010/main" val="4179617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7" name="Line Callout 1 (Border and Accent Bar) 3">
            <a:extLst>
              <a:ext uri="{FF2B5EF4-FFF2-40B4-BE49-F238E27FC236}">
                <a16:creationId xmlns:a16="http://schemas.microsoft.com/office/drawing/2014/main" id="{430AEF22-5848-CDD0-C1DF-B9BEFC8D3FE0}"/>
              </a:ext>
            </a:extLst>
          </p:cNvPr>
          <p:cNvSpPr/>
          <p:nvPr/>
        </p:nvSpPr>
        <p:spPr>
          <a:xfrm>
            <a:off x="2435384" y="498058"/>
            <a:ext cx="13858936" cy="1303249"/>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Ví dụ về hoa thụ phấn nhờ gió, nhờ sâu bọ, nhờ con người:</a:t>
            </a:r>
          </a:p>
        </p:txBody>
      </p:sp>
      <p:sp>
        <p:nvSpPr>
          <p:cNvPr id="21" name="TextBox 20">
            <a:extLst>
              <a:ext uri="{FF2B5EF4-FFF2-40B4-BE49-F238E27FC236}">
                <a16:creationId xmlns:a16="http://schemas.microsoft.com/office/drawing/2014/main" id="{CAFCEDD7-1636-C423-0202-8717B773C43C}"/>
              </a:ext>
            </a:extLst>
          </p:cNvPr>
          <p:cNvSpPr txBox="1"/>
          <p:nvPr/>
        </p:nvSpPr>
        <p:spPr>
          <a:xfrm>
            <a:off x="2129347" y="2085311"/>
            <a:ext cx="14471009" cy="1005916"/>
          </a:xfrm>
          <a:prstGeom prst="rect">
            <a:avLst/>
          </a:prstGeom>
          <a:noFill/>
        </p:spPr>
        <p:txBody>
          <a:bodyPr wrap="square">
            <a:spAutoFit/>
          </a:bodyPr>
          <a:lstStyle/>
          <a:p>
            <a:pPr marL="571500" marR="34925" indent="-571500" algn="just">
              <a:lnSpc>
                <a:spcPct val="150000"/>
              </a:lnSpc>
              <a:spcBef>
                <a:spcPts val="500"/>
              </a:spcBef>
              <a:spcAft>
                <a:spcPts val="600"/>
              </a:spcAft>
              <a:buFont typeface="Arial" panose="020B0604020202020204" pitchFamily="34" charset="0"/>
              <a:buChar char="•"/>
            </a:pPr>
            <a:r>
              <a:rPr lang="en-US" sz="4500">
                <a:solidFill>
                  <a:schemeClr val="bg1"/>
                </a:solidFill>
                <a:effectLst/>
                <a:latin typeface="Arial" panose="020B0604020202020204" pitchFamily="34" charset="0"/>
                <a:ea typeface="Tahoma" panose="020B0604030504040204" pitchFamily="34" charset="0"/>
              </a:rPr>
              <a:t>Hoa thụ phấn nhờ gió: hoa bồ công anh, lúa, ngô,…</a:t>
            </a:r>
            <a:endParaRPr lang="en-US" sz="4500">
              <a:solidFill>
                <a:schemeClr val="bg1"/>
              </a:solidFill>
              <a:effectLst/>
              <a:latin typeface="Times New Roman" panose="02020603050405020304" pitchFamily="18" charset="0"/>
              <a:ea typeface="Times New Roman" panose="02020603050405020304" pitchFamily="18" charset="0"/>
            </a:endParaRPr>
          </a:p>
        </p:txBody>
      </p:sp>
      <p:pic>
        <p:nvPicPr>
          <p:cNvPr id="23" name="Picture 22">
            <a:extLst>
              <a:ext uri="{FF2B5EF4-FFF2-40B4-BE49-F238E27FC236}">
                <a16:creationId xmlns:a16="http://schemas.microsoft.com/office/drawing/2014/main" id="{F249C9C6-139C-4405-762F-DBE2E6EC0B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4613" y="3823505"/>
            <a:ext cx="5505612" cy="3441008"/>
          </a:xfrm>
          <a:prstGeom prst="rect">
            <a:avLst/>
          </a:prstGeom>
        </p:spPr>
      </p:pic>
      <p:pic>
        <p:nvPicPr>
          <p:cNvPr id="25" name="Picture 24">
            <a:extLst>
              <a:ext uri="{FF2B5EF4-FFF2-40B4-BE49-F238E27FC236}">
                <a16:creationId xmlns:a16="http://schemas.microsoft.com/office/drawing/2014/main" id="{D7BCE6C7-0753-DBDE-15C7-A00DFC0313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05600" y="3839765"/>
            <a:ext cx="5139131" cy="3424748"/>
          </a:xfrm>
          <a:prstGeom prst="rect">
            <a:avLst/>
          </a:prstGeom>
        </p:spPr>
      </p:pic>
      <p:pic>
        <p:nvPicPr>
          <p:cNvPr id="27" name="Picture 26">
            <a:extLst>
              <a:ext uri="{FF2B5EF4-FFF2-40B4-BE49-F238E27FC236}">
                <a16:creationId xmlns:a16="http://schemas.microsoft.com/office/drawing/2014/main" id="{53F46BBF-93BF-426C-A3B6-99AB316FF6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56965" y="4239730"/>
            <a:ext cx="5179288" cy="2913349"/>
          </a:xfrm>
          <a:prstGeom prst="rect">
            <a:avLst/>
          </a:prstGeom>
        </p:spPr>
      </p:pic>
      <p:sp>
        <p:nvSpPr>
          <p:cNvPr id="28" name="Rounded Rectangle 14">
            <a:extLst>
              <a:ext uri="{FF2B5EF4-FFF2-40B4-BE49-F238E27FC236}">
                <a16:creationId xmlns:a16="http://schemas.microsoft.com/office/drawing/2014/main" id="{0794BB53-A493-235C-0B62-DD3DA8489DA2}"/>
              </a:ext>
            </a:extLst>
          </p:cNvPr>
          <p:cNvSpPr/>
          <p:nvPr/>
        </p:nvSpPr>
        <p:spPr>
          <a:xfrm>
            <a:off x="871782" y="8070245"/>
            <a:ext cx="4715334"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bồ</a:t>
            </a:r>
            <a:r>
              <a:rPr kumimoji="0" lang="en-US" sz="4500" b="0" i="0" u="none" strike="noStrike" kern="1200" cap="none" spc="0" normalizeH="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 công anh</a:t>
            </a:r>
            <a:endPar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endParaRPr>
          </a:p>
        </p:txBody>
      </p:sp>
      <p:sp>
        <p:nvSpPr>
          <p:cNvPr id="29" name="Rounded Rectangle 14">
            <a:extLst>
              <a:ext uri="{FF2B5EF4-FFF2-40B4-BE49-F238E27FC236}">
                <a16:creationId xmlns:a16="http://schemas.microsoft.com/office/drawing/2014/main" id="{0E18DB82-FFA7-6052-E108-C423358A9135}"/>
              </a:ext>
            </a:extLst>
          </p:cNvPr>
          <p:cNvSpPr/>
          <p:nvPr/>
        </p:nvSpPr>
        <p:spPr>
          <a:xfrm>
            <a:off x="6981793" y="8015120"/>
            <a:ext cx="4715334"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lúa</a:t>
            </a:r>
          </a:p>
        </p:txBody>
      </p:sp>
      <p:sp>
        <p:nvSpPr>
          <p:cNvPr id="30" name="Rounded Rectangle 14">
            <a:extLst>
              <a:ext uri="{FF2B5EF4-FFF2-40B4-BE49-F238E27FC236}">
                <a16:creationId xmlns:a16="http://schemas.microsoft.com/office/drawing/2014/main" id="{050B96FC-5E80-2D77-9625-4000780A24BF}"/>
              </a:ext>
            </a:extLst>
          </p:cNvPr>
          <p:cNvSpPr/>
          <p:nvPr/>
        </p:nvSpPr>
        <p:spPr>
          <a:xfrm>
            <a:off x="12700886" y="8015120"/>
            <a:ext cx="4715334"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ngô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53"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7" name="Line Callout 1 (Border and Accent Bar) 3">
            <a:extLst>
              <a:ext uri="{FF2B5EF4-FFF2-40B4-BE49-F238E27FC236}">
                <a16:creationId xmlns:a16="http://schemas.microsoft.com/office/drawing/2014/main" id="{430AEF22-5848-CDD0-C1DF-B9BEFC8D3FE0}"/>
              </a:ext>
            </a:extLst>
          </p:cNvPr>
          <p:cNvSpPr/>
          <p:nvPr/>
        </p:nvSpPr>
        <p:spPr>
          <a:xfrm>
            <a:off x="2435384" y="498058"/>
            <a:ext cx="13858936" cy="1303249"/>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về hoa thụ phấn nhờ gió, nhờ sâu bọ, nhờ con người:</a:t>
            </a:r>
          </a:p>
        </p:txBody>
      </p:sp>
      <p:sp>
        <p:nvSpPr>
          <p:cNvPr id="28" name="Rounded Rectangle 14">
            <a:extLst>
              <a:ext uri="{FF2B5EF4-FFF2-40B4-BE49-F238E27FC236}">
                <a16:creationId xmlns:a16="http://schemas.microsoft.com/office/drawing/2014/main" id="{0794BB53-A493-235C-0B62-DD3DA8489DA2}"/>
              </a:ext>
            </a:extLst>
          </p:cNvPr>
          <p:cNvSpPr/>
          <p:nvPr/>
        </p:nvSpPr>
        <p:spPr>
          <a:xfrm>
            <a:off x="2678354" y="8447371"/>
            <a:ext cx="3609214"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nhãn</a:t>
            </a:r>
          </a:p>
        </p:txBody>
      </p:sp>
      <p:sp>
        <p:nvSpPr>
          <p:cNvPr id="30" name="Rounded Rectangle 14">
            <a:extLst>
              <a:ext uri="{FF2B5EF4-FFF2-40B4-BE49-F238E27FC236}">
                <a16:creationId xmlns:a16="http://schemas.microsoft.com/office/drawing/2014/main" id="{050B96FC-5E80-2D77-9625-4000780A24BF}"/>
              </a:ext>
            </a:extLst>
          </p:cNvPr>
          <p:cNvSpPr/>
          <p:nvPr/>
        </p:nvSpPr>
        <p:spPr>
          <a:xfrm>
            <a:off x="10894312" y="8271123"/>
            <a:ext cx="4715334"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vải</a:t>
            </a:r>
          </a:p>
        </p:txBody>
      </p:sp>
      <p:sp>
        <p:nvSpPr>
          <p:cNvPr id="16" name="TextBox 15">
            <a:extLst>
              <a:ext uri="{FF2B5EF4-FFF2-40B4-BE49-F238E27FC236}">
                <a16:creationId xmlns:a16="http://schemas.microsoft.com/office/drawing/2014/main" id="{C3BD0A94-2841-571F-DBFC-482434CB637A}"/>
              </a:ext>
            </a:extLst>
          </p:cNvPr>
          <p:cNvSpPr txBox="1"/>
          <p:nvPr/>
        </p:nvSpPr>
        <p:spPr>
          <a:xfrm>
            <a:off x="1748490" y="1908455"/>
            <a:ext cx="14905219" cy="1005916"/>
          </a:xfrm>
          <a:prstGeom prst="rect">
            <a:avLst/>
          </a:prstGeom>
          <a:noFill/>
        </p:spPr>
        <p:txBody>
          <a:bodyPr wrap="square">
            <a:spAutoFit/>
          </a:bodyPr>
          <a:lstStyle/>
          <a:p>
            <a:pPr marL="685800" marR="34925" indent="-685800" algn="just">
              <a:lnSpc>
                <a:spcPct val="150000"/>
              </a:lnSpc>
              <a:spcBef>
                <a:spcPts val="500"/>
              </a:spcBef>
              <a:spcAft>
                <a:spcPts val="600"/>
              </a:spcAft>
              <a:buFont typeface="Arial" panose="020B0604020202020204" pitchFamily="34" charset="0"/>
              <a:buChar char="•"/>
            </a:pPr>
            <a:r>
              <a:rPr lang="en-US" sz="4500">
                <a:solidFill>
                  <a:schemeClr val="bg1"/>
                </a:solidFill>
                <a:effectLst/>
                <a:latin typeface="Arial" panose="020B0604020202020204" pitchFamily="34" charset="0"/>
                <a:ea typeface="Tahoma" panose="020B0604030504040204" pitchFamily="34" charset="0"/>
              </a:rPr>
              <a:t>Hoa thụ phấn nhờ sâu bọ: hoa nhãn, bưởi, vải, cam,…</a:t>
            </a:r>
            <a:endParaRPr lang="en-US" sz="4500">
              <a:solidFill>
                <a:schemeClr val="bg1"/>
              </a:solidFill>
              <a:effectLst/>
              <a:latin typeface="Times New Roman" panose="02020603050405020304" pitchFamily="18" charset="0"/>
              <a:ea typeface="Times New Roman" panose="02020603050405020304" pitchFamily="18" charset="0"/>
            </a:endParaRPr>
          </a:p>
        </p:txBody>
      </p:sp>
      <p:pic>
        <p:nvPicPr>
          <p:cNvPr id="19" name="Picture 18">
            <a:extLst>
              <a:ext uri="{FF2B5EF4-FFF2-40B4-BE49-F238E27FC236}">
                <a16:creationId xmlns:a16="http://schemas.microsoft.com/office/drawing/2014/main" id="{F37E98F2-E433-B2F3-DED7-6516F0C7FD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9318" y="3394040"/>
            <a:ext cx="6278761" cy="4709071"/>
          </a:xfrm>
          <a:prstGeom prst="rect">
            <a:avLst/>
          </a:prstGeom>
        </p:spPr>
      </p:pic>
      <p:pic>
        <p:nvPicPr>
          <p:cNvPr id="22" name="Picture 21">
            <a:extLst>
              <a:ext uri="{FF2B5EF4-FFF2-40B4-BE49-F238E27FC236}">
                <a16:creationId xmlns:a16="http://schemas.microsoft.com/office/drawing/2014/main" id="{D343FB6D-24D6-9ED5-867A-7A2028864E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84347" y="3563559"/>
            <a:ext cx="7848195" cy="4414610"/>
          </a:xfrm>
          <a:prstGeom prst="rect">
            <a:avLst/>
          </a:prstGeom>
        </p:spPr>
      </p:pic>
    </p:spTree>
    <p:extLst>
      <p:ext uri="{BB962C8B-B14F-4D97-AF65-F5344CB8AC3E}">
        <p14:creationId xmlns:p14="http://schemas.microsoft.com/office/powerpoint/2010/main" val="313274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0"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7" name="Line Callout 1 (Border and Accent Bar) 3">
            <a:extLst>
              <a:ext uri="{FF2B5EF4-FFF2-40B4-BE49-F238E27FC236}">
                <a16:creationId xmlns:a16="http://schemas.microsoft.com/office/drawing/2014/main" id="{430AEF22-5848-CDD0-C1DF-B9BEFC8D3FE0}"/>
              </a:ext>
            </a:extLst>
          </p:cNvPr>
          <p:cNvSpPr/>
          <p:nvPr/>
        </p:nvSpPr>
        <p:spPr>
          <a:xfrm>
            <a:off x="2435384" y="498058"/>
            <a:ext cx="13858936" cy="1303249"/>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về hoa thụ phấn nhờ gió, nhờ sâu bọ, nhờ con người:</a:t>
            </a:r>
          </a:p>
        </p:txBody>
      </p:sp>
      <p:sp>
        <p:nvSpPr>
          <p:cNvPr id="30" name="Rounded Rectangle 14">
            <a:extLst>
              <a:ext uri="{FF2B5EF4-FFF2-40B4-BE49-F238E27FC236}">
                <a16:creationId xmlns:a16="http://schemas.microsoft.com/office/drawing/2014/main" id="{050B96FC-5E80-2D77-9625-4000780A24BF}"/>
              </a:ext>
            </a:extLst>
          </p:cNvPr>
          <p:cNvSpPr/>
          <p:nvPr/>
        </p:nvSpPr>
        <p:spPr>
          <a:xfrm>
            <a:off x="6911694" y="9035258"/>
            <a:ext cx="4715334" cy="9871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Hoa bầu</a:t>
            </a:r>
          </a:p>
        </p:txBody>
      </p:sp>
      <p:sp>
        <p:nvSpPr>
          <p:cNvPr id="16" name="TextBox 15">
            <a:extLst>
              <a:ext uri="{FF2B5EF4-FFF2-40B4-BE49-F238E27FC236}">
                <a16:creationId xmlns:a16="http://schemas.microsoft.com/office/drawing/2014/main" id="{C3BD0A94-2841-571F-DBFC-482434CB637A}"/>
              </a:ext>
            </a:extLst>
          </p:cNvPr>
          <p:cNvSpPr txBox="1"/>
          <p:nvPr/>
        </p:nvSpPr>
        <p:spPr>
          <a:xfrm>
            <a:off x="2316605" y="2021439"/>
            <a:ext cx="14905219" cy="1005916"/>
          </a:xfrm>
          <a:prstGeom prst="rect">
            <a:avLst/>
          </a:prstGeom>
          <a:noFill/>
        </p:spPr>
        <p:txBody>
          <a:bodyPr wrap="square">
            <a:spAutoFit/>
          </a:bodyPr>
          <a:lstStyle/>
          <a:p>
            <a:pPr marL="685800" marR="34925" indent="-685800" algn="just">
              <a:lnSpc>
                <a:spcPct val="150000"/>
              </a:lnSpc>
              <a:spcBef>
                <a:spcPts val="500"/>
              </a:spcBef>
              <a:spcAft>
                <a:spcPts val="600"/>
              </a:spcAft>
              <a:buFont typeface="Arial" panose="020B0604020202020204" pitchFamily="34" charset="0"/>
              <a:buChar char="•"/>
            </a:pPr>
            <a:r>
              <a:rPr lang="en-US" sz="4500">
                <a:solidFill>
                  <a:schemeClr val="bg1"/>
                </a:solidFill>
                <a:effectLst/>
                <a:latin typeface="Arial" panose="020B0604020202020204" pitchFamily="34" charset="0"/>
                <a:ea typeface="Tahoma" panose="020B0604030504040204" pitchFamily="34" charset="0"/>
              </a:rPr>
              <a:t>Hoa thụ phấn nhờ con người: hoa bầu, mướp,…</a:t>
            </a:r>
            <a:endParaRPr lang="en-US" sz="4500">
              <a:solidFill>
                <a:schemeClr val="bg1"/>
              </a:solidFill>
              <a:effectLst/>
              <a:latin typeface="Times New Roman" panose="020206030504050203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6514EBFA-0FA0-F0D5-8CB9-CBC396A700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2252" y="3313450"/>
            <a:ext cx="8216704" cy="5514179"/>
          </a:xfrm>
          <a:prstGeom prst="rect">
            <a:avLst/>
          </a:prstGeom>
        </p:spPr>
      </p:pic>
    </p:spTree>
    <p:extLst>
      <p:ext uri="{BB962C8B-B14F-4D97-AF65-F5344CB8AC3E}">
        <p14:creationId xmlns:p14="http://schemas.microsoft.com/office/powerpoint/2010/main" val="20639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4" name="Line Callout 1 (Border and Accent Bar) 3">
            <a:extLst>
              <a:ext uri="{FF2B5EF4-FFF2-40B4-BE49-F238E27FC236}">
                <a16:creationId xmlns:a16="http://schemas.microsoft.com/office/drawing/2014/main" id="{7422A1B7-E24B-AEB5-95CF-DB0B342F3D35}"/>
              </a:ext>
            </a:extLst>
          </p:cNvPr>
          <p:cNvSpPr/>
          <p:nvPr/>
        </p:nvSpPr>
        <p:spPr>
          <a:xfrm>
            <a:off x="1192579" y="1094071"/>
            <a:ext cx="6865375" cy="908809"/>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a:solidFill>
                  <a:schemeClr val="tx1"/>
                </a:solidFill>
                <a:latin typeface="Arial" panose="020B0604020202020204" pitchFamily="34" charset="0"/>
                <a:cs typeface="Arial" panose="020B0604020202020204" pitchFamily="34" charset="0"/>
              </a:rPr>
              <a:t>Sự hình thành quả cà chua:</a:t>
            </a:r>
          </a:p>
        </p:txBody>
      </p:sp>
      <p:sp>
        <p:nvSpPr>
          <p:cNvPr id="17" name="TextBox 16">
            <a:extLst>
              <a:ext uri="{FF2B5EF4-FFF2-40B4-BE49-F238E27FC236}">
                <a16:creationId xmlns:a16="http://schemas.microsoft.com/office/drawing/2014/main" id="{BBDAB1F5-EE79-B45C-BE17-FEE469ABEE57}"/>
              </a:ext>
            </a:extLst>
          </p:cNvPr>
          <p:cNvSpPr txBox="1"/>
          <p:nvPr/>
        </p:nvSpPr>
        <p:spPr>
          <a:xfrm>
            <a:off x="4495799" y="33057"/>
            <a:ext cx="10722076" cy="1005916"/>
          </a:xfrm>
          <a:prstGeom prst="rect">
            <a:avLst/>
          </a:prstGeom>
          <a:noFill/>
        </p:spPr>
        <p:txBody>
          <a:bodyPr wrap="square">
            <a:spAutoFit/>
          </a:bodyPr>
          <a:lstStyle/>
          <a:p>
            <a:pPr marL="0" marR="34925" algn="ctr">
              <a:lnSpc>
                <a:spcPct val="150000"/>
              </a:lnSpc>
              <a:spcBef>
                <a:spcPts val="0"/>
              </a:spcBef>
              <a:spcAft>
                <a:spcPts val="600"/>
              </a:spcAft>
            </a:pPr>
            <a:r>
              <a:rPr lang="en-US" sz="4500" i="1">
                <a:solidFill>
                  <a:srgbClr val="000000"/>
                </a:solidFill>
                <a:effectLst/>
                <a:latin typeface="Arial" panose="020B0604020202020204" pitchFamily="34" charset="0"/>
                <a:ea typeface="Tahoma" panose="020B0604030504040204" pitchFamily="34" charset="0"/>
              </a:rPr>
              <a:t>2.3. Quá trình lớn lên của quả</a:t>
            </a:r>
            <a:endParaRPr lang="en-US" sz="4500" i="1">
              <a:effectLst/>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E70A8F68-80C4-9D4D-DEE9-E02C4C04F8F2}"/>
              </a:ext>
            </a:extLst>
          </p:cNvPr>
          <p:cNvGrpSpPr/>
          <p:nvPr/>
        </p:nvGrpSpPr>
        <p:grpSpPr>
          <a:xfrm>
            <a:off x="607580" y="2466472"/>
            <a:ext cx="17299419" cy="2055847"/>
            <a:chOff x="2514600" y="3052476"/>
            <a:chExt cx="14478000" cy="2338844"/>
          </a:xfrm>
        </p:grpSpPr>
        <p:sp>
          <p:nvSpPr>
            <p:cNvPr id="19" name="Rectangle 18">
              <a:extLst>
                <a:ext uri="{FF2B5EF4-FFF2-40B4-BE49-F238E27FC236}">
                  <a16:creationId xmlns:a16="http://schemas.microsoft.com/office/drawing/2014/main" id="{68BC6CAA-2B8D-DDFC-2D9F-8DA9A7B0B887}"/>
                </a:ext>
              </a:extLst>
            </p:cNvPr>
            <p:cNvSpPr/>
            <p:nvPr/>
          </p:nvSpPr>
          <p:spPr>
            <a:xfrm>
              <a:off x="2514600" y="3052476"/>
              <a:ext cx="14226028" cy="192609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77C994-824B-DD1A-4629-999551120534}"/>
                </a:ext>
              </a:extLst>
            </p:cNvPr>
            <p:cNvSpPr/>
            <p:nvPr/>
          </p:nvSpPr>
          <p:spPr>
            <a:xfrm>
              <a:off x="3048000" y="3465225"/>
              <a:ext cx="13944600" cy="192609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C5F436FA-CD1A-1FEA-9685-47CF47BF6787}"/>
              </a:ext>
            </a:extLst>
          </p:cNvPr>
          <p:cNvGrpSpPr/>
          <p:nvPr/>
        </p:nvGrpSpPr>
        <p:grpSpPr>
          <a:xfrm>
            <a:off x="607580" y="5038169"/>
            <a:ext cx="17299419" cy="1314146"/>
            <a:chOff x="2514600" y="3052476"/>
            <a:chExt cx="14478000" cy="2338844"/>
          </a:xfrm>
        </p:grpSpPr>
        <p:sp>
          <p:nvSpPr>
            <p:cNvPr id="23" name="Rectangle 22">
              <a:extLst>
                <a:ext uri="{FF2B5EF4-FFF2-40B4-BE49-F238E27FC236}">
                  <a16:creationId xmlns:a16="http://schemas.microsoft.com/office/drawing/2014/main" id="{79F951D8-0975-A622-01B5-E15C8234CAC7}"/>
                </a:ext>
              </a:extLst>
            </p:cNvPr>
            <p:cNvSpPr/>
            <p:nvPr/>
          </p:nvSpPr>
          <p:spPr>
            <a:xfrm>
              <a:off x="2514600" y="3052476"/>
              <a:ext cx="14226028" cy="192609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E95D496-1603-3335-D37A-B291889C224B}"/>
                </a:ext>
              </a:extLst>
            </p:cNvPr>
            <p:cNvSpPr/>
            <p:nvPr/>
          </p:nvSpPr>
          <p:spPr>
            <a:xfrm>
              <a:off x="3048000" y="3465225"/>
              <a:ext cx="13944600" cy="192609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902ECDE-C37D-CB42-5870-762907F14ADD}"/>
              </a:ext>
            </a:extLst>
          </p:cNvPr>
          <p:cNvSpPr txBox="1"/>
          <p:nvPr/>
        </p:nvSpPr>
        <p:spPr>
          <a:xfrm>
            <a:off x="1305423" y="2928881"/>
            <a:ext cx="16327838" cy="1610826"/>
          </a:xfrm>
          <a:prstGeom prst="rect">
            <a:avLst/>
          </a:prstGeom>
          <a:noFill/>
        </p:spPr>
        <p:txBody>
          <a:bodyPr wrap="square">
            <a:spAutoFit/>
          </a:bodyPr>
          <a:lstStyle/>
          <a:p>
            <a:pPr marL="0" marR="34925" algn="just">
              <a:lnSpc>
                <a:spcPct val="150000"/>
              </a:lnSpc>
              <a:spcBef>
                <a:spcPts val="500"/>
              </a:spcBef>
              <a:spcAft>
                <a:spcPts val="600"/>
              </a:spcAft>
            </a:pPr>
            <a:r>
              <a:rPr lang="en-US" sz="3500">
                <a:solidFill>
                  <a:srgbClr val="000000"/>
                </a:solidFill>
                <a:effectLst/>
                <a:latin typeface="Arial" panose="020B0604020202020204" pitchFamily="34" charset="0"/>
                <a:ea typeface="Tahoma" panose="020B0604030504040204" pitchFamily="34" charset="0"/>
              </a:rPr>
              <a:t>Sau khi được thụ tinh, noãn phát triển thành hạt. Mỗi noãn đã được thụ tinh hình thành nên 1 hạt, vỏ noãn hình thành nên vỏ hạt.</a:t>
            </a:r>
            <a:endParaRPr lang="en-US" sz="3500">
              <a:effectLst/>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1D6A764B-0A0A-40A1-2BF1-04A0E124EF46}"/>
              </a:ext>
            </a:extLst>
          </p:cNvPr>
          <p:cNvSpPr txBox="1"/>
          <p:nvPr/>
        </p:nvSpPr>
        <p:spPr>
          <a:xfrm>
            <a:off x="1305423" y="5467906"/>
            <a:ext cx="10722076" cy="813300"/>
          </a:xfrm>
          <a:prstGeom prst="rect">
            <a:avLst/>
          </a:prstGeom>
          <a:noFill/>
        </p:spPr>
        <p:txBody>
          <a:bodyPr wrap="square">
            <a:spAutoFit/>
          </a:bodyPr>
          <a:lstStyle/>
          <a:p>
            <a:pPr marL="0" marR="0" algn="just">
              <a:lnSpc>
                <a:spcPct val="150000"/>
              </a:lnSpc>
              <a:spcBef>
                <a:spcPts val="1200"/>
              </a:spcBef>
              <a:spcAft>
                <a:spcPts val="300"/>
              </a:spcAft>
            </a:pPr>
            <a:r>
              <a:rPr lang="en-US" sz="3500">
                <a:solidFill>
                  <a:srgbClr val="000000"/>
                </a:solidFill>
                <a:effectLst/>
                <a:latin typeface="Arial" panose="020B0604020202020204" pitchFamily="34" charset="0"/>
                <a:ea typeface="Tahoma" panose="020B0604030504040204" pitchFamily="34" charset="0"/>
                <a:cs typeface="Times New Roman" panose="02020603050405020304" pitchFamily="18" charset="0"/>
              </a:rPr>
              <a:t>Bầu nhuỵ phát triển thành quả chứa hạt.</a:t>
            </a:r>
            <a:endParaRPr lang="en-US" sz="35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3D51929B-DE75-4377-4171-D86CBE586A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00" y="6568901"/>
            <a:ext cx="8887183" cy="36100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1027967"/>
            <a:ext cx="16766524" cy="902595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1453">
            <a:off x="543297" y="374919"/>
            <a:ext cx="2591086" cy="330601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1999961" y="3028083"/>
            <a:ext cx="298028" cy="28393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1594150" y="3146400"/>
            <a:ext cx="298028" cy="28393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2376163" y="2918398"/>
            <a:ext cx="298028" cy="28393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48788" y="-105753"/>
            <a:ext cx="12043612" cy="2831579"/>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783215" y="8747362"/>
            <a:ext cx="1974627" cy="196744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16937916" y="-24078"/>
            <a:ext cx="1974627" cy="1967447"/>
          </a:xfrm>
          <a:prstGeom prst="rect">
            <a:avLst/>
          </a:prstGeom>
        </p:spPr>
      </p:pic>
      <p:sp>
        <p:nvSpPr>
          <p:cNvPr id="33" name="TextBox 32">
            <a:extLst>
              <a:ext uri="{FF2B5EF4-FFF2-40B4-BE49-F238E27FC236}">
                <a16:creationId xmlns:a16="http://schemas.microsoft.com/office/drawing/2014/main" id="{F08BBAEB-439C-9BB6-0867-1199BA8E7DCD}"/>
              </a:ext>
            </a:extLst>
          </p:cNvPr>
          <p:cNvSpPr txBox="1"/>
          <p:nvPr/>
        </p:nvSpPr>
        <p:spPr>
          <a:xfrm>
            <a:off x="4356768" y="748921"/>
            <a:ext cx="9844548" cy="1122230"/>
          </a:xfrm>
          <a:prstGeom prst="rect">
            <a:avLst/>
          </a:prstGeom>
          <a:noFill/>
        </p:spPr>
        <p:txBody>
          <a:bodyPr wrap="square">
            <a:spAutoFit/>
          </a:bodyPr>
          <a:lstStyle/>
          <a:p>
            <a:pPr marL="0" marR="0" algn="ctr">
              <a:lnSpc>
                <a:spcPct val="150000"/>
              </a:lnSpc>
              <a:spcBef>
                <a:spcPts val="1200"/>
              </a:spcBef>
              <a:spcAft>
                <a:spcPts val="300"/>
              </a:spcAft>
            </a:pPr>
            <a:r>
              <a:rPr lang="en-US" sz="5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Sinh sản hữu tính ở động vật</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D9257169-3623-E078-77F1-4777EE53D54E}"/>
              </a:ext>
            </a:extLst>
          </p:cNvPr>
          <p:cNvSpPr txBox="1"/>
          <p:nvPr/>
        </p:nvSpPr>
        <p:spPr>
          <a:xfrm>
            <a:off x="3759752" y="2643537"/>
            <a:ext cx="11252878" cy="1019253"/>
          </a:xfrm>
          <a:prstGeom prst="rect">
            <a:avLst/>
          </a:prstGeom>
          <a:noFill/>
        </p:spPr>
        <p:txBody>
          <a:bodyPr wrap="square">
            <a:spAutoFit/>
          </a:bodyPr>
          <a:lstStyle/>
          <a:p>
            <a:pPr marL="0" marR="0" algn="ctr">
              <a:lnSpc>
                <a:spcPct val="150000"/>
              </a:lnSpc>
              <a:spcBef>
                <a:spcPts val="1200"/>
              </a:spcBef>
              <a:spcAft>
                <a:spcPts val="300"/>
              </a:spcAft>
            </a:pPr>
            <a:r>
              <a:rPr lang="en-US" sz="4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 Các giai đoạn của quá trình sinh sản</a:t>
            </a:r>
            <a:endParaRPr lang="en-US" sz="4500"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F5DC5348-D07D-6277-2169-B232458B51DE}"/>
              </a:ext>
            </a:extLst>
          </p:cNvPr>
          <p:cNvSpPr/>
          <p:nvPr/>
        </p:nvSpPr>
        <p:spPr>
          <a:xfrm>
            <a:off x="2323400" y="4198359"/>
            <a:ext cx="5353819" cy="1019253"/>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300">
                <a:solidFill>
                  <a:srgbClr val="002060"/>
                </a:solidFill>
                <a:latin typeface="Arial" panose="020B0604020202020204" pitchFamily="34" charset="0"/>
                <a:cs typeface="Arial" panose="020B0604020202020204" pitchFamily="34" charset="0"/>
              </a:rPr>
              <a:t>Hoạt động nhóm</a:t>
            </a:r>
          </a:p>
        </p:txBody>
      </p:sp>
      <p:sp>
        <p:nvSpPr>
          <p:cNvPr id="40" name="Speech Bubble: Oval 39">
            <a:extLst>
              <a:ext uri="{FF2B5EF4-FFF2-40B4-BE49-F238E27FC236}">
                <a16:creationId xmlns:a16="http://schemas.microsoft.com/office/drawing/2014/main" id="{3CCAA433-211B-1E68-0AA4-CBA991D1AF88}"/>
              </a:ext>
            </a:extLst>
          </p:cNvPr>
          <p:cNvSpPr/>
          <p:nvPr/>
        </p:nvSpPr>
        <p:spPr>
          <a:xfrm>
            <a:off x="9753600" y="3930374"/>
            <a:ext cx="7390138" cy="4988430"/>
          </a:xfrm>
          <a:prstGeom prst="wedgeEllipseCallout">
            <a:avLst>
              <a:gd name="adj1" fmla="val -54760"/>
              <a:gd name="adj2" fmla="val 40326"/>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Hoàn thành phiếu học tập số 3</a:t>
            </a:r>
          </a:p>
        </p:txBody>
      </p:sp>
      <p:pic>
        <p:nvPicPr>
          <p:cNvPr id="41" name="Picture 40">
            <a:extLst>
              <a:ext uri="{FF2B5EF4-FFF2-40B4-BE49-F238E27FC236}">
                <a16:creationId xmlns:a16="http://schemas.microsoft.com/office/drawing/2014/main" id="{1E635EA6-7D58-14FB-E178-3617106A6371}"/>
              </a:ext>
            </a:extLst>
          </p:cNvPr>
          <p:cNvPicPr>
            <a:picLocks noChangeAspect="1"/>
          </p:cNvPicPr>
          <p:nvPr/>
        </p:nvPicPr>
        <p:blipFill>
          <a:blip r:embed="rId16"/>
          <a:srcRect/>
          <a:stretch>
            <a:fillRect/>
          </a:stretch>
        </p:blipFill>
        <p:spPr>
          <a:xfrm>
            <a:off x="2374336" y="5730370"/>
            <a:ext cx="5771615" cy="3773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par>
                                <p:cTn id="13" presetID="14" presetClass="entr" presetSubtype="1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ircle(i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7" name="TextBox 16">
            <a:extLst>
              <a:ext uri="{FF2B5EF4-FFF2-40B4-BE49-F238E27FC236}">
                <a16:creationId xmlns:a16="http://schemas.microsoft.com/office/drawing/2014/main" id="{EA0615CE-609B-814F-DA40-7705C0FA6B5F}"/>
              </a:ext>
            </a:extLst>
          </p:cNvPr>
          <p:cNvSpPr txBox="1"/>
          <p:nvPr/>
        </p:nvSpPr>
        <p:spPr>
          <a:xfrm>
            <a:off x="6062268" y="325013"/>
            <a:ext cx="5791200" cy="1407373"/>
          </a:xfrm>
          <a:prstGeom prst="rect">
            <a:avLst/>
          </a:prstGeom>
          <a:noFill/>
        </p:spPr>
        <p:txBody>
          <a:bodyPr wrap="square" rtlCol="0">
            <a:spAutoFit/>
          </a:bodyPr>
          <a:lstStyle/>
          <a:p>
            <a:pPr algn="ctr">
              <a:lnSpc>
                <a:spcPct val="150000"/>
              </a:lnSpc>
            </a:pPr>
            <a:r>
              <a:rPr lang="en-US" sz="6500" b="1">
                <a:solidFill>
                  <a:schemeClr val="bg1"/>
                </a:solidFill>
                <a:latin typeface="Arial" panose="020B0604020202020204" pitchFamily="34" charset="0"/>
                <a:cs typeface="Arial" panose="020B0604020202020204" pitchFamily="34" charset="0"/>
              </a:rPr>
              <a:t>KHỞI ĐỘNG</a:t>
            </a:r>
          </a:p>
        </p:txBody>
      </p:sp>
      <p:sp>
        <p:nvSpPr>
          <p:cNvPr id="18" name="Rounded Rectangle 14">
            <a:extLst>
              <a:ext uri="{FF2B5EF4-FFF2-40B4-BE49-F238E27FC236}">
                <a16:creationId xmlns:a16="http://schemas.microsoft.com/office/drawing/2014/main" id="{E5A34B94-90FB-A1F1-D4C4-37B46C674A6D}"/>
              </a:ext>
            </a:extLst>
          </p:cNvPr>
          <p:cNvSpPr/>
          <p:nvPr/>
        </p:nvSpPr>
        <p:spPr>
          <a:xfrm>
            <a:off x="1269318" y="1910556"/>
            <a:ext cx="16024655" cy="213275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Quan sát các hình ảnh dưới đây và nêu sự khác nhau về hình thức sinh sản ở cá và sao biển. Cho biết tên hình thức sinh sản của cá. </a:t>
            </a:r>
          </a:p>
        </p:txBody>
      </p:sp>
      <p:pic>
        <p:nvPicPr>
          <p:cNvPr id="21" name="Picture 20">
            <a:extLst>
              <a:ext uri="{FF2B5EF4-FFF2-40B4-BE49-F238E27FC236}">
                <a16:creationId xmlns:a16="http://schemas.microsoft.com/office/drawing/2014/main" id="{E10314B8-A12B-1696-056F-7015D53447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14262" y="7570782"/>
            <a:ext cx="9058540" cy="2381665"/>
          </a:xfrm>
          <a:prstGeom prst="rect">
            <a:avLst/>
          </a:prstGeom>
        </p:spPr>
      </p:pic>
      <p:pic>
        <p:nvPicPr>
          <p:cNvPr id="23" name="Picture 22">
            <a:extLst>
              <a:ext uri="{FF2B5EF4-FFF2-40B4-BE49-F238E27FC236}">
                <a16:creationId xmlns:a16="http://schemas.microsoft.com/office/drawing/2014/main" id="{B229D9C0-6B72-74A0-9CF0-D52DB7F151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198" y="4426277"/>
            <a:ext cx="8694188" cy="4343400"/>
          </a:xfrm>
          <a:prstGeom prst="rect">
            <a:avLst/>
          </a:prstGeom>
        </p:spPr>
      </p:pic>
      <p:pic>
        <p:nvPicPr>
          <p:cNvPr id="25" name="Picture 24">
            <a:extLst>
              <a:ext uri="{FF2B5EF4-FFF2-40B4-BE49-F238E27FC236}">
                <a16:creationId xmlns:a16="http://schemas.microsoft.com/office/drawing/2014/main" id="{8DDE93DB-B246-499C-3729-2B5F51867CC6}"/>
              </a:ext>
            </a:extLst>
          </p:cNvPr>
          <p:cNvPicPr>
            <a:picLocks noChangeAspect="1"/>
          </p:cNvPicPr>
          <p:nvPr/>
        </p:nvPicPr>
        <p:blipFill rotWithShape="1">
          <a:blip r:embed="rId14">
            <a:extLst>
              <a:ext uri="{28A0092B-C50C-407E-A947-70E740481C1C}">
                <a14:useLocalDpi xmlns:a14="http://schemas.microsoft.com/office/drawing/2010/main" val="0"/>
              </a:ext>
            </a:extLst>
          </a:blip>
          <a:srcRect l="74063" t="8881" r="7449" b="48892"/>
          <a:stretch/>
        </p:blipFill>
        <p:spPr>
          <a:xfrm>
            <a:off x="12283306" y="3762211"/>
            <a:ext cx="3380723" cy="43434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8" name="Speech Bubble: Rectangle with Corners Rounded 17">
            <a:extLst>
              <a:ext uri="{FF2B5EF4-FFF2-40B4-BE49-F238E27FC236}">
                <a16:creationId xmlns:a16="http://schemas.microsoft.com/office/drawing/2014/main" id="{5F8A24AD-8028-F14A-6E19-E0ECED746BE6}"/>
              </a:ext>
            </a:extLst>
          </p:cNvPr>
          <p:cNvSpPr/>
          <p:nvPr/>
        </p:nvSpPr>
        <p:spPr>
          <a:xfrm>
            <a:off x="7331575" y="679370"/>
            <a:ext cx="3505200" cy="1066800"/>
          </a:xfrm>
          <a:prstGeom prst="wedgeRoundRectCallou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FF0000"/>
                </a:solidFill>
                <a:latin typeface="Arial" panose="020B0604020202020204" pitchFamily="34" charset="0"/>
                <a:cs typeface="Arial" panose="020B0604020202020204" pitchFamily="34" charset="0"/>
              </a:rPr>
              <a:t>Trả lời </a:t>
            </a:r>
          </a:p>
        </p:txBody>
      </p:sp>
      <p:sp>
        <p:nvSpPr>
          <p:cNvPr id="22" name="Rounded Rectangle 14">
            <a:extLst>
              <a:ext uri="{FF2B5EF4-FFF2-40B4-BE49-F238E27FC236}">
                <a16:creationId xmlns:a16="http://schemas.microsoft.com/office/drawing/2014/main" id="{3E20E7A3-C522-CC81-216E-77569045112B}"/>
              </a:ext>
            </a:extLst>
          </p:cNvPr>
          <p:cNvSpPr/>
          <p:nvPr/>
        </p:nvSpPr>
        <p:spPr>
          <a:xfrm>
            <a:off x="794277" y="2397747"/>
            <a:ext cx="17115274" cy="6268692"/>
          </a:xfrm>
          <a:prstGeom prst="roundRect">
            <a:avLst/>
          </a:prstGeom>
          <a:solidFill>
            <a:schemeClr val="bg1"/>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500">
                <a:solidFill>
                  <a:schemeClr val="tx1"/>
                </a:solidFill>
                <a:latin typeface="Arial" panose="020B0604020202020204" pitchFamily="34" charset="0"/>
                <a:cs typeface="Arial" panose="020B0604020202020204" pitchFamily="34" charset="0"/>
              </a:rPr>
              <a:t>(1) Quá trình sinh sản hữu tính ở hầu hết các loài động vật là một quá trình gồm ba giai đoạn nối tiếp nhau: </a:t>
            </a:r>
          </a:p>
          <a:p>
            <a:pPr marL="571500" indent="-571500" algn="just">
              <a:lnSpc>
                <a:spcPct val="150000"/>
              </a:lnSpc>
              <a:buFont typeface="Arial" panose="020B0604020202020204" pitchFamily="34" charset="0"/>
              <a:buChar char="•"/>
            </a:pPr>
            <a:r>
              <a:rPr lang="en-US" sz="4500">
                <a:solidFill>
                  <a:schemeClr val="tx1"/>
                </a:solidFill>
                <a:latin typeface="Arial" panose="020B0604020202020204" pitchFamily="34" charset="0"/>
                <a:cs typeface="Arial" panose="020B0604020202020204" pitchFamily="34" charset="0"/>
              </a:rPr>
              <a:t>Hình thành tinh trùng và hình thành trứng</a:t>
            </a:r>
          </a:p>
          <a:p>
            <a:pPr marL="571500" indent="-571500" algn="just">
              <a:lnSpc>
                <a:spcPct val="150000"/>
              </a:lnSpc>
              <a:buFont typeface="Arial" panose="020B0604020202020204" pitchFamily="34" charset="0"/>
              <a:buChar char="•"/>
            </a:pPr>
            <a:r>
              <a:rPr lang="en-US" sz="4500">
                <a:solidFill>
                  <a:schemeClr val="tx1"/>
                </a:solidFill>
                <a:latin typeface="Arial" panose="020B0604020202020204" pitchFamily="34" charset="0"/>
                <a:cs typeface="Arial" panose="020B0604020202020204" pitchFamily="34" charset="0"/>
              </a:rPr>
              <a:t>Thụ tinh tạo thành hợp tử </a:t>
            </a:r>
          </a:p>
          <a:p>
            <a:pPr marL="571500" indent="-571500" algn="just">
              <a:lnSpc>
                <a:spcPct val="150000"/>
              </a:lnSpc>
              <a:buFont typeface="Arial" panose="020B0604020202020204" pitchFamily="34" charset="0"/>
              <a:buChar char="•"/>
            </a:pPr>
            <a:r>
              <a:rPr lang="en-US" sz="4500">
                <a:solidFill>
                  <a:schemeClr val="tx1"/>
                </a:solidFill>
                <a:latin typeface="Arial" panose="020B0604020202020204" pitchFamily="34" charset="0"/>
                <a:cs typeface="Arial" panose="020B0604020202020204" pitchFamily="34" charset="0"/>
              </a:rPr>
              <a:t>Hợp tử phát triển thành phôi, hình thành cơ thể mới.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 calcmode="lin" valueType="num">
                                      <p:cBhvr>
                                        <p:cTn id="7" dur="500" fill="hold"/>
                                        <p:tgtEl>
                                          <p:spTgt spid="22">
                                            <p:bg/>
                                          </p:spTgt>
                                        </p:tgtEl>
                                        <p:attrNameLst>
                                          <p:attrName>ppt_w</p:attrName>
                                        </p:attrNameLst>
                                      </p:cBhvr>
                                      <p:tavLst>
                                        <p:tav tm="0">
                                          <p:val>
                                            <p:fltVal val="0"/>
                                          </p:val>
                                        </p:tav>
                                        <p:tav tm="100000">
                                          <p:val>
                                            <p:strVal val="#ppt_w"/>
                                          </p:val>
                                        </p:tav>
                                      </p:tavLst>
                                    </p:anim>
                                    <p:anim calcmode="lin" valueType="num">
                                      <p:cBhvr>
                                        <p:cTn id="8" dur="500" fill="hold"/>
                                        <p:tgtEl>
                                          <p:spTgt spid="22">
                                            <p:bg/>
                                          </p:spTgt>
                                        </p:tgtEl>
                                        <p:attrNameLst>
                                          <p:attrName>ppt_h</p:attrName>
                                        </p:attrNameLst>
                                      </p:cBhvr>
                                      <p:tavLst>
                                        <p:tav tm="0">
                                          <p:val>
                                            <p:fltVal val="0"/>
                                          </p:val>
                                        </p:tav>
                                        <p:tav tm="100000">
                                          <p:val>
                                            <p:strVal val="#ppt_h"/>
                                          </p:val>
                                        </p:tav>
                                      </p:tavLst>
                                    </p:anim>
                                    <p:animEffect transition="in" filter="fade">
                                      <p:cBhvr>
                                        <p:cTn id="9" dur="500"/>
                                        <p:tgtEl>
                                          <p:spTgt spid="2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p:cTn id="14"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 calcmode="lin" valueType="num">
                                      <p:cBhvr>
                                        <p:cTn id="21"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 calcmode="lin" valueType="num">
                                      <p:cBhvr>
                                        <p:cTn id="28" dur="500" fill="hold"/>
                                        <p:tgtEl>
                                          <p:spTgt spid="2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 calcmode="lin" valueType="num">
                                      <p:cBhvr>
                                        <p:cTn id="35" dur="5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2">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22" name="Rounded Rectangle 14">
            <a:extLst>
              <a:ext uri="{FF2B5EF4-FFF2-40B4-BE49-F238E27FC236}">
                <a16:creationId xmlns:a16="http://schemas.microsoft.com/office/drawing/2014/main" id="{3E20E7A3-C522-CC81-216E-77569045112B}"/>
              </a:ext>
            </a:extLst>
          </p:cNvPr>
          <p:cNvSpPr/>
          <p:nvPr/>
        </p:nvSpPr>
        <p:spPr>
          <a:xfrm>
            <a:off x="261344" y="843638"/>
            <a:ext cx="11233682" cy="9054423"/>
          </a:xfrm>
          <a:prstGeom prst="roundRect">
            <a:avLst/>
          </a:prstGeom>
          <a:solidFill>
            <a:schemeClr val="bg1"/>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(2)</a:t>
            </a:r>
          </a:p>
          <a:p>
            <a:pPr marL="457200" indent="-457200" algn="just">
              <a:lnSpc>
                <a:spcPct val="150000"/>
              </a:lnSpc>
              <a:buFont typeface="Wingdings" panose="05000000000000000000" pitchFamily="2" charset="2"/>
              <a:buChar char="q"/>
            </a:pPr>
            <a:r>
              <a:rPr lang="en-US" sz="3500">
                <a:solidFill>
                  <a:schemeClr val="tx1"/>
                </a:solidFill>
                <a:latin typeface="Arial" panose="020B0604020202020204" pitchFamily="34" charset="0"/>
                <a:cs typeface="Arial" panose="020B0604020202020204" pitchFamily="34" charset="0"/>
              </a:rPr>
              <a:t>Động vật đẻ trứng:</a:t>
            </a:r>
          </a:p>
          <a:p>
            <a:pPr marL="457200" indent="-457200" algn="just">
              <a:lnSpc>
                <a:spcPct val="150000"/>
              </a:lnSpc>
              <a:buFont typeface="Arial" panose="020B0604020202020204" pitchFamily="34" charset="0"/>
              <a:buChar char="•"/>
            </a:pPr>
            <a:r>
              <a:rPr lang="en-US" sz="3500">
                <a:solidFill>
                  <a:schemeClr val="tx1"/>
                </a:solidFill>
                <a:latin typeface="Arial" panose="020B0604020202020204" pitchFamily="34" charset="0"/>
                <a:cs typeface="Arial" panose="020B0604020202020204" pitchFamily="34" charset="0"/>
              </a:rPr>
              <a:t>Ví dụ động vật đẻ trứng: gà, vịt, ngỗng, chim bồ câu,…</a:t>
            </a:r>
          </a:p>
          <a:p>
            <a:pPr marL="457200" indent="-457200" algn="just">
              <a:lnSpc>
                <a:spcPct val="150000"/>
              </a:lnSpc>
              <a:buFont typeface="Arial" panose="020B0604020202020204" pitchFamily="34" charset="0"/>
              <a:buChar char="•"/>
            </a:pPr>
            <a:r>
              <a:rPr lang="en-US" sz="3500">
                <a:solidFill>
                  <a:srgbClr val="000000"/>
                </a:solidFill>
                <a:latin typeface="Arial" panose="020B0604020202020204" pitchFamily="34" charset="0"/>
                <a:ea typeface="Tahoma" panose="020B0604030504040204" pitchFamily="34" charset="0"/>
              </a:rPr>
              <a:t>Các giai đoạn của quá trình sinh sản ở động vật đẻ trứng: Con đực và con cái giao phối </a:t>
            </a:r>
            <a:r>
              <a:rPr lang="en-US" sz="3500">
                <a:solidFill>
                  <a:srgbClr val="000000"/>
                </a:solidFill>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a:t>
            </a:r>
            <a:r>
              <a:rPr lang="en-US" sz="3500">
                <a:solidFill>
                  <a:srgbClr val="000000"/>
                </a:solidFill>
                <a:latin typeface="Arial" panose="020B0604020202020204" pitchFamily="34" charset="0"/>
                <a:ea typeface="Tahoma" panose="020B0604030504040204" pitchFamily="34" charset="0"/>
              </a:rPr>
              <a:t>Tinh trùng kết hợp với trứng tạo thành hợp tử nằm trong trứng đã được thụ tinh. Trứng đã được thụ tinh ra ngoài </a:t>
            </a:r>
            <a:r>
              <a:rPr lang="en-US" sz="3500">
                <a:solidFill>
                  <a:srgbClr val="000000"/>
                </a:solidFill>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a:t>
            </a:r>
            <a:r>
              <a:rPr lang="en-US" sz="3500">
                <a:solidFill>
                  <a:srgbClr val="000000"/>
                </a:solidFill>
                <a:latin typeface="Arial" panose="020B0604020202020204" pitchFamily="34" charset="0"/>
                <a:ea typeface="Tahoma" panose="020B0604030504040204" pitchFamily="34" charset="0"/>
              </a:rPr>
              <a:t> đủ nhiệt độ, hợp tử phát triển thành phôi </a:t>
            </a:r>
            <a:r>
              <a:rPr lang="en-US" sz="3500">
                <a:solidFill>
                  <a:srgbClr val="000000"/>
                </a:solidFill>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a:t>
            </a:r>
            <a:r>
              <a:rPr lang="en-US" sz="3500">
                <a:solidFill>
                  <a:srgbClr val="000000"/>
                </a:solidFill>
                <a:latin typeface="Arial" panose="020B0604020202020204" pitchFamily="34" charset="0"/>
                <a:ea typeface="Tahoma" panose="020B0604030504040204" pitchFamily="34" charset="0"/>
              </a:rPr>
              <a:t> cơ thể mới </a:t>
            </a:r>
            <a:r>
              <a:rPr lang="en-US" sz="3500">
                <a:solidFill>
                  <a:srgbClr val="000000"/>
                </a:solidFill>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a:t>
            </a:r>
            <a:r>
              <a:rPr lang="en-US" sz="3500">
                <a:solidFill>
                  <a:srgbClr val="000000"/>
                </a:solidFill>
                <a:latin typeface="Arial" panose="020B0604020202020204" pitchFamily="34" charset="0"/>
                <a:ea typeface="Tahoma" panose="020B0604030504040204" pitchFamily="34" charset="0"/>
              </a:rPr>
              <a:t> phát triển hoàn thiện, con non phá vỡ vỏ trứng chui ra.</a:t>
            </a:r>
            <a:endParaRPr lang="en-US" sz="3500">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7B6FE44D-8002-3EA9-E869-8CDC1126B7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30246" y="3558016"/>
            <a:ext cx="5774237" cy="3575064"/>
          </a:xfrm>
          <a:prstGeom prst="rect">
            <a:avLst/>
          </a:prstGeom>
        </p:spPr>
      </p:pic>
    </p:spTree>
    <p:extLst>
      <p:ext uri="{BB962C8B-B14F-4D97-AF65-F5344CB8AC3E}">
        <p14:creationId xmlns:p14="http://schemas.microsoft.com/office/powerpoint/2010/main" val="2147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 calcmode="lin" valueType="num">
                                      <p:cBhvr>
                                        <p:cTn id="7" dur="500" fill="hold"/>
                                        <p:tgtEl>
                                          <p:spTgt spid="22">
                                            <p:bg/>
                                          </p:spTgt>
                                        </p:tgtEl>
                                        <p:attrNameLst>
                                          <p:attrName>ppt_w</p:attrName>
                                        </p:attrNameLst>
                                      </p:cBhvr>
                                      <p:tavLst>
                                        <p:tav tm="0">
                                          <p:val>
                                            <p:fltVal val="0"/>
                                          </p:val>
                                        </p:tav>
                                        <p:tav tm="100000">
                                          <p:val>
                                            <p:strVal val="#ppt_w"/>
                                          </p:val>
                                        </p:tav>
                                      </p:tavLst>
                                    </p:anim>
                                    <p:anim calcmode="lin" valueType="num">
                                      <p:cBhvr>
                                        <p:cTn id="8" dur="500" fill="hold"/>
                                        <p:tgtEl>
                                          <p:spTgt spid="22">
                                            <p:bg/>
                                          </p:spTgt>
                                        </p:tgtEl>
                                        <p:attrNameLst>
                                          <p:attrName>ppt_h</p:attrName>
                                        </p:attrNameLst>
                                      </p:cBhvr>
                                      <p:tavLst>
                                        <p:tav tm="0">
                                          <p:val>
                                            <p:fltVal val="0"/>
                                          </p:val>
                                        </p:tav>
                                        <p:tav tm="100000">
                                          <p:val>
                                            <p:strVal val="#ppt_h"/>
                                          </p:val>
                                        </p:tav>
                                      </p:tavLst>
                                    </p:anim>
                                    <p:animEffect transition="in" filter="fade">
                                      <p:cBhvr>
                                        <p:cTn id="9" dur="500"/>
                                        <p:tgtEl>
                                          <p:spTgt spid="2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p:cTn id="14"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 calcmode="lin" valueType="num">
                                      <p:cBhvr>
                                        <p:cTn id="21"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 calcmode="lin" valueType="num">
                                      <p:cBhvr>
                                        <p:cTn id="28" dur="500" fill="hold"/>
                                        <p:tgtEl>
                                          <p:spTgt spid="2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 calcmode="lin" valueType="num">
                                      <p:cBhvr>
                                        <p:cTn id="35" dur="5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2">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2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22" name="Rounded Rectangle 14">
            <a:extLst>
              <a:ext uri="{FF2B5EF4-FFF2-40B4-BE49-F238E27FC236}">
                <a16:creationId xmlns:a16="http://schemas.microsoft.com/office/drawing/2014/main" id="{3E20E7A3-C522-CC81-216E-77569045112B}"/>
              </a:ext>
            </a:extLst>
          </p:cNvPr>
          <p:cNvSpPr/>
          <p:nvPr/>
        </p:nvSpPr>
        <p:spPr>
          <a:xfrm>
            <a:off x="190044" y="840516"/>
            <a:ext cx="11342626" cy="9054423"/>
          </a:xfrm>
          <a:prstGeom prst="roundRect">
            <a:avLst/>
          </a:prstGeom>
          <a:solidFill>
            <a:schemeClr val="bg1"/>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Font typeface="Wingdings" panose="05000000000000000000" pitchFamily="2" charset="2"/>
              <a:buChar char="q"/>
            </a:pPr>
            <a:r>
              <a:rPr lang="en-US" sz="3800">
                <a:solidFill>
                  <a:schemeClr val="tx1"/>
                </a:solidFill>
                <a:latin typeface="Arial" panose="020B0604020202020204" pitchFamily="34" charset="0"/>
                <a:cs typeface="Arial" panose="020B0604020202020204" pitchFamily="34" charset="0"/>
              </a:rPr>
              <a:t>Động vật đẻ con:</a:t>
            </a:r>
          </a:p>
          <a:p>
            <a:pPr marL="685800" indent="-6858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Động vật đẻ con: lợn, chó, mèo, trâu, bò,…</a:t>
            </a:r>
          </a:p>
          <a:p>
            <a:pPr marL="685800" indent="-6858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Các giai đoạn của quá trình sinh sản ở động vật đẻ con: Con đực và cái giao phối với nhau. Tinh trùng của con đực gặp trứng con cái tạo thành hợp tử. Hợp tử phát triển thành phôi, hình thành nên cơ thể mới ở trong cơ thể con cái. Đủ thời gian ngày tháng, khi đã phát triển hoàn thiện, con non sẽ được đẻ ra ngoài.</a:t>
            </a:r>
          </a:p>
        </p:txBody>
      </p:sp>
      <p:pic>
        <p:nvPicPr>
          <p:cNvPr id="17" name="Picture 16">
            <a:extLst>
              <a:ext uri="{FF2B5EF4-FFF2-40B4-BE49-F238E27FC236}">
                <a16:creationId xmlns:a16="http://schemas.microsoft.com/office/drawing/2014/main" id="{4E9FAA8B-9422-DB8A-ADC1-1022BB1D6E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87200" y="3111420"/>
            <a:ext cx="6016821" cy="4512616"/>
          </a:xfrm>
          <a:prstGeom prst="rect">
            <a:avLst/>
          </a:prstGeom>
        </p:spPr>
      </p:pic>
    </p:spTree>
    <p:extLst>
      <p:ext uri="{BB962C8B-B14F-4D97-AF65-F5344CB8AC3E}">
        <p14:creationId xmlns:p14="http://schemas.microsoft.com/office/powerpoint/2010/main" val="180355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 calcmode="lin" valueType="num">
                                      <p:cBhvr>
                                        <p:cTn id="7" dur="500" fill="hold"/>
                                        <p:tgtEl>
                                          <p:spTgt spid="22">
                                            <p:bg/>
                                          </p:spTgt>
                                        </p:tgtEl>
                                        <p:attrNameLst>
                                          <p:attrName>ppt_w</p:attrName>
                                        </p:attrNameLst>
                                      </p:cBhvr>
                                      <p:tavLst>
                                        <p:tav tm="0">
                                          <p:val>
                                            <p:fltVal val="0"/>
                                          </p:val>
                                        </p:tav>
                                        <p:tav tm="100000">
                                          <p:val>
                                            <p:strVal val="#ppt_w"/>
                                          </p:val>
                                        </p:tav>
                                      </p:tavLst>
                                    </p:anim>
                                    <p:anim calcmode="lin" valueType="num">
                                      <p:cBhvr>
                                        <p:cTn id="8" dur="500" fill="hold"/>
                                        <p:tgtEl>
                                          <p:spTgt spid="22">
                                            <p:bg/>
                                          </p:spTgt>
                                        </p:tgtEl>
                                        <p:attrNameLst>
                                          <p:attrName>ppt_h</p:attrName>
                                        </p:attrNameLst>
                                      </p:cBhvr>
                                      <p:tavLst>
                                        <p:tav tm="0">
                                          <p:val>
                                            <p:fltVal val="0"/>
                                          </p:val>
                                        </p:tav>
                                        <p:tav tm="100000">
                                          <p:val>
                                            <p:strVal val="#ppt_h"/>
                                          </p:val>
                                        </p:tav>
                                      </p:tavLst>
                                    </p:anim>
                                    <p:animEffect transition="in" filter="fade">
                                      <p:cBhvr>
                                        <p:cTn id="9" dur="500"/>
                                        <p:tgtEl>
                                          <p:spTgt spid="2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p:cTn id="14"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 calcmode="lin" valueType="num">
                                      <p:cBhvr>
                                        <p:cTn id="21"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 calcmode="lin" valueType="num">
                                      <p:cBhvr>
                                        <p:cTn id="28" dur="500" fill="hold"/>
                                        <p:tgtEl>
                                          <p:spTgt spid="2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22" name="Rounded Rectangle 14">
            <a:extLst>
              <a:ext uri="{FF2B5EF4-FFF2-40B4-BE49-F238E27FC236}">
                <a16:creationId xmlns:a16="http://schemas.microsoft.com/office/drawing/2014/main" id="{3E20E7A3-C522-CC81-216E-77569045112B}"/>
              </a:ext>
            </a:extLst>
          </p:cNvPr>
          <p:cNvSpPr/>
          <p:nvPr/>
        </p:nvSpPr>
        <p:spPr>
          <a:xfrm>
            <a:off x="521976" y="524135"/>
            <a:ext cx="17044502" cy="9399639"/>
          </a:xfrm>
          <a:prstGeom prst="roundRect">
            <a:avLst/>
          </a:prstGeom>
          <a:solidFill>
            <a:schemeClr val="bg1"/>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(3) </a:t>
            </a:r>
          </a:p>
          <a:p>
            <a:pPr algn="just">
              <a:lnSpc>
                <a:spcPct val="150000"/>
              </a:lnSpc>
            </a:pPr>
            <a:r>
              <a:rPr lang="en-US" sz="3500">
                <a:solidFill>
                  <a:schemeClr val="tx1"/>
                </a:solidFill>
                <a:latin typeface="Arial" panose="020B0604020202020204" pitchFamily="34" charset="0"/>
                <a:cs typeface="Arial" panose="020B0604020202020204" pitchFamily="34" charset="0"/>
              </a:rPr>
              <a:t>Các giai đoạn của quá trình sinh sản ở người:</a:t>
            </a:r>
          </a:p>
          <a:p>
            <a:pPr marL="457200" indent="-457200" algn="just">
              <a:lnSpc>
                <a:spcPct val="150000"/>
              </a:lnSpc>
              <a:buFont typeface="Arial" panose="020B0604020202020204" pitchFamily="34" charset="0"/>
              <a:buChar char="•"/>
            </a:pPr>
            <a:r>
              <a:rPr lang="en-US" sz="3500">
                <a:solidFill>
                  <a:schemeClr val="tx1"/>
                </a:solidFill>
                <a:latin typeface="Arial" panose="020B0604020202020204" pitchFamily="34" charset="0"/>
                <a:cs typeface="Arial" panose="020B0604020202020204" pitchFamily="34" charset="0"/>
              </a:rPr>
              <a:t>Hình thành tinh trùng và hình thành trứng: Nữ giới tạo ra trứng, nam giới tạo ra tinh trùng.</a:t>
            </a:r>
          </a:p>
          <a:p>
            <a:pPr marL="457200" indent="-457200" algn="just">
              <a:lnSpc>
                <a:spcPct val="150000"/>
              </a:lnSpc>
              <a:buFont typeface="Arial" panose="020B0604020202020204" pitchFamily="34" charset="0"/>
              <a:buChar char="•"/>
            </a:pPr>
            <a:r>
              <a:rPr lang="en-US" sz="3500">
                <a:solidFill>
                  <a:schemeClr val="tx1"/>
                </a:solidFill>
                <a:latin typeface="Arial" panose="020B0604020202020204" pitchFamily="34" charset="0"/>
                <a:cs typeface="Arial" panose="020B0604020202020204" pitchFamily="34" charset="0"/>
              </a:rPr>
              <a:t>Thụ tinh tạo thành hợp tử: Trứng và tinh trùng gặp nhau trong cơ quan sinh dục của nữ giới. Gặp điều kiện thuận lợi, trứng được thụ tinh với tinh trùng để tạo thành hợp tử.</a:t>
            </a:r>
          </a:p>
          <a:p>
            <a:pPr marL="457200" indent="-457200" algn="just">
              <a:lnSpc>
                <a:spcPct val="150000"/>
              </a:lnSpc>
              <a:buFont typeface="Arial" panose="020B0604020202020204" pitchFamily="34" charset="0"/>
              <a:buChar char="•"/>
            </a:pPr>
            <a:r>
              <a:rPr lang="en-US" sz="3500">
                <a:solidFill>
                  <a:schemeClr val="tx1"/>
                </a:solidFill>
                <a:latin typeface="Arial" panose="020B0604020202020204" pitchFamily="34" charset="0"/>
                <a:cs typeface="Arial" panose="020B0604020202020204" pitchFamily="34" charset="0"/>
              </a:rPr>
              <a:t>Hợp tử phát triển thành phôi, hình thành nên cơ thể mới: Theo ngày tháng, nhờ chất dinh dưỡng trong cơ thể người mẹ được lấy qua nhau thai, hợp tử phát triển thành phôi thai và phát triển thành một em bé hoàn thiện trong tử cung của người mẹ. Em bé sau đó được mẹ sinh ra thành một cá thể độc lập.</a:t>
            </a:r>
          </a:p>
        </p:txBody>
      </p:sp>
    </p:spTree>
    <p:extLst>
      <p:ext uri="{BB962C8B-B14F-4D97-AF65-F5344CB8AC3E}">
        <p14:creationId xmlns:p14="http://schemas.microsoft.com/office/powerpoint/2010/main" val="12668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 calcmode="lin" valueType="num">
                                      <p:cBhvr>
                                        <p:cTn id="7" dur="500" fill="hold"/>
                                        <p:tgtEl>
                                          <p:spTgt spid="22">
                                            <p:bg/>
                                          </p:spTgt>
                                        </p:tgtEl>
                                        <p:attrNameLst>
                                          <p:attrName>ppt_w</p:attrName>
                                        </p:attrNameLst>
                                      </p:cBhvr>
                                      <p:tavLst>
                                        <p:tav tm="0">
                                          <p:val>
                                            <p:fltVal val="0"/>
                                          </p:val>
                                        </p:tav>
                                        <p:tav tm="100000">
                                          <p:val>
                                            <p:strVal val="#ppt_w"/>
                                          </p:val>
                                        </p:tav>
                                      </p:tavLst>
                                    </p:anim>
                                    <p:anim calcmode="lin" valueType="num">
                                      <p:cBhvr>
                                        <p:cTn id="8" dur="500" fill="hold"/>
                                        <p:tgtEl>
                                          <p:spTgt spid="22">
                                            <p:bg/>
                                          </p:spTgt>
                                        </p:tgtEl>
                                        <p:attrNameLst>
                                          <p:attrName>ppt_h</p:attrName>
                                        </p:attrNameLst>
                                      </p:cBhvr>
                                      <p:tavLst>
                                        <p:tav tm="0">
                                          <p:val>
                                            <p:fltVal val="0"/>
                                          </p:val>
                                        </p:tav>
                                        <p:tav tm="100000">
                                          <p:val>
                                            <p:strVal val="#ppt_h"/>
                                          </p:val>
                                        </p:tav>
                                      </p:tavLst>
                                    </p:anim>
                                    <p:animEffect transition="in" filter="fade">
                                      <p:cBhvr>
                                        <p:cTn id="9" dur="500"/>
                                        <p:tgtEl>
                                          <p:spTgt spid="2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p:cTn id="14"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 calcmode="lin" valueType="num">
                                      <p:cBhvr>
                                        <p:cTn id="21"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 calcmode="lin" valueType="num">
                                      <p:cBhvr>
                                        <p:cTn id="28" dur="500" fill="hold"/>
                                        <p:tgtEl>
                                          <p:spTgt spid="2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 calcmode="lin" valueType="num">
                                      <p:cBhvr>
                                        <p:cTn id="35" dur="5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2">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2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2">
                                            <p:txEl>
                                              <p:pRg st="4" end="4"/>
                                            </p:txEl>
                                          </p:spTgt>
                                        </p:tgtEl>
                                        <p:attrNameLst>
                                          <p:attrName>style.visibility</p:attrName>
                                        </p:attrNameLst>
                                      </p:cBhvr>
                                      <p:to>
                                        <p:strVal val="visible"/>
                                      </p:to>
                                    </p:set>
                                    <p:anim calcmode="lin" valueType="num">
                                      <p:cBhvr>
                                        <p:cTn id="42" dur="500" fill="hold"/>
                                        <p:tgtEl>
                                          <p:spTgt spid="22">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22">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 y="2528244"/>
            <a:ext cx="16766524" cy="754493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1453">
            <a:off x="447331" y="563385"/>
            <a:ext cx="2385541" cy="304375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1999961" y="3028083"/>
            <a:ext cx="298028" cy="28393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1594150" y="3146400"/>
            <a:ext cx="298028" cy="28393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2376163" y="2918398"/>
            <a:ext cx="298028" cy="28393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783215" y="8747362"/>
            <a:ext cx="1974627" cy="196744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16937916" y="-24078"/>
            <a:ext cx="1974627" cy="1967447"/>
          </a:xfrm>
          <a:prstGeom prst="rect">
            <a:avLst/>
          </a:prstGeom>
        </p:spPr>
      </p:pic>
      <p:sp>
        <p:nvSpPr>
          <p:cNvPr id="33" name="TextBox 32">
            <a:extLst>
              <a:ext uri="{FF2B5EF4-FFF2-40B4-BE49-F238E27FC236}">
                <a16:creationId xmlns:a16="http://schemas.microsoft.com/office/drawing/2014/main" id="{0A63D84F-7316-11FB-C2AE-64F0554BD2A0}"/>
              </a:ext>
            </a:extLst>
          </p:cNvPr>
          <p:cNvSpPr txBox="1"/>
          <p:nvPr/>
        </p:nvSpPr>
        <p:spPr>
          <a:xfrm>
            <a:off x="2342381" y="863772"/>
            <a:ext cx="15194838" cy="1019253"/>
          </a:xfrm>
          <a:prstGeom prst="rect">
            <a:avLst/>
          </a:prstGeom>
          <a:noFill/>
        </p:spPr>
        <p:txBody>
          <a:bodyPr wrap="square">
            <a:spAutoFit/>
          </a:bodyPr>
          <a:lstStyle/>
          <a:p>
            <a:pPr marL="0" marR="0" algn="ctr">
              <a:lnSpc>
                <a:spcPct val="150000"/>
              </a:lnSpc>
              <a:spcBef>
                <a:spcPts val="0"/>
              </a:spcBef>
              <a:spcAft>
                <a:spcPts val="800"/>
              </a:spcAft>
            </a:pPr>
            <a:r>
              <a:rPr lang="en-US" sz="4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 Vai trò và ứng dụng sinh sản hữu tính trong thực tiễn</a:t>
            </a:r>
            <a:endParaRPr lang="en-US" sz="4500"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11AC41E3-4F33-D35E-769E-9589EC60F697}"/>
              </a:ext>
            </a:extLst>
          </p:cNvPr>
          <p:cNvSpPr txBox="1"/>
          <p:nvPr/>
        </p:nvSpPr>
        <p:spPr>
          <a:xfrm>
            <a:off x="3025767" y="2746797"/>
            <a:ext cx="14233532" cy="1608325"/>
          </a:xfrm>
          <a:prstGeom prst="rect">
            <a:avLst/>
          </a:prstGeom>
          <a:noFill/>
        </p:spPr>
        <p:txBody>
          <a:bodyPr wrap="square">
            <a:spAutoFit/>
          </a:bodyPr>
          <a:lstStyle/>
          <a:p>
            <a:pPr marL="457200" marR="34925" indent="-457200" algn="just">
              <a:lnSpc>
                <a:spcPct val="150000"/>
              </a:lnSpc>
              <a:spcBef>
                <a:spcPts val="500"/>
              </a:spcBef>
              <a:spcAft>
                <a:spcPts val="600"/>
              </a:spcAft>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Một số ứng dụng của sinh sản hữu tính trong thực tiễn như tạo ra giống mới có năng suất cao, đặc tính tốt thông qua lai tạo, chọn lọc.</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8" name="TextBox 37">
            <a:extLst>
              <a:ext uri="{FF2B5EF4-FFF2-40B4-BE49-F238E27FC236}">
                <a16:creationId xmlns:a16="http://schemas.microsoft.com/office/drawing/2014/main" id="{724A32AC-DA07-6723-3BC0-B51995D1C9FA}"/>
              </a:ext>
            </a:extLst>
          </p:cNvPr>
          <p:cNvSpPr txBox="1"/>
          <p:nvPr/>
        </p:nvSpPr>
        <p:spPr>
          <a:xfrm>
            <a:off x="2923888" y="4328381"/>
            <a:ext cx="13133729" cy="1751890"/>
          </a:xfrm>
          <a:prstGeom prst="rect">
            <a:avLst/>
          </a:prstGeom>
          <a:noFill/>
        </p:spPr>
        <p:txBody>
          <a:bodyPr wrap="square">
            <a:spAutoFit/>
          </a:bodyPr>
          <a:lstStyle/>
          <a:p>
            <a:pPr marL="457200" marR="34925" indent="-457200" algn="just">
              <a:lnSpc>
                <a:spcPct val="150000"/>
              </a:lnSpc>
              <a:spcBef>
                <a:spcPts val="500"/>
              </a:spcBef>
              <a:spcAft>
                <a:spcPts val="600"/>
              </a:spcAft>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rPr>
              <a:t>Ví dụ:</a:t>
            </a:r>
            <a:endParaRPr lang="en-US" sz="3500">
              <a:effectLst/>
              <a:latin typeface="Times New Roman" panose="02020603050405020304" pitchFamily="18" charset="0"/>
              <a:ea typeface="Times New Roman" panose="02020603050405020304" pitchFamily="18"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rPr>
              <a:t> Lai tạo và chọn lọc những giống lúa, ngô cho năng suất cao.</a:t>
            </a:r>
            <a:endParaRPr lang="en-US" sz="3500">
              <a:effectLst/>
              <a:latin typeface="Times New Roman" panose="02020603050405020304" pitchFamily="18" charset="0"/>
              <a:ea typeface="Times New Roman" panose="02020603050405020304" pitchFamily="18" charset="0"/>
            </a:endParaRPr>
          </a:p>
        </p:txBody>
      </p:sp>
      <p:pic>
        <p:nvPicPr>
          <p:cNvPr id="40" name="Picture 39">
            <a:extLst>
              <a:ext uri="{FF2B5EF4-FFF2-40B4-BE49-F238E27FC236}">
                <a16:creationId xmlns:a16="http://schemas.microsoft.com/office/drawing/2014/main" id="{1D47FFC1-C783-587C-9DC9-8D21784C8A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3897" y="6080271"/>
            <a:ext cx="6253710" cy="3520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out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 y="2528244"/>
            <a:ext cx="16766524" cy="754493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1453">
            <a:off x="447331" y="563385"/>
            <a:ext cx="2385541" cy="304375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1999961" y="3028083"/>
            <a:ext cx="298028" cy="28393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1594150" y="3146400"/>
            <a:ext cx="298028" cy="28393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2376163" y="2918398"/>
            <a:ext cx="298028" cy="28393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783215" y="8747362"/>
            <a:ext cx="1974627" cy="196744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16937916" y="-24078"/>
            <a:ext cx="1974627" cy="1967447"/>
          </a:xfrm>
          <a:prstGeom prst="rect">
            <a:avLst/>
          </a:prstGeom>
        </p:spPr>
      </p:pic>
      <p:sp>
        <p:nvSpPr>
          <p:cNvPr id="33" name="TextBox 32">
            <a:extLst>
              <a:ext uri="{FF2B5EF4-FFF2-40B4-BE49-F238E27FC236}">
                <a16:creationId xmlns:a16="http://schemas.microsoft.com/office/drawing/2014/main" id="{0A63D84F-7316-11FB-C2AE-64F0554BD2A0}"/>
              </a:ext>
            </a:extLst>
          </p:cNvPr>
          <p:cNvSpPr txBox="1"/>
          <p:nvPr/>
        </p:nvSpPr>
        <p:spPr>
          <a:xfrm>
            <a:off x="2342381" y="863772"/>
            <a:ext cx="15194838" cy="1019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5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3.2. Vai trò và ứng dụng sinh sản hữu tính trong thực tiễn</a:t>
            </a:r>
            <a:endParaRPr kumimoji="0" lang="en-US" sz="45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11AC41E3-4F33-D35E-769E-9589EC60F697}"/>
              </a:ext>
            </a:extLst>
          </p:cNvPr>
          <p:cNvSpPr txBox="1"/>
          <p:nvPr/>
        </p:nvSpPr>
        <p:spPr>
          <a:xfrm>
            <a:off x="3025767" y="2746797"/>
            <a:ext cx="14233532" cy="1608325"/>
          </a:xfrm>
          <a:prstGeom prst="rect">
            <a:avLst/>
          </a:prstGeom>
          <a:noFill/>
        </p:spPr>
        <p:txBody>
          <a:bodyPr wrap="square">
            <a:spAutoFit/>
          </a:bodyPr>
          <a:lstStyle/>
          <a:p>
            <a:pPr marL="457200" marR="34925" lvl="0" indent="-457200" algn="just" defTabSz="914400" rtl="0" eaLnBrk="1" fontAlgn="auto" latinLnBrk="0" hangingPunct="1">
              <a:lnSpc>
                <a:spcPct val="150000"/>
              </a:lnSpc>
              <a:spcBef>
                <a:spcPts val="500"/>
              </a:spcBef>
              <a:spcAft>
                <a:spcPts val="600"/>
              </a:spcAft>
              <a:buClrTx/>
              <a:buSzTx/>
              <a:buFont typeface="Wingdings" panose="05000000000000000000" pitchFamily="2" charset="2"/>
              <a:buChar char="§"/>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Một số ứng dụng của sinh sản hữu tính trong thực tiễn như tạo ra giống mới có năng suất cao, đặc tính tốt thông qua lai tạo, chọn lọc.</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54D489EF-4501-C856-BBA1-4D3F20EBBA3E}"/>
              </a:ext>
            </a:extLst>
          </p:cNvPr>
          <p:cNvSpPr txBox="1"/>
          <p:nvPr/>
        </p:nvSpPr>
        <p:spPr>
          <a:xfrm>
            <a:off x="3025767" y="4307543"/>
            <a:ext cx="14119233" cy="1621213"/>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rPr>
              <a:t>Ví dụ:</a:t>
            </a:r>
          </a:p>
          <a:p>
            <a:pPr marL="457200" indent="-457200" algn="just">
              <a:lnSpc>
                <a:spcPct val="150000"/>
              </a:lnSpc>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rPr>
              <a:t>Lai tạo và chọn lọc những giống bò cho sữa với chất lượng tốt.</a:t>
            </a:r>
            <a:endParaRPr lang="en-US" sz="3500"/>
          </a:p>
        </p:txBody>
      </p:sp>
      <p:pic>
        <p:nvPicPr>
          <p:cNvPr id="15" name="Picture 14">
            <a:extLst>
              <a:ext uri="{FF2B5EF4-FFF2-40B4-BE49-F238E27FC236}">
                <a16:creationId xmlns:a16="http://schemas.microsoft.com/office/drawing/2014/main" id="{66A50B32-3396-F973-D740-C73584162F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85357" y="6048061"/>
            <a:ext cx="6286500" cy="3536157"/>
          </a:xfrm>
          <a:prstGeom prst="rect">
            <a:avLst/>
          </a:prstGeom>
        </p:spPr>
      </p:pic>
    </p:spTree>
    <p:extLst>
      <p:ext uri="{BB962C8B-B14F-4D97-AF65-F5344CB8AC3E}">
        <p14:creationId xmlns:p14="http://schemas.microsoft.com/office/powerpoint/2010/main" val="360657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3" name="TextBox 13"/>
          <p:cNvSpPr txBox="1"/>
          <p:nvPr/>
        </p:nvSpPr>
        <p:spPr>
          <a:xfrm>
            <a:off x="3420946" y="48933"/>
            <a:ext cx="11646019" cy="1315040"/>
          </a:xfrm>
          <a:prstGeom prst="rect">
            <a:avLst/>
          </a:prstGeom>
        </p:spPr>
        <p:txBody>
          <a:bodyPr lIns="0" tIns="0" rIns="0" bIns="0" rtlCol="0" anchor="t">
            <a:spAutoFit/>
          </a:bodyPr>
          <a:lstStyle/>
          <a:p>
            <a:pPr algn="ctr">
              <a:lnSpc>
                <a:spcPct val="150000"/>
              </a:lnSpc>
              <a:spcBef>
                <a:spcPct val="0"/>
              </a:spcBef>
            </a:pPr>
            <a:r>
              <a:rPr lang="en-US" sz="6500" b="1">
                <a:solidFill>
                  <a:srgbClr val="A987CB"/>
                </a:solidFill>
                <a:latin typeface="Arial" panose="020B0604020202020204" pitchFamily="34" charset="0"/>
                <a:cs typeface="Arial" panose="020B0604020202020204" pitchFamily="34" charset="0"/>
              </a:rPr>
              <a:t>LUYỆN TẬP</a:t>
            </a:r>
          </a:p>
        </p:txBody>
      </p:sp>
      <p:sp>
        <p:nvSpPr>
          <p:cNvPr id="14" name="Rectangle: Rounded Corners 13">
            <a:extLst>
              <a:ext uri="{FF2B5EF4-FFF2-40B4-BE49-F238E27FC236}">
                <a16:creationId xmlns:a16="http://schemas.microsoft.com/office/drawing/2014/main" id="{4FA719FE-5EF6-A804-F6A9-1FA71BB9BB6B}"/>
              </a:ext>
            </a:extLst>
          </p:cNvPr>
          <p:cNvSpPr/>
          <p:nvPr/>
        </p:nvSpPr>
        <p:spPr>
          <a:xfrm>
            <a:off x="1994486" y="1642669"/>
            <a:ext cx="14582960" cy="2226739"/>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vi-VN" sz="4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a:t>
            </a:r>
            <a:r>
              <a:rPr lang="en-US" sz="4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vi-VN" sz="4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Sinh sản </a:t>
            </a:r>
            <a:r>
              <a:rPr lang="en-US"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hữu tính </a:t>
            </a:r>
            <a:r>
              <a:rPr lang="vi-VN"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ở thực vật là cây </a:t>
            </a:r>
            <a:r>
              <a:rPr lang="en-US"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r>
              <a:rPr lang="vi-VN"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 sinh ra mang đặc </a:t>
            </a:r>
            <a:r>
              <a:rPr lang="en-US"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ADC72C4E-26BE-AFC8-7836-68DB1A3759E5}"/>
              </a:ext>
            </a:extLst>
          </p:cNvPr>
          <p:cNvSpPr txBox="1"/>
          <p:nvPr/>
        </p:nvSpPr>
        <p:spPr>
          <a:xfrm>
            <a:off x="1170322" y="3860888"/>
            <a:ext cx="15925800" cy="4609595"/>
          </a:xfrm>
          <a:prstGeom prst="rect">
            <a:avLst/>
          </a:prstGeom>
          <a:noFill/>
        </p:spPr>
        <p:txBody>
          <a:bodyPr wrap="square">
            <a:spAutoFit/>
          </a:bodyPr>
          <a:lstStyle/>
          <a:p>
            <a:pPr marL="0" marR="0" algn="just">
              <a:lnSpc>
                <a:spcPct val="150000"/>
              </a:lnSpc>
              <a:spcBef>
                <a:spcPts val="0"/>
              </a:spcBef>
              <a:spcAft>
                <a:spcPts val="0"/>
              </a:spcAft>
            </a:pPr>
            <a:r>
              <a:rPr lang="vi-VN" sz="4000">
                <a:solidFill>
                  <a:srgbClr val="000000"/>
                </a:solidFill>
                <a:effectLst/>
                <a:ea typeface="Times New Roman" panose="02020603050405020304" pitchFamily="18" charset="0"/>
                <a:cs typeface="Times New Roman" panose="02020603050405020304" pitchFamily="18" charset="0"/>
              </a:rPr>
              <a:t>A. giống cây mẹ, có sự kết hợp giữa giao tử đực và giao tử cái</a:t>
            </a:r>
            <a:endParaRPr lang="en-US" sz="400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ea typeface="Times New Roman" panose="02020603050405020304" pitchFamily="18" charset="0"/>
                <a:cs typeface="Times New Roman" panose="02020603050405020304" pitchFamily="18" charset="0"/>
              </a:rPr>
              <a:t>B. giống cây mẹ, không có sự kết hợp giữa giao tử đực và giao tử cái</a:t>
            </a:r>
            <a:endParaRPr lang="en-US" sz="400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ea typeface="Times New Roman" panose="02020603050405020304" pitchFamily="18" charset="0"/>
                <a:cs typeface="Times New Roman" panose="02020603050405020304" pitchFamily="18" charset="0"/>
              </a:rPr>
              <a:t>C. </a:t>
            </a:r>
            <a:r>
              <a:rPr lang="en-US" sz="4000">
                <a:solidFill>
                  <a:srgbClr val="000000"/>
                </a:solidFill>
                <a:effectLst/>
                <a:ea typeface="Times New Roman" panose="02020603050405020304" pitchFamily="18" charset="0"/>
                <a:cs typeface="Times New Roman" panose="02020603050405020304" pitchFamily="18" charset="0"/>
              </a:rPr>
              <a:t>vừa </a:t>
            </a:r>
            <a:r>
              <a:rPr lang="vi-VN" sz="4000">
                <a:solidFill>
                  <a:srgbClr val="000000"/>
                </a:solidFill>
                <a:effectLst/>
                <a:ea typeface="Times New Roman" panose="02020603050405020304" pitchFamily="18" charset="0"/>
                <a:cs typeface="Times New Roman" panose="02020603050405020304" pitchFamily="18" charset="0"/>
              </a:rPr>
              <a:t>giống bố mẹ</a:t>
            </a:r>
            <a:r>
              <a:rPr lang="en-US" sz="4000">
                <a:solidFill>
                  <a:srgbClr val="000000"/>
                </a:solidFill>
                <a:effectLst/>
                <a:ea typeface="Times New Roman" panose="02020603050405020304" pitchFamily="18" charset="0"/>
                <a:cs typeface="Times New Roman" panose="02020603050405020304" pitchFamily="18" charset="0"/>
              </a:rPr>
              <a:t> và có những đặc điểm khác nhau và khác bố mẹ</a:t>
            </a:r>
            <a:r>
              <a:rPr lang="vi-VN" sz="4000">
                <a:solidFill>
                  <a:srgbClr val="000000"/>
                </a:solidFill>
                <a:effectLst/>
                <a:ea typeface="Times New Roman" panose="02020603050405020304" pitchFamily="18" charset="0"/>
                <a:cs typeface="Times New Roman" panose="02020603050405020304" pitchFamily="18" charset="0"/>
              </a:rPr>
              <a:t>, có sự kết hợp giữa giao tử đực và giao tử cái</a:t>
            </a:r>
            <a:endParaRPr lang="en-US" sz="400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ea typeface="Times New Roman" panose="02020603050405020304" pitchFamily="18" charset="0"/>
                <a:cs typeface="Times New Roman" panose="02020603050405020304" pitchFamily="18" charset="0"/>
              </a:rPr>
              <a:t>D. khác cây mẹ, không có sự kết hợp giữa giao tử đực và giao tử cái</a:t>
            </a:r>
            <a:endParaRPr lang="en-US" sz="4000">
              <a:effectLst/>
              <a:ea typeface="Calibri" panose="020F0502020204030204" pitchFamily="34"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vertic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iterate type="lt">
                                    <p:tmPct val="0"/>
                                  </p:iterate>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vertical)">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randombar(vertical)">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5000" fill="hold" nodeType="clickEffect">
                                  <p:stCondLst>
                                    <p:cond delay="0"/>
                                  </p:stCondLst>
                                  <p:iterate type="lt">
                                    <p:tmPct val="0"/>
                                  </p:iterate>
                                  <p:childTnLst>
                                    <p:animEffect transition="out" filter="fade">
                                      <p:cBhvr>
                                        <p:cTn id="31" dur="500" tmFilter="0, 0; .2, .5; .8, .5; 1, 0"/>
                                        <p:tgtEl>
                                          <p:spTgt spid="18">
                                            <p:txEl>
                                              <p:pRg st="2" end="2"/>
                                            </p:txEl>
                                          </p:spTgt>
                                        </p:tgtEl>
                                      </p:cBhvr>
                                    </p:animEffect>
                                    <p:animScale>
                                      <p:cBhvr>
                                        <p:cTn id="32" dur="250" autoRev="1" fill="hold"/>
                                        <p:tgtEl>
                                          <p:spTgt spid="18">
                                            <p:txEl>
                                              <p:pRg st="2" end="2"/>
                                            </p:txEl>
                                          </p:spTgt>
                                        </p:tgtEl>
                                      </p:cBhvr>
                                      <p:by x="105000" y="105000"/>
                                    </p:animScale>
                                  </p:childTnLst>
                                </p:cTn>
                              </p:par>
                              <p:par>
                                <p:cTn id="33" presetID="16" presetClass="emph" presetSubtype="0" fill="hold" nodeType="withEffect">
                                  <p:stCondLst>
                                    <p:cond delay="0"/>
                                  </p:stCondLst>
                                  <p:iterate type="lt">
                                    <p:tmPct val="4000"/>
                                  </p:iterate>
                                  <p:childTnLst>
                                    <p:set>
                                      <p:cBhvr override="childStyle">
                                        <p:cTn id="34" dur="500" fill="hold"/>
                                        <p:tgtEl>
                                          <p:spTgt spid="18">
                                            <p:txEl>
                                              <p:pRg st="2" end="2"/>
                                            </p:txEl>
                                          </p:spTgt>
                                        </p:tgtEl>
                                        <p:attrNameLst>
                                          <p:attrName>style.color</p:attrName>
                                        </p:attrNameLst>
                                      </p:cBhvr>
                                      <p:to>
                                        <p:clrVal>
                                          <a:schemeClr val="accent2"/>
                                        </p:clrVal>
                                      </p:to>
                                    </p:set>
                                    <p:set>
                                      <p:cBhvr>
                                        <p:cTn id="35" dur="500" fill="hold"/>
                                        <p:tgtEl>
                                          <p:spTgt spid="18">
                                            <p:txEl>
                                              <p:pRg st="2" end="2"/>
                                            </p:txEl>
                                          </p:spTgt>
                                        </p:tgtEl>
                                        <p:attrNameLst>
                                          <p:attrName>fillcolor</p:attrName>
                                        </p:attrNameLst>
                                      </p:cBhvr>
                                      <p:to>
                                        <p:clrVal>
                                          <a:schemeClr val="accent2"/>
                                        </p:clrVal>
                                      </p:to>
                                    </p:set>
                                    <p:set>
                                      <p:cBhvr>
                                        <p:cTn id="36" dur="500" fill="hold"/>
                                        <p:tgtEl>
                                          <p:spTgt spid="1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3" name="TextBox 13"/>
          <p:cNvSpPr txBox="1"/>
          <p:nvPr/>
        </p:nvSpPr>
        <p:spPr>
          <a:xfrm>
            <a:off x="3420946" y="48933"/>
            <a:ext cx="11646019" cy="131504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A987CB"/>
                </a:solidFill>
                <a:effectLst/>
                <a:uLnTx/>
                <a:uFillTx/>
                <a:latin typeface="Arial" panose="020B0604020202020204" pitchFamily="34" charset="0"/>
                <a:ea typeface="+mn-ea"/>
                <a:cs typeface="Arial" panose="020B0604020202020204" pitchFamily="34" charset="0"/>
              </a:rPr>
              <a:t>LUYỆN TẬP</a:t>
            </a:r>
          </a:p>
        </p:txBody>
      </p:sp>
      <p:sp>
        <p:nvSpPr>
          <p:cNvPr id="14" name="Rectangle: Rounded Corners 13">
            <a:extLst>
              <a:ext uri="{FF2B5EF4-FFF2-40B4-BE49-F238E27FC236}">
                <a16:creationId xmlns:a16="http://schemas.microsoft.com/office/drawing/2014/main" id="{4FA719FE-5EF6-A804-F6A9-1FA71BB9BB6B}"/>
              </a:ext>
            </a:extLst>
          </p:cNvPr>
          <p:cNvSpPr/>
          <p:nvPr/>
        </p:nvSpPr>
        <p:spPr>
          <a:xfrm>
            <a:off x="1737593" y="1740633"/>
            <a:ext cx="14582960" cy="131504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2. </a:t>
            </a:r>
            <a:r>
              <a:rPr lang="en-US" sz="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Sự thụ phấn là quá trình</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33AF87B-48DB-1CAD-D92E-4EB26E5F0FA1}"/>
              </a:ext>
            </a:extLst>
          </p:cNvPr>
          <p:cNvSpPr txBox="1"/>
          <p:nvPr/>
        </p:nvSpPr>
        <p:spPr>
          <a:xfrm>
            <a:off x="2979926" y="4086332"/>
            <a:ext cx="13101484" cy="4118948"/>
          </a:xfrm>
          <a:prstGeom prst="rect">
            <a:avLst/>
          </a:prstGeom>
          <a:noFill/>
        </p:spPr>
        <p:txBody>
          <a:bodyPr wrap="square">
            <a:spAutoFit/>
          </a:bodyPr>
          <a:lstStyle/>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chuyển hạt phấn từ bao phấn sang bầu nhuỵ.</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chuyển giao tử đực từ bao phấn sang vòi nhuỵ.</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chuyển hạt phấn từ bao phấn sang đầu nhuỵ.</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chuyển hạt phấn từ bao phấn sang noãn.</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8274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vertic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iterate type="lt">
                                    <p:tmPct val="0"/>
                                  </p:iterate>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vertical)">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randombar(vertical)">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5000" fill="hold" nodeType="clickEffect">
                                  <p:stCondLst>
                                    <p:cond delay="0"/>
                                  </p:stCondLst>
                                  <p:iterate type="lt">
                                    <p:tmPct val="0"/>
                                  </p:iterate>
                                  <p:childTnLst>
                                    <p:animEffect transition="out" filter="fade">
                                      <p:cBhvr>
                                        <p:cTn id="31" dur="500" tmFilter="0, 0; .2, .5; .8, .5; 1, 0"/>
                                        <p:tgtEl>
                                          <p:spTgt spid="15">
                                            <p:txEl>
                                              <p:pRg st="2" end="2"/>
                                            </p:txEl>
                                          </p:spTgt>
                                        </p:tgtEl>
                                      </p:cBhvr>
                                    </p:animEffect>
                                    <p:animScale>
                                      <p:cBhvr>
                                        <p:cTn id="32" dur="250" autoRev="1" fill="hold"/>
                                        <p:tgtEl>
                                          <p:spTgt spid="15">
                                            <p:txEl>
                                              <p:pRg st="2" end="2"/>
                                            </p:txEl>
                                          </p:spTgt>
                                        </p:tgtEl>
                                      </p:cBhvr>
                                      <p:by x="105000" y="105000"/>
                                    </p:animScale>
                                  </p:childTnLst>
                                </p:cTn>
                              </p:par>
                              <p:par>
                                <p:cTn id="33" presetID="16" presetClass="emph" presetSubtype="0" fill="hold" nodeType="withEffect">
                                  <p:stCondLst>
                                    <p:cond delay="0"/>
                                  </p:stCondLst>
                                  <p:iterate type="lt">
                                    <p:tmPct val="4000"/>
                                  </p:iterate>
                                  <p:childTnLst>
                                    <p:set>
                                      <p:cBhvr override="childStyle">
                                        <p:cTn id="34" dur="500" fill="hold"/>
                                        <p:tgtEl>
                                          <p:spTgt spid="15">
                                            <p:txEl>
                                              <p:pRg st="2" end="2"/>
                                            </p:txEl>
                                          </p:spTgt>
                                        </p:tgtEl>
                                        <p:attrNameLst>
                                          <p:attrName>style.color</p:attrName>
                                        </p:attrNameLst>
                                      </p:cBhvr>
                                      <p:to>
                                        <p:clrVal>
                                          <a:schemeClr val="accent2"/>
                                        </p:clrVal>
                                      </p:to>
                                    </p:set>
                                    <p:set>
                                      <p:cBhvr>
                                        <p:cTn id="35" dur="500" fill="hold"/>
                                        <p:tgtEl>
                                          <p:spTgt spid="15">
                                            <p:txEl>
                                              <p:pRg st="2" end="2"/>
                                            </p:txEl>
                                          </p:spTgt>
                                        </p:tgtEl>
                                        <p:attrNameLst>
                                          <p:attrName>fillcolor</p:attrName>
                                        </p:attrNameLst>
                                      </p:cBhvr>
                                      <p:to>
                                        <p:clrVal>
                                          <a:schemeClr val="accent2"/>
                                        </p:clrVal>
                                      </p:to>
                                    </p:set>
                                    <p:set>
                                      <p:cBhvr>
                                        <p:cTn id="36" dur="500" fill="hold"/>
                                        <p:tgtEl>
                                          <p:spTgt spid="1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3" name="TextBox 13"/>
          <p:cNvSpPr txBox="1"/>
          <p:nvPr/>
        </p:nvSpPr>
        <p:spPr>
          <a:xfrm>
            <a:off x="3420946" y="48933"/>
            <a:ext cx="11646019" cy="131504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A987CB"/>
                </a:solidFill>
                <a:effectLst/>
                <a:uLnTx/>
                <a:uFillTx/>
                <a:latin typeface="Arial" panose="020B0604020202020204" pitchFamily="34" charset="0"/>
                <a:ea typeface="+mn-ea"/>
                <a:cs typeface="Arial" panose="020B0604020202020204" pitchFamily="34" charset="0"/>
              </a:rPr>
              <a:t>LUYỆN TẬP</a:t>
            </a:r>
          </a:p>
        </p:txBody>
      </p:sp>
      <p:sp>
        <p:nvSpPr>
          <p:cNvPr id="14" name="Rectangle: Rounded Corners 13">
            <a:extLst>
              <a:ext uri="{FF2B5EF4-FFF2-40B4-BE49-F238E27FC236}">
                <a16:creationId xmlns:a16="http://schemas.microsoft.com/office/drawing/2014/main" id="{4FA719FE-5EF6-A804-F6A9-1FA71BB9BB6B}"/>
              </a:ext>
            </a:extLst>
          </p:cNvPr>
          <p:cNvSpPr/>
          <p:nvPr/>
        </p:nvSpPr>
        <p:spPr>
          <a:xfrm>
            <a:off x="983723" y="1598336"/>
            <a:ext cx="16078199" cy="1517484"/>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3.</a:t>
            </a:r>
            <a:r>
              <a:rPr lang="en-US" sz="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Điều đúng với sinh sản hữu tính ở động vật là</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B64F852-EB54-D639-9DA6-30500556891C}"/>
              </a:ext>
            </a:extLst>
          </p:cNvPr>
          <p:cNvSpPr txBox="1"/>
          <p:nvPr/>
        </p:nvSpPr>
        <p:spPr>
          <a:xfrm>
            <a:off x="1094122" y="3453276"/>
            <a:ext cx="16078199" cy="6196440"/>
          </a:xfrm>
          <a:prstGeom prst="rect">
            <a:avLst/>
          </a:prstGeom>
          <a:noFill/>
        </p:spPr>
        <p:txBody>
          <a:bodyPr wrap="square">
            <a:spAutoFit/>
          </a:bodyPr>
          <a:lstStyle/>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cá thể có thể sống độc lập, đơn lẻ vẫn sinh sản bình thường</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đảm bảo sự ổn định về mặt di truyền qua các  thế hệ cơ thể</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tạo ra số lượng lớn con cháu trong thời gian ngắn</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có khả năng thích nghi cao với sự thay đổi của điều kiện môi trường</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18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randombar(vertic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iterate type="lt">
                                    <p:tmPct val="0"/>
                                  </p:iterate>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randombar(vertical)">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5000" fill="hold" nodeType="clickEffect">
                                  <p:stCondLst>
                                    <p:cond delay="0"/>
                                  </p:stCondLst>
                                  <p:iterate type="lt">
                                    <p:tmPct val="0"/>
                                  </p:iterate>
                                  <p:childTnLst>
                                    <p:animEffect transition="out" filter="fade">
                                      <p:cBhvr>
                                        <p:cTn id="31" dur="500" tmFilter="0, 0; .2, .5; .8, .5; 1, 0"/>
                                        <p:tgtEl>
                                          <p:spTgt spid="16">
                                            <p:txEl>
                                              <p:pRg st="3" end="3"/>
                                            </p:txEl>
                                          </p:spTgt>
                                        </p:tgtEl>
                                      </p:cBhvr>
                                    </p:animEffect>
                                    <p:animScale>
                                      <p:cBhvr>
                                        <p:cTn id="32" dur="250" autoRev="1" fill="hold"/>
                                        <p:tgtEl>
                                          <p:spTgt spid="16">
                                            <p:txEl>
                                              <p:pRg st="3" end="3"/>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nodeType="clickEffect">
                                  <p:stCondLst>
                                    <p:cond delay="0"/>
                                  </p:stCondLst>
                                  <p:iterate type="lt">
                                    <p:tmPct val="4000"/>
                                  </p:iterate>
                                  <p:childTnLst>
                                    <p:set>
                                      <p:cBhvr override="childStyle">
                                        <p:cTn id="36" dur="500" fill="hold"/>
                                        <p:tgtEl>
                                          <p:spTgt spid="16">
                                            <p:txEl>
                                              <p:pRg st="3" end="3"/>
                                            </p:txEl>
                                          </p:spTgt>
                                        </p:tgtEl>
                                        <p:attrNameLst>
                                          <p:attrName>style.color</p:attrName>
                                        </p:attrNameLst>
                                      </p:cBhvr>
                                      <p:to>
                                        <p:clrVal>
                                          <a:schemeClr val="accent2"/>
                                        </p:clrVal>
                                      </p:to>
                                    </p:set>
                                    <p:set>
                                      <p:cBhvr>
                                        <p:cTn id="37" dur="500" fill="hold"/>
                                        <p:tgtEl>
                                          <p:spTgt spid="16">
                                            <p:txEl>
                                              <p:pRg st="3" end="3"/>
                                            </p:txEl>
                                          </p:spTgt>
                                        </p:tgtEl>
                                        <p:attrNameLst>
                                          <p:attrName>fillcolor</p:attrName>
                                        </p:attrNameLst>
                                      </p:cBhvr>
                                      <p:to>
                                        <p:clrVal>
                                          <a:schemeClr val="accent2"/>
                                        </p:clrVal>
                                      </p:to>
                                    </p:set>
                                    <p:set>
                                      <p:cBhvr>
                                        <p:cTn id="38" dur="500" fill="hold"/>
                                        <p:tgtEl>
                                          <p:spTgt spid="1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3" name="TextBox 13"/>
          <p:cNvSpPr txBox="1"/>
          <p:nvPr/>
        </p:nvSpPr>
        <p:spPr>
          <a:xfrm>
            <a:off x="3420946" y="48933"/>
            <a:ext cx="11646019" cy="131504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A987CB"/>
                </a:solidFill>
                <a:effectLst/>
                <a:uLnTx/>
                <a:uFillTx/>
                <a:latin typeface="Arial" panose="020B0604020202020204" pitchFamily="34" charset="0"/>
                <a:ea typeface="+mn-ea"/>
                <a:cs typeface="Arial" panose="020B0604020202020204" pitchFamily="34" charset="0"/>
              </a:rPr>
              <a:t>LUYỆN TẬP</a:t>
            </a:r>
          </a:p>
        </p:txBody>
      </p:sp>
      <p:sp>
        <p:nvSpPr>
          <p:cNvPr id="14" name="Rectangle: Rounded Corners 13">
            <a:extLst>
              <a:ext uri="{FF2B5EF4-FFF2-40B4-BE49-F238E27FC236}">
                <a16:creationId xmlns:a16="http://schemas.microsoft.com/office/drawing/2014/main" id="{4FA719FE-5EF6-A804-F6A9-1FA71BB9BB6B}"/>
              </a:ext>
            </a:extLst>
          </p:cNvPr>
          <p:cNvSpPr/>
          <p:nvPr/>
        </p:nvSpPr>
        <p:spPr>
          <a:xfrm>
            <a:off x="983723" y="1598336"/>
            <a:ext cx="16078199" cy="1517484"/>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4.</a:t>
            </a:r>
            <a:r>
              <a:rPr lang="en-US" sz="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Hoa lưỡng tính là</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94C2818-D646-5C29-ED50-E8BCE250C305}"/>
              </a:ext>
            </a:extLst>
          </p:cNvPr>
          <p:cNvSpPr txBox="1"/>
          <p:nvPr/>
        </p:nvSpPr>
        <p:spPr>
          <a:xfrm>
            <a:off x="3782962" y="4122286"/>
            <a:ext cx="10722076" cy="4566378"/>
          </a:xfrm>
          <a:prstGeom prst="rect">
            <a:avLst/>
          </a:prstGeom>
          <a:noFill/>
        </p:spPr>
        <p:txBody>
          <a:bodyPr wrap="square">
            <a:spAutoFit/>
          </a:bodyPr>
          <a:lstStyle/>
          <a:p>
            <a:pPr marL="0" marR="0" algn="just">
              <a:lnSpc>
                <a:spcPct val="150000"/>
              </a:lnSpc>
              <a:spcBef>
                <a:spcPts val="0"/>
              </a:spcBef>
              <a:spcAft>
                <a:spcPts val="0"/>
              </a:spcAft>
            </a:pPr>
            <a:r>
              <a:rPr lang="en-US"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hoa có đài, tràng và nhuỵ hoa.	</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hoa có đài, tràng và nhị hoa.</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hoa có nhị và nhuỵ hoa.</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hoa có đài và tràng hoa.</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48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down)">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randombar(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randombar(vertical)">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iterate type="lt">
                                    <p:tmPct val="0"/>
                                  </p:iterate>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randombar(vertical)">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randombar(vertical)">
                                      <p:cBhvr>
                                        <p:cTn id="32" dur="500"/>
                                        <p:tgtEl>
                                          <p:spTgt spid="1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5000" fill="hold" nodeType="clickEffect">
                                  <p:stCondLst>
                                    <p:cond delay="0"/>
                                  </p:stCondLst>
                                  <p:iterate type="lt">
                                    <p:tmPct val="0"/>
                                  </p:iterate>
                                  <p:childTnLst>
                                    <p:animEffect transition="out" filter="fade">
                                      <p:cBhvr>
                                        <p:cTn id="36" dur="500" tmFilter="0, 0; .2, .5; .8, .5; 1, 0"/>
                                        <p:tgtEl>
                                          <p:spTgt spid="15">
                                            <p:txEl>
                                              <p:pRg st="2" end="2"/>
                                            </p:txEl>
                                          </p:spTgt>
                                        </p:tgtEl>
                                      </p:cBhvr>
                                    </p:animEffect>
                                    <p:animScale>
                                      <p:cBhvr>
                                        <p:cTn id="37" dur="250" autoRev="1" fill="hold"/>
                                        <p:tgtEl>
                                          <p:spTgt spid="15">
                                            <p:txEl>
                                              <p:pRg st="2" end="2"/>
                                            </p:txEl>
                                          </p:spTgt>
                                        </p:tgtEl>
                                      </p:cBhvr>
                                      <p:by x="105000" y="105000"/>
                                    </p:animScale>
                                  </p:childTnLst>
                                </p:cTn>
                              </p:par>
                              <p:par>
                                <p:cTn id="38" presetID="16" presetClass="emph" presetSubtype="0" fill="hold" nodeType="withEffect">
                                  <p:stCondLst>
                                    <p:cond delay="0"/>
                                  </p:stCondLst>
                                  <p:iterate type="lt">
                                    <p:tmPct val="4000"/>
                                  </p:iterate>
                                  <p:childTnLst>
                                    <p:set>
                                      <p:cBhvr override="childStyle">
                                        <p:cTn id="39" dur="500" fill="hold"/>
                                        <p:tgtEl>
                                          <p:spTgt spid="15">
                                            <p:txEl>
                                              <p:pRg st="2" end="2"/>
                                            </p:txEl>
                                          </p:spTgt>
                                        </p:tgtEl>
                                        <p:attrNameLst>
                                          <p:attrName>style.color</p:attrName>
                                        </p:attrNameLst>
                                      </p:cBhvr>
                                      <p:to>
                                        <p:clrVal>
                                          <a:schemeClr val="accent2"/>
                                        </p:clrVal>
                                      </p:to>
                                    </p:set>
                                    <p:set>
                                      <p:cBhvr>
                                        <p:cTn id="40" dur="500" fill="hold"/>
                                        <p:tgtEl>
                                          <p:spTgt spid="15">
                                            <p:txEl>
                                              <p:pRg st="2" end="2"/>
                                            </p:txEl>
                                          </p:spTgt>
                                        </p:tgtEl>
                                        <p:attrNameLst>
                                          <p:attrName>fillcolor</p:attrName>
                                        </p:attrNameLst>
                                      </p:cBhvr>
                                      <p:to>
                                        <p:clrVal>
                                          <a:schemeClr val="accent2"/>
                                        </p:clrVal>
                                      </p:to>
                                    </p:set>
                                    <p:set>
                                      <p:cBhvr>
                                        <p:cTn id="41" dur="500" fill="hold"/>
                                        <p:tgtEl>
                                          <p:spTgt spid="1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1257300"/>
            <a:ext cx="16766524" cy="84737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1453">
            <a:off x="543297" y="374919"/>
            <a:ext cx="2591086" cy="330601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a:off x="1934231" y="3045935"/>
            <a:ext cx="298028" cy="28393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32597" y="411190"/>
            <a:ext cx="10487330" cy="1768638"/>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783215" y="8747362"/>
            <a:ext cx="1974627" cy="196744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16937916" y="-24078"/>
            <a:ext cx="1974627" cy="1967447"/>
          </a:xfrm>
          <a:prstGeom prst="rect">
            <a:avLst/>
          </a:prstGeom>
        </p:spPr>
      </p:pic>
      <p:sp>
        <p:nvSpPr>
          <p:cNvPr id="28" name="TextBox 28"/>
          <p:cNvSpPr txBox="1"/>
          <p:nvPr/>
        </p:nvSpPr>
        <p:spPr>
          <a:xfrm rot="-150806">
            <a:off x="9336048" y="7109308"/>
            <a:ext cx="914001" cy="1305131"/>
          </a:xfrm>
          <a:prstGeom prst="rect">
            <a:avLst/>
          </a:prstGeom>
        </p:spPr>
        <p:txBody>
          <a:bodyPr lIns="0" tIns="0" rIns="0" bIns="0" rtlCol="0" anchor="t">
            <a:spAutoFit/>
          </a:bodyPr>
          <a:lstStyle/>
          <a:p>
            <a:pPr algn="ctr">
              <a:lnSpc>
                <a:spcPts val="10676"/>
              </a:lnSpc>
              <a:spcBef>
                <a:spcPct val="0"/>
              </a:spcBef>
            </a:pPr>
            <a:r>
              <a:rPr lang="en-US" sz="7626">
                <a:solidFill>
                  <a:srgbClr val="F3F1F5"/>
                </a:solidFill>
                <a:latin typeface="Sensei"/>
              </a:rPr>
              <a:t>B</a:t>
            </a:r>
          </a:p>
        </p:txBody>
      </p:sp>
      <p:sp>
        <p:nvSpPr>
          <p:cNvPr id="33" name="TextBox 32">
            <a:extLst>
              <a:ext uri="{FF2B5EF4-FFF2-40B4-BE49-F238E27FC236}">
                <a16:creationId xmlns:a16="http://schemas.microsoft.com/office/drawing/2014/main" id="{966117B1-F9D9-98A6-29E9-1962F5D6DEDE}"/>
              </a:ext>
            </a:extLst>
          </p:cNvPr>
          <p:cNvSpPr txBox="1"/>
          <p:nvPr/>
        </p:nvSpPr>
        <p:spPr>
          <a:xfrm>
            <a:off x="3137789" y="2683982"/>
            <a:ext cx="12623391" cy="5587427"/>
          </a:xfrm>
          <a:prstGeom prst="rect">
            <a:avLst/>
          </a:prstGeom>
          <a:noFill/>
        </p:spPr>
        <p:txBody>
          <a:bodyPr wrap="square">
            <a:spAutoFit/>
          </a:bodyPr>
          <a:lstStyle/>
          <a:p>
            <a:pPr marL="0" marR="0" algn="ctr">
              <a:lnSpc>
                <a:spcPct val="150000"/>
              </a:lnSpc>
              <a:spcBef>
                <a:spcPts val="1200"/>
              </a:spcBef>
              <a:spcAft>
                <a:spcPts val="0"/>
              </a:spcAft>
            </a:pPr>
            <a:r>
              <a:rPr lang="en-US" sz="8000" b="1" kern="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BÀI 33: </a:t>
            </a:r>
          </a:p>
          <a:p>
            <a:pPr marL="0" marR="0" algn="ctr">
              <a:lnSpc>
                <a:spcPct val="150000"/>
              </a:lnSpc>
              <a:spcBef>
                <a:spcPts val="1200"/>
              </a:spcBef>
              <a:spcAft>
                <a:spcPts val="0"/>
              </a:spcAft>
            </a:pPr>
            <a:r>
              <a:rPr lang="en-US" sz="8000" b="1" kern="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SINH SẢN HỮU TÍNH Ở SINH VẬT</a:t>
            </a:r>
            <a:endParaRPr lang="en-US" sz="8000" b="1" kern="0">
              <a:solidFill>
                <a:srgbClr val="00206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3" name="TextBox 13"/>
          <p:cNvSpPr txBox="1"/>
          <p:nvPr/>
        </p:nvSpPr>
        <p:spPr>
          <a:xfrm>
            <a:off x="3420946" y="48933"/>
            <a:ext cx="11646019" cy="131504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A987CB"/>
                </a:solidFill>
                <a:effectLst/>
                <a:uLnTx/>
                <a:uFillTx/>
                <a:latin typeface="Arial" panose="020B0604020202020204" pitchFamily="34" charset="0"/>
                <a:ea typeface="+mn-ea"/>
                <a:cs typeface="Arial" panose="020B0604020202020204" pitchFamily="34" charset="0"/>
              </a:rPr>
              <a:t>LUYỆN TẬP</a:t>
            </a:r>
          </a:p>
        </p:txBody>
      </p:sp>
      <p:sp>
        <p:nvSpPr>
          <p:cNvPr id="14" name="Rectangle: Rounded Corners 13">
            <a:extLst>
              <a:ext uri="{FF2B5EF4-FFF2-40B4-BE49-F238E27FC236}">
                <a16:creationId xmlns:a16="http://schemas.microsoft.com/office/drawing/2014/main" id="{4FA719FE-5EF6-A804-F6A9-1FA71BB9BB6B}"/>
              </a:ext>
            </a:extLst>
          </p:cNvPr>
          <p:cNvSpPr/>
          <p:nvPr/>
        </p:nvSpPr>
        <p:spPr>
          <a:xfrm>
            <a:off x="983723" y="1598336"/>
            <a:ext cx="16078199" cy="1517484"/>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5.</a:t>
            </a:r>
            <a:r>
              <a:rPr lang="en-US" sz="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Hạt được hình thành từ</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7CCE5A9-B07C-3245-400B-2CBAA8D1AAAE}"/>
              </a:ext>
            </a:extLst>
          </p:cNvPr>
          <p:cNvSpPr txBox="1"/>
          <p:nvPr/>
        </p:nvSpPr>
        <p:spPr>
          <a:xfrm>
            <a:off x="3654041" y="4086332"/>
            <a:ext cx="13177684" cy="4272836"/>
          </a:xfrm>
          <a:prstGeom prst="rect">
            <a:avLst/>
          </a:prstGeom>
          <a:noFill/>
        </p:spPr>
        <p:txBody>
          <a:bodyPr wrap="square">
            <a:spAutoFit/>
          </a:bodyPr>
          <a:lstStyle/>
          <a:p>
            <a:pPr marL="342900" marR="0" lvl="0" indent="-342900" algn="just">
              <a:lnSpc>
                <a:spcPct val="150000"/>
              </a:lnSpc>
              <a:spcBef>
                <a:spcPts val="0"/>
              </a:spcBef>
              <a:spcAft>
                <a:spcPts val="600"/>
              </a:spcAft>
              <a:buFont typeface="+mj-lt"/>
              <a:buAutoNum type="alphaUcPeriod"/>
            </a:pPr>
            <a:r>
              <a:rPr lang="en-US" sz="4500">
                <a:solidFill>
                  <a:srgbClr val="000000"/>
                </a:solidFill>
                <a:effectLst/>
                <a:latin typeface="Arial" panose="020B0604020202020204" pitchFamily="34" charset="0"/>
                <a:ea typeface="Calibri" panose="020F0502020204030204" pitchFamily="34" charset="0"/>
                <a:cs typeface="Arial" panose="020B0604020202020204" pitchFamily="34" charset="0"/>
              </a:rPr>
              <a:t> Bầu nhụy.                                       </a:t>
            </a:r>
          </a:p>
          <a:p>
            <a:pPr marR="0" lvl="0" algn="just">
              <a:lnSpc>
                <a:spcPct val="150000"/>
              </a:lnSpc>
              <a:spcBef>
                <a:spcPts val="0"/>
              </a:spcBef>
              <a:spcAft>
                <a:spcPts val="600"/>
              </a:spcAft>
            </a:pPr>
            <a:r>
              <a:rPr lang="en-US" sz="4500">
                <a:solidFill>
                  <a:srgbClr val="000000"/>
                </a:solidFill>
                <a:latin typeface="Arial" panose="020B0604020202020204" pitchFamily="34" charset="0"/>
                <a:ea typeface="Calibri" panose="020F0502020204030204" pitchFamily="34" charset="0"/>
                <a:cs typeface="Arial" panose="020B0604020202020204" pitchFamily="34" charset="0"/>
              </a:rPr>
              <a:t>B.</a:t>
            </a:r>
            <a:r>
              <a:rPr lang="en-US" sz="4500">
                <a:solidFill>
                  <a:srgbClr val="000000"/>
                </a:solidFill>
                <a:effectLst/>
                <a:latin typeface="Arial" panose="020B0604020202020204" pitchFamily="34" charset="0"/>
                <a:ea typeface="Calibri" panose="020F0502020204030204" pitchFamily="34" charset="0"/>
                <a:cs typeface="Arial" panose="020B0604020202020204" pitchFamily="34" charset="0"/>
              </a:rPr>
              <a:t> Bầu nhị</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Noãn đã được thụ tinh.                 </a:t>
            </a:r>
          </a:p>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Hạt phấn</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36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iterate type="lt">
                                    <p:tmPct val="0"/>
                                  </p:iterate>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randombar(vertic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randombar(vertical)">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5000" fill="hold" nodeType="clickEffect">
                                  <p:stCondLst>
                                    <p:cond delay="0"/>
                                  </p:stCondLst>
                                  <p:iterate type="lt">
                                    <p:tmPct val="0"/>
                                  </p:iterate>
                                  <p:childTnLst>
                                    <p:animEffect transition="out" filter="fade">
                                      <p:cBhvr>
                                        <p:cTn id="31" dur="500" tmFilter="0, 0; .2, .5; .8, .5; 1, 0"/>
                                        <p:tgtEl>
                                          <p:spTgt spid="16">
                                            <p:txEl>
                                              <p:pRg st="2" end="2"/>
                                            </p:txEl>
                                          </p:spTgt>
                                        </p:tgtEl>
                                      </p:cBhvr>
                                    </p:animEffect>
                                    <p:animScale>
                                      <p:cBhvr>
                                        <p:cTn id="32" dur="250" autoRev="1" fill="hold"/>
                                        <p:tgtEl>
                                          <p:spTgt spid="16">
                                            <p:txEl>
                                              <p:pRg st="2" end="2"/>
                                            </p:txEl>
                                          </p:spTgt>
                                        </p:tgtEl>
                                      </p:cBhvr>
                                      <p:by x="105000" y="105000"/>
                                    </p:animScale>
                                  </p:childTnLst>
                                </p:cTn>
                              </p:par>
                              <p:par>
                                <p:cTn id="33" presetID="16" presetClass="emph" presetSubtype="0" fill="hold" nodeType="withEffect">
                                  <p:stCondLst>
                                    <p:cond delay="0"/>
                                  </p:stCondLst>
                                  <p:iterate type="lt">
                                    <p:tmPct val="4000"/>
                                  </p:iterate>
                                  <p:childTnLst>
                                    <p:set>
                                      <p:cBhvr override="childStyle">
                                        <p:cTn id="34" dur="500" fill="hold"/>
                                        <p:tgtEl>
                                          <p:spTgt spid="16">
                                            <p:txEl>
                                              <p:pRg st="2" end="2"/>
                                            </p:txEl>
                                          </p:spTgt>
                                        </p:tgtEl>
                                        <p:attrNameLst>
                                          <p:attrName>style.color</p:attrName>
                                        </p:attrNameLst>
                                      </p:cBhvr>
                                      <p:to>
                                        <p:clrVal>
                                          <a:schemeClr val="accent2"/>
                                        </p:clrVal>
                                      </p:to>
                                    </p:set>
                                    <p:set>
                                      <p:cBhvr>
                                        <p:cTn id="35" dur="500" fill="hold"/>
                                        <p:tgtEl>
                                          <p:spTgt spid="16">
                                            <p:txEl>
                                              <p:pRg st="2" end="2"/>
                                            </p:txEl>
                                          </p:spTgt>
                                        </p:tgtEl>
                                        <p:attrNameLst>
                                          <p:attrName>fillcolor</p:attrName>
                                        </p:attrNameLst>
                                      </p:cBhvr>
                                      <p:to>
                                        <p:clrVal>
                                          <a:schemeClr val="accent2"/>
                                        </p:clrVal>
                                      </p:to>
                                    </p:set>
                                    <p:set>
                                      <p:cBhvr>
                                        <p:cTn id="36" dur="500" fill="hold"/>
                                        <p:tgtEl>
                                          <p:spTgt spid="1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1779145" y="7206945"/>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1392897" y="3327930"/>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3" name="TextBox 13"/>
          <p:cNvSpPr txBox="1"/>
          <p:nvPr/>
        </p:nvSpPr>
        <p:spPr>
          <a:xfrm>
            <a:off x="3420946" y="48933"/>
            <a:ext cx="11646019" cy="131504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A987CB"/>
                </a:solidFill>
                <a:effectLst/>
                <a:uLnTx/>
                <a:uFillTx/>
                <a:latin typeface="Arial" panose="020B0604020202020204" pitchFamily="34" charset="0"/>
                <a:ea typeface="+mn-ea"/>
                <a:cs typeface="Arial" panose="020B0604020202020204" pitchFamily="34" charset="0"/>
              </a:rPr>
              <a:t>LUYỆN TẬP</a:t>
            </a:r>
          </a:p>
        </p:txBody>
      </p:sp>
      <p:sp>
        <p:nvSpPr>
          <p:cNvPr id="14" name="Rectangle: Rounded Corners 13">
            <a:extLst>
              <a:ext uri="{FF2B5EF4-FFF2-40B4-BE49-F238E27FC236}">
                <a16:creationId xmlns:a16="http://schemas.microsoft.com/office/drawing/2014/main" id="{4FA719FE-5EF6-A804-F6A9-1FA71BB9BB6B}"/>
              </a:ext>
            </a:extLst>
          </p:cNvPr>
          <p:cNvSpPr/>
          <p:nvPr/>
        </p:nvSpPr>
        <p:spPr>
          <a:xfrm>
            <a:off x="983723" y="1598336"/>
            <a:ext cx="16078199" cy="1081484"/>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6.</a:t>
            </a:r>
            <a:r>
              <a:rPr lang="en-US" sz="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Sinh sản hữu tính ở động vật là sự kết hợp</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26F718D-6C16-B5C2-A8FC-DBEB81CB5344}"/>
              </a:ext>
            </a:extLst>
          </p:cNvPr>
          <p:cNvSpPr txBox="1"/>
          <p:nvPr/>
        </p:nvSpPr>
        <p:spPr>
          <a:xfrm>
            <a:off x="776641" y="2857189"/>
            <a:ext cx="16934628" cy="7364901"/>
          </a:xfrm>
          <a:prstGeom prst="rect">
            <a:avLst/>
          </a:prstGeom>
          <a:noFill/>
        </p:spPr>
        <p:txBody>
          <a:bodyPr wrap="square">
            <a:spAutoFit/>
          </a:bodyPr>
          <a:lstStyle/>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của nhiều giao tử đực với một giao tử cái tạo nên hợp tử phát triển thành cơ thể mới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ngẫu nhiên của giao tử đực và giao tử cái tạo nên hợp tử phát triển thành cơ thể mới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có chọn lọc của hai giao tử đực và một giao tử cái tạo nên hợp tác phát triển thành cơ thể mới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có chọn lọc của giao tử cái với nhiều giao tử đực và một tạo nên hợp tử phát triển thành cơ thể mới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092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vertical)">
                                      <p:cBhvr>
                                        <p:cTn id="12" dur="500"/>
                                        <p:tgtEl>
                                          <p:spTgt spid="15">
                                            <p:txEl>
                                              <p:pRg st="0" end="0"/>
                                            </p:txEl>
                                          </p:spTgt>
                                        </p:tgtEl>
                                      </p:cBhvr>
                                    </p:animEffect>
                                  </p:childTnLst>
                                </p:cTn>
                              </p:par>
                              <p:par>
                                <p:cTn id="13" presetID="14" presetClass="entr" presetSubtype="5" fill="hold" grpId="0" nodeType="withEffect">
                                  <p:stCondLst>
                                    <p:cond delay="0"/>
                                  </p:stCondLst>
                                  <p:iterate type="lt">
                                    <p:tmPct val="0"/>
                                  </p:iterate>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randombar(vertical)">
                                      <p:cBhvr>
                                        <p:cTn id="15" dur="500"/>
                                        <p:tgtEl>
                                          <p:spTgt spid="15">
                                            <p:txEl>
                                              <p:pRg st="1" end="1"/>
                                            </p:txEl>
                                          </p:spTgt>
                                        </p:tgtEl>
                                      </p:cBhvr>
                                    </p:animEffect>
                                  </p:childTnLst>
                                </p:cTn>
                              </p:par>
                              <p:par>
                                <p:cTn id="16" presetID="14" presetClass="entr" presetSubtype="5" fill="hold" grpId="0"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randombar(vertical)">
                                      <p:cBhvr>
                                        <p:cTn id="18" dur="500"/>
                                        <p:tgtEl>
                                          <p:spTgt spid="15">
                                            <p:txEl>
                                              <p:pRg st="2" end="2"/>
                                            </p:txEl>
                                          </p:spTgt>
                                        </p:tgtEl>
                                      </p:cBhvr>
                                    </p:animEffect>
                                  </p:childTnLst>
                                </p:cTn>
                              </p:par>
                              <p:par>
                                <p:cTn id="19" presetID="14" presetClass="entr" presetSubtype="5" fill="hold" grpId="0"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Effect transition="in" filter="randombar(vertical)">
                                      <p:cBhvr>
                                        <p:cTn id="21" dur="500"/>
                                        <p:tgtEl>
                                          <p:spTgt spid="1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repeatCount="5000" fill="hold" nodeType="clickEffect">
                                  <p:stCondLst>
                                    <p:cond delay="0"/>
                                  </p:stCondLst>
                                  <p:iterate type="lt">
                                    <p:tmPct val="0"/>
                                  </p:iterate>
                                  <p:childTnLst>
                                    <p:animEffect transition="out" filter="fade">
                                      <p:cBhvr>
                                        <p:cTn id="25" dur="500" tmFilter="0, 0; .2, .5; .8, .5; 1, 0"/>
                                        <p:tgtEl>
                                          <p:spTgt spid="15">
                                            <p:txEl>
                                              <p:pRg st="1" end="1"/>
                                            </p:txEl>
                                          </p:spTgt>
                                        </p:tgtEl>
                                      </p:cBhvr>
                                    </p:animEffect>
                                    <p:animScale>
                                      <p:cBhvr>
                                        <p:cTn id="26" dur="250" autoRev="1" fill="hold"/>
                                        <p:tgtEl>
                                          <p:spTgt spid="15">
                                            <p:txEl>
                                              <p:pRg st="1" end="1"/>
                                            </p:txEl>
                                          </p:spTgt>
                                        </p:tgtEl>
                                      </p:cBhvr>
                                      <p:by x="105000" y="105000"/>
                                    </p:animScale>
                                  </p:childTnLst>
                                </p:cTn>
                              </p:par>
                              <p:par>
                                <p:cTn id="27" presetID="16" presetClass="emph" presetSubtype="0" fill="hold" nodeType="withEffect">
                                  <p:stCondLst>
                                    <p:cond delay="0"/>
                                  </p:stCondLst>
                                  <p:iterate type="lt">
                                    <p:tmPct val="4000"/>
                                  </p:iterate>
                                  <p:childTnLst>
                                    <p:set>
                                      <p:cBhvr override="childStyle">
                                        <p:cTn id="28" dur="500" fill="hold"/>
                                        <p:tgtEl>
                                          <p:spTgt spid="15">
                                            <p:txEl>
                                              <p:pRg st="1" end="1"/>
                                            </p:txEl>
                                          </p:spTgt>
                                        </p:tgtEl>
                                        <p:attrNameLst>
                                          <p:attrName>style.color</p:attrName>
                                        </p:attrNameLst>
                                      </p:cBhvr>
                                      <p:to>
                                        <p:clrVal>
                                          <a:schemeClr val="accent2"/>
                                        </p:clrVal>
                                      </p:to>
                                    </p:set>
                                    <p:set>
                                      <p:cBhvr>
                                        <p:cTn id="29" dur="500" fill="hold"/>
                                        <p:tgtEl>
                                          <p:spTgt spid="15">
                                            <p:txEl>
                                              <p:pRg st="1" end="1"/>
                                            </p:txEl>
                                          </p:spTgt>
                                        </p:tgtEl>
                                        <p:attrNameLst>
                                          <p:attrName>fillcolor</p:attrName>
                                        </p:attrNameLst>
                                      </p:cBhvr>
                                      <p:to>
                                        <p:clrVal>
                                          <a:schemeClr val="accent2"/>
                                        </p:clrVal>
                                      </p:to>
                                    </p:set>
                                    <p:set>
                                      <p:cBhvr>
                                        <p:cTn id="30" dur="500" fill="hold"/>
                                        <p:tgtEl>
                                          <p:spTgt spid="1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1779145" y="7206945"/>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1392897" y="3327930"/>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3" name="TextBox 13"/>
          <p:cNvSpPr txBox="1"/>
          <p:nvPr/>
        </p:nvSpPr>
        <p:spPr>
          <a:xfrm>
            <a:off x="3420946" y="48933"/>
            <a:ext cx="11646019" cy="131504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A987CB"/>
                </a:solidFill>
                <a:effectLst/>
                <a:uLnTx/>
                <a:uFillTx/>
                <a:latin typeface="Arial" panose="020B0604020202020204" pitchFamily="34" charset="0"/>
                <a:ea typeface="+mn-ea"/>
                <a:cs typeface="Arial" panose="020B0604020202020204" pitchFamily="34" charset="0"/>
              </a:rPr>
              <a:t>LUYỆN TẬP</a:t>
            </a:r>
          </a:p>
        </p:txBody>
      </p:sp>
      <p:sp>
        <p:nvSpPr>
          <p:cNvPr id="14" name="Rectangle: Rounded Corners 13">
            <a:extLst>
              <a:ext uri="{FF2B5EF4-FFF2-40B4-BE49-F238E27FC236}">
                <a16:creationId xmlns:a16="http://schemas.microsoft.com/office/drawing/2014/main" id="{4FA719FE-5EF6-A804-F6A9-1FA71BB9BB6B}"/>
              </a:ext>
            </a:extLst>
          </p:cNvPr>
          <p:cNvSpPr/>
          <p:nvPr/>
        </p:nvSpPr>
        <p:spPr>
          <a:xfrm>
            <a:off x="983723" y="1598336"/>
            <a:ext cx="16078199" cy="1391272"/>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Câu 7.</a:t>
            </a:r>
            <a:r>
              <a:rPr lang="en-US" sz="5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Quả được hình thành từ</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DF27DDC-539C-5BD6-9294-3D61EF5872A7}"/>
              </a:ext>
            </a:extLst>
          </p:cNvPr>
          <p:cNvSpPr txBox="1"/>
          <p:nvPr/>
        </p:nvSpPr>
        <p:spPr>
          <a:xfrm>
            <a:off x="3420946" y="4042862"/>
            <a:ext cx="11135032" cy="4566378"/>
          </a:xfrm>
          <a:prstGeom prst="rect">
            <a:avLst/>
          </a:prstGeom>
          <a:noFill/>
        </p:spPr>
        <p:txBody>
          <a:bodyPr wrap="square">
            <a:spAutoFit/>
          </a:bodyPr>
          <a:lstStyle/>
          <a:p>
            <a:pPr marL="914400" marR="0" indent="-914400" algn="just">
              <a:lnSpc>
                <a:spcPct val="150000"/>
              </a:lnSpc>
              <a:spcBef>
                <a:spcPts val="0"/>
              </a:spcBef>
              <a:spcAft>
                <a:spcPts val="0"/>
              </a:spcAft>
              <a:buAutoNum type="alphaUcPeriod"/>
            </a:pPr>
            <a:r>
              <a:rPr lang="en-US" sz="5000">
                <a:solidFill>
                  <a:srgbClr val="000000"/>
                </a:solidFill>
                <a:effectLst/>
                <a:latin typeface="Arial" panose="020B0604020202020204" pitchFamily="34" charset="0"/>
                <a:ea typeface="Arial" panose="020B0604020202020204" pitchFamily="34" charset="0"/>
                <a:cs typeface="Arial" panose="020B0604020202020204" pitchFamily="34" charset="0"/>
              </a:rPr>
              <a:t>Noãn được thụ tinh               </a:t>
            </a:r>
          </a:p>
          <a:p>
            <a:pPr marR="0" algn="just">
              <a:lnSpc>
                <a:spcPct val="150000"/>
              </a:lnSpc>
              <a:spcBef>
                <a:spcPts val="0"/>
              </a:spcBef>
              <a:spcAft>
                <a:spcPts val="0"/>
              </a:spcAft>
            </a:pPr>
            <a:r>
              <a:rPr lang="en-US" sz="5000">
                <a:solidFill>
                  <a:srgbClr val="000000"/>
                </a:solidFill>
                <a:latin typeface="Arial" panose="020B0604020202020204" pitchFamily="34" charset="0"/>
                <a:ea typeface="Arial" panose="020B0604020202020204" pitchFamily="34" charset="0"/>
                <a:cs typeface="Arial" panose="020B0604020202020204" pitchFamily="34" charset="0"/>
              </a:rPr>
              <a:t>B.</a:t>
            </a:r>
            <a:r>
              <a:rPr lang="en-US" sz="5000">
                <a:solidFill>
                  <a:srgbClr val="000000"/>
                </a:solidFill>
                <a:effectLst/>
                <a:latin typeface="Arial" panose="020B0604020202020204" pitchFamily="34" charset="0"/>
                <a:ea typeface="Arial" panose="020B0604020202020204" pitchFamily="34" charset="0"/>
                <a:cs typeface="Arial" panose="020B0604020202020204" pitchFamily="34" charset="0"/>
              </a:rPr>
              <a:t> Bầu nhụy</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5000">
                <a:solidFill>
                  <a:srgbClr val="000000"/>
                </a:solidFill>
                <a:effectLst/>
                <a:latin typeface="Arial" panose="020B0604020202020204" pitchFamily="34" charset="0"/>
                <a:ea typeface="Arial" panose="020B0604020202020204" pitchFamily="34" charset="0"/>
                <a:cs typeface="Arial" panose="020B0604020202020204" pitchFamily="34" charset="0"/>
              </a:rPr>
              <a:t>C. Bầu nhị                                  </a:t>
            </a:r>
          </a:p>
          <a:p>
            <a:pPr marL="0" marR="0" algn="just">
              <a:lnSpc>
                <a:spcPct val="150000"/>
              </a:lnSpc>
              <a:spcBef>
                <a:spcPts val="0"/>
              </a:spcBef>
              <a:spcAft>
                <a:spcPts val="0"/>
              </a:spcAft>
            </a:pPr>
            <a:r>
              <a:rPr lang="en-US" sz="5000">
                <a:solidFill>
                  <a:srgbClr val="000000"/>
                </a:solidFill>
                <a:effectLst/>
                <a:latin typeface="Arial" panose="020B0604020202020204" pitchFamily="34" charset="0"/>
                <a:ea typeface="Arial" panose="020B0604020202020204" pitchFamily="34" charset="0"/>
                <a:cs typeface="Arial" panose="020B0604020202020204" pitchFamily="34" charset="0"/>
              </a:rPr>
              <a:t>D. Noãn không được thụ tinh</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818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iterate type="lt">
                                    <p:tmPct val="0"/>
                                  </p:iterate>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randombar(vertic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randombar(vertical)">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5000" fill="hold" nodeType="clickEffect">
                                  <p:stCondLst>
                                    <p:cond delay="0"/>
                                  </p:stCondLst>
                                  <p:iterate type="lt">
                                    <p:tmPct val="0"/>
                                  </p:iterate>
                                  <p:childTnLst>
                                    <p:animEffect transition="out" filter="fade">
                                      <p:cBhvr>
                                        <p:cTn id="31" dur="500" tmFilter="0, 0; .2, .5; .8, .5; 1, 0"/>
                                        <p:tgtEl>
                                          <p:spTgt spid="16">
                                            <p:txEl>
                                              <p:pRg st="1" end="1"/>
                                            </p:txEl>
                                          </p:spTgt>
                                        </p:tgtEl>
                                      </p:cBhvr>
                                    </p:animEffect>
                                    <p:animScale>
                                      <p:cBhvr>
                                        <p:cTn id="32" dur="250" autoRev="1" fill="hold"/>
                                        <p:tgtEl>
                                          <p:spTgt spid="16">
                                            <p:txEl>
                                              <p:pRg st="1" end="1"/>
                                            </p:txEl>
                                          </p:spTgt>
                                        </p:tgtEl>
                                      </p:cBhvr>
                                      <p:by x="105000" y="105000"/>
                                    </p:animScale>
                                  </p:childTnLst>
                                </p:cTn>
                              </p:par>
                              <p:par>
                                <p:cTn id="33" presetID="16" presetClass="emph" presetSubtype="0" fill="hold" nodeType="withEffect">
                                  <p:stCondLst>
                                    <p:cond delay="0"/>
                                  </p:stCondLst>
                                  <p:iterate type="lt">
                                    <p:tmPct val="4000"/>
                                  </p:iterate>
                                  <p:childTnLst>
                                    <p:set>
                                      <p:cBhvr override="childStyle">
                                        <p:cTn id="34" dur="500" fill="hold"/>
                                        <p:tgtEl>
                                          <p:spTgt spid="16">
                                            <p:txEl>
                                              <p:pRg st="1" end="1"/>
                                            </p:txEl>
                                          </p:spTgt>
                                        </p:tgtEl>
                                        <p:attrNameLst>
                                          <p:attrName>style.color</p:attrName>
                                        </p:attrNameLst>
                                      </p:cBhvr>
                                      <p:to>
                                        <p:clrVal>
                                          <a:schemeClr val="accent2"/>
                                        </p:clrVal>
                                      </p:to>
                                    </p:set>
                                    <p:set>
                                      <p:cBhvr>
                                        <p:cTn id="35" dur="500" fill="hold"/>
                                        <p:tgtEl>
                                          <p:spTgt spid="16">
                                            <p:txEl>
                                              <p:pRg st="1" end="1"/>
                                            </p:txEl>
                                          </p:spTgt>
                                        </p:tgtEl>
                                        <p:attrNameLst>
                                          <p:attrName>fillcolor</p:attrName>
                                        </p:attrNameLst>
                                      </p:cBhvr>
                                      <p:to>
                                        <p:clrVal>
                                          <a:schemeClr val="accent2"/>
                                        </p:clrVal>
                                      </p:to>
                                    </p:set>
                                    <p:set>
                                      <p:cBhvr>
                                        <p:cTn id="36" dur="500" fill="hold"/>
                                        <p:tgtEl>
                                          <p:spTgt spid="1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90800" y="8307273"/>
            <a:ext cx="3774347" cy="421929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61556" y="3238546"/>
            <a:ext cx="2290256" cy="265152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5" name="TextBox 15"/>
          <p:cNvSpPr txBox="1"/>
          <p:nvPr/>
        </p:nvSpPr>
        <p:spPr>
          <a:xfrm>
            <a:off x="6183621" y="-1028700"/>
            <a:ext cx="5920757" cy="2575000"/>
          </a:xfrm>
          <a:prstGeom prst="rect">
            <a:avLst/>
          </a:prstGeom>
        </p:spPr>
        <p:txBody>
          <a:bodyPr lIns="0" tIns="0" rIns="0" bIns="0" rtlCol="0" anchor="t">
            <a:spAutoFit/>
          </a:bodyPr>
          <a:lstStyle/>
          <a:p>
            <a:pPr algn="ctr">
              <a:lnSpc>
                <a:spcPts val="24797"/>
              </a:lnSpc>
              <a:spcBef>
                <a:spcPct val="0"/>
              </a:spcBef>
            </a:pPr>
            <a:r>
              <a:rPr lang="en-US" sz="6500" b="1">
                <a:solidFill>
                  <a:srgbClr val="F3F1F5"/>
                </a:solidFill>
                <a:latin typeface="Arial" panose="020B0604020202020204" pitchFamily="34" charset="0"/>
                <a:cs typeface="Arial" panose="020B0604020202020204" pitchFamily="34" charset="0"/>
              </a:rPr>
              <a:t>VẬN DỤNG</a:t>
            </a:r>
          </a:p>
        </p:txBody>
      </p:sp>
      <p:sp>
        <p:nvSpPr>
          <p:cNvPr id="19" name="TextBox 18">
            <a:extLst>
              <a:ext uri="{FF2B5EF4-FFF2-40B4-BE49-F238E27FC236}">
                <a16:creationId xmlns:a16="http://schemas.microsoft.com/office/drawing/2014/main" id="{75FC1E49-D670-313A-9553-8381DDD4E704}"/>
              </a:ext>
            </a:extLst>
          </p:cNvPr>
          <p:cNvSpPr txBox="1"/>
          <p:nvPr/>
        </p:nvSpPr>
        <p:spPr>
          <a:xfrm>
            <a:off x="156880" y="1529804"/>
            <a:ext cx="18149858" cy="8263994"/>
          </a:xfrm>
          <a:prstGeom prst="rect">
            <a:avLst/>
          </a:prstGeom>
          <a:noFill/>
        </p:spPr>
        <p:txBody>
          <a:bodyPr wrap="square">
            <a:spAutoFit/>
          </a:bodyPr>
          <a:lstStyle/>
          <a:p>
            <a:pPr marL="0" marR="0" algn="just">
              <a:lnSpc>
                <a:spcPct val="150000"/>
              </a:lnSpc>
              <a:spcBef>
                <a:spcPts val="600"/>
              </a:spcBef>
              <a:spcAft>
                <a:spcPts val="800"/>
              </a:spcAft>
            </a:pPr>
            <a:r>
              <a:rPr lang="en-US" sz="3500" b="1">
                <a:effectLst/>
                <a:latin typeface="Arial" panose="020B0604020202020204" pitchFamily="34" charset="0"/>
                <a:ea typeface="Times New Roman" panose="02020603050405020304" pitchFamily="18" charset="0"/>
                <a:cs typeface="Arial" panose="020B0604020202020204" pitchFamily="34" charset="0"/>
              </a:rPr>
              <a:t>Câu 1:</a:t>
            </a:r>
            <a:r>
              <a:rPr lang="en-US" sz="3500">
                <a:effectLst/>
                <a:latin typeface="Arial" panose="020B0604020202020204" pitchFamily="34" charset="0"/>
                <a:ea typeface="Times New Roman" panose="02020603050405020304" pitchFamily="18" charset="0"/>
                <a:cs typeface="Arial" panose="020B0604020202020204" pitchFamily="34" charset="0"/>
              </a:rPr>
              <a:t> Giải thích vì sao phải bảo vệ một số loài côn trùng thụ phấn cho cây?</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pPr>
            <a:r>
              <a:rPr lang="en-US" sz="3500" b="1">
                <a:effectLst/>
                <a:latin typeface="Arial" panose="020B0604020202020204" pitchFamily="34" charset="0"/>
                <a:ea typeface="Times New Roman" panose="02020603050405020304" pitchFamily="18" charset="0"/>
                <a:cs typeface="Arial" panose="020B0604020202020204" pitchFamily="34" charset="0"/>
              </a:rPr>
              <a:t>Câu 2:</a:t>
            </a:r>
            <a:r>
              <a:rPr lang="en-US" sz="3500">
                <a:effectLst/>
                <a:latin typeface="Arial" panose="020B0604020202020204" pitchFamily="34" charset="0"/>
                <a:ea typeface="Times New Roman" panose="02020603050405020304" pitchFamily="18" charset="0"/>
                <a:cs typeface="Arial" panose="020B0604020202020204" pitchFamily="34" charset="0"/>
              </a:rPr>
              <a:t> Cho các từ/ cụm từ: trứng, gà con, ấp trứng, thụ tinh, tinh trùng, hợp tử. Sử dụng các từ đã cho để hoàn thành sơ đồ các giai đoạn sinh sản ở gà.</a:t>
            </a:r>
          </a:p>
          <a:p>
            <a:pPr marL="0" marR="0" algn="just">
              <a:lnSpc>
                <a:spcPct val="150000"/>
              </a:lnSpc>
              <a:spcBef>
                <a:spcPts val="600"/>
              </a:spcBef>
              <a:spcAft>
                <a:spcPts val="800"/>
              </a:spcAft>
            </a:pPr>
            <a:endParaRPr lang="en-US" sz="3500">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pP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pPr>
            <a:endParaRPr lang="en-US" sz="3500">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pP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0"/>
              </a:spcAft>
            </a:pPr>
            <a:r>
              <a:rPr lang="vi-VN" sz="3500" b="1">
                <a:effectLst/>
                <a:latin typeface="Arial" panose="020B0604020202020204" pitchFamily="34" charset="0"/>
                <a:ea typeface="Times New Roman" panose="02020603050405020304" pitchFamily="18" charset="0"/>
                <a:cs typeface="Arial" panose="020B0604020202020204" pitchFamily="34" charset="0"/>
              </a:rPr>
              <a:t>Câu </a:t>
            </a:r>
            <a:r>
              <a:rPr lang="en-US" sz="3500" b="1">
                <a:effectLst/>
                <a:latin typeface="Arial" panose="020B0604020202020204" pitchFamily="34" charset="0"/>
                <a:ea typeface="Times New Roman" panose="02020603050405020304" pitchFamily="18" charset="0"/>
                <a:cs typeface="Arial" panose="020B0604020202020204" pitchFamily="34" charset="0"/>
              </a:rPr>
              <a:t>3</a:t>
            </a:r>
            <a:r>
              <a:rPr lang="vi-VN" sz="3500" b="1">
                <a:effectLst/>
                <a:latin typeface="Arial" panose="020B0604020202020204" pitchFamily="34" charset="0"/>
                <a:ea typeface="Times New Roman" panose="02020603050405020304" pitchFamily="18" charset="0"/>
                <a:cs typeface="Arial" panose="020B0604020202020204" pitchFamily="34" charset="0"/>
              </a:rPr>
              <a:t>.</a:t>
            </a:r>
            <a:r>
              <a:rPr lang="vi-VN" sz="3500">
                <a:effectLst/>
                <a:latin typeface="Arial" panose="020B0604020202020204" pitchFamily="34" charset="0"/>
                <a:ea typeface="Times New Roman" panose="02020603050405020304" pitchFamily="18" charset="0"/>
                <a:cs typeface="Arial" panose="020B0604020202020204" pitchFamily="34" charset="0"/>
              </a:rPr>
              <a:t> Tại sao có loại quả có nhiều hạt, có loại quả chỉ có một hạt, có quả không hạt?</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3500" b="1">
                <a:effectLst/>
                <a:latin typeface="Arial" panose="020B0604020202020204" pitchFamily="34" charset="0"/>
                <a:ea typeface="Times New Roman" panose="02020603050405020304" pitchFamily="18" charset="0"/>
                <a:cs typeface="Arial" panose="020B0604020202020204" pitchFamily="34" charset="0"/>
              </a:rPr>
              <a:t>Câu </a:t>
            </a:r>
            <a:r>
              <a:rPr lang="en-US" sz="3500" b="1">
                <a:effectLst/>
                <a:latin typeface="Arial" panose="020B0604020202020204" pitchFamily="34" charset="0"/>
                <a:ea typeface="Times New Roman" panose="02020603050405020304" pitchFamily="18" charset="0"/>
                <a:cs typeface="Arial" panose="020B0604020202020204" pitchFamily="34" charset="0"/>
              </a:rPr>
              <a:t>4</a:t>
            </a:r>
            <a:r>
              <a:rPr lang="vi-VN" sz="3500" b="1">
                <a:effectLst/>
                <a:latin typeface="Arial" panose="020B0604020202020204" pitchFamily="34" charset="0"/>
                <a:ea typeface="Times New Roman" panose="02020603050405020304" pitchFamily="18" charset="0"/>
                <a:cs typeface="Arial" panose="020B0604020202020204" pitchFamily="34" charset="0"/>
              </a:rPr>
              <a:t>.</a:t>
            </a:r>
            <a:r>
              <a:rPr lang="vi-VN" sz="3500">
                <a:effectLst/>
                <a:latin typeface="Arial" panose="020B0604020202020204" pitchFamily="34" charset="0"/>
                <a:ea typeface="Times New Roman" panose="02020603050405020304" pitchFamily="18" charset="0"/>
                <a:cs typeface="Arial" panose="020B0604020202020204" pitchFamily="34" charset="0"/>
              </a:rPr>
              <a:t> Vì sao thằn lằn đứt đuôi và mọc lại đuôi mới không phải là biểu hiện của sinh sản?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8C5273E3-D663-0D20-7A40-31F4CF831C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3503" y="4255239"/>
            <a:ext cx="11553964" cy="39100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193" y="775350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14028" flipH="1" flipV="1">
            <a:off x="15974682"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00816" y="780796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028">
            <a:off x="17173962" y="83330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834">
            <a:off x="6216797" y="102914"/>
            <a:ext cx="6857683" cy="185157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60074" y="632452"/>
            <a:ext cx="1598328" cy="1675835"/>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532875" y="240916"/>
            <a:ext cx="1598328" cy="1675835"/>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639497">
            <a:off x="-2183964" y="-587031"/>
            <a:ext cx="3740727" cy="4114800"/>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639497">
            <a:off x="16969844" y="6356890"/>
            <a:ext cx="4426898" cy="4869587"/>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7226" y="-528277"/>
            <a:ext cx="2642969" cy="3113955"/>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flipV="1">
            <a:off x="16369782" y="7547067"/>
            <a:ext cx="2642969" cy="3113955"/>
          </a:xfrm>
          <a:prstGeom prst="rect">
            <a:avLst/>
          </a:prstGeom>
        </p:spPr>
      </p:pic>
      <p:sp>
        <p:nvSpPr>
          <p:cNvPr id="26" name="TextBox 26"/>
          <p:cNvSpPr txBox="1"/>
          <p:nvPr/>
        </p:nvSpPr>
        <p:spPr>
          <a:xfrm rot="-39834">
            <a:off x="7344439" y="453836"/>
            <a:ext cx="4589336" cy="1021562"/>
          </a:xfrm>
          <a:prstGeom prst="rect">
            <a:avLst/>
          </a:prstGeom>
        </p:spPr>
        <p:txBody>
          <a:bodyPr lIns="0" tIns="0" rIns="0" bIns="0" rtlCol="0" anchor="t">
            <a:spAutoFit/>
          </a:bodyPr>
          <a:lstStyle/>
          <a:p>
            <a:pPr algn="ctr">
              <a:lnSpc>
                <a:spcPts val="8777"/>
              </a:lnSpc>
              <a:spcBef>
                <a:spcPct val="0"/>
              </a:spcBef>
            </a:pPr>
            <a:r>
              <a:rPr lang="en-US" sz="6000" b="1">
                <a:solidFill>
                  <a:srgbClr val="7F7C82"/>
                </a:solidFill>
                <a:latin typeface="Arial" panose="020B0604020202020204" pitchFamily="34" charset="0"/>
                <a:cs typeface="Arial" panose="020B0604020202020204" pitchFamily="34" charset="0"/>
              </a:rPr>
              <a:t>Trả lời </a:t>
            </a:r>
          </a:p>
        </p:txBody>
      </p:sp>
      <p:sp>
        <p:nvSpPr>
          <p:cNvPr id="31" name="TextBox 31"/>
          <p:cNvSpPr txBox="1"/>
          <p:nvPr/>
        </p:nvSpPr>
        <p:spPr>
          <a:xfrm rot="-271523">
            <a:off x="6515413" y="8060895"/>
            <a:ext cx="523426" cy="584148"/>
          </a:xfrm>
          <a:prstGeom prst="rect">
            <a:avLst/>
          </a:prstGeom>
        </p:spPr>
        <p:txBody>
          <a:bodyPr lIns="0" tIns="0" rIns="0" bIns="0" rtlCol="0" anchor="t">
            <a:spAutoFit/>
          </a:bodyPr>
          <a:lstStyle/>
          <a:p>
            <a:pPr algn="ctr">
              <a:lnSpc>
                <a:spcPts val="4753"/>
              </a:lnSpc>
              <a:spcBef>
                <a:spcPct val="0"/>
              </a:spcBef>
            </a:pPr>
            <a:r>
              <a:rPr lang="en-US" sz="3395">
                <a:solidFill>
                  <a:srgbClr val="F3F1F5"/>
                </a:solidFill>
                <a:latin typeface="Sensei"/>
              </a:rPr>
              <a:t>C.</a:t>
            </a:r>
          </a:p>
        </p:txBody>
      </p:sp>
      <p:sp>
        <p:nvSpPr>
          <p:cNvPr id="9" name="TextBox 8">
            <a:extLst>
              <a:ext uri="{FF2B5EF4-FFF2-40B4-BE49-F238E27FC236}">
                <a16:creationId xmlns:a16="http://schemas.microsoft.com/office/drawing/2014/main" id="{85B7BBC6-05ED-9BAC-B733-5D51B21248AC}"/>
              </a:ext>
            </a:extLst>
          </p:cNvPr>
          <p:cNvSpPr txBox="1"/>
          <p:nvPr/>
        </p:nvSpPr>
        <p:spPr>
          <a:xfrm>
            <a:off x="524258" y="1575186"/>
            <a:ext cx="9257899" cy="8273932"/>
          </a:xfrm>
          <a:prstGeom prst="rect">
            <a:avLst/>
          </a:prstGeom>
          <a:noFill/>
        </p:spPr>
        <p:txBody>
          <a:bodyPr wrap="square">
            <a:spAutoFit/>
          </a:bodyPr>
          <a:lstStyle/>
          <a:p>
            <a:pPr marL="0" marR="0" algn="just">
              <a:lnSpc>
                <a:spcPct val="150000"/>
              </a:lnSpc>
              <a:spcBef>
                <a:spcPts val="0"/>
              </a:spcBef>
              <a:spcAft>
                <a:spcPts val="0"/>
              </a:spcAft>
              <a:tabLst>
                <a:tab pos="517525" algn="l"/>
              </a:tabLst>
            </a:pPr>
            <a:r>
              <a:rPr lang="vi-VN" sz="4500" b="1">
                <a:effectLst/>
                <a:latin typeface="Arial" panose="020B0604020202020204" pitchFamily="34" charset="0"/>
                <a:ea typeface="Times New Roman" panose="02020603050405020304" pitchFamily="18" charset="0"/>
                <a:cs typeface="Arial" panose="020B0604020202020204" pitchFamily="34" charset="0"/>
              </a:rPr>
              <a:t>Câu 1: </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tabLst>
                <a:tab pos="517525" algn="l"/>
              </a:tabLst>
            </a:pPr>
            <a:r>
              <a:rPr lang="en-US" sz="4500">
                <a:solidFill>
                  <a:srgbClr val="000000"/>
                </a:solidFill>
                <a:effectLst/>
                <a:latin typeface="Arial" panose="020B0604020202020204" pitchFamily="34" charset="0"/>
                <a:ea typeface="Tahoma" panose="020B0604030504040204" pitchFamily="34" charset="0"/>
                <a:cs typeface="Arial" panose="020B0604020202020204" pitchFamily="34" charset="0"/>
              </a:rPr>
              <a:t>Phải bảo vệ một số loài côn trùng thụ phấn cho cây vì: Những loài côn trùng này có vai trò quan trọng góp phần thụ phấn cho cây đảm bảo sự duy trì nòi giống của các cây này đồng thời làm tăng năng suất cây trồng.</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B04E3A4-72FF-3966-E436-195F55AE2351}"/>
              </a:ext>
            </a:extLst>
          </p:cNvPr>
          <p:cNvPicPr>
            <a:picLocks noChangeAspect="1"/>
          </p:cNvPicPr>
          <p:nvPr/>
        </p:nvPicPr>
        <p:blipFill rotWithShape="1">
          <a:blip r:embed="rId14">
            <a:extLst>
              <a:ext uri="{28A0092B-C50C-407E-A947-70E740481C1C}">
                <a14:useLocalDpi xmlns:a14="http://schemas.microsoft.com/office/drawing/2010/main" val="0"/>
              </a:ext>
            </a:extLst>
          </a:blip>
          <a:srcRect l="8597" r="8673"/>
          <a:stretch/>
        </p:blipFill>
        <p:spPr>
          <a:xfrm>
            <a:off x="10105430" y="2951089"/>
            <a:ext cx="7731130" cy="58405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97731" y="325746"/>
            <a:ext cx="5569492" cy="169487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783215" y="8747362"/>
            <a:ext cx="1974627" cy="1967447"/>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6937916" y="-24078"/>
            <a:ext cx="1974627" cy="1967447"/>
          </a:xfrm>
          <a:prstGeom prst="rect">
            <a:avLst/>
          </a:prstGeom>
        </p:spPr>
      </p:pic>
      <p:sp>
        <p:nvSpPr>
          <p:cNvPr id="29" name="TextBox 29"/>
          <p:cNvSpPr txBox="1"/>
          <p:nvPr/>
        </p:nvSpPr>
        <p:spPr>
          <a:xfrm rot="-33154">
            <a:off x="7723619" y="320827"/>
            <a:ext cx="3154434" cy="1213922"/>
          </a:xfrm>
          <a:prstGeom prst="rect">
            <a:avLst/>
          </a:prstGeom>
        </p:spPr>
        <p:txBody>
          <a:bodyPr wrap="square" lIns="0" tIns="0" rIns="0" bIns="0" rtlCol="0" anchor="t">
            <a:spAutoFit/>
          </a:bodyPr>
          <a:lstStyle/>
          <a:p>
            <a:pPr algn="ctr">
              <a:lnSpc>
                <a:spcPct val="150000"/>
              </a:lnSpc>
              <a:spcBef>
                <a:spcPct val="0"/>
              </a:spcBef>
            </a:pPr>
            <a:r>
              <a:rPr lang="en-US" sz="6000" b="1">
                <a:solidFill>
                  <a:srgbClr val="7F7C82"/>
                </a:solidFill>
                <a:latin typeface="Arial" panose="020B0604020202020204" pitchFamily="34" charset="0"/>
                <a:cs typeface="Arial" panose="020B0604020202020204" pitchFamily="34" charset="0"/>
              </a:rPr>
              <a:t>Trả lời</a:t>
            </a:r>
          </a:p>
        </p:txBody>
      </p:sp>
      <p:pic>
        <p:nvPicPr>
          <p:cNvPr id="49" name="Picture 48">
            <a:extLst>
              <a:ext uri="{FF2B5EF4-FFF2-40B4-BE49-F238E27FC236}">
                <a16:creationId xmlns:a16="http://schemas.microsoft.com/office/drawing/2014/main" id="{72564EB8-A204-FF98-2E57-7895988644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362" y="2834664"/>
            <a:ext cx="17461276" cy="5909108"/>
          </a:xfrm>
          <a:prstGeom prst="rect">
            <a:avLst/>
          </a:prstGeom>
        </p:spPr>
      </p:pic>
      <p:sp>
        <p:nvSpPr>
          <p:cNvPr id="50" name="Rectangle: Rounded Corners 49">
            <a:extLst>
              <a:ext uri="{FF2B5EF4-FFF2-40B4-BE49-F238E27FC236}">
                <a16:creationId xmlns:a16="http://schemas.microsoft.com/office/drawing/2014/main" id="{3185817A-687C-F972-C78D-55CFE8402BA1}"/>
              </a:ext>
            </a:extLst>
          </p:cNvPr>
          <p:cNvSpPr/>
          <p:nvPr/>
        </p:nvSpPr>
        <p:spPr>
          <a:xfrm>
            <a:off x="3470973" y="3492972"/>
            <a:ext cx="2286000" cy="99060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Trứng</a:t>
            </a:r>
          </a:p>
        </p:txBody>
      </p:sp>
      <p:sp>
        <p:nvSpPr>
          <p:cNvPr id="51" name="Rectangle: Rounded Corners 50">
            <a:extLst>
              <a:ext uri="{FF2B5EF4-FFF2-40B4-BE49-F238E27FC236}">
                <a16:creationId xmlns:a16="http://schemas.microsoft.com/office/drawing/2014/main" id="{A706F630-D4A8-AA70-117E-5416D4DB3D45}"/>
              </a:ext>
            </a:extLst>
          </p:cNvPr>
          <p:cNvSpPr/>
          <p:nvPr/>
        </p:nvSpPr>
        <p:spPr>
          <a:xfrm>
            <a:off x="6098178" y="4255103"/>
            <a:ext cx="2286000" cy="99060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Thụ tinh</a:t>
            </a:r>
          </a:p>
        </p:txBody>
      </p:sp>
      <p:sp>
        <p:nvSpPr>
          <p:cNvPr id="52" name="Rectangle: Rounded Corners 51">
            <a:extLst>
              <a:ext uri="{FF2B5EF4-FFF2-40B4-BE49-F238E27FC236}">
                <a16:creationId xmlns:a16="http://schemas.microsoft.com/office/drawing/2014/main" id="{FF78A4F3-4635-186A-A29F-CC743C676B7F}"/>
              </a:ext>
            </a:extLst>
          </p:cNvPr>
          <p:cNvSpPr/>
          <p:nvPr/>
        </p:nvSpPr>
        <p:spPr>
          <a:xfrm>
            <a:off x="8915400" y="4783169"/>
            <a:ext cx="2286000" cy="99060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Hợp tử</a:t>
            </a:r>
          </a:p>
        </p:txBody>
      </p:sp>
      <p:sp>
        <p:nvSpPr>
          <p:cNvPr id="53" name="Rectangle: Rounded Corners 52">
            <a:extLst>
              <a:ext uri="{FF2B5EF4-FFF2-40B4-BE49-F238E27FC236}">
                <a16:creationId xmlns:a16="http://schemas.microsoft.com/office/drawing/2014/main" id="{381B0862-37B9-CF09-DB18-0AF63A13C4C0}"/>
              </a:ext>
            </a:extLst>
          </p:cNvPr>
          <p:cNvSpPr/>
          <p:nvPr/>
        </p:nvSpPr>
        <p:spPr>
          <a:xfrm>
            <a:off x="12801600" y="4287869"/>
            <a:ext cx="2286000" cy="99060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Ấp trứng</a:t>
            </a:r>
          </a:p>
        </p:txBody>
      </p:sp>
      <p:sp>
        <p:nvSpPr>
          <p:cNvPr id="54" name="Rectangle: Rounded Corners 53">
            <a:extLst>
              <a:ext uri="{FF2B5EF4-FFF2-40B4-BE49-F238E27FC236}">
                <a16:creationId xmlns:a16="http://schemas.microsoft.com/office/drawing/2014/main" id="{FD9DBF47-47AF-EAED-3009-CDED8A33D72E}"/>
              </a:ext>
            </a:extLst>
          </p:cNvPr>
          <p:cNvSpPr/>
          <p:nvPr/>
        </p:nvSpPr>
        <p:spPr>
          <a:xfrm>
            <a:off x="15468600" y="4750403"/>
            <a:ext cx="2182558" cy="99060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Gà con</a:t>
            </a:r>
          </a:p>
        </p:txBody>
      </p:sp>
      <p:sp>
        <p:nvSpPr>
          <p:cNvPr id="55" name="Rectangle: Rounded Corners 54">
            <a:extLst>
              <a:ext uri="{FF2B5EF4-FFF2-40B4-BE49-F238E27FC236}">
                <a16:creationId xmlns:a16="http://schemas.microsoft.com/office/drawing/2014/main" id="{C99F66E6-6CF2-BC0C-2FD9-DFBC1ABDB9BF}"/>
              </a:ext>
            </a:extLst>
          </p:cNvPr>
          <p:cNvSpPr/>
          <p:nvPr/>
        </p:nvSpPr>
        <p:spPr>
          <a:xfrm>
            <a:off x="3352800" y="5371277"/>
            <a:ext cx="2404172" cy="173769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Tinh trùng</a:t>
            </a:r>
          </a:p>
        </p:txBody>
      </p:sp>
      <p:sp>
        <p:nvSpPr>
          <p:cNvPr id="56" name="Rectangle: Rounded Corners 55">
            <a:extLst>
              <a:ext uri="{FF2B5EF4-FFF2-40B4-BE49-F238E27FC236}">
                <a16:creationId xmlns:a16="http://schemas.microsoft.com/office/drawing/2014/main" id="{CB8366F5-3199-C189-6DEB-E7CC6BD4C98B}"/>
              </a:ext>
            </a:extLst>
          </p:cNvPr>
          <p:cNvSpPr/>
          <p:nvPr/>
        </p:nvSpPr>
        <p:spPr>
          <a:xfrm>
            <a:off x="1652093" y="1618386"/>
            <a:ext cx="3012783" cy="95280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tx1"/>
                </a:solidFill>
                <a:latin typeface="Arial" panose="020B0604020202020204" pitchFamily="34" charset="0"/>
                <a:cs typeface="Arial" panose="020B0604020202020204" pitchFamily="34" charset="0"/>
              </a:rPr>
              <a:t>Câu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p:cTn id="41" dur="500" fill="hold"/>
                                        <p:tgtEl>
                                          <p:spTgt spid="54"/>
                                        </p:tgtEl>
                                        <p:attrNameLst>
                                          <p:attrName>ppt_w</p:attrName>
                                        </p:attrNameLst>
                                      </p:cBhvr>
                                      <p:tavLst>
                                        <p:tav tm="0">
                                          <p:val>
                                            <p:fltVal val="0"/>
                                          </p:val>
                                        </p:tav>
                                        <p:tav tm="100000">
                                          <p:val>
                                            <p:strVal val="#ppt_w"/>
                                          </p:val>
                                        </p:tav>
                                      </p:tavLst>
                                    </p:anim>
                                    <p:anim calcmode="lin" valueType="num">
                                      <p:cBhvr>
                                        <p:cTn id="42" dur="5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4" name="Rectangle: Rounded Corners 13">
            <a:extLst>
              <a:ext uri="{FF2B5EF4-FFF2-40B4-BE49-F238E27FC236}">
                <a16:creationId xmlns:a16="http://schemas.microsoft.com/office/drawing/2014/main" id="{7B36B56C-B2C5-DC4D-405C-A29AFBC21BB4}"/>
              </a:ext>
            </a:extLst>
          </p:cNvPr>
          <p:cNvSpPr/>
          <p:nvPr/>
        </p:nvSpPr>
        <p:spPr>
          <a:xfrm>
            <a:off x="7022469" y="370132"/>
            <a:ext cx="4267200" cy="1066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tx1"/>
                </a:solidFill>
                <a:latin typeface="Arial" panose="020B0604020202020204" pitchFamily="34" charset="0"/>
                <a:cs typeface="Arial" panose="020B0604020202020204" pitchFamily="34" charset="0"/>
              </a:rPr>
              <a:t>Câu 3</a:t>
            </a:r>
          </a:p>
        </p:txBody>
      </p:sp>
      <p:sp>
        <p:nvSpPr>
          <p:cNvPr id="17" name="TextBox 16">
            <a:extLst>
              <a:ext uri="{FF2B5EF4-FFF2-40B4-BE49-F238E27FC236}">
                <a16:creationId xmlns:a16="http://schemas.microsoft.com/office/drawing/2014/main" id="{82605865-F392-F6AD-19F4-3E33E539D9E3}"/>
              </a:ext>
            </a:extLst>
          </p:cNvPr>
          <p:cNvSpPr txBox="1"/>
          <p:nvPr/>
        </p:nvSpPr>
        <p:spPr>
          <a:xfrm>
            <a:off x="249876" y="1802495"/>
            <a:ext cx="7076340" cy="2057999"/>
          </a:xfrm>
          <a:prstGeom prst="rect">
            <a:avLst/>
          </a:prstGeom>
          <a:noFill/>
        </p:spPr>
        <p:txBody>
          <a:bodyPr wrap="square">
            <a:spAutoFit/>
          </a:bodyPr>
          <a:lstStyle/>
          <a:p>
            <a:pPr marL="685800" marR="0" indent="-685800" algn="just">
              <a:lnSpc>
                <a:spcPct val="150000"/>
              </a:lnSpc>
              <a:spcBef>
                <a:spcPts val="0"/>
              </a:spcBef>
              <a:spcAft>
                <a:spcPts val="0"/>
              </a:spcAft>
              <a:buFont typeface="Arial" panose="020B0604020202020204" pitchFamily="34" charset="0"/>
              <a:buChar char="•"/>
              <a:tabLst>
                <a:tab pos="517525" algn="l"/>
              </a:tabLst>
            </a:pPr>
            <a:r>
              <a:rPr lang="vi-VN" sz="4500">
                <a:effectLst/>
                <a:latin typeface="Arial" panose="020B0604020202020204" pitchFamily="34" charset="0"/>
                <a:ea typeface="Calibri" panose="020F0502020204030204" pitchFamily="34" charset="0"/>
                <a:cs typeface="Times New Roman" panose="02020603050405020304" pitchFamily="18" charset="0"/>
              </a:rPr>
              <a:t>Quả có nhiều hạt: Quả có nhiều noãn thụ tinh.</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55092B0B-03FF-D7C1-839E-C0C77A543B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5574" y="1802496"/>
            <a:ext cx="5061610" cy="2847156"/>
          </a:xfrm>
          <a:prstGeom prst="rect">
            <a:avLst/>
          </a:prstGeom>
        </p:spPr>
      </p:pic>
      <p:sp>
        <p:nvSpPr>
          <p:cNvPr id="22" name="TextBox 21">
            <a:extLst>
              <a:ext uri="{FF2B5EF4-FFF2-40B4-BE49-F238E27FC236}">
                <a16:creationId xmlns:a16="http://schemas.microsoft.com/office/drawing/2014/main" id="{FBD4DE42-4F2A-B78D-B397-D0185BF05116}"/>
              </a:ext>
            </a:extLst>
          </p:cNvPr>
          <p:cNvSpPr txBox="1"/>
          <p:nvPr/>
        </p:nvSpPr>
        <p:spPr>
          <a:xfrm>
            <a:off x="110236" y="4226057"/>
            <a:ext cx="7215980" cy="2057999"/>
          </a:xfrm>
          <a:prstGeom prst="rect">
            <a:avLst/>
          </a:prstGeom>
          <a:noFill/>
        </p:spPr>
        <p:txBody>
          <a:bodyPr wrap="square">
            <a:spAutoFit/>
          </a:bodyPr>
          <a:lstStyle/>
          <a:p>
            <a:pPr marL="685800" marR="0" indent="-685800" algn="just">
              <a:lnSpc>
                <a:spcPct val="150000"/>
              </a:lnSpc>
              <a:spcBef>
                <a:spcPts val="0"/>
              </a:spcBef>
              <a:spcAft>
                <a:spcPts val="0"/>
              </a:spcAft>
              <a:buFont typeface="Arial" panose="020B0604020202020204" pitchFamily="34" charset="0"/>
              <a:buChar char="•"/>
              <a:tabLst>
                <a:tab pos="517525" algn="l"/>
              </a:tabLst>
            </a:pPr>
            <a:r>
              <a:rPr lang="vi-VN" sz="4500">
                <a:effectLst/>
                <a:latin typeface="Arial" panose="020B0604020202020204" pitchFamily="34" charset="0"/>
                <a:ea typeface="Times New Roman" panose="02020603050405020304" pitchFamily="18" charset="0"/>
                <a:cs typeface="Times New Roman" panose="02020603050405020304" pitchFamily="18" charset="0"/>
              </a:rPr>
              <a:t>Quả có 1 hạt: Quả chỉ có 1 noãn thụ tinh.</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07CF8601-4673-DF7B-7F90-6DF68B3D1F45}"/>
              </a:ext>
            </a:extLst>
          </p:cNvPr>
          <p:cNvSpPr txBox="1"/>
          <p:nvPr/>
        </p:nvSpPr>
        <p:spPr>
          <a:xfrm>
            <a:off x="249876" y="6583830"/>
            <a:ext cx="7076340" cy="3083408"/>
          </a:xfrm>
          <a:prstGeom prst="rect">
            <a:avLst/>
          </a:prstGeom>
          <a:noFill/>
        </p:spPr>
        <p:txBody>
          <a:bodyPr wrap="square">
            <a:spAutoFit/>
          </a:bodyPr>
          <a:lstStyle/>
          <a:p>
            <a:pPr marL="685800" marR="0" indent="-685800" algn="just">
              <a:lnSpc>
                <a:spcPct val="150000"/>
              </a:lnSpc>
              <a:spcBef>
                <a:spcPts val="0"/>
              </a:spcBef>
              <a:spcAft>
                <a:spcPts val="600"/>
              </a:spcAft>
              <a:buFont typeface="Arial" panose="020B0604020202020204" pitchFamily="34" charset="0"/>
              <a:buChar char="•"/>
              <a:tabLst>
                <a:tab pos="517525" algn="l"/>
              </a:tabLst>
            </a:pPr>
            <a:r>
              <a:rPr lang="vi-VN" sz="4500">
                <a:effectLst/>
                <a:latin typeface="Arial" panose="020B0604020202020204" pitchFamily="34" charset="0"/>
                <a:ea typeface="Calibri" panose="020F0502020204030204" pitchFamily="34" charset="0"/>
                <a:cs typeface="Times New Roman" panose="02020603050405020304" pitchFamily="18" charset="0"/>
              </a:rPr>
              <a:t>Quả không hạt (quả đơn tính hoặc quả giả): Không có thụ tinh noãn.</a:t>
            </a:r>
            <a:endParaRPr lang="en-US" sz="45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B0AA50B2-D7A4-370A-D1FF-09F6ECB5CA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32047" y="4102142"/>
            <a:ext cx="5183954" cy="3239971"/>
          </a:xfrm>
          <a:prstGeom prst="rect">
            <a:avLst/>
          </a:prstGeom>
        </p:spPr>
      </p:pic>
      <p:pic>
        <p:nvPicPr>
          <p:cNvPr id="29" name="Picture 28">
            <a:extLst>
              <a:ext uri="{FF2B5EF4-FFF2-40B4-BE49-F238E27FC236}">
                <a16:creationId xmlns:a16="http://schemas.microsoft.com/office/drawing/2014/main" id="{BCD9298F-5FFD-3EEE-EEFA-92AC774C87C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5573" y="6633169"/>
            <a:ext cx="5061611" cy="33744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3303" y="2171520"/>
            <a:ext cx="16766524" cy="754493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99143" y="903532"/>
            <a:ext cx="6334236" cy="1710244"/>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783215" y="8747362"/>
            <a:ext cx="1974627" cy="196744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6937916" y="-24078"/>
            <a:ext cx="1974627" cy="196744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38552">
            <a:off x="196699" y="136416"/>
            <a:ext cx="2808318" cy="3583181"/>
          </a:xfrm>
          <a:prstGeom prst="rect">
            <a:avLst/>
          </a:prstGeom>
        </p:spPr>
      </p:pic>
      <p:sp>
        <p:nvSpPr>
          <p:cNvPr id="12" name="AutoShape 12"/>
          <p:cNvSpPr/>
          <p:nvPr/>
        </p:nvSpPr>
        <p:spPr>
          <a:xfrm rot="-438552">
            <a:off x="1281295" y="3400488"/>
            <a:ext cx="175751" cy="0"/>
          </a:xfrm>
          <a:prstGeom prst="line">
            <a:avLst/>
          </a:prstGeom>
          <a:ln w="28575" cap="rnd">
            <a:solidFill>
              <a:srgbClr val="7F7C82"/>
            </a:solidFill>
            <a:prstDash val="solid"/>
            <a:headEnd type="none" w="sm" len="sm"/>
            <a:tailEnd type="none" w="sm" len="sm"/>
          </a:ln>
        </p:spPr>
      </p:sp>
      <p:sp>
        <p:nvSpPr>
          <p:cNvPr id="13" name="AutoShape 13"/>
          <p:cNvSpPr/>
          <p:nvPr/>
        </p:nvSpPr>
        <p:spPr>
          <a:xfrm rot="-438552">
            <a:off x="1563534" y="3364286"/>
            <a:ext cx="175751" cy="0"/>
          </a:xfrm>
          <a:prstGeom prst="line">
            <a:avLst/>
          </a:prstGeom>
          <a:ln w="28575" cap="rnd">
            <a:solidFill>
              <a:srgbClr val="7F7C82"/>
            </a:solidFill>
            <a:prstDash val="solid"/>
            <a:headEnd type="none" w="sm" len="sm"/>
            <a:tailEnd type="none" w="sm" len="sm"/>
          </a:ln>
        </p:spPr>
      </p:sp>
      <p:sp>
        <p:nvSpPr>
          <p:cNvPr id="14" name="AutoShape 14"/>
          <p:cNvSpPr/>
          <p:nvPr/>
        </p:nvSpPr>
        <p:spPr>
          <a:xfrm rot="-438552">
            <a:off x="1824787" y="3330776"/>
            <a:ext cx="175751" cy="0"/>
          </a:xfrm>
          <a:prstGeom prst="line">
            <a:avLst/>
          </a:prstGeom>
          <a:ln w="28575" cap="rnd">
            <a:solidFill>
              <a:srgbClr val="7F7C82"/>
            </a:solidFill>
            <a:prstDash val="solid"/>
            <a:headEnd type="none" w="sm" len="sm"/>
            <a:tailEnd type="none" w="sm" len="sm"/>
          </a:ln>
        </p:spPr>
      </p:sp>
      <p:sp>
        <p:nvSpPr>
          <p:cNvPr id="15" name="AutoShape 15"/>
          <p:cNvSpPr/>
          <p:nvPr/>
        </p:nvSpPr>
        <p:spPr>
          <a:xfrm rot="-438552">
            <a:off x="2119234" y="3293008"/>
            <a:ext cx="175751" cy="0"/>
          </a:xfrm>
          <a:prstGeom prst="line">
            <a:avLst/>
          </a:prstGeom>
          <a:ln w="28575" cap="rnd">
            <a:solidFill>
              <a:srgbClr val="7F7C82"/>
            </a:solidFill>
            <a:prstDash val="solid"/>
            <a:headEnd type="none" w="sm" len="sm"/>
            <a:tailEnd type="none" w="sm" len="sm"/>
          </a:ln>
        </p:spPr>
      </p:sp>
      <p:sp>
        <p:nvSpPr>
          <p:cNvPr id="16" name="AutoShape 16"/>
          <p:cNvSpPr/>
          <p:nvPr/>
        </p:nvSpPr>
        <p:spPr>
          <a:xfrm rot="-438552">
            <a:off x="2357937" y="3262391"/>
            <a:ext cx="175751" cy="0"/>
          </a:xfrm>
          <a:prstGeom prst="line">
            <a:avLst/>
          </a:prstGeom>
          <a:ln w="28575" cap="rnd">
            <a:solidFill>
              <a:srgbClr val="7F7C82"/>
            </a:solidFill>
            <a:prstDash val="solid"/>
            <a:headEnd type="none" w="sm" len="sm"/>
            <a:tailEnd type="none" w="sm" len="sm"/>
          </a:ln>
        </p:spPr>
      </p:sp>
      <p:sp>
        <p:nvSpPr>
          <p:cNvPr id="17" name="AutoShape 17"/>
          <p:cNvSpPr/>
          <p:nvPr/>
        </p:nvSpPr>
        <p:spPr>
          <a:xfrm rot="-438552">
            <a:off x="2601918" y="3231096"/>
            <a:ext cx="175751" cy="0"/>
          </a:xfrm>
          <a:prstGeom prst="line">
            <a:avLst/>
          </a:prstGeom>
          <a:ln w="28575" cap="rnd">
            <a:solidFill>
              <a:srgbClr val="7F7C82"/>
            </a:solidFill>
            <a:prstDash val="solid"/>
            <a:headEnd type="none" w="sm" len="sm"/>
            <a:tailEnd type="none" w="sm" len="sm"/>
          </a:ln>
        </p:spPr>
      </p:sp>
      <p:sp>
        <p:nvSpPr>
          <p:cNvPr id="46" name="TextBox 46"/>
          <p:cNvSpPr txBox="1"/>
          <p:nvPr/>
        </p:nvSpPr>
        <p:spPr>
          <a:xfrm rot="-33154">
            <a:off x="7997643" y="974134"/>
            <a:ext cx="2937237" cy="1213922"/>
          </a:xfrm>
          <a:prstGeom prst="rect">
            <a:avLst/>
          </a:prstGeom>
        </p:spPr>
        <p:txBody>
          <a:bodyPr wrap="square" lIns="0" tIns="0" rIns="0" bIns="0" rtlCol="0" anchor="t">
            <a:spAutoFit/>
          </a:bodyPr>
          <a:lstStyle/>
          <a:p>
            <a:pPr algn="ctr">
              <a:lnSpc>
                <a:spcPct val="150000"/>
              </a:lnSpc>
              <a:spcBef>
                <a:spcPct val="0"/>
              </a:spcBef>
            </a:pPr>
            <a:r>
              <a:rPr lang="en-US" sz="6000" b="1">
                <a:solidFill>
                  <a:srgbClr val="7F7C82"/>
                </a:solidFill>
                <a:latin typeface="Arial" panose="020B0604020202020204" pitchFamily="34" charset="0"/>
                <a:cs typeface="Arial" panose="020B0604020202020204" pitchFamily="34" charset="0"/>
              </a:rPr>
              <a:t>Trả lời</a:t>
            </a:r>
          </a:p>
        </p:txBody>
      </p:sp>
      <p:sp>
        <p:nvSpPr>
          <p:cNvPr id="49" name="TextBox 48">
            <a:extLst>
              <a:ext uri="{FF2B5EF4-FFF2-40B4-BE49-F238E27FC236}">
                <a16:creationId xmlns:a16="http://schemas.microsoft.com/office/drawing/2014/main" id="{05F123A6-A05D-24AA-0904-3ABF0A699F8F}"/>
              </a:ext>
            </a:extLst>
          </p:cNvPr>
          <p:cNvSpPr txBox="1"/>
          <p:nvPr/>
        </p:nvSpPr>
        <p:spPr>
          <a:xfrm>
            <a:off x="3140590" y="2613776"/>
            <a:ext cx="14164550" cy="1839606"/>
          </a:xfrm>
          <a:prstGeom prst="rect">
            <a:avLst/>
          </a:prstGeom>
          <a:noFill/>
        </p:spPr>
        <p:txBody>
          <a:bodyPr wrap="square">
            <a:spAutoFit/>
          </a:bodyPr>
          <a:lstStyle/>
          <a:p>
            <a:pPr marL="0" marR="0" algn="just">
              <a:lnSpc>
                <a:spcPct val="150000"/>
              </a:lnSpc>
              <a:spcBef>
                <a:spcPts val="0"/>
              </a:spcBef>
              <a:spcAft>
                <a:spcPts val="800"/>
              </a:spcAft>
            </a:pPr>
            <a:r>
              <a:rPr lang="vi-VN" sz="4000" b="1">
                <a:effectLst/>
                <a:latin typeface="Arial" panose="020B0604020202020204" pitchFamily="34" charset="0"/>
                <a:ea typeface="Calibri" panose="020F0502020204030204" pitchFamily="34" charset="0"/>
                <a:cs typeface="Times New Roman" panose="02020603050405020304" pitchFamily="18" charset="0"/>
              </a:rPr>
              <a:t>Câu </a:t>
            </a:r>
            <a:r>
              <a:rPr lang="en-US" sz="4000" b="1">
                <a:effectLst/>
                <a:latin typeface="Arial" panose="020B0604020202020204" pitchFamily="34" charset="0"/>
                <a:ea typeface="Calibri" panose="020F0502020204030204" pitchFamily="34" charset="0"/>
                <a:cs typeface="Times New Roman" panose="02020603050405020304" pitchFamily="18" charset="0"/>
              </a:rPr>
              <a:t>4</a:t>
            </a:r>
            <a:r>
              <a:rPr lang="vi-VN" sz="4000" b="1">
                <a:effectLst/>
                <a:latin typeface="Arial" panose="020B0604020202020204" pitchFamily="34" charset="0"/>
                <a:ea typeface="Calibri" panose="020F0502020204030204" pitchFamily="34" charset="0"/>
                <a:cs typeface="Times New Roman" panose="02020603050405020304" pitchFamily="18" charset="0"/>
              </a:rPr>
              <a:t>. </a:t>
            </a:r>
            <a:r>
              <a:rPr lang="vi-VN" sz="40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 thức tái sinh đuôi ở thạch sùng chỉ là sự sinh sản của tế bào ở động vật đa bào. Không tạo ra cơ thể mới.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 name="Picture 50">
            <a:extLst>
              <a:ext uri="{FF2B5EF4-FFF2-40B4-BE49-F238E27FC236}">
                <a16:creationId xmlns:a16="http://schemas.microsoft.com/office/drawing/2014/main" id="{7DB3BD7D-78BB-E128-E852-A2EEF5416F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79925" y="4608013"/>
            <a:ext cx="685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FA2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6925" y="7813175"/>
            <a:ext cx="4425897" cy="49476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2239" y="9258300"/>
            <a:ext cx="4425897" cy="49476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10145">
            <a:off x="15868568" y="-3058977"/>
            <a:ext cx="4838863" cy="540929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64996">
            <a:off x="16568885" y="-2654594"/>
            <a:ext cx="4838863" cy="540929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48379" y="3313450"/>
            <a:ext cx="3554158" cy="411480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7197" y="3313450"/>
            <a:ext cx="3554158" cy="4114800"/>
          </a:xfrm>
          <a:prstGeom prst="rect">
            <a:avLst/>
          </a:prstGeom>
        </p:spPr>
      </p:pic>
      <p:sp>
        <p:nvSpPr>
          <p:cNvPr id="15" name="TextBox 15"/>
          <p:cNvSpPr txBox="1"/>
          <p:nvPr/>
        </p:nvSpPr>
        <p:spPr>
          <a:xfrm>
            <a:off x="4669794" y="246012"/>
            <a:ext cx="9498510" cy="1315040"/>
          </a:xfrm>
          <a:prstGeom prst="rect">
            <a:avLst/>
          </a:prstGeom>
        </p:spPr>
        <p:txBody>
          <a:bodyPr wrap="square" lIns="0" tIns="0" rIns="0" bIns="0" rtlCol="0" anchor="t">
            <a:spAutoFit/>
          </a:bodyPr>
          <a:lstStyle/>
          <a:p>
            <a:pPr algn="ctr">
              <a:lnSpc>
                <a:spcPct val="150000"/>
              </a:lnSpc>
              <a:spcBef>
                <a:spcPct val="0"/>
              </a:spcBef>
            </a:pPr>
            <a:r>
              <a:rPr lang="en-US" sz="6500" b="1">
                <a:solidFill>
                  <a:srgbClr val="F3F1F5"/>
                </a:solidFill>
                <a:latin typeface="Arial" panose="020B0604020202020204" pitchFamily="34" charset="0"/>
                <a:cs typeface="Arial" panose="020B0604020202020204" pitchFamily="34" charset="0"/>
              </a:rPr>
              <a:t>HƯỚNG DẪN VỀ NHÀ</a:t>
            </a:r>
          </a:p>
        </p:txBody>
      </p:sp>
      <p:sp>
        <p:nvSpPr>
          <p:cNvPr id="21" name="Rectangle: Rounded Corners 20">
            <a:extLst>
              <a:ext uri="{FF2B5EF4-FFF2-40B4-BE49-F238E27FC236}">
                <a16:creationId xmlns:a16="http://schemas.microsoft.com/office/drawing/2014/main" id="{899CD3F3-BD8F-5DDC-CFFF-67CAE91C3C72}"/>
              </a:ext>
            </a:extLst>
          </p:cNvPr>
          <p:cNvSpPr/>
          <p:nvPr/>
        </p:nvSpPr>
        <p:spPr>
          <a:xfrm>
            <a:off x="1984936" y="2549697"/>
            <a:ext cx="1418920" cy="1258905"/>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chemeClr val="tx1"/>
                </a:solidFill>
                <a:latin typeface="Arial" panose="020B0604020202020204" pitchFamily="34" charset="0"/>
                <a:cs typeface="Arial" panose="020B0604020202020204" pitchFamily="34" charset="0"/>
              </a:rPr>
              <a:t>1</a:t>
            </a:r>
          </a:p>
        </p:txBody>
      </p:sp>
      <p:sp>
        <p:nvSpPr>
          <p:cNvPr id="24" name="TextBox 23">
            <a:extLst>
              <a:ext uri="{FF2B5EF4-FFF2-40B4-BE49-F238E27FC236}">
                <a16:creationId xmlns:a16="http://schemas.microsoft.com/office/drawing/2014/main" id="{ADAC77F4-250A-487B-5E18-D983541511EA}"/>
              </a:ext>
            </a:extLst>
          </p:cNvPr>
          <p:cNvSpPr txBox="1"/>
          <p:nvPr/>
        </p:nvSpPr>
        <p:spPr>
          <a:xfrm>
            <a:off x="3847406" y="2383049"/>
            <a:ext cx="11962150" cy="1122230"/>
          </a:xfrm>
          <a:prstGeom prst="rect">
            <a:avLst/>
          </a:prstGeom>
          <a:noFill/>
        </p:spPr>
        <p:txBody>
          <a:bodyPr wrap="square">
            <a:spAutoFit/>
          </a:bodyPr>
          <a:lstStyle/>
          <a:p>
            <a:pPr marR="0" lvl="0" algn="ctr">
              <a:lnSpc>
                <a:spcPct val="150000"/>
              </a:lnSpc>
              <a:spcBef>
                <a:spcPts val="0"/>
              </a:spcBef>
              <a:spcAft>
                <a:spcPts val="300"/>
              </a:spcAft>
            </a:pPr>
            <a:r>
              <a:rPr lang="en-US" sz="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Ôn tập và ghi nhớ kiến thức vừa học.</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964FAB8-7699-3B1C-6A87-6A0B37E99A65}"/>
              </a:ext>
            </a:extLst>
          </p:cNvPr>
          <p:cNvSpPr/>
          <p:nvPr/>
        </p:nvSpPr>
        <p:spPr>
          <a:xfrm>
            <a:off x="1986185" y="4612765"/>
            <a:ext cx="1418920" cy="1258905"/>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chemeClr val="tx1"/>
                </a:solidFill>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F3CB7972-81DA-261C-D5D0-EB544C40B430}"/>
              </a:ext>
            </a:extLst>
          </p:cNvPr>
          <p:cNvSpPr txBox="1"/>
          <p:nvPr/>
        </p:nvSpPr>
        <p:spPr>
          <a:xfrm>
            <a:off x="4599787" y="4733084"/>
            <a:ext cx="11962150" cy="1019253"/>
          </a:xfrm>
          <a:prstGeom prst="rect">
            <a:avLst/>
          </a:prstGeom>
          <a:noFill/>
        </p:spPr>
        <p:txBody>
          <a:bodyPr wrap="square">
            <a:spAutoFit/>
          </a:bodyPr>
          <a:lstStyle/>
          <a:p>
            <a:pPr marR="0" lvl="0" algn="just">
              <a:lnSpc>
                <a:spcPct val="150000"/>
              </a:lnSpc>
              <a:spcBef>
                <a:spcPts val="0"/>
              </a:spcBef>
              <a:spcAft>
                <a:spcPts val="300"/>
              </a:spcAft>
            </a:pPr>
            <a:r>
              <a:rPr lang="en-US"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Hoàn thành bài tập trong SBT</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C82908BC-970C-F8A2-0902-9938DAE85C75}"/>
              </a:ext>
            </a:extLst>
          </p:cNvPr>
          <p:cNvSpPr/>
          <p:nvPr/>
        </p:nvSpPr>
        <p:spPr>
          <a:xfrm>
            <a:off x="2083040" y="7067763"/>
            <a:ext cx="1418920" cy="1258905"/>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chemeClr val="tx1"/>
                </a:solidFill>
                <a:latin typeface="Arial" panose="020B0604020202020204" pitchFamily="34" charset="0"/>
                <a:cs typeface="Arial" panose="020B0604020202020204" pitchFamily="34" charset="0"/>
              </a:rPr>
              <a:t>3</a:t>
            </a:r>
          </a:p>
        </p:txBody>
      </p:sp>
      <p:sp>
        <p:nvSpPr>
          <p:cNvPr id="32" name="TextBox 31">
            <a:extLst>
              <a:ext uri="{FF2B5EF4-FFF2-40B4-BE49-F238E27FC236}">
                <a16:creationId xmlns:a16="http://schemas.microsoft.com/office/drawing/2014/main" id="{D217D2A8-2707-6DD3-BE58-04F3DA752E8E}"/>
              </a:ext>
            </a:extLst>
          </p:cNvPr>
          <p:cNvSpPr txBox="1"/>
          <p:nvPr/>
        </p:nvSpPr>
        <p:spPr>
          <a:xfrm>
            <a:off x="4562312" y="6665180"/>
            <a:ext cx="11962150" cy="2400657"/>
          </a:xfrm>
          <a:prstGeom prst="rect">
            <a:avLst/>
          </a:prstGeom>
          <a:noFill/>
        </p:spPr>
        <p:txBody>
          <a:bodyPr wrap="square">
            <a:spAutoFit/>
          </a:bodyPr>
          <a:lstStyle/>
          <a:p>
            <a:r>
              <a:rPr lang="en-US" sz="5000">
                <a:solidFill>
                  <a:srgbClr val="000000"/>
                </a:solidFill>
                <a:effectLst/>
                <a:latin typeface="Arial" panose="020B0604020202020204" pitchFamily="34" charset="0"/>
                <a:ea typeface="Times New Roman" panose="02020603050405020304" pitchFamily="18" charset="0"/>
              </a:rPr>
              <a:t>Tìm hiểu nội dung </a:t>
            </a:r>
            <a:r>
              <a:rPr lang="en-US" sz="5000" b="1" i="1">
                <a:effectLst/>
                <a:latin typeface="Arial" panose="020B0604020202020204" pitchFamily="34" charset="0"/>
                <a:ea typeface="Calibri" panose="020F0502020204030204" pitchFamily="34" charset="0"/>
              </a:rPr>
              <a:t>Bài 34: Các yếu tố ảnh hưởng đế sinh sản và điều khiển sinh sản ở sinh vật </a:t>
            </a:r>
            <a:endParaRPr lang="en-US" sz="50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5" grpId="0" animBg="1"/>
      <p:bldP spid="28" grpId="0"/>
      <p:bldP spid="29" grpId="0" animBg="1"/>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sp>
        <p:nvSpPr>
          <p:cNvPr id="2" name="TextBox 2"/>
          <p:cNvSpPr txBox="1"/>
          <p:nvPr/>
        </p:nvSpPr>
        <p:spPr>
          <a:xfrm>
            <a:off x="2487791" y="1154853"/>
            <a:ext cx="13312418" cy="3681777"/>
          </a:xfrm>
          <a:prstGeom prst="rect">
            <a:avLst/>
          </a:prstGeom>
        </p:spPr>
        <p:txBody>
          <a:bodyPr wrap="square" lIns="0" tIns="0" rIns="0" bIns="0" rtlCol="0" anchor="t">
            <a:spAutoFit/>
          </a:bodyPr>
          <a:lstStyle/>
          <a:p>
            <a:pPr algn="ctr">
              <a:lnSpc>
                <a:spcPct val="150000"/>
              </a:lnSpc>
              <a:spcBef>
                <a:spcPct val="0"/>
              </a:spcBef>
            </a:pPr>
            <a:r>
              <a:rPr lang="en-US" sz="8500" b="1">
                <a:solidFill>
                  <a:srgbClr val="A987CB"/>
                </a:solidFill>
                <a:latin typeface="Arial" panose="020B0604020202020204" pitchFamily="34" charset="0"/>
                <a:cs typeface="Arial" panose="020B0604020202020204" pitchFamily="34" charset="0"/>
              </a:rPr>
              <a:t>CẢM ƠN CÁC EM ĐÃ LẮNG NGHE BÀI GIẢNG!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42108">
            <a:off x="-2150108" y="8337195"/>
            <a:ext cx="5800446" cy="466935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78476" flipV="1">
            <a:off x="15000450" y="-2334679"/>
            <a:ext cx="5800446" cy="466935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3723" y="4845802"/>
            <a:ext cx="3482483" cy="4683045"/>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72818" y="5143500"/>
            <a:ext cx="1936829" cy="4144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9524" y="8541533"/>
            <a:ext cx="2608227" cy="343187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84109" flipV="1">
            <a:off x="16596560" y="-1086593"/>
            <a:ext cx="2608227" cy="3431877"/>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694">
            <a:off x="5528110" y="6452655"/>
            <a:ext cx="7315200" cy="12801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7789" y="0"/>
            <a:ext cx="2952369"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3382" flipH="1">
            <a:off x="12812694" y="-103326"/>
            <a:ext cx="2952369"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2186150"/>
            <a:ext cx="16766524" cy="754493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1453">
            <a:off x="543297" y="374919"/>
            <a:ext cx="2591086" cy="330601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5265" flipH="1">
            <a:off x="1605230" y="2019440"/>
            <a:ext cx="646030" cy="89726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75265">
            <a:off x="1999961" y="3028083"/>
            <a:ext cx="298028" cy="28393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75265">
            <a:off x="1594150" y="3146400"/>
            <a:ext cx="298028" cy="28393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75265">
            <a:off x="2376163" y="2918398"/>
            <a:ext cx="298028" cy="283939"/>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33227" y="634795"/>
            <a:ext cx="10487330" cy="283157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093">
            <a:off x="9105089" y="7175455"/>
            <a:ext cx="1380905" cy="1315626"/>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093">
            <a:off x="4067500" y="7247188"/>
            <a:ext cx="1380905" cy="1315626"/>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093">
            <a:off x="13965175" y="7314076"/>
            <a:ext cx="1380905" cy="1315626"/>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783215" y="8747362"/>
            <a:ext cx="1974627" cy="1967447"/>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937916" y="-24078"/>
            <a:ext cx="1974627" cy="1967447"/>
          </a:xfrm>
          <a:prstGeom prst="rect">
            <a:avLst/>
          </a:prstGeom>
        </p:spPr>
      </p:pic>
      <p:sp>
        <p:nvSpPr>
          <p:cNvPr id="21" name="TextBox 21"/>
          <p:cNvSpPr txBox="1"/>
          <p:nvPr/>
        </p:nvSpPr>
        <p:spPr>
          <a:xfrm rot="-784940">
            <a:off x="815966" y="928361"/>
            <a:ext cx="1574554" cy="448136"/>
          </a:xfrm>
          <a:prstGeom prst="rect">
            <a:avLst/>
          </a:prstGeom>
        </p:spPr>
        <p:txBody>
          <a:bodyPr lIns="0" tIns="0" rIns="0" bIns="0" rtlCol="0" anchor="t">
            <a:spAutoFit/>
          </a:bodyPr>
          <a:lstStyle/>
          <a:p>
            <a:pPr algn="ctr">
              <a:lnSpc>
                <a:spcPts val="3686"/>
              </a:lnSpc>
              <a:spcBef>
                <a:spcPct val="0"/>
              </a:spcBef>
            </a:pPr>
            <a:r>
              <a:rPr lang="en-US" sz="2633">
                <a:solidFill>
                  <a:srgbClr val="BFA2DB"/>
                </a:solidFill>
                <a:latin typeface="Sensei"/>
              </a:rPr>
              <a:t>GUESS THE</a:t>
            </a:r>
          </a:p>
        </p:txBody>
      </p:sp>
      <p:sp>
        <p:nvSpPr>
          <p:cNvPr id="22" name="TextBox 22"/>
          <p:cNvSpPr txBox="1"/>
          <p:nvPr/>
        </p:nvSpPr>
        <p:spPr>
          <a:xfrm rot="-859165">
            <a:off x="776218" y="1303724"/>
            <a:ext cx="1924944" cy="588238"/>
          </a:xfrm>
          <a:prstGeom prst="rect">
            <a:avLst/>
          </a:prstGeom>
        </p:spPr>
        <p:txBody>
          <a:bodyPr lIns="0" tIns="0" rIns="0" bIns="0" rtlCol="0" anchor="t">
            <a:spAutoFit/>
          </a:bodyPr>
          <a:lstStyle/>
          <a:p>
            <a:pPr algn="ctr">
              <a:lnSpc>
                <a:spcPts val="4711"/>
              </a:lnSpc>
              <a:spcBef>
                <a:spcPct val="0"/>
              </a:spcBef>
            </a:pPr>
            <a:r>
              <a:rPr lang="en-US" sz="3365">
                <a:solidFill>
                  <a:srgbClr val="7F7C82"/>
                </a:solidFill>
                <a:latin typeface="Sensei"/>
              </a:rPr>
              <a:t>ANIMALS</a:t>
            </a:r>
          </a:p>
        </p:txBody>
      </p:sp>
      <p:sp>
        <p:nvSpPr>
          <p:cNvPr id="23" name="TextBox 23"/>
          <p:cNvSpPr txBox="1"/>
          <p:nvPr/>
        </p:nvSpPr>
        <p:spPr>
          <a:xfrm rot="-1052977">
            <a:off x="2025084" y="3004875"/>
            <a:ext cx="253725" cy="288939"/>
          </a:xfrm>
          <a:prstGeom prst="rect">
            <a:avLst/>
          </a:prstGeom>
        </p:spPr>
        <p:txBody>
          <a:bodyPr lIns="0" tIns="0" rIns="0" bIns="0" rtlCol="0" anchor="t">
            <a:spAutoFit/>
          </a:bodyPr>
          <a:lstStyle/>
          <a:p>
            <a:pPr algn="ctr">
              <a:lnSpc>
                <a:spcPts val="2304"/>
              </a:lnSpc>
              <a:spcBef>
                <a:spcPct val="0"/>
              </a:spcBef>
            </a:pPr>
            <a:r>
              <a:rPr lang="en-US" sz="1645">
                <a:solidFill>
                  <a:srgbClr val="F3F1F5"/>
                </a:solidFill>
                <a:latin typeface="Sensei"/>
              </a:rPr>
              <a:t>B.</a:t>
            </a:r>
          </a:p>
        </p:txBody>
      </p:sp>
      <p:sp>
        <p:nvSpPr>
          <p:cNvPr id="24" name="TextBox 24"/>
          <p:cNvSpPr txBox="1"/>
          <p:nvPr/>
        </p:nvSpPr>
        <p:spPr>
          <a:xfrm rot="-1052977">
            <a:off x="1619274" y="3123192"/>
            <a:ext cx="253725" cy="288939"/>
          </a:xfrm>
          <a:prstGeom prst="rect">
            <a:avLst/>
          </a:prstGeom>
        </p:spPr>
        <p:txBody>
          <a:bodyPr lIns="0" tIns="0" rIns="0" bIns="0" rtlCol="0" anchor="t">
            <a:spAutoFit/>
          </a:bodyPr>
          <a:lstStyle/>
          <a:p>
            <a:pPr algn="ctr">
              <a:lnSpc>
                <a:spcPts val="2304"/>
              </a:lnSpc>
              <a:spcBef>
                <a:spcPct val="0"/>
              </a:spcBef>
            </a:pPr>
            <a:r>
              <a:rPr lang="en-US" sz="1645">
                <a:solidFill>
                  <a:srgbClr val="F3F1F5"/>
                </a:solidFill>
                <a:latin typeface="Sensei"/>
              </a:rPr>
              <a:t>A.</a:t>
            </a:r>
          </a:p>
        </p:txBody>
      </p:sp>
      <p:sp>
        <p:nvSpPr>
          <p:cNvPr id="25" name="TextBox 25"/>
          <p:cNvSpPr txBox="1"/>
          <p:nvPr/>
        </p:nvSpPr>
        <p:spPr>
          <a:xfrm rot="-1052977">
            <a:off x="2401287" y="2895190"/>
            <a:ext cx="253725" cy="288939"/>
          </a:xfrm>
          <a:prstGeom prst="rect">
            <a:avLst/>
          </a:prstGeom>
        </p:spPr>
        <p:txBody>
          <a:bodyPr lIns="0" tIns="0" rIns="0" bIns="0" rtlCol="0" anchor="t">
            <a:spAutoFit/>
          </a:bodyPr>
          <a:lstStyle/>
          <a:p>
            <a:pPr algn="ctr">
              <a:lnSpc>
                <a:spcPts val="2304"/>
              </a:lnSpc>
              <a:spcBef>
                <a:spcPct val="0"/>
              </a:spcBef>
            </a:pPr>
            <a:r>
              <a:rPr lang="en-US" sz="1645">
                <a:solidFill>
                  <a:srgbClr val="F3F1F5"/>
                </a:solidFill>
                <a:latin typeface="Sensei"/>
              </a:rPr>
              <a:t>C.</a:t>
            </a:r>
          </a:p>
        </p:txBody>
      </p:sp>
      <p:sp>
        <p:nvSpPr>
          <p:cNvPr id="28" name="TextBox 28"/>
          <p:cNvSpPr txBox="1"/>
          <p:nvPr/>
        </p:nvSpPr>
        <p:spPr>
          <a:xfrm rot="-150806">
            <a:off x="9336048" y="7135997"/>
            <a:ext cx="914001" cy="1251753"/>
          </a:xfrm>
          <a:prstGeom prst="rect">
            <a:avLst/>
          </a:prstGeom>
        </p:spPr>
        <p:txBody>
          <a:bodyPr lIns="0" tIns="0" rIns="0" bIns="0" rtlCol="0" anchor="t">
            <a:spAutoFit/>
          </a:bodyPr>
          <a:lstStyle/>
          <a:p>
            <a:pPr algn="ctr">
              <a:lnSpc>
                <a:spcPts val="10676"/>
              </a:lnSpc>
              <a:spcBef>
                <a:spcPct val="0"/>
              </a:spcBef>
            </a:pPr>
            <a:r>
              <a:rPr lang="en-US" sz="7626" b="1">
                <a:solidFill>
                  <a:srgbClr val="F3F1F5"/>
                </a:solidFill>
                <a:latin typeface="Arial" panose="020B0604020202020204" pitchFamily="34" charset="0"/>
                <a:cs typeface="Arial" panose="020B0604020202020204" pitchFamily="34" charset="0"/>
              </a:rPr>
              <a:t>2</a:t>
            </a:r>
          </a:p>
        </p:txBody>
      </p:sp>
      <p:sp>
        <p:nvSpPr>
          <p:cNvPr id="29" name="TextBox 29"/>
          <p:cNvSpPr txBox="1"/>
          <p:nvPr/>
        </p:nvSpPr>
        <p:spPr>
          <a:xfrm rot="-150806">
            <a:off x="4359705" y="7207732"/>
            <a:ext cx="1024486" cy="1251753"/>
          </a:xfrm>
          <a:prstGeom prst="rect">
            <a:avLst/>
          </a:prstGeom>
        </p:spPr>
        <p:txBody>
          <a:bodyPr lIns="0" tIns="0" rIns="0" bIns="0" rtlCol="0" anchor="t">
            <a:spAutoFit/>
          </a:bodyPr>
          <a:lstStyle/>
          <a:p>
            <a:pPr algn="ctr">
              <a:lnSpc>
                <a:spcPts val="10676"/>
              </a:lnSpc>
              <a:spcBef>
                <a:spcPct val="0"/>
              </a:spcBef>
            </a:pPr>
            <a:r>
              <a:rPr lang="en-US" sz="7626" b="1">
                <a:solidFill>
                  <a:srgbClr val="F3F1F5"/>
                </a:solidFill>
                <a:latin typeface="Arial" panose="020B0604020202020204" pitchFamily="34" charset="0"/>
                <a:cs typeface="Arial" panose="020B0604020202020204" pitchFamily="34" charset="0"/>
              </a:rPr>
              <a:t>1</a:t>
            </a:r>
          </a:p>
        </p:txBody>
      </p:sp>
      <p:sp>
        <p:nvSpPr>
          <p:cNvPr id="30" name="TextBox 30"/>
          <p:cNvSpPr txBox="1"/>
          <p:nvPr/>
        </p:nvSpPr>
        <p:spPr>
          <a:xfrm rot="-150806">
            <a:off x="14149415" y="7344303"/>
            <a:ext cx="1007439" cy="1251753"/>
          </a:xfrm>
          <a:prstGeom prst="rect">
            <a:avLst/>
          </a:prstGeom>
        </p:spPr>
        <p:txBody>
          <a:bodyPr lIns="0" tIns="0" rIns="0" bIns="0" rtlCol="0" anchor="t">
            <a:spAutoFit/>
          </a:bodyPr>
          <a:lstStyle/>
          <a:p>
            <a:pPr algn="ctr">
              <a:lnSpc>
                <a:spcPts val="10676"/>
              </a:lnSpc>
              <a:spcBef>
                <a:spcPct val="0"/>
              </a:spcBef>
            </a:pPr>
            <a:r>
              <a:rPr lang="en-US" sz="7626" b="1">
                <a:solidFill>
                  <a:srgbClr val="F3F1F5"/>
                </a:solidFill>
                <a:latin typeface="Arial" panose="020B0604020202020204" pitchFamily="34" charset="0"/>
                <a:cs typeface="Arial" panose="020B0604020202020204" pitchFamily="34" charset="0"/>
              </a:rPr>
              <a:t>3</a:t>
            </a:r>
          </a:p>
        </p:txBody>
      </p:sp>
      <p:sp>
        <p:nvSpPr>
          <p:cNvPr id="31" name="TextBox 30">
            <a:extLst>
              <a:ext uri="{FF2B5EF4-FFF2-40B4-BE49-F238E27FC236}">
                <a16:creationId xmlns:a16="http://schemas.microsoft.com/office/drawing/2014/main" id="{169AA1A0-0991-B379-3500-DAD3AFBC30CC}"/>
              </a:ext>
            </a:extLst>
          </p:cNvPr>
          <p:cNvSpPr txBox="1"/>
          <p:nvPr/>
        </p:nvSpPr>
        <p:spPr>
          <a:xfrm>
            <a:off x="4893614" y="1173323"/>
            <a:ext cx="9395264" cy="1407373"/>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NỘI DUNG BÀI HỌC</a:t>
            </a:r>
          </a:p>
        </p:txBody>
      </p:sp>
      <p:sp>
        <p:nvSpPr>
          <p:cNvPr id="34" name="TextBox 33">
            <a:extLst>
              <a:ext uri="{FF2B5EF4-FFF2-40B4-BE49-F238E27FC236}">
                <a16:creationId xmlns:a16="http://schemas.microsoft.com/office/drawing/2014/main" id="{90CB116B-C5BD-BC0D-58DD-28BCC16DF767}"/>
              </a:ext>
            </a:extLst>
          </p:cNvPr>
          <p:cNvSpPr txBox="1"/>
          <p:nvPr/>
        </p:nvSpPr>
        <p:spPr>
          <a:xfrm>
            <a:off x="2714481" y="4621457"/>
            <a:ext cx="4256623" cy="2057999"/>
          </a:xfrm>
          <a:prstGeom prst="rect">
            <a:avLst/>
          </a:prstGeom>
          <a:noFill/>
        </p:spPr>
        <p:txBody>
          <a:bodyPr wrap="square">
            <a:spAutoFit/>
          </a:bodyPr>
          <a:lstStyle/>
          <a:p>
            <a:pPr marL="0" marR="0" algn="just">
              <a:lnSpc>
                <a:spcPct val="150000"/>
              </a:lnSpc>
              <a:spcBef>
                <a:spcPts val="0"/>
              </a:spcBef>
              <a:spcAft>
                <a:spcPts val="800"/>
              </a:spcAft>
            </a:pPr>
            <a:r>
              <a:rPr lang="nl-NL" sz="4500">
                <a:effectLst/>
                <a:latin typeface="Arial" panose="020B0604020202020204" pitchFamily="34" charset="0"/>
                <a:ea typeface="Calibri" panose="020F0502020204030204" pitchFamily="34" charset="0"/>
                <a:cs typeface="Times New Roman" panose="02020603050405020304" pitchFamily="18" charset="0"/>
              </a:rPr>
              <a:t>Khái niệm sinh sản hữu tính</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E9807B7F-9448-CAA1-E019-1E94191B1B20}"/>
              </a:ext>
            </a:extLst>
          </p:cNvPr>
          <p:cNvSpPr txBox="1"/>
          <p:nvPr/>
        </p:nvSpPr>
        <p:spPr>
          <a:xfrm>
            <a:off x="7628483" y="4018421"/>
            <a:ext cx="4256623" cy="3096745"/>
          </a:xfrm>
          <a:prstGeom prst="rect">
            <a:avLst/>
          </a:prstGeom>
          <a:noFill/>
        </p:spPr>
        <p:txBody>
          <a:bodyPr wrap="square">
            <a:spAutoFit/>
          </a:bodyPr>
          <a:lstStyle/>
          <a:p>
            <a:pPr marL="0" marR="0" algn="just">
              <a:lnSpc>
                <a:spcPct val="150000"/>
              </a:lnSpc>
              <a:spcBef>
                <a:spcPts val="0"/>
              </a:spcBef>
              <a:spcAft>
                <a:spcPts val="800"/>
              </a:spcAft>
            </a:pPr>
            <a:r>
              <a:rPr lang="nl-NL" sz="4500">
                <a:effectLst/>
                <a:latin typeface="Arial" panose="020B0604020202020204" pitchFamily="34" charset="0"/>
                <a:ea typeface="Calibri" panose="020F0502020204030204" pitchFamily="34" charset="0"/>
                <a:cs typeface="Times New Roman" panose="02020603050405020304" pitchFamily="18" charset="0"/>
              </a:rPr>
              <a:t>Sinh sản hữu tính ở thực vật có hoa</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5F394D8E-7298-A898-4904-6A5232D0D3CA}"/>
              </a:ext>
            </a:extLst>
          </p:cNvPr>
          <p:cNvSpPr txBox="1"/>
          <p:nvPr/>
        </p:nvSpPr>
        <p:spPr>
          <a:xfrm>
            <a:off x="12526506" y="4390627"/>
            <a:ext cx="4253255" cy="2057999"/>
          </a:xfrm>
          <a:prstGeom prst="rect">
            <a:avLst/>
          </a:prstGeom>
          <a:noFill/>
        </p:spPr>
        <p:txBody>
          <a:bodyPr wrap="square">
            <a:spAutoFit/>
          </a:bodyPr>
          <a:lstStyle/>
          <a:p>
            <a:pPr marL="0" marR="0" algn="just">
              <a:lnSpc>
                <a:spcPct val="150000"/>
              </a:lnSpc>
              <a:spcBef>
                <a:spcPts val="0"/>
              </a:spcBef>
              <a:spcAft>
                <a:spcPts val="800"/>
              </a:spcAft>
            </a:pPr>
            <a:r>
              <a:rPr lang="nl-NL" sz="4500">
                <a:effectLst/>
                <a:latin typeface="Arial" panose="020B0604020202020204" pitchFamily="34" charset="0"/>
                <a:ea typeface="Calibri" panose="020F0502020204030204" pitchFamily="34" charset="0"/>
                <a:cs typeface="Times New Roman" panose="02020603050405020304" pitchFamily="18" charset="0"/>
              </a:rPr>
              <a:t>Sinh sản hữu tính ở động vật</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4" grpId="0"/>
      <p:bldP spid="37"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1241" y="316633"/>
            <a:ext cx="1598328" cy="167583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161" y="-195178"/>
            <a:ext cx="2515721" cy="32993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6001439" y="7190093"/>
            <a:ext cx="2515721" cy="32993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736" y="-195178"/>
            <a:ext cx="1974627" cy="196744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78653" y="8274577"/>
            <a:ext cx="1974627" cy="19674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5913">
            <a:off x="14506011" y="8719642"/>
            <a:ext cx="592642" cy="93934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79914">
            <a:off x="8553855" y="9170035"/>
            <a:ext cx="592642" cy="93934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60687">
            <a:off x="17408000" y="318872"/>
            <a:ext cx="592642" cy="93934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35896">
            <a:off x="16243383" y="7508436"/>
            <a:ext cx="592642" cy="93934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3049">
            <a:off x="4095565" y="708672"/>
            <a:ext cx="592642" cy="939346"/>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87387">
            <a:off x="2619128" y="731383"/>
            <a:ext cx="592642" cy="939346"/>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86187">
            <a:off x="16239158" y="6111743"/>
            <a:ext cx="592642" cy="939346"/>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29756">
            <a:off x="16391998" y="732335"/>
            <a:ext cx="592642" cy="939346"/>
          </a:xfrm>
          <a:prstGeom prst="rect">
            <a:avLst/>
          </a:prstGeom>
        </p:spPr>
      </p:pic>
      <p:sp>
        <p:nvSpPr>
          <p:cNvPr id="28" name="TextBox 27">
            <a:extLst>
              <a:ext uri="{FF2B5EF4-FFF2-40B4-BE49-F238E27FC236}">
                <a16:creationId xmlns:a16="http://schemas.microsoft.com/office/drawing/2014/main" id="{3F6CE9D1-85BB-0A72-5407-40846759A314}"/>
              </a:ext>
            </a:extLst>
          </p:cNvPr>
          <p:cNvSpPr txBox="1"/>
          <p:nvPr/>
        </p:nvSpPr>
        <p:spPr>
          <a:xfrm>
            <a:off x="4683317" y="290268"/>
            <a:ext cx="9652818" cy="1122230"/>
          </a:xfrm>
          <a:prstGeom prst="rect">
            <a:avLst/>
          </a:prstGeom>
          <a:noFill/>
        </p:spPr>
        <p:txBody>
          <a:bodyPr wrap="square">
            <a:spAutoFit/>
          </a:bodyPr>
          <a:lstStyle/>
          <a:p>
            <a:pPr marL="0" marR="0" algn="ctr">
              <a:lnSpc>
                <a:spcPct val="150000"/>
              </a:lnSpc>
              <a:spcBef>
                <a:spcPts val="0"/>
              </a:spcBef>
              <a:spcAft>
                <a:spcPts val="800"/>
              </a:spcAft>
            </a:pPr>
            <a:r>
              <a:rPr lang="en-US" sz="5000" b="1">
                <a:effectLst/>
                <a:latin typeface="Arial" panose="020B0604020202020204" pitchFamily="34" charset="0"/>
                <a:ea typeface="Calibri" panose="020F0502020204030204" pitchFamily="34" charset="0"/>
                <a:cs typeface="Times New Roman" panose="02020603050405020304" pitchFamily="18" charset="0"/>
              </a:rPr>
              <a:t>1. </a:t>
            </a:r>
            <a:r>
              <a:rPr lang="nl-NL" sz="5000" b="1">
                <a:effectLst/>
                <a:latin typeface="Arial" panose="020B0604020202020204" pitchFamily="34" charset="0"/>
                <a:ea typeface="Calibri" panose="020F0502020204030204" pitchFamily="34" charset="0"/>
                <a:cs typeface="Times New Roman" panose="02020603050405020304" pitchFamily="18" charset="0"/>
              </a:rPr>
              <a:t>Khái niệm sinh sản hữu tính</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E79D6DFC-93E6-86E2-16EC-2B27B8E383D3}"/>
              </a:ext>
            </a:extLst>
          </p:cNvPr>
          <p:cNvSpPr/>
          <p:nvPr/>
        </p:nvSpPr>
        <p:spPr>
          <a:xfrm>
            <a:off x="990600" y="1850948"/>
            <a:ext cx="7162800" cy="102088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FF3AAE5-30C0-66FA-9FE9-0B3080EC1064}"/>
              </a:ext>
            </a:extLst>
          </p:cNvPr>
          <p:cNvSpPr txBox="1"/>
          <p:nvPr/>
        </p:nvSpPr>
        <p:spPr>
          <a:xfrm>
            <a:off x="2998267" y="1883602"/>
            <a:ext cx="5338010" cy="901593"/>
          </a:xfrm>
          <a:prstGeom prst="rect">
            <a:avLst/>
          </a:prstGeom>
          <a:noFill/>
        </p:spPr>
        <p:txBody>
          <a:bodyPr wrap="square" rtlCol="0">
            <a:spAutoFit/>
          </a:bodyPr>
          <a:lstStyle/>
          <a:p>
            <a:pPr algn="just">
              <a:lnSpc>
                <a:spcPct val="150000"/>
              </a:lnSpc>
            </a:pPr>
            <a:r>
              <a:rPr lang="en-US" sz="4000">
                <a:solidFill>
                  <a:schemeClr val="accent1">
                    <a:lumMod val="50000"/>
                  </a:schemeClr>
                </a:solidFill>
                <a:latin typeface="Arial" panose="020B0604020202020204" pitchFamily="34" charset="0"/>
                <a:cs typeface="Arial" panose="020B0604020202020204" pitchFamily="34" charset="0"/>
              </a:rPr>
              <a:t>HOẠT ĐỘNG NHÓM</a:t>
            </a:r>
          </a:p>
        </p:txBody>
      </p:sp>
      <p:pic>
        <p:nvPicPr>
          <p:cNvPr id="31" name="Graphic 30">
            <a:extLst>
              <a:ext uri="{FF2B5EF4-FFF2-40B4-BE49-F238E27FC236}">
                <a16:creationId xmlns:a16="http://schemas.microsoft.com/office/drawing/2014/main" id="{DB63E42F-FDA1-572F-6BAE-4A1D8166A92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2354" y="1498128"/>
            <a:ext cx="1909034" cy="1379277"/>
          </a:xfrm>
          <a:prstGeom prst="rect">
            <a:avLst/>
          </a:prstGeom>
        </p:spPr>
      </p:pic>
      <p:graphicFrame>
        <p:nvGraphicFramePr>
          <p:cNvPr id="32" name="Table 31">
            <a:extLst>
              <a:ext uri="{FF2B5EF4-FFF2-40B4-BE49-F238E27FC236}">
                <a16:creationId xmlns:a16="http://schemas.microsoft.com/office/drawing/2014/main" id="{AAE4A3E6-044F-73B8-3EE2-0B53EECA66DB}"/>
              </a:ext>
            </a:extLst>
          </p:cNvPr>
          <p:cNvGraphicFramePr>
            <a:graphicFrameLocks noGrp="1"/>
          </p:cNvGraphicFramePr>
          <p:nvPr>
            <p:extLst>
              <p:ext uri="{D42A27DB-BD31-4B8C-83A1-F6EECF244321}">
                <p14:modId xmlns:p14="http://schemas.microsoft.com/office/powerpoint/2010/main" val="1328342978"/>
              </p:ext>
            </p:extLst>
          </p:nvPr>
        </p:nvGraphicFramePr>
        <p:xfrm>
          <a:off x="1143000" y="3725010"/>
          <a:ext cx="16116299" cy="5767790"/>
        </p:xfrm>
        <a:graphic>
          <a:graphicData uri="http://schemas.openxmlformats.org/drawingml/2006/table">
            <a:tbl>
              <a:tblPr firstRow="1" firstCol="1" bandRow="1">
                <a:tableStyleId>{00A15C55-8517-42AA-B614-E9B94910E393}</a:tableStyleId>
              </a:tblPr>
              <a:tblGrid>
                <a:gridCol w="9669367">
                  <a:extLst>
                    <a:ext uri="{9D8B030D-6E8A-4147-A177-3AD203B41FA5}">
                      <a16:colId xmlns:a16="http://schemas.microsoft.com/office/drawing/2014/main" val="2675776507"/>
                    </a:ext>
                  </a:extLst>
                </a:gridCol>
                <a:gridCol w="3223466">
                  <a:extLst>
                    <a:ext uri="{9D8B030D-6E8A-4147-A177-3AD203B41FA5}">
                      <a16:colId xmlns:a16="http://schemas.microsoft.com/office/drawing/2014/main" val="3831473774"/>
                    </a:ext>
                  </a:extLst>
                </a:gridCol>
                <a:gridCol w="3223466">
                  <a:extLst>
                    <a:ext uri="{9D8B030D-6E8A-4147-A177-3AD203B41FA5}">
                      <a16:colId xmlns:a16="http://schemas.microsoft.com/office/drawing/2014/main" val="3649995721"/>
                    </a:ext>
                  </a:extLst>
                </a:gridCol>
              </a:tblGrid>
              <a:tr h="3417503">
                <a:tc>
                  <a:txBody>
                    <a:bodyPr/>
                    <a:lstStyle/>
                    <a:p>
                      <a:pPr marL="0" marR="0" algn="ctr">
                        <a:lnSpc>
                          <a:spcPct val="150000"/>
                        </a:lnSpc>
                        <a:spcBef>
                          <a:spcPts val="0"/>
                        </a:spcBef>
                        <a:spcAft>
                          <a:spcPts val="0"/>
                        </a:spcAft>
                      </a:pPr>
                      <a:r>
                        <a:rPr lang="nl-NL" sz="3000" b="1">
                          <a:effectLst/>
                          <a:latin typeface="Arial" panose="020B0604020202020204" pitchFamily="34" charset="0"/>
                          <a:cs typeface="Arial" panose="020B0604020202020204" pitchFamily="34" charset="0"/>
                        </a:rPr>
                        <a:t>PHIẾU HỌC TẬP SỐ 1</a:t>
                      </a:r>
                      <a:endParaRPr lang="en-US" sz="3000">
                        <a:effectLst/>
                        <a:latin typeface="Arial" panose="020B0604020202020204" pitchFamily="34" charset="0"/>
                        <a:cs typeface="Arial" panose="020B0604020202020204" pitchFamily="34" charset="0"/>
                      </a:endParaRPr>
                    </a:p>
                    <a:p>
                      <a:pPr marL="457200" marR="0" indent="-457200">
                        <a:lnSpc>
                          <a:spcPct val="150000"/>
                        </a:lnSpc>
                        <a:spcBef>
                          <a:spcPts val="0"/>
                        </a:spcBef>
                        <a:spcAft>
                          <a:spcPts val="0"/>
                        </a:spcAft>
                        <a:buFont typeface="Arial" panose="020B0604020202020204" pitchFamily="34" charset="0"/>
                        <a:buChar char="•"/>
                      </a:pPr>
                      <a:r>
                        <a:rPr lang="nl-NL" sz="3000">
                          <a:effectLst/>
                          <a:latin typeface="Arial" panose="020B0604020202020204" pitchFamily="34" charset="0"/>
                          <a:cs typeface="Arial" panose="020B0604020202020204" pitchFamily="34" charset="0"/>
                        </a:rPr>
                        <a:t>Sinh sản hữu tính là gì?</a:t>
                      </a:r>
                      <a:endParaRPr lang="en-US" sz="3000">
                        <a:effectLst/>
                        <a:latin typeface="Arial" panose="020B0604020202020204" pitchFamily="34" charset="0"/>
                        <a:cs typeface="Arial" panose="020B0604020202020204" pitchFamily="34" charset="0"/>
                      </a:endParaRPr>
                    </a:p>
                    <a:p>
                      <a:pPr marL="457200" marR="0" indent="-457200">
                        <a:lnSpc>
                          <a:spcPct val="150000"/>
                        </a:lnSpc>
                        <a:spcBef>
                          <a:spcPts val="0"/>
                        </a:spcBef>
                        <a:spcAft>
                          <a:spcPts val="0"/>
                        </a:spcAft>
                        <a:buFont typeface="Arial" panose="020B0604020202020204" pitchFamily="34" charset="0"/>
                        <a:buChar char="•"/>
                      </a:pPr>
                      <a:r>
                        <a:rPr lang="nl-NL" sz="3000">
                          <a:effectLst/>
                          <a:latin typeface="Arial" panose="020B0604020202020204" pitchFamily="34" charset="0"/>
                          <a:cs typeface="Arial" panose="020B0604020202020204" pitchFamily="34" charset="0"/>
                        </a:rPr>
                        <a:t>Lập bảng so sánh sinh sản vô tính và sinh sản hữu tính theo gợi ý trong bảng sau: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sz="3000">
                        <a:latin typeface="Arial" panose="020B0604020202020204" pitchFamily="34" charset="0"/>
                        <a:cs typeface="Arial" panose="020B0604020202020204" pitchFamily="34" charset="0"/>
                      </a:endParaRPr>
                    </a:p>
                  </a:txBody>
                  <a:tcPr/>
                </a:tc>
                <a:tc>
                  <a:txBody>
                    <a:bodyPr/>
                    <a:lstStyle/>
                    <a:p>
                      <a:endParaRPr lang="en-US" sz="3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74284518"/>
                  </a:ext>
                </a:extLst>
              </a:tr>
              <a:tr h="783429">
                <a:tc>
                  <a:txBody>
                    <a:bodyPr/>
                    <a:lstStyle/>
                    <a:p>
                      <a:pPr marL="0" marR="0" algn="ctr">
                        <a:lnSpc>
                          <a:spcPct val="150000"/>
                        </a:lnSpc>
                        <a:spcBef>
                          <a:spcPts val="0"/>
                        </a:spcBef>
                        <a:spcAft>
                          <a:spcPts val="0"/>
                        </a:spcAft>
                      </a:pPr>
                      <a:r>
                        <a:rPr lang="nl-NL" sz="3000" b="1">
                          <a:effectLst/>
                          <a:latin typeface="Arial" panose="020B0604020202020204" pitchFamily="34" charset="0"/>
                          <a:cs typeface="Arial" panose="020B0604020202020204" pitchFamily="34" charset="0"/>
                        </a:rPr>
                        <a:t>Hình thức sinh sản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nl-NL" sz="3000" b="1">
                          <a:effectLst/>
                          <a:latin typeface="Arial" panose="020B0604020202020204" pitchFamily="34" charset="0"/>
                          <a:cs typeface="Arial" panose="020B0604020202020204" pitchFamily="34" charset="0"/>
                        </a:rPr>
                        <a:t>Vô tính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nl-NL" sz="3000" b="1">
                          <a:effectLst/>
                          <a:latin typeface="Arial" panose="020B0604020202020204" pitchFamily="34" charset="0"/>
                          <a:cs typeface="Arial" panose="020B0604020202020204" pitchFamily="34" charset="0"/>
                        </a:rPr>
                        <a:t>Hữu tính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0761645"/>
                  </a:ext>
                </a:extLst>
              </a:tr>
              <a:tr h="783429">
                <a:tc>
                  <a:txBody>
                    <a:bodyPr/>
                    <a:lstStyle/>
                    <a:p>
                      <a:pPr marL="0" marR="0" algn="ctr">
                        <a:lnSpc>
                          <a:spcPct val="150000"/>
                        </a:lnSpc>
                        <a:spcBef>
                          <a:spcPts val="0"/>
                        </a:spcBef>
                        <a:spcAft>
                          <a:spcPts val="0"/>
                        </a:spcAft>
                      </a:pPr>
                      <a:r>
                        <a:rPr lang="nl-NL" sz="3000">
                          <a:effectLst/>
                          <a:latin typeface="Arial" panose="020B0604020202020204" pitchFamily="34" charset="0"/>
                          <a:cs typeface="Arial" panose="020B0604020202020204" pitchFamily="34" charset="0"/>
                        </a:rPr>
                        <a:t>Điểm giống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algn="ctr">
                        <a:lnSpc>
                          <a:spcPct val="150000"/>
                        </a:lnSpc>
                        <a:spcBef>
                          <a:spcPts val="0"/>
                        </a:spcBef>
                        <a:spcAft>
                          <a:spcPts val="0"/>
                        </a:spcAft>
                      </a:pPr>
                      <a:r>
                        <a:rPr lang="nl-NL" sz="3000">
                          <a:effectLst/>
                          <a:latin typeface="Arial" panose="020B0604020202020204" pitchFamily="34" charset="0"/>
                          <a:cs typeface="Arial" panose="020B0604020202020204" pitchFamily="34" charset="0"/>
                        </a:rPr>
                        <a: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4136847427"/>
                  </a:ext>
                </a:extLst>
              </a:tr>
              <a:tr h="783429">
                <a:tc>
                  <a:txBody>
                    <a:bodyPr/>
                    <a:lstStyle/>
                    <a:p>
                      <a:pPr marL="0" marR="0" algn="ctr">
                        <a:lnSpc>
                          <a:spcPct val="150000"/>
                        </a:lnSpc>
                        <a:spcBef>
                          <a:spcPts val="0"/>
                        </a:spcBef>
                        <a:spcAft>
                          <a:spcPts val="0"/>
                        </a:spcAft>
                      </a:pPr>
                      <a:r>
                        <a:rPr lang="nl-NL" sz="3000">
                          <a:effectLst/>
                          <a:latin typeface="Arial" panose="020B0604020202020204" pitchFamily="34" charset="0"/>
                          <a:cs typeface="Arial" panose="020B0604020202020204" pitchFamily="34" charset="0"/>
                        </a:rPr>
                        <a:t>Điểm khác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nl-NL" sz="3000">
                          <a:effectLst/>
                          <a:latin typeface="Arial" panose="020B0604020202020204" pitchFamily="34" charset="0"/>
                          <a:cs typeface="Arial" panose="020B0604020202020204" pitchFamily="34" charset="0"/>
                        </a:rPr>
                        <a: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nl-NL" sz="3000">
                          <a:effectLst/>
                          <a:latin typeface="Arial" panose="020B0604020202020204" pitchFamily="34" charset="0"/>
                          <a:cs typeface="Arial" panose="020B0604020202020204" pitchFamily="34" charset="0"/>
                        </a:rPr>
                        <a: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53757134"/>
                  </a:ext>
                </a:extLst>
              </a:tr>
            </a:tbl>
          </a:graphicData>
        </a:graphic>
      </p:graphicFrame>
      <p:sp>
        <p:nvSpPr>
          <p:cNvPr id="33" name="Rounded Rectangular Callout 13">
            <a:extLst>
              <a:ext uri="{FF2B5EF4-FFF2-40B4-BE49-F238E27FC236}">
                <a16:creationId xmlns:a16="http://schemas.microsoft.com/office/drawing/2014/main" id="{A1AAF1B3-938E-0824-4789-2147945FD516}"/>
              </a:ext>
            </a:extLst>
          </p:cNvPr>
          <p:cNvSpPr/>
          <p:nvPr/>
        </p:nvSpPr>
        <p:spPr>
          <a:xfrm>
            <a:off x="11440207" y="2352313"/>
            <a:ext cx="6459072" cy="1122229"/>
          </a:xfrm>
          <a:prstGeom prst="wedgeRoundRectCallout">
            <a:avLst>
              <a:gd name="adj1" fmla="val -58818"/>
              <a:gd name="adj2" fmla="val 48902"/>
              <a:gd name="adj3" fmla="val 16667"/>
            </a:avLst>
          </a:prstGeom>
          <a:solidFill>
            <a:schemeClr val="accent4">
              <a:lumMod val="20000"/>
              <a:lumOff val="80000"/>
            </a:schemeClr>
          </a:solidFill>
          <a:ln w="38100" cap="flat" cmpd="sng" algn="ctr">
            <a:solidFill>
              <a:schemeClr val="accent4">
                <a:lumMod val="50000"/>
              </a:schemeClr>
            </a:solidFill>
            <a:prstDash val="dash"/>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lang="en-US" sz="4000" kern="0">
                <a:solidFill>
                  <a:srgbClr val="FFFFFF">
                    <a:lumMod val="10000"/>
                  </a:srgbClr>
                </a:solidFill>
                <a:latin typeface="Arial"/>
                <a:sym typeface="Arial"/>
              </a:rPr>
              <a:t>Hoàn thành phiếu học tập</a:t>
            </a:r>
            <a:endParaRPr kumimoji="0" lang="en-US" sz="4000" b="0" i="0" u="none" strike="noStrike" kern="0" cap="none" spc="0" normalizeH="0" baseline="0" noProof="0">
              <a:ln>
                <a:noFill/>
              </a:ln>
              <a:solidFill>
                <a:srgbClr val="FFFFFF">
                  <a:lumMod val="10000"/>
                </a:srgbClr>
              </a:solidFill>
              <a:effectLst/>
              <a:uLnTx/>
              <a:uFillTx/>
              <a:latin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193" y="7753507"/>
            <a:ext cx="2515721" cy="329930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14028" flipH="1" flipV="1">
            <a:off x="16444711" y="-629540"/>
            <a:ext cx="2515721" cy="32993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00816" y="7807961"/>
            <a:ext cx="1974627" cy="19674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028">
            <a:off x="17027379" y="2112964"/>
            <a:ext cx="1974627" cy="1967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3811">
            <a:off x="17383855" y="4533653"/>
            <a:ext cx="614822" cy="58575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3811">
            <a:off x="248045" y="6007742"/>
            <a:ext cx="614822" cy="585758"/>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89969" y="179799"/>
            <a:ext cx="905936" cy="949867"/>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326810" y="289351"/>
            <a:ext cx="905936" cy="949867"/>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639497">
            <a:off x="-2671515" y="-1408734"/>
            <a:ext cx="3740727" cy="4114800"/>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639497">
            <a:off x="16969844" y="6356890"/>
            <a:ext cx="4426898" cy="4869587"/>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9414" y="-859819"/>
            <a:ext cx="2271973" cy="2676846"/>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flipV="1">
            <a:off x="16369782" y="7547067"/>
            <a:ext cx="2642969" cy="3113955"/>
          </a:xfrm>
          <a:prstGeom prst="rect">
            <a:avLst/>
          </a:prstGeom>
        </p:spPr>
      </p:pic>
      <p:sp>
        <p:nvSpPr>
          <p:cNvPr id="26" name="TextBox 26"/>
          <p:cNvSpPr txBox="1"/>
          <p:nvPr/>
        </p:nvSpPr>
        <p:spPr>
          <a:xfrm rot="-39834">
            <a:off x="6849332" y="-123891"/>
            <a:ext cx="4589336" cy="1268361"/>
          </a:xfrm>
          <a:prstGeom prst="rect">
            <a:avLst/>
          </a:prstGeom>
        </p:spPr>
        <p:txBody>
          <a:bodyPr lIns="0" tIns="0" rIns="0" bIns="0" rtlCol="0" anchor="t">
            <a:spAutoFit/>
          </a:bodyPr>
          <a:lstStyle/>
          <a:p>
            <a:pPr algn="ctr">
              <a:lnSpc>
                <a:spcPct val="150000"/>
              </a:lnSpc>
              <a:spcBef>
                <a:spcPct val="0"/>
              </a:spcBef>
            </a:pPr>
            <a:r>
              <a:rPr lang="en-US" sz="6269" b="1">
                <a:solidFill>
                  <a:srgbClr val="FF0000"/>
                </a:solidFill>
                <a:latin typeface="Arial" panose="020B0604020202020204" pitchFamily="34" charset="0"/>
                <a:cs typeface="Arial" panose="020B0604020202020204" pitchFamily="34" charset="0"/>
              </a:rPr>
              <a:t>Trả lời</a:t>
            </a:r>
          </a:p>
        </p:txBody>
      </p:sp>
      <p:sp>
        <p:nvSpPr>
          <p:cNvPr id="42" name="TextBox 41">
            <a:extLst>
              <a:ext uri="{FF2B5EF4-FFF2-40B4-BE49-F238E27FC236}">
                <a16:creationId xmlns:a16="http://schemas.microsoft.com/office/drawing/2014/main" id="{600803B1-FBD8-59E2-6178-FD1DCF40052A}"/>
              </a:ext>
            </a:extLst>
          </p:cNvPr>
          <p:cNvSpPr txBox="1"/>
          <p:nvPr/>
        </p:nvSpPr>
        <p:spPr>
          <a:xfrm>
            <a:off x="779691" y="974044"/>
            <a:ext cx="16889926" cy="2595775"/>
          </a:xfrm>
          <a:prstGeom prst="rect">
            <a:avLst/>
          </a:prstGeom>
          <a:noFill/>
        </p:spPr>
        <p:txBody>
          <a:bodyPr wrap="square">
            <a:spAutoFit/>
          </a:bodyPr>
          <a:lstStyle/>
          <a:p>
            <a:pPr marL="571500" marR="34925" indent="-571500" algn="just">
              <a:lnSpc>
                <a:spcPct val="150000"/>
              </a:lnSpc>
              <a:spcBef>
                <a:spcPts val="600"/>
              </a:spcBef>
              <a:spcAft>
                <a:spcPts val="800"/>
              </a:spcAft>
              <a:buFont typeface="Wingdings" panose="05000000000000000000" pitchFamily="2" charset="2"/>
              <a:buChar char="Ø"/>
            </a:pPr>
            <a:r>
              <a:rPr lang="vi-VN"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 sản hữu tính là hình thức sinh sản có sự kết hợp giữa giao tử đực và giao tử cái tạo thành hợp tử, hợp tử phát triển thành cơ thể mới.</a:t>
            </a:r>
            <a:endParaRPr lang="en-US" sz="3500">
              <a:latin typeface="Arial" panose="020B0604020202020204" pitchFamily="34" charset="0"/>
              <a:ea typeface="Times New Roman" panose="02020603050405020304" pitchFamily="18" charset="0"/>
              <a:cs typeface="Arial" panose="020B0604020202020204" pitchFamily="34" charset="0"/>
            </a:endParaRPr>
          </a:p>
          <a:p>
            <a:pPr marL="571500" marR="34925" indent="-571500" algn="just">
              <a:lnSpc>
                <a:spcPct val="150000"/>
              </a:lnSpc>
              <a:spcBef>
                <a:spcPts val="600"/>
              </a:spcBef>
              <a:spcAft>
                <a:spcPts val="800"/>
              </a:spcAft>
              <a:buFont typeface="Wingdings" panose="05000000000000000000" pitchFamily="2" charset="2"/>
              <a:buChar char="Ø"/>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so sánh sinh sản hữu tính và sinh sản vô tính:</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3" name="Table 42">
            <a:extLst>
              <a:ext uri="{FF2B5EF4-FFF2-40B4-BE49-F238E27FC236}">
                <a16:creationId xmlns:a16="http://schemas.microsoft.com/office/drawing/2014/main" id="{63AA460F-E7BB-D485-7AB5-EE8349F7AC7E}"/>
              </a:ext>
            </a:extLst>
          </p:cNvPr>
          <p:cNvGraphicFramePr>
            <a:graphicFrameLocks noGrp="1"/>
          </p:cNvGraphicFramePr>
          <p:nvPr>
            <p:extLst>
              <p:ext uri="{D42A27DB-BD31-4B8C-83A1-F6EECF244321}">
                <p14:modId xmlns:p14="http://schemas.microsoft.com/office/powerpoint/2010/main" val="826452604"/>
              </p:ext>
            </p:extLst>
          </p:nvPr>
        </p:nvGraphicFramePr>
        <p:xfrm>
          <a:off x="411411" y="3620675"/>
          <a:ext cx="17354532" cy="6486526"/>
        </p:xfrm>
        <a:graphic>
          <a:graphicData uri="http://schemas.openxmlformats.org/drawingml/2006/table">
            <a:tbl>
              <a:tblPr firstRow="1" firstCol="1" bandRow="1">
                <a:tableStyleId>{93296810-A885-4BE3-A3E7-6D5BEEA58F35}</a:tableStyleId>
              </a:tblPr>
              <a:tblGrid>
                <a:gridCol w="3778066">
                  <a:extLst>
                    <a:ext uri="{9D8B030D-6E8A-4147-A177-3AD203B41FA5}">
                      <a16:colId xmlns:a16="http://schemas.microsoft.com/office/drawing/2014/main" val="3510065601"/>
                    </a:ext>
                  </a:extLst>
                </a:gridCol>
                <a:gridCol w="7086600">
                  <a:extLst>
                    <a:ext uri="{9D8B030D-6E8A-4147-A177-3AD203B41FA5}">
                      <a16:colId xmlns:a16="http://schemas.microsoft.com/office/drawing/2014/main" val="2865373066"/>
                    </a:ext>
                  </a:extLst>
                </a:gridCol>
                <a:gridCol w="6489866">
                  <a:extLst>
                    <a:ext uri="{9D8B030D-6E8A-4147-A177-3AD203B41FA5}">
                      <a16:colId xmlns:a16="http://schemas.microsoft.com/office/drawing/2014/main" val="2845967326"/>
                    </a:ext>
                  </a:extLst>
                </a:gridCol>
              </a:tblGrid>
              <a:tr h="668354">
                <a:tc>
                  <a:txBody>
                    <a:bodyPr/>
                    <a:lstStyle/>
                    <a:p>
                      <a:pPr marL="0" marR="34925" algn="ctr">
                        <a:lnSpc>
                          <a:spcPct val="150000"/>
                        </a:lnSpc>
                        <a:spcBef>
                          <a:spcPts val="600"/>
                        </a:spcBef>
                        <a:spcAft>
                          <a:spcPts val="0"/>
                        </a:spcAft>
                      </a:pPr>
                      <a:r>
                        <a:rPr lang="en-US" sz="3000" b="1">
                          <a:solidFill>
                            <a:srgbClr val="000000"/>
                          </a:solidFill>
                          <a:effectLst/>
                          <a:latin typeface="Arial" panose="020B0604020202020204" pitchFamily="34" charset="0"/>
                          <a:cs typeface="Arial" panose="020B0604020202020204" pitchFamily="34" charset="0"/>
                        </a:rPr>
                        <a:t>Hình thức sinh sản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tc>
                  <a:txBody>
                    <a:bodyPr/>
                    <a:lstStyle/>
                    <a:p>
                      <a:pPr marL="0" marR="34925" algn="ctr">
                        <a:lnSpc>
                          <a:spcPct val="150000"/>
                        </a:lnSpc>
                        <a:spcBef>
                          <a:spcPts val="600"/>
                        </a:spcBef>
                        <a:spcAft>
                          <a:spcPts val="0"/>
                        </a:spcAft>
                      </a:pPr>
                      <a:r>
                        <a:rPr lang="en-US" sz="3000" b="1">
                          <a:solidFill>
                            <a:srgbClr val="000000"/>
                          </a:solidFill>
                          <a:effectLst/>
                          <a:latin typeface="Arial" panose="020B0604020202020204" pitchFamily="34" charset="0"/>
                          <a:cs typeface="Arial" panose="020B0604020202020204" pitchFamily="34" charset="0"/>
                        </a:rPr>
                        <a:t>Vô tính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tc>
                  <a:txBody>
                    <a:bodyPr/>
                    <a:lstStyle/>
                    <a:p>
                      <a:pPr marL="0" marR="34925" algn="ctr">
                        <a:lnSpc>
                          <a:spcPct val="150000"/>
                        </a:lnSpc>
                        <a:spcBef>
                          <a:spcPts val="600"/>
                        </a:spcBef>
                        <a:spcAft>
                          <a:spcPts val="0"/>
                        </a:spcAft>
                      </a:pPr>
                      <a:r>
                        <a:rPr lang="en-US" sz="3000" b="1">
                          <a:solidFill>
                            <a:srgbClr val="000000"/>
                          </a:solidFill>
                          <a:effectLst/>
                          <a:latin typeface="Arial" panose="020B0604020202020204" pitchFamily="34" charset="0"/>
                          <a:cs typeface="Arial" panose="020B0604020202020204" pitchFamily="34" charset="0"/>
                        </a:rPr>
                        <a:t>Hữu tính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extLst>
                  <a:ext uri="{0D108BD9-81ED-4DB2-BD59-A6C34878D82A}">
                    <a16:rowId xmlns:a16="http://schemas.microsoft.com/office/drawing/2014/main" val="1200707188"/>
                  </a:ext>
                </a:extLst>
              </a:tr>
              <a:tr h="668354">
                <a:tc>
                  <a:txBody>
                    <a:bodyPr/>
                    <a:lstStyle/>
                    <a:p>
                      <a:pPr marL="0" marR="34925" algn="ctr">
                        <a:lnSpc>
                          <a:spcPct val="150000"/>
                        </a:lnSpc>
                        <a:spcBef>
                          <a:spcPts val="600"/>
                        </a:spcBef>
                        <a:spcAft>
                          <a:spcPts val="0"/>
                        </a:spcAft>
                      </a:pPr>
                      <a:r>
                        <a:rPr lang="en-US" sz="3000" b="1">
                          <a:solidFill>
                            <a:srgbClr val="000000"/>
                          </a:solidFill>
                          <a:effectLst/>
                          <a:latin typeface="Arial" panose="020B0604020202020204" pitchFamily="34" charset="0"/>
                          <a:cs typeface="Arial" panose="020B0604020202020204" pitchFamily="34" charset="0"/>
                        </a:rPr>
                        <a:t>Điểm giống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tc gridSpan="2">
                  <a:txBody>
                    <a:bodyPr/>
                    <a:lstStyle/>
                    <a:p>
                      <a:pPr marL="0" marR="34925">
                        <a:lnSpc>
                          <a:spcPct val="150000"/>
                        </a:lnSpc>
                        <a:spcBef>
                          <a:spcPts val="600"/>
                        </a:spcBef>
                        <a:spcAft>
                          <a:spcPts val="0"/>
                        </a:spcAft>
                      </a:pPr>
                      <a:r>
                        <a:rPr lang="en-US" sz="3000">
                          <a:solidFill>
                            <a:srgbClr val="000000"/>
                          </a:solidFill>
                          <a:effectLst/>
                          <a:latin typeface="Arial" panose="020B0604020202020204" pitchFamily="34" charset="0"/>
                          <a:cs typeface="Arial" panose="020B0604020202020204" pitchFamily="34" charset="0"/>
                        </a:rPr>
                        <a:t>Đều tạo ra cá thể mới từ cá thể ban đầu.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tc hMerge="1">
                  <a:txBody>
                    <a:bodyPr/>
                    <a:lstStyle/>
                    <a:p>
                      <a:endParaRPr lang="en-US"/>
                    </a:p>
                  </a:txBody>
                  <a:tcPr/>
                </a:tc>
                <a:extLst>
                  <a:ext uri="{0D108BD9-81ED-4DB2-BD59-A6C34878D82A}">
                    <a16:rowId xmlns:a16="http://schemas.microsoft.com/office/drawing/2014/main" val="1676789868"/>
                  </a:ext>
                </a:extLst>
              </a:tr>
              <a:tr h="2193598">
                <a:tc rowSpan="2">
                  <a:txBody>
                    <a:bodyPr/>
                    <a:lstStyle/>
                    <a:p>
                      <a:pPr marL="0" marR="34925" algn="ctr">
                        <a:lnSpc>
                          <a:spcPct val="150000"/>
                        </a:lnSpc>
                        <a:spcBef>
                          <a:spcPts val="600"/>
                        </a:spcBef>
                        <a:spcAft>
                          <a:spcPts val="0"/>
                        </a:spcAft>
                      </a:pPr>
                      <a:r>
                        <a:rPr lang="en-US" sz="3000" b="1">
                          <a:solidFill>
                            <a:srgbClr val="000000"/>
                          </a:solidFill>
                          <a:effectLst/>
                          <a:latin typeface="Arial" panose="020B0604020202020204" pitchFamily="34" charset="0"/>
                          <a:cs typeface="Arial" panose="020B0604020202020204" pitchFamily="34" charset="0"/>
                        </a:rPr>
                        <a:t>Điểm khác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tc>
                  <a:txBody>
                    <a:bodyPr/>
                    <a:lstStyle/>
                    <a:p>
                      <a:pPr marL="0" marR="34925" algn="just">
                        <a:lnSpc>
                          <a:spcPct val="150000"/>
                        </a:lnSpc>
                        <a:spcBef>
                          <a:spcPts val="600"/>
                        </a:spcBef>
                        <a:spcAft>
                          <a:spcPts val="0"/>
                        </a:spcAft>
                      </a:pPr>
                      <a:r>
                        <a:rPr lang="en-US" sz="3000">
                          <a:solidFill>
                            <a:srgbClr val="000000"/>
                          </a:solidFill>
                          <a:effectLst/>
                          <a:latin typeface="Arial" panose="020B0604020202020204" pitchFamily="34" charset="0"/>
                          <a:cs typeface="Arial" panose="020B0604020202020204" pitchFamily="34" charset="0"/>
                        </a:rPr>
                        <a:t>Tạo ra cá thể mới không cần có sự kết hợp yếu tố đực, cái</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tc>
                  <a:txBody>
                    <a:bodyPr/>
                    <a:lstStyle/>
                    <a:p>
                      <a:pPr marL="0" marR="34925" algn="just">
                        <a:lnSpc>
                          <a:spcPct val="150000"/>
                        </a:lnSpc>
                        <a:spcBef>
                          <a:spcPts val="600"/>
                        </a:spcBef>
                        <a:spcAft>
                          <a:spcPts val="0"/>
                        </a:spcAft>
                      </a:pPr>
                      <a:r>
                        <a:rPr lang="en-US" sz="3000">
                          <a:solidFill>
                            <a:srgbClr val="000000"/>
                          </a:solidFill>
                          <a:effectLst/>
                          <a:latin typeface="Arial" panose="020B0604020202020204" pitchFamily="34" charset="0"/>
                          <a:cs typeface="Arial" panose="020B0604020202020204" pitchFamily="34" charset="0"/>
                        </a:rPr>
                        <a:t>Tạo ra cá thể mới bằng cách kết hợp giữa yếu tố đực cái tạo nên hợp tử</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extLst>
                  <a:ext uri="{0D108BD9-81ED-4DB2-BD59-A6C34878D82A}">
                    <a16:rowId xmlns:a16="http://schemas.microsoft.com/office/drawing/2014/main" val="941319249"/>
                  </a:ext>
                </a:extLst>
              </a:tr>
              <a:tr h="2956220">
                <a:tc vMerge="1">
                  <a:txBody>
                    <a:bodyPr/>
                    <a:lstStyle/>
                    <a:p>
                      <a:endParaRPr lang="en-US"/>
                    </a:p>
                  </a:txBody>
                  <a:tcPr/>
                </a:tc>
                <a:tc>
                  <a:txBody>
                    <a:bodyPr/>
                    <a:lstStyle/>
                    <a:p>
                      <a:pPr marL="0" marR="34925" algn="just">
                        <a:lnSpc>
                          <a:spcPct val="150000"/>
                        </a:lnSpc>
                        <a:spcBef>
                          <a:spcPts val="600"/>
                        </a:spcBef>
                        <a:spcAft>
                          <a:spcPts val="0"/>
                        </a:spcAft>
                      </a:pPr>
                      <a:r>
                        <a:rPr lang="en-US" sz="3000">
                          <a:solidFill>
                            <a:srgbClr val="000000"/>
                          </a:solidFill>
                          <a:effectLst/>
                          <a:latin typeface="Arial" panose="020B0604020202020204" pitchFamily="34" charset="0"/>
                          <a:cs typeface="Arial" panose="020B0604020202020204" pitchFamily="34" charset="0"/>
                        </a:rPr>
                        <a:t>Các cá thể mới thường có vật chất di truyền không thay đổi </a:t>
                      </a:r>
                      <a:r>
                        <a:rPr lang="en-US" sz="3000">
                          <a:solidFill>
                            <a:srgbClr val="000000"/>
                          </a:solidFill>
                          <a:effectLst/>
                          <a:latin typeface="Arial" panose="020B0604020202020204" pitchFamily="34" charset="0"/>
                          <a:cs typeface="Arial" panose="020B0604020202020204" pitchFamily="34" charset="0"/>
                          <a:sym typeface="Wingdings" panose="05000000000000000000" pitchFamily="2" charset="2"/>
                        </a:rPr>
                        <a:t></a:t>
                      </a:r>
                      <a:r>
                        <a:rPr lang="en-US" sz="3000">
                          <a:solidFill>
                            <a:srgbClr val="000000"/>
                          </a:solidFill>
                          <a:effectLst/>
                          <a:latin typeface="Arial" panose="020B0604020202020204" pitchFamily="34" charset="0"/>
                          <a:cs typeface="Arial" panose="020B0604020202020204" pitchFamily="34" charset="0"/>
                        </a:rPr>
                        <a:t> Thích nghi với môi trường sống ổn định, không thay đổi</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tc>
                  <a:txBody>
                    <a:bodyPr/>
                    <a:lstStyle/>
                    <a:p>
                      <a:pPr marL="0" marR="34925" algn="just">
                        <a:lnSpc>
                          <a:spcPct val="150000"/>
                        </a:lnSpc>
                        <a:spcBef>
                          <a:spcPts val="600"/>
                        </a:spcBef>
                        <a:spcAft>
                          <a:spcPts val="0"/>
                        </a:spcAft>
                      </a:pPr>
                      <a:r>
                        <a:rPr lang="en-US" sz="3000">
                          <a:solidFill>
                            <a:srgbClr val="000000"/>
                          </a:solidFill>
                          <a:effectLst/>
                          <a:latin typeface="Arial" panose="020B0604020202020204" pitchFamily="34" charset="0"/>
                          <a:cs typeface="Arial" panose="020B0604020202020204" pitchFamily="34" charset="0"/>
                        </a:rPr>
                        <a:t>Các cá thể mới có vật chất di truyền thay đổi đa dạng </a:t>
                      </a:r>
                      <a:r>
                        <a:rPr lang="en-US" sz="3000">
                          <a:solidFill>
                            <a:srgbClr val="000000"/>
                          </a:solidFill>
                          <a:effectLst/>
                          <a:latin typeface="Arial" panose="020B0604020202020204" pitchFamily="34" charset="0"/>
                          <a:cs typeface="Arial" panose="020B0604020202020204" pitchFamily="34" charset="0"/>
                          <a:sym typeface="Wingdings" panose="05000000000000000000" pitchFamily="2" charset="2"/>
                        </a:rPr>
                        <a:t></a:t>
                      </a:r>
                      <a:r>
                        <a:rPr lang="en-US" sz="3000">
                          <a:solidFill>
                            <a:srgbClr val="000000"/>
                          </a:solidFill>
                          <a:effectLst/>
                          <a:latin typeface="Arial" panose="020B0604020202020204" pitchFamily="34" charset="0"/>
                          <a:cs typeface="Arial" panose="020B0604020202020204" pitchFamily="34" charset="0"/>
                        </a:rPr>
                        <a:t> Thích nghi với môi trường sống thay đổi (có giá trị thích nghi cao)</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293" marR="62293" marT="0" marB="0"/>
                </a:tc>
                <a:extLst>
                  <a:ext uri="{0D108BD9-81ED-4DB2-BD59-A6C34878D82A}">
                    <a16:rowId xmlns:a16="http://schemas.microsoft.com/office/drawing/2014/main" val="33714508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out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barn(outVertical)">
                                      <p:cBhvr>
                                        <p:cTn id="12" dur="500"/>
                                        <p:tgtEl>
                                          <p:spTgt spid="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outHorizont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2251" y="-514112"/>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6001439" y="7190093"/>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4511" y="-365326"/>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78653" y="8274577"/>
            <a:ext cx="1974627" cy="1967447"/>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75913">
            <a:off x="14506011" y="8719642"/>
            <a:ext cx="592642" cy="93934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9914">
            <a:off x="8553855" y="9170035"/>
            <a:ext cx="592642" cy="9393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60687">
            <a:off x="17408000" y="318872"/>
            <a:ext cx="592642" cy="93934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5896">
            <a:off x="16243383" y="7508436"/>
            <a:ext cx="592642" cy="93934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3049">
            <a:off x="3214953" y="474113"/>
            <a:ext cx="592642" cy="939346"/>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87387">
            <a:off x="2619128" y="731383"/>
            <a:ext cx="592642" cy="93934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6187">
            <a:off x="16239158" y="6111743"/>
            <a:ext cx="592642" cy="939346"/>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9756">
            <a:off x="16391998" y="732335"/>
            <a:ext cx="592642" cy="939346"/>
          </a:xfrm>
          <a:prstGeom prst="rect">
            <a:avLst/>
          </a:prstGeom>
        </p:spPr>
      </p:pic>
      <p:sp>
        <p:nvSpPr>
          <p:cNvPr id="28" name="TextBox 27">
            <a:extLst>
              <a:ext uri="{FF2B5EF4-FFF2-40B4-BE49-F238E27FC236}">
                <a16:creationId xmlns:a16="http://schemas.microsoft.com/office/drawing/2014/main" id="{3F6CE9D1-85BB-0A72-5407-40846759A314}"/>
              </a:ext>
            </a:extLst>
          </p:cNvPr>
          <p:cNvSpPr txBox="1"/>
          <p:nvPr/>
        </p:nvSpPr>
        <p:spPr>
          <a:xfrm>
            <a:off x="4089639" y="291465"/>
            <a:ext cx="12027700" cy="112223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5000" b="1">
                <a:solidFill>
                  <a:prstClr val="black"/>
                </a:solidFill>
                <a:latin typeface="Arial" panose="020B0604020202020204" pitchFamily="34" charset="0"/>
                <a:ea typeface="Calibri" panose="020F0502020204030204" pitchFamily="34" charset="0"/>
                <a:cs typeface="Times New Roman" panose="02020603050405020304" pitchFamily="18" charset="0"/>
              </a:rPr>
              <a:t>2. Sinh sản hữu tính ở thực vật có hoa</a:t>
            </a:r>
            <a:endParaRPr kumimoji="0" lang="en-US" sz="5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E79D6DFC-93E6-86E2-16EC-2B27B8E383D3}"/>
              </a:ext>
            </a:extLst>
          </p:cNvPr>
          <p:cNvSpPr/>
          <p:nvPr/>
        </p:nvSpPr>
        <p:spPr>
          <a:xfrm>
            <a:off x="990600" y="1850948"/>
            <a:ext cx="7162800" cy="102088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7FF3AAE5-30C0-66FA-9FE9-0B3080EC1064}"/>
              </a:ext>
            </a:extLst>
          </p:cNvPr>
          <p:cNvSpPr txBox="1"/>
          <p:nvPr/>
        </p:nvSpPr>
        <p:spPr>
          <a:xfrm>
            <a:off x="2998267" y="1883602"/>
            <a:ext cx="5338010" cy="90159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HOẠT ĐỘNG NHÓM</a:t>
            </a:r>
          </a:p>
        </p:txBody>
      </p:sp>
      <p:pic>
        <p:nvPicPr>
          <p:cNvPr id="31" name="Graphic 30">
            <a:extLst>
              <a:ext uri="{FF2B5EF4-FFF2-40B4-BE49-F238E27FC236}">
                <a16:creationId xmlns:a16="http://schemas.microsoft.com/office/drawing/2014/main" id="{DB63E42F-FDA1-572F-6BAE-4A1D8166A92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2354" y="1498128"/>
            <a:ext cx="1909034" cy="1379277"/>
          </a:xfrm>
          <a:prstGeom prst="rect">
            <a:avLst/>
          </a:prstGeom>
        </p:spPr>
      </p:pic>
      <p:sp>
        <p:nvSpPr>
          <p:cNvPr id="33" name="Rounded Rectangular Callout 13">
            <a:extLst>
              <a:ext uri="{FF2B5EF4-FFF2-40B4-BE49-F238E27FC236}">
                <a16:creationId xmlns:a16="http://schemas.microsoft.com/office/drawing/2014/main" id="{A1AAF1B3-938E-0824-4789-2147945FD516}"/>
              </a:ext>
            </a:extLst>
          </p:cNvPr>
          <p:cNvSpPr/>
          <p:nvPr/>
        </p:nvSpPr>
        <p:spPr>
          <a:xfrm>
            <a:off x="11525557" y="2092983"/>
            <a:ext cx="6459072" cy="1122229"/>
          </a:xfrm>
          <a:prstGeom prst="wedgeRoundRectCallout">
            <a:avLst>
              <a:gd name="adj1" fmla="val -58818"/>
              <a:gd name="adj2" fmla="val 48902"/>
              <a:gd name="adj3" fmla="val 16667"/>
            </a:avLst>
          </a:prstGeom>
          <a:solidFill>
            <a:schemeClr val="accent4">
              <a:lumMod val="20000"/>
              <a:lumOff val="80000"/>
            </a:schemeClr>
          </a:solidFill>
          <a:ln w="38100" cap="flat" cmpd="sng" algn="ctr">
            <a:solidFill>
              <a:schemeClr val="accent4">
                <a:lumMod val="50000"/>
              </a:schemeClr>
            </a:solidFill>
            <a:prstDash val="dash"/>
          </a:ln>
          <a:effectLst/>
        </p:spPr>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lumMod val="10000"/>
                  </a:srgbClr>
                </a:solidFill>
                <a:effectLst/>
                <a:uLnTx/>
                <a:uFillTx/>
                <a:latin typeface="Arial"/>
                <a:ea typeface="+mn-ea"/>
                <a:cs typeface="+mn-cs"/>
                <a:sym typeface="Arial"/>
              </a:rPr>
              <a:t>Hoàn thành phiếu học tập</a:t>
            </a:r>
          </a:p>
        </p:txBody>
      </p:sp>
      <p:graphicFrame>
        <p:nvGraphicFramePr>
          <p:cNvPr id="3" name="Table 2">
            <a:extLst>
              <a:ext uri="{FF2B5EF4-FFF2-40B4-BE49-F238E27FC236}">
                <a16:creationId xmlns:a16="http://schemas.microsoft.com/office/drawing/2014/main" id="{794A56BB-94C6-A4C8-3405-5C576BEAF7DE}"/>
              </a:ext>
            </a:extLst>
          </p:cNvPr>
          <p:cNvGraphicFramePr>
            <a:graphicFrameLocks noGrp="1"/>
          </p:cNvGraphicFramePr>
          <p:nvPr>
            <p:extLst>
              <p:ext uri="{D42A27DB-BD31-4B8C-83A1-F6EECF244321}">
                <p14:modId xmlns:p14="http://schemas.microsoft.com/office/powerpoint/2010/main" val="1050685700"/>
              </p:ext>
            </p:extLst>
          </p:nvPr>
        </p:nvGraphicFramePr>
        <p:xfrm>
          <a:off x="1282584" y="3558597"/>
          <a:ext cx="15902408" cy="6561343"/>
        </p:xfrm>
        <a:graphic>
          <a:graphicData uri="http://schemas.openxmlformats.org/drawingml/2006/table">
            <a:tbl>
              <a:tblPr firstRow="1" firstCol="1" bandRow="1">
                <a:tableStyleId>{8A107856-5554-42FB-B03E-39F5DBC370BA}</a:tableStyleId>
              </a:tblPr>
              <a:tblGrid>
                <a:gridCol w="15902408">
                  <a:extLst>
                    <a:ext uri="{9D8B030D-6E8A-4147-A177-3AD203B41FA5}">
                      <a16:colId xmlns:a16="http://schemas.microsoft.com/office/drawing/2014/main" val="3109297122"/>
                    </a:ext>
                  </a:extLst>
                </a:gridCol>
              </a:tblGrid>
              <a:tr h="6561343">
                <a:tc>
                  <a:txBody>
                    <a:bodyPr/>
                    <a:lstStyle/>
                    <a:p>
                      <a:pPr marL="0" marR="0" algn="ctr">
                        <a:lnSpc>
                          <a:spcPct val="150000"/>
                        </a:lnSpc>
                        <a:spcBef>
                          <a:spcPts val="0"/>
                        </a:spcBef>
                        <a:spcAft>
                          <a:spcPts val="1000"/>
                        </a:spcAft>
                      </a:pPr>
                      <a:r>
                        <a:rPr lang="en-US" sz="3000" b="1">
                          <a:solidFill>
                            <a:srgbClr val="000000"/>
                          </a:solidFill>
                          <a:effectLst/>
                          <a:latin typeface="Arial" panose="020B0604020202020204" pitchFamily="34" charset="0"/>
                          <a:cs typeface="Arial" panose="020B0604020202020204" pitchFamily="34" charset="0"/>
                        </a:rPr>
                        <a:t>PHIẾU HỌC TẬP SỐ 2</a:t>
                      </a:r>
                      <a:endParaRPr lang="en-US" sz="3000" b="1">
                        <a:effectLst/>
                        <a:latin typeface="Arial" panose="020B0604020202020204" pitchFamily="34" charset="0"/>
                        <a:cs typeface="Arial" panose="020B0604020202020204" pitchFamily="34" charset="0"/>
                      </a:endParaRPr>
                    </a:p>
                    <a:p>
                      <a:pPr marL="342900" marR="0" lvl="0" indent="-342900" algn="just">
                        <a:lnSpc>
                          <a:spcPct val="150000"/>
                        </a:lnSpc>
                        <a:spcBef>
                          <a:spcPts val="0"/>
                        </a:spcBef>
                        <a:spcAft>
                          <a:spcPts val="1000"/>
                        </a:spcAft>
                        <a:buFont typeface="Arial" panose="020B0604020202020204" pitchFamily="34" charset="0"/>
                        <a:buAutoNum type="arabicParenBoth"/>
                      </a:pPr>
                      <a:r>
                        <a:rPr lang="en-US" sz="3000" b="0">
                          <a:solidFill>
                            <a:srgbClr val="000000"/>
                          </a:solidFill>
                          <a:effectLst/>
                          <a:latin typeface="Arial" panose="020B0604020202020204" pitchFamily="34" charset="0"/>
                          <a:cs typeface="Arial" panose="020B0604020202020204" pitchFamily="34" charset="0"/>
                        </a:rPr>
                        <a:t> Quan sát hình 33.1 sgk, mô tả các bộ phân của hoa lưỡng tính.</a:t>
                      </a:r>
                      <a:endParaRPr lang="en-US" sz="3000" b="0">
                        <a:effectLst/>
                        <a:latin typeface="Arial" panose="020B0604020202020204" pitchFamily="34" charset="0"/>
                        <a:cs typeface="Arial" panose="020B0604020202020204" pitchFamily="34" charset="0"/>
                      </a:endParaRPr>
                    </a:p>
                    <a:p>
                      <a:pPr marL="342900" marR="0" lvl="0" indent="-342900" algn="just">
                        <a:lnSpc>
                          <a:spcPct val="150000"/>
                        </a:lnSpc>
                        <a:spcBef>
                          <a:spcPts val="0"/>
                        </a:spcBef>
                        <a:spcAft>
                          <a:spcPts val="1000"/>
                        </a:spcAft>
                        <a:buFont typeface="Arial" panose="020B0604020202020204" pitchFamily="34" charset="0"/>
                        <a:buAutoNum type="arabicParenBoth"/>
                      </a:pPr>
                      <a:r>
                        <a:rPr lang="en-US" sz="3000" b="0">
                          <a:solidFill>
                            <a:srgbClr val="000000"/>
                          </a:solidFill>
                          <a:effectLst/>
                          <a:latin typeface="Arial" panose="020B0604020202020204" pitchFamily="34" charset="0"/>
                          <a:cs typeface="Arial" panose="020B0604020202020204" pitchFamily="34" charset="0"/>
                        </a:rPr>
                        <a:t> Quan sát hình 33.2 sgk, nêu các đặc điểm của hoa đơn tính. Phân biệt hoa đơn tính với  hoa lưỡng tính.</a:t>
                      </a:r>
                      <a:endParaRPr lang="en-US" sz="3000" b="0">
                        <a:effectLst/>
                        <a:latin typeface="Arial" panose="020B0604020202020204" pitchFamily="34" charset="0"/>
                        <a:cs typeface="Arial" panose="020B0604020202020204" pitchFamily="34" charset="0"/>
                      </a:endParaRPr>
                    </a:p>
                    <a:p>
                      <a:pPr marL="342900" marR="0" lvl="0" indent="-342900" algn="just">
                        <a:lnSpc>
                          <a:spcPct val="150000"/>
                        </a:lnSpc>
                        <a:spcBef>
                          <a:spcPts val="0"/>
                        </a:spcBef>
                        <a:spcAft>
                          <a:spcPts val="1000"/>
                        </a:spcAft>
                        <a:buFont typeface="Arial" panose="020B0604020202020204" pitchFamily="34" charset="0"/>
                        <a:buAutoNum type="arabicParenBoth"/>
                      </a:pPr>
                      <a:r>
                        <a:rPr lang="en-US" sz="3000" b="0">
                          <a:solidFill>
                            <a:srgbClr val="000000"/>
                          </a:solidFill>
                          <a:effectLst/>
                          <a:latin typeface="Arial" panose="020B0604020202020204" pitchFamily="34" charset="0"/>
                          <a:cs typeface="Arial" panose="020B0604020202020204" pitchFamily="34" charset="0"/>
                        </a:rPr>
                        <a:t> Hãy lấy ví dụ về hoa đơn tính và hoa lưỡng tính.</a:t>
                      </a:r>
                      <a:endParaRPr lang="en-US" sz="3000" b="0">
                        <a:effectLst/>
                        <a:latin typeface="Arial" panose="020B0604020202020204" pitchFamily="34" charset="0"/>
                        <a:cs typeface="Arial" panose="020B0604020202020204" pitchFamily="34" charset="0"/>
                      </a:endParaRPr>
                    </a:p>
                    <a:p>
                      <a:pPr marL="342900" marR="0" lvl="0" indent="-342900" algn="just">
                        <a:lnSpc>
                          <a:spcPct val="150000"/>
                        </a:lnSpc>
                        <a:spcBef>
                          <a:spcPts val="0"/>
                        </a:spcBef>
                        <a:spcAft>
                          <a:spcPts val="1000"/>
                        </a:spcAft>
                        <a:buFont typeface="Arial" panose="020B0604020202020204" pitchFamily="34" charset="0"/>
                        <a:buAutoNum type="arabicParenBoth"/>
                      </a:pPr>
                      <a:r>
                        <a:rPr lang="en-US" sz="3000" b="0">
                          <a:solidFill>
                            <a:srgbClr val="000000"/>
                          </a:solidFill>
                          <a:effectLst/>
                          <a:latin typeface="Arial" panose="020B0604020202020204" pitchFamily="34" charset="0"/>
                          <a:cs typeface="Arial" panose="020B0604020202020204" pitchFamily="34" charset="0"/>
                        </a:rPr>
                        <a:t> Quan sát hình 33.3 sgk, nêu sự khác nhau giữa tự thụ phấn và thụ phấn chéo.</a:t>
                      </a:r>
                      <a:endParaRPr lang="en-US" sz="3000" b="0">
                        <a:effectLst/>
                        <a:latin typeface="Arial" panose="020B0604020202020204" pitchFamily="34" charset="0"/>
                        <a:cs typeface="Arial" panose="020B0604020202020204" pitchFamily="34" charset="0"/>
                      </a:endParaRPr>
                    </a:p>
                    <a:p>
                      <a:pPr marL="342900" marR="0" lvl="0" indent="-342900" algn="just">
                        <a:lnSpc>
                          <a:spcPct val="150000"/>
                        </a:lnSpc>
                        <a:spcBef>
                          <a:spcPts val="0"/>
                        </a:spcBef>
                        <a:spcAft>
                          <a:spcPts val="1000"/>
                        </a:spcAft>
                        <a:buFont typeface="Arial" panose="020B0604020202020204" pitchFamily="34" charset="0"/>
                        <a:buAutoNum type="arabicParenBoth"/>
                      </a:pPr>
                      <a:r>
                        <a:rPr lang="en-US" sz="3000" b="0">
                          <a:solidFill>
                            <a:srgbClr val="000000"/>
                          </a:solidFill>
                          <a:effectLst/>
                          <a:latin typeface="Arial" panose="020B0604020202020204" pitchFamily="34" charset="0"/>
                          <a:cs typeface="Arial" panose="020B0604020202020204" pitchFamily="34" charset="0"/>
                        </a:rPr>
                        <a:t> Lấy ví dụ về hoa thụ phấn nhờ gió, nhờ sâu bọ, nhờ con người.</a:t>
                      </a:r>
                      <a:endParaRPr lang="en-US" sz="3000" b="0">
                        <a:effectLst/>
                        <a:latin typeface="Arial" panose="020B0604020202020204" pitchFamily="34" charset="0"/>
                        <a:cs typeface="Arial" panose="020B0604020202020204" pitchFamily="34" charset="0"/>
                      </a:endParaRPr>
                    </a:p>
                    <a:p>
                      <a:pPr marL="342900" marR="0" lvl="0" indent="-342900" algn="just">
                        <a:lnSpc>
                          <a:spcPct val="150000"/>
                        </a:lnSpc>
                        <a:spcBef>
                          <a:spcPts val="0"/>
                        </a:spcBef>
                        <a:spcAft>
                          <a:spcPts val="1000"/>
                        </a:spcAft>
                        <a:buFont typeface="Arial" panose="020B0604020202020204" pitchFamily="34" charset="0"/>
                        <a:buAutoNum type="arabicParenBoth"/>
                      </a:pPr>
                      <a:r>
                        <a:rPr lang="en-US" sz="3000" b="0">
                          <a:solidFill>
                            <a:srgbClr val="000000"/>
                          </a:solidFill>
                          <a:effectLst/>
                          <a:latin typeface="Arial" panose="020B0604020202020204" pitchFamily="34" charset="0"/>
                          <a:cs typeface="Arial" panose="020B0604020202020204" pitchFamily="34" charset="0"/>
                        </a:rPr>
                        <a:t> Quan sát hình 33.4 sgk và trình bày sự hình thành quả cà chua.</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5999864"/>
                  </a:ext>
                </a:extLst>
              </a:tr>
            </a:tbl>
          </a:graphicData>
        </a:graphic>
      </p:graphicFrame>
    </p:spTree>
    <p:extLst>
      <p:ext uri="{BB962C8B-B14F-4D97-AF65-F5344CB8AC3E}">
        <p14:creationId xmlns:p14="http://schemas.microsoft.com/office/powerpoint/2010/main" val="11986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904060" y="7986582"/>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296225" y="-898039"/>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1135" y="-258889"/>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911822" y="8889875"/>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7" name="TextBox 16">
            <a:extLst>
              <a:ext uri="{FF2B5EF4-FFF2-40B4-BE49-F238E27FC236}">
                <a16:creationId xmlns:a16="http://schemas.microsoft.com/office/drawing/2014/main" id="{8F11F678-1F54-235F-8FD1-09B68A121857}"/>
              </a:ext>
            </a:extLst>
          </p:cNvPr>
          <p:cNvSpPr txBox="1"/>
          <p:nvPr/>
        </p:nvSpPr>
        <p:spPr>
          <a:xfrm>
            <a:off x="6286500" y="223479"/>
            <a:ext cx="5715000" cy="1002710"/>
          </a:xfrm>
          <a:prstGeom prst="rect">
            <a:avLst/>
          </a:prstGeom>
          <a:noFill/>
        </p:spPr>
        <p:txBody>
          <a:bodyPr wrap="square" rtlCol="0">
            <a:spAutoFit/>
          </a:bodyPr>
          <a:lstStyle/>
          <a:p>
            <a:pPr algn="ctr">
              <a:lnSpc>
                <a:spcPct val="150000"/>
              </a:lnSpc>
            </a:pPr>
            <a:r>
              <a:rPr lang="en-US" sz="4500" i="1">
                <a:latin typeface="Arial" panose="020B0604020202020204" pitchFamily="34" charset="0"/>
                <a:cs typeface="Arial" panose="020B0604020202020204" pitchFamily="34" charset="0"/>
              </a:rPr>
              <a:t>2.1 Cấu tạo hoa</a:t>
            </a:r>
          </a:p>
        </p:txBody>
      </p:sp>
      <p:sp>
        <p:nvSpPr>
          <p:cNvPr id="18" name="Line Callout 1 (Border and Accent Bar) 3">
            <a:extLst>
              <a:ext uri="{FF2B5EF4-FFF2-40B4-BE49-F238E27FC236}">
                <a16:creationId xmlns:a16="http://schemas.microsoft.com/office/drawing/2014/main" id="{78A5A7AA-8194-EF97-EDA5-23EE6F3A1E55}"/>
              </a:ext>
            </a:extLst>
          </p:cNvPr>
          <p:cNvSpPr/>
          <p:nvPr/>
        </p:nvSpPr>
        <p:spPr>
          <a:xfrm>
            <a:off x="1028700" y="1515888"/>
            <a:ext cx="5651583" cy="987176"/>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lumMod val="50000"/>
                  </a:schemeClr>
                </a:solidFill>
                <a:latin typeface="Arial" panose="020B0604020202020204" pitchFamily="34" charset="0"/>
                <a:cs typeface="Arial" panose="020B0604020202020204" pitchFamily="34" charset="0"/>
              </a:rPr>
              <a:t>Các bộ phận của hoa</a:t>
            </a:r>
            <a:endParaRPr lang="en-US" sz="4000" b="1" dirty="0">
              <a:solidFill>
                <a:schemeClr val="bg1">
                  <a:lumMod val="50000"/>
                </a:schemeClr>
              </a:solidFill>
              <a:latin typeface="Arial" panose="020B0604020202020204" pitchFamily="34" charset="0"/>
              <a:cs typeface="Arial" panose="020B0604020202020204" pitchFamily="34" charset="0"/>
            </a:endParaRPr>
          </a:p>
        </p:txBody>
      </p:sp>
      <p:sp>
        <p:nvSpPr>
          <p:cNvPr id="20" name="Rounded Rectangle 14">
            <a:extLst>
              <a:ext uri="{FF2B5EF4-FFF2-40B4-BE49-F238E27FC236}">
                <a16:creationId xmlns:a16="http://schemas.microsoft.com/office/drawing/2014/main" id="{0E44A29C-0C78-752A-4A1E-0DDD2622931E}"/>
              </a:ext>
            </a:extLst>
          </p:cNvPr>
          <p:cNvSpPr/>
          <p:nvPr/>
        </p:nvSpPr>
        <p:spPr>
          <a:xfrm>
            <a:off x="687032" y="3329066"/>
            <a:ext cx="3299308" cy="104962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Đài hoa</a:t>
            </a:r>
          </a:p>
        </p:txBody>
      </p:sp>
      <p:sp>
        <p:nvSpPr>
          <p:cNvPr id="21" name="Rounded Rectangle 14">
            <a:extLst>
              <a:ext uri="{FF2B5EF4-FFF2-40B4-BE49-F238E27FC236}">
                <a16:creationId xmlns:a16="http://schemas.microsoft.com/office/drawing/2014/main" id="{36147C9F-C5F5-DA55-A8B4-AF8A2410B60B}"/>
              </a:ext>
            </a:extLst>
          </p:cNvPr>
          <p:cNvSpPr/>
          <p:nvPr/>
        </p:nvSpPr>
        <p:spPr>
          <a:xfrm>
            <a:off x="2426318" y="5009688"/>
            <a:ext cx="3299307" cy="108084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Cánh hoa</a:t>
            </a:r>
          </a:p>
        </p:txBody>
      </p:sp>
      <p:sp>
        <p:nvSpPr>
          <p:cNvPr id="22" name="Rounded Rectangle 14">
            <a:extLst>
              <a:ext uri="{FF2B5EF4-FFF2-40B4-BE49-F238E27FC236}">
                <a16:creationId xmlns:a16="http://schemas.microsoft.com/office/drawing/2014/main" id="{507F25F8-5A66-1324-61F6-C154CE42C2BD}"/>
              </a:ext>
            </a:extLst>
          </p:cNvPr>
          <p:cNvSpPr/>
          <p:nvPr/>
        </p:nvSpPr>
        <p:spPr>
          <a:xfrm>
            <a:off x="5514668" y="8597156"/>
            <a:ext cx="11734800" cy="125336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Nhụy: Đầu nhụy, vòi nhụy, bầu chứa noãn</a:t>
            </a:r>
          </a:p>
        </p:txBody>
      </p:sp>
      <p:sp>
        <p:nvSpPr>
          <p:cNvPr id="23" name="Rounded Rectangle 14">
            <a:extLst>
              <a:ext uri="{FF2B5EF4-FFF2-40B4-BE49-F238E27FC236}">
                <a16:creationId xmlns:a16="http://schemas.microsoft.com/office/drawing/2014/main" id="{F93F419F-9F9D-6F20-25CD-CD9B9692D076}"/>
              </a:ext>
            </a:extLst>
          </p:cNvPr>
          <p:cNvSpPr/>
          <p:nvPr/>
        </p:nvSpPr>
        <p:spPr>
          <a:xfrm>
            <a:off x="3401115" y="6885311"/>
            <a:ext cx="7434212" cy="125336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Nhị: bao phấn và chỉ nhị</a:t>
            </a:r>
          </a:p>
        </p:txBody>
      </p:sp>
      <p:pic>
        <p:nvPicPr>
          <p:cNvPr id="25" name="Picture 24">
            <a:extLst>
              <a:ext uri="{FF2B5EF4-FFF2-40B4-BE49-F238E27FC236}">
                <a16:creationId xmlns:a16="http://schemas.microsoft.com/office/drawing/2014/main" id="{500CDB5F-342F-E20F-609D-4B88C8FDDC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4910" y="1712149"/>
            <a:ext cx="9294783" cy="4812364"/>
          </a:xfrm>
          <a:prstGeom prst="rect">
            <a:avLst/>
          </a:prstGeom>
        </p:spPr>
      </p:pic>
      <p:pic>
        <p:nvPicPr>
          <p:cNvPr id="30" name="Graphic 29">
            <a:extLst>
              <a:ext uri="{FF2B5EF4-FFF2-40B4-BE49-F238E27FC236}">
                <a16:creationId xmlns:a16="http://schemas.microsoft.com/office/drawing/2014/main" id="{D98CC21C-37D2-F0D5-AE65-37A01605FD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3400" y="4801969"/>
            <a:ext cx="1663367" cy="1203862"/>
          </a:xfrm>
          <a:prstGeom prst="rect">
            <a:avLst/>
          </a:prstGeom>
        </p:spPr>
      </p:pic>
      <p:pic>
        <p:nvPicPr>
          <p:cNvPr id="31" name="Graphic 30">
            <a:extLst>
              <a:ext uri="{FF2B5EF4-FFF2-40B4-BE49-F238E27FC236}">
                <a16:creationId xmlns:a16="http://schemas.microsoft.com/office/drawing/2014/main" id="{522097D5-72AE-2920-EFD4-034BD29D7C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05002" y="6684593"/>
            <a:ext cx="1663367" cy="1203862"/>
          </a:xfrm>
          <a:prstGeom prst="rect">
            <a:avLst/>
          </a:prstGeom>
        </p:spPr>
      </p:pic>
      <p:pic>
        <p:nvPicPr>
          <p:cNvPr id="32" name="Graphic 31">
            <a:extLst>
              <a:ext uri="{FF2B5EF4-FFF2-40B4-BE49-F238E27FC236}">
                <a16:creationId xmlns:a16="http://schemas.microsoft.com/office/drawing/2014/main" id="{BFADF1D2-9B70-FB1F-18F3-7BA897135B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97569" y="8597156"/>
            <a:ext cx="1663367" cy="1203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2" presetClass="entr" presetSubtype="9"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0-#ppt_w/2"/>
                                          </p:val>
                                        </p:tav>
                                        <p:tav tm="100000">
                                          <p:val>
                                            <p:strVal val="#ppt_x"/>
                                          </p:val>
                                        </p:tav>
                                      </p:tavLst>
                                    </p:anim>
                                    <p:anim calcmode="lin" valueType="num">
                                      <p:cBhvr additive="base">
                                        <p:cTn id="27"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0-#ppt_w/2"/>
                                          </p:val>
                                        </p:tav>
                                        <p:tav tm="100000">
                                          <p:val>
                                            <p:strVal val="#ppt_x"/>
                                          </p:val>
                                        </p:tav>
                                      </p:tavLst>
                                    </p:anim>
                                    <p:anim calcmode="lin" valueType="num">
                                      <p:cBhvr additive="base">
                                        <p:cTn id="40"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9"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0-#ppt_w/2"/>
                                          </p:val>
                                        </p:tav>
                                        <p:tav tm="100000">
                                          <p:val>
                                            <p:strVal val="#ppt_x"/>
                                          </p:val>
                                        </p:tav>
                                      </p:tavLst>
                                    </p:anim>
                                    <p:anim calcmode="lin" valueType="num">
                                      <p:cBhvr additive="base">
                                        <p:cTn id="5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1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001439" y="7608647"/>
            <a:ext cx="2515721" cy="3299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458" y="-746121"/>
            <a:ext cx="2515721" cy="32993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590" y="-80191"/>
            <a:ext cx="1974627" cy="19674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316963" y="8545124"/>
            <a:ext cx="1974627" cy="19674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68939" y="-661661"/>
            <a:ext cx="3380722" cy="33807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9304" flipV="1">
            <a:off x="-661661" y="7838486"/>
            <a:ext cx="3380722" cy="3380722"/>
          </a:xfrm>
          <a:prstGeom prst="rect">
            <a:avLst/>
          </a:prstGeom>
        </p:spPr>
      </p:pic>
      <p:pic>
        <p:nvPicPr>
          <p:cNvPr id="10" name="Picture 10"/>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1268">
            <a:off x="-761056" y="3959443"/>
            <a:ext cx="2608227" cy="3431877"/>
          </a:xfrm>
          <a:prstGeom prst="rect">
            <a:avLst/>
          </a:prstGeom>
        </p:spPr>
      </p:pic>
      <p:pic>
        <p:nvPicPr>
          <p:cNvPr id="11" name="Picture 11"/>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4965" flipH="1">
            <a:off x="16386143" y="2771349"/>
            <a:ext cx="2608227" cy="3431877"/>
          </a:xfrm>
          <a:prstGeom prst="rect">
            <a:avLst/>
          </a:prstGeom>
        </p:spPr>
      </p:pic>
      <p:sp>
        <p:nvSpPr>
          <p:cNvPr id="14" name="Line Callout 1 (Border and Accent Bar) 3">
            <a:extLst>
              <a:ext uri="{FF2B5EF4-FFF2-40B4-BE49-F238E27FC236}">
                <a16:creationId xmlns:a16="http://schemas.microsoft.com/office/drawing/2014/main" id="{26899961-0EB7-10EC-45F7-D0D23E737ABE}"/>
              </a:ext>
            </a:extLst>
          </p:cNvPr>
          <p:cNvSpPr/>
          <p:nvPr/>
        </p:nvSpPr>
        <p:spPr>
          <a:xfrm>
            <a:off x="1254570" y="1038944"/>
            <a:ext cx="7124700" cy="987176"/>
          </a:xfrm>
          <a:prstGeom prst="accentBorderCallout1">
            <a:avLst>
              <a:gd name="adj1" fmla="val 18750"/>
              <a:gd name="adj2" fmla="val -3127"/>
              <a:gd name="adj3" fmla="val 17954"/>
              <a:gd name="adj4" fmla="val -17509"/>
            </a:avLst>
          </a:prstGeom>
          <a:solidFill>
            <a:schemeClr val="accent4">
              <a:lumMod val="20000"/>
              <a:lumOff val="80000"/>
            </a:schemeClr>
          </a:solidFill>
          <a:ln>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lumMod val="50000"/>
                  </a:schemeClr>
                </a:solidFill>
                <a:latin typeface="Arial" panose="020B0604020202020204" pitchFamily="34" charset="0"/>
                <a:cs typeface="Arial" panose="020B0604020202020204" pitchFamily="34" charset="0"/>
              </a:rPr>
              <a:t>Đặc điểm của hoa đơn tính</a:t>
            </a:r>
            <a:endParaRPr lang="en-US" sz="4000" b="1"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B534F8A-DB07-0072-3CF7-235EA79A3111}"/>
              </a:ext>
            </a:extLst>
          </p:cNvPr>
          <p:cNvSpPr txBox="1"/>
          <p:nvPr/>
        </p:nvSpPr>
        <p:spPr>
          <a:xfrm>
            <a:off x="1462681" y="2242999"/>
            <a:ext cx="15065536" cy="6864764"/>
          </a:xfrm>
          <a:prstGeom prst="rect">
            <a:avLst/>
          </a:prstGeom>
          <a:noFill/>
        </p:spPr>
        <p:txBody>
          <a:bodyPr wrap="square">
            <a:spAutoFit/>
          </a:bodyPr>
          <a:lstStyle/>
          <a:p>
            <a:pPr marL="457200" marR="34925" indent="-457200" algn="just">
              <a:lnSpc>
                <a:spcPct val="150000"/>
              </a:lnSpc>
              <a:spcBef>
                <a:spcPts val="500"/>
              </a:spcBef>
              <a:spcAft>
                <a:spcPts val="600"/>
              </a:spcAft>
              <a:buFont typeface="Wingdings" panose="05000000000000000000" pitchFamily="2" charset="2"/>
              <a:buChar char="Ø"/>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Đặc điểm của hoa đơn tính: Mỗi bông hoa chỉ chứa duy nhất một cơ quan sinh sản là đực (nhị hoa) hoặc cái (nhụy hoa). Hoa đực có chứa nhị hoa, hoa cái có chứa nhụy hoa.</a:t>
            </a:r>
            <a:endParaRPr lang="en-US" sz="4000">
              <a:latin typeface="Arial" panose="020B0604020202020204" pitchFamily="34" charset="0"/>
              <a:ea typeface="Tahoma" panose="020B0604030504040204" pitchFamily="34" charset="0"/>
              <a:cs typeface="Arial" panose="020B0604020202020204" pitchFamily="34" charset="0"/>
            </a:endParaRPr>
          </a:p>
          <a:p>
            <a:pPr marL="457200" marR="34925" indent="-457200" algn="just">
              <a:lnSpc>
                <a:spcPct val="150000"/>
              </a:lnSpc>
              <a:spcBef>
                <a:spcPts val="500"/>
              </a:spcBef>
              <a:spcAft>
                <a:spcPts val="600"/>
              </a:spcAft>
              <a:buFont typeface="Wingdings" panose="05000000000000000000" pitchFamily="2" charset="2"/>
              <a:buChar char="Ø"/>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Phân biệt hoa đơn tính và hoa lưỡng tính: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Hoa đơn tính: Một hoa chỉ có nhị hoặc nhuỵ. Trong đó, hoa đực chỉ có nhị và hoa cái chỉ có nhuỵ.</a:t>
            </a:r>
            <a:endParaRPr lang="en-US" sz="4000">
              <a:latin typeface="Arial" panose="020B0604020202020204" pitchFamily="34" charset="0"/>
              <a:ea typeface="Tahoma" panose="020B0604030504040204" pitchFamily="34"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Hoa lưỡng tính: Một hoa có đủ cả nhị và nhuỵ.</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Graphic 17">
            <a:extLst>
              <a:ext uri="{FF2B5EF4-FFF2-40B4-BE49-F238E27FC236}">
                <a16:creationId xmlns:a16="http://schemas.microsoft.com/office/drawing/2014/main" id="{C79029AF-E39D-EB4F-CC12-FB804C4D01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80659" y="7100373"/>
            <a:ext cx="3376559" cy="3186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fade">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fade">
                                      <p:cBhvr>
                                        <p:cTn id="25" dur="500"/>
                                        <p:tgtEl>
                                          <p:spTgt spid="1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fade">
                                      <p:cBhvr>
                                        <p:cTn id="3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2248</Words>
  <PresentationFormat>Custom</PresentationFormat>
  <Paragraphs>204</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Calibri Light</vt:lpstr>
      <vt:lpstr>Arial</vt:lpstr>
      <vt:lpstr>Times New Roman</vt:lpstr>
      <vt:lpstr>Wingdings</vt:lpstr>
      <vt:lpstr>Sensei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2022-12-19T02:26:15Z</dcterms:modified>
  <dc:identifier>DAFULiYecMk</dc:identifier>
</cp:coreProperties>
</file>