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0" r:id="rId6"/>
    <p:sldId id="319" r:id="rId7"/>
    <p:sldId id="274" r:id="rId8"/>
    <p:sldId id="321" r:id="rId9"/>
    <p:sldId id="283" r:id="rId10"/>
    <p:sldId id="301" r:id="rId11"/>
    <p:sldId id="302" r:id="rId12"/>
    <p:sldId id="317" r:id="rId13"/>
    <p:sldId id="318" r:id="rId14"/>
    <p:sldId id="285" r:id="rId15"/>
    <p:sldId id="322" r:id="rId16"/>
    <p:sldId id="280" r:id="rId17"/>
    <p:sldId id="287" r:id="rId18"/>
    <p:sldId id="275" r:id="rId19"/>
    <p:sldId id="260" r:id="rId20"/>
    <p:sldId id="261" r:id="rId21"/>
    <p:sldId id="263" r:id="rId22"/>
    <p:sldId id="323" r:id="rId23"/>
    <p:sldId id="325" r:id="rId24"/>
    <p:sldId id="324" r:id="rId25"/>
    <p:sldId id="292" r:id="rId26"/>
    <p:sldId id="29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127" autoAdjust="0"/>
  </p:normalViewPr>
  <p:slideViewPr>
    <p:cSldViewPr snapToGrid="0" showGuides="1">
      <p:cViewPr varScale="1">
        <p:scale>
          <a:sx n="105" d="100"/>
          <a:sy n="105" d="100"/>
        </p:scale>
        <p:origin x="7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724619" y="1723229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>
                <a:solidFill>
                  <a:srgbClr val="F26532"/>
                </a:solidFill>
              </a:rPr>
              <a:t> advertisement (</a:t>
            </a:r>
            <a:r>
              <a:rPr lang="en-US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r>
              <a:rPr lang="en-US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4336627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1457" y="2771761"/>
            <a:ext cx="2904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/ədˈvɜːtɪsmənt/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2473148"/>
            <a:ext cx="4708105" cy="2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147" y="2771761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3" y="1883336"/>
            <a:ext cx="444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4809" y="4699400"/>
            <a:ext cx="5915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1203" y="2771761"/>
            <a:ext cx="148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24" y="2192577"/>
            <a:ext cx="4732484" cy="24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6690" y="277176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3" y="2337758"/>
            <a:ext cx="4738777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67197"/>
              </p:ext>
            </p:extLst>
          </p:nvPr>
        </p:nvGraphicFramePr>
        <p:xfrm>
          <a:off x="683402" y="1121435"/>
          <a:ext cx="11158650" cy="536215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87344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2248631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6522675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451614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New words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Pronunciation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Meaning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volunteer </a:t>
                      </a:r>
                      <a:r>
                        <a:rPr lang="x-none" sz="2400" dirty="0">
                          <a:effectLst/>
                        </a:rPr>
                        <a:t>(</a:t>
                      </a:r>
                      <a:r>
                        <a:rPr lang="en-GB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/ˌvɒlənˈtɪə(r)/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person who does a job without being paid for </a:t>
                      </a:r>
                      <a:r>
                        <a:rPr lang="x-none" sz="2400" dirty="0" smtClean="0">
                          <a:effectLst/>
                        </a:rPr>
                        <a:t>it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2400" dirty="0" smtClean="0">
                          <a:effectLst/>
                        </a:rPr>
                        <a:t>advertisement</a:t>
                      </a:r>
                    </a:p>
                    <a:p>
                      <a:pPr marL="144145" indent="-144145" algn="ctr"/>
                      <a:r>
                        <a:rPr lang="en-GB" sz="2400" dirty="0" smtClean="0">
                          <a:effectLst/>
                        </a:rPr>
                        <a:t>(</a:t>
                      </a:r>
                      <a:r>
                        <a:rPr lang="en-US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/ədˈvɜːtɪsmənt/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notice, picture or film telling people about a product, job or service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community</a:t>
                      </a:r>
                      <a:r>
                        <a:rPr lang="x-none" sz="2400" dirty="0">
                          <a:effectLst/>
                        </a:rPr>
                        <a:t>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/kəˈmjuːnəti/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all the people who live in a particular area, country, etc. when talked about as a group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boost (v)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/buːst/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to make something increase, or become better or more successful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orphanage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/ˈɔːfənɪdʒ/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home for children whose parents are dead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65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25530" y="2400048"/>
            <a:ext cx="1094094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</a:t>
            </a:r>
            <a:r>
              <a:rPr lang="en-US" sz="2200" dirty="0" smtClean="0"/>
              <a:t>work.</a:t>
            </a:r>
            <a:endParaRPr lang="en-US" sz="2200" dirty="0"/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322750" y="2133075"/>
            <a:ext cx="11752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smtClean="0"/>
              <a:t>1. What </a:t>
            </a:r>
            <a:r>
              <a:rPr lang="en-GB" sz="2800" dirty="0"/>
              <a:t>was Tam doing when Kim went to her house</a:t>
            </a:r>
            <a:r>
              <a:rPr lang="en-GB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5A0B8"/>
                </a:solidFill>
              </a:rPr>
              <a:t>She </a:t>
            </a:r>
            <a:r>
              <a:rPr lang="en-US" sz="2800" dirty="0">
                <a:solidFill>
                  <a:srgbClr val="05A0B8"/>
                </a:solidFill>
              </a:rPr>
              <a:t>was working as a volunteer at the local </a:t>
            </a:r>
            <a:r>
              <a:rPr lang="en-US" sz="2800" dirty="0" err="1">
                <a:solidFill>
                  <a:srgbClr val="05A0B8"/>
                </a:solidFill>
              </a:rPr>
              <a:t>centre</a:t>
            </a:r>
            <a:r>
              <a:rPr lang="en-US" sz="2800" dirty="0">
                <a:solidFill>
                  <a:srgbClr val="05A0B8"/>
                </a:solidFill>
              </a:rPr>
              <a:t> for community development</a:t>
            </a:r>
            <a:r>
              <a:rPr lang="en-US" sz="2800" dirty="0" smtClean="0">
                <a:solidFill>
                  <a:srgbClr val="05A0B8"/>
                </a:solidFill>
              </a:rPr>
              <a:t>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800" dirty="0"/>
              <a:t>2. What </a:t>
            </a:r>
            <a:r>
              <a:rPr lang="en-GB" sz="2800" dirty="0"/>
              <a:t>are some regular activities at the centre for community development</a:t>
            </a:r>
            <a:r>
              <a:rPr lang="en-GB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5A0B8"/>
                </a:solidFill>
                <a:ea typeface="Times New Roman" panose="02020603050405020304" pitchFamily="18" charset="0"/>
              </a:rPr>
              <a:t>Cleaning </a:t>
            </a:r>
            <a:r>
              <a:rPr lang="en-US" sz="2800" dirty="0">
                <a:solidFill>
                  <a:srgbClr val="05A0B8"/>
                </a:solidFill>
                <a:ea typeface="Times New Roman" panose="02020603050405020304" pitchFamily="18" charset="0"/>
              </a:rPr>
              <a:t>up the park or volunteering at the orphanage</a:t>
            </a:r>
            <a:r>
              <a:rPr lang="en-US" sz="2800" dirty="0" smtClean="0">
                <a:solidFill>
                  <a:srgbClr val="05A0B8"/>
                </a:solidFill>
                <a:ea typeface="Times New Roman" panose="02020603050405020304" pitchFamily="18" charset="0"/>
              </a:rPr>
              <a:t>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800" dirty="0"/>
              <a:t>3. How can Kim apply for volunteer work at the centre?</a:t>
            </a:r>
            <a:endParaRPr lang="x-none" sz="2800" dirty="0"/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</a:t>
            </a:r>
            <a:r>
              <a:rPr lang="en-US" sz="2800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needs to fill in the form, then send it in.</a:t>
            </a:r>
            <a:r>
              <a:rPr lang="x-none" sz="2800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737298" y="3750546"/>
            <a:ext cx="75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89874"/>
              </p:ext>
            </p:extLst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smtClean="0"/>
                        <a:t>-</a:t>
                      </a:r>
                      <a:r>
                        <a:rPr lang="en-US" sz="2800" i="1" dirty="0" err="1" smtClean="0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 smtClean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</a:t>
            </a:r>
            <a:r>
              <a:rPr lang="en-US" sz="2800" b="1" dirty="0" smtClean="0">
                <a:solidFill>
                  <a:srgbClr val="F26532"/>
                </a:solidFill>
              </a:rPr>
              <a:t>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26532"/>
                </a:solidFill>
              </a:rPr>
              <a:t>excited</a:t>
            </a:r>
            <a:endParaRPr lang="en-US" sz="2800" i="1" dirty="0">
              <a:solidFill>
                <a:srgbClr val="F265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 smtClean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</a:t>
            </a:r>
            <a:r>
              <a:rPr lang="en-US" sz="3200" dirty="0" smtClean="0"/>
              <a:t>____________ </a:t>
            </a:r>
            <a:r>
              <a:rPr lang="en-US" sz="3200" dirty="0"/>
              <a:t>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</a:t>
            </a:r>
            <a:r>
              <a:rPr lang="en-US" sz="3200" dirty="0" smtClean="0"/>
              <a:t>_____ </a:t>
            </a:r>
            <a:r>
              <a:rPr lang="en-US" sz="3200" dirty="0"/>
              <a:t>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8123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5237" y="1213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  <a:endParaRPr lang="en-US" sz="40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466" y="2246860"/>
            <a:ext cx="6504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- T</a:t>
            </a:r>
            <a:r>
              <a:rPr lang="vi-VN" sz="2400" dirty="0"/>
              <a:t>alk about </a:t>
            </a:r>
            <a:r>
              <a:rPr lang="en-US" sz="2400" dirty="0"/>
              <a:t>activities you are going to do to make your community a better one </a:t>
            </a:r>
            <a:r>
              <a:rPr lang="vi-VN" sz="2400" dirty="0" smtClean="0"/>
              <a:t>for </a:t>
            </a:r>
            <a:r>
              <a:rPr lang="vi-VN" sz="2400" dirty="0"/>
              <a:t>a </a:t>
            </a:r>
            <a:r>
              <a:rPr lang="vi-VN" sz="2400" dirty="0" smtClean="0"/>
              <a:t>minute</a:t>
            </a:r>
            <a:endParaRPr lang="en-US" sz="2400" dirty="0" smtClean="0"/>
          </a:p>
          <a:p>
            <a:r>
              <a:rPr lang="en-US" sz="2400" dirty="0" smtClean="0"/>
              <a:t>- Your talk should include:</a:t>
            </a:r>
          </a:p>
          <a:p>
            <a:r>
              <a:rPr lang="en-US" sz="2400" i="1" dirty="0" smtClean="0"/>
              <a:t>	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How many activities are you going to talk about?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Where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Who do you do with?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How often do you do those activities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3" y="1920993"/>
            <a:ext cx="4844957" cy="39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8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123749"/>
            <a:ext cx="9162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 smtClean="0"/>
              <a:t>Gain </a:t>
            </a:r>
            <a:r>
              <a:rPr lang="en-US" sz="3600" dirty="0"/>
              <a:t>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43285"/>
            <a:ext cx="85840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 smtClean="0"/>
              <a:t>1. </a:t>
            </a:r>
            <a:r>
              <a:rPr lang="en-US" sz="3200" dirty="0" smtClean="0"/>
              <a:t>Do </a:t>
            </a:r>
            <a:r>
              <a:rPr lang="en-US" sz="3200" dirty="0"/>
              <a:t>exercises in the </a:t>
            </a:r>
            <a:r>
              <a:rPr lang="en-US" sz="3200" dirty="0" smtClean="0"/>
              <a:t>workbook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</a:t>
            </a:r>
            <a:r>
              <a:rPr lang="en-US" sz="3200" dirty="0" smtClean="0"/>
              <a:t>. </a:t>
            </a:r>
            <a:r>
              <a:rPr lang="en-US" sz="3200" dirty="0" smtClean="0"/>
              <a:t>Prepare for the next </a:t>
            </a:r>
            <a:r>
              <a:rPr lang="en-US" sz="3200" dirty="0" smtClean="0"/>
              <a:t>lesson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3. </a:t>
            </a:r>
            <a:r>
              <a:rPr lang="en-US" sz="3200" dirty="0"/>
              <a:t>Prepare for the Project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524837"/>
            <a:ext cx="10686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overview about the topic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vocabulary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765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Clip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88" y="1783166"/>
            <a:ext cx="10004221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5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491" y="2204207"/>
            <a:ext cx="833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Read </a:t>
            </a:r>
            <a:r>
              <a:rPr lang="en-US" sz="2600" dirty="0">
                <a:solidFill>
                  <a:srgbClr val="006673"/>
                </a:solidFill>
              </a:rPr>
              <a:t>books for children in orphanages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Visit </a:t>
            </a:r>
            <a:r>
              <a:rPr lang="en-US" sz="2600" dirty="0">
                <a:solidFill>
                  <a:srgbClr val="006673"/>
                </a:solidFill>
              </a:rPr>
              <a:t>and play games with them or listen to their problems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W</a:t>
            </a:r>
            <a:r>
              <a:rPr lang="en-US" sz="2600" dirty="0" smtClean="0">
                <a:solidFill>
                  <a:srgbClr val="006673"/>
                </a:solidFill>
              </a:rPr>
              <a:t>ork </a:t>
            </a:r>
            <a:r>
              <a:rPr lang="en-US" sz="2600" dirty="0">
                <a:solidFill>
                  <a:srgbClr val="006673"/>
                </a:solidFill>
              </a:rPr>
              <a:t>in home of sick and old people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Volunteer </a:t>
            </a:r>
            <a:r>
              <a:rPr lang="en-US" sz="2600" dirty="0">
                <a:solidFill>
                  <a:srgbClr val="006673"/>
                </a:solidFill>
              </a:rPr>
              <a:t>to work in remote or mountainous areas</a:t>
            </a:r>
            <a:r>
              <a:rPr lang="x-none" sz="2600" dirty="0">
                <a:solidFill>
                  <a:srgbClr val="006673"/>
                </a:solidFill>
              </a:rPr>
              <a:t> </a:t>
            </a:r>
            <a:endParaRPr lang="en-US" sz="26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8394492" y="1319139"/>
            <a:ext cx="2923082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68" y="3429000"/>
            <a:ext cx="3159039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Clip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0164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78085" y="15776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volunteer </a:t>
            </a:r>
            <a:r>
              <a:rPr lang="x-none" sz="5400" b="1" dirty="0">
                <a:solidFill>
                  <a:srgbClr val="F26532"/>
                </a:solidFill>
              </a:rPr>
              <a:t>(</a:t>
            </a:r>
            <a:r>
              <a:rPr lang="en-GB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3951" y="4489066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851" y="2771761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52" y="1967500"/>
            <a:ext cx="5480583" cy="3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714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2623</TotalTime>
  <Words>1084</Words>
  <PresentationFormat>Widescreen</PresentationFormat>
  <Paragraphs>234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2022-05-06T08:42:20Z</dcterms:modified>
</cp:coreProperties>
</file>