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01" r:id="rId2"/>
    <p:sldId id="257" r:id="rId3"/>
    <p:sldId id="284" r:id="rId4"/>
    <p:sldId id="285" r:id="rId5"/>
    <p:sldId id="392" r:id="rId6"/>
    <p:sldId id="393" r:id="rId7"/>
    <p:sldId id="385" r:id="rId8"/>
    <p:sldId id="286" r:id="rId9"/>
    <p:sldId id="330" r:id="rId10"/>
    <p:sldId id="387" r:id="rId11"/>
    <p:sldId id="388" r:id="rId12"/>
    <p:sldId id="373" r:id="rId13"/>
    <p:sldId id="374" r:id="rId14"/>
    <p:sldId id="389" r:id="rId15"/>
    <p:sldId id="390" r:id="rId16"/>
    <p:sldId id="376" r:id="rId17"/>
    <p:sldId id="383" r:id="rId18"/>
    <p:sldId id="391" r:id="rId19"/>
    <p:sldId id="294" r:id="rId20"/>
    <p:sldId id="380" r:id="rId21"/>
    <p:sldId id="269" r:id="rId22"/>
    <p:sldId id="295" r:id="rId23"/>
    <p:sldId id="317" r:id="rId2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 BUU" initials="AB" lastIdx="1" clrIdx="1">
    <p:extLst>
      <p:ext uri="{19B8F6BF-5375-455C-9EA6-DF929625EA0E}">
        <p15:presenceInfo xmlns:p15="http://schemas.microsoft.com/office/powerpoint/2012/main" userId="264038ee5e45fc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41221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6296"/>
  </p:normalViewPr>
  <p:slideViewPr>
    <p:cSldViewPr snapToGrid="0" snapToObjects="1">
      <p:cViewPr varScale="1">
        <p:scale>
          <a:sx n="71" d="100"/>
          <a:sy n="71" d="100"/>
        </p:scale>
        <p:origin x="4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24C8C-DDD8-4255-9C31-1136218F8F69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47397-6384-44EE-A694-5C2CB09E4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5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47397-6384-44EE-A694-5C2CB09E45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36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0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53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A025F-4A42-FE48-B7B2-D5FBC143A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0BFAD-4F29-F94C-9D8A-33DE84098633}" type="datetimeFigureOut">
              <a:t>7/26/2022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59E23-09A3-C844-8CD6-BFEB8E957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DAE2F-0754-4F4F-B969-EB3B6F0BB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AD39D-5E4B-5941-A936-433FC1C6FE25}" type="slidenum"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99B83-00F1-524F-BDF6-BAB5619A00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386" cy="685799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DE0FC-811C-6B4D-A402-4A4EC1420D9C}"/>
              </a:ext>
            </a:extLst>
          </p:cNvPr>
          <p:cNvGrpSpPr/>
          <p:nvPr userDrawn="1"/>
        </p:nvGrpSpPr>
        <p:grpSpPr>
          <a:xfrm>
            <a:off x="5693239" y="6314169"/>
            <a:ext cx="805521" cy="529389"/>
            <a:chOff x="5778584" y="6325677"/>
            <a:chExt cx="805521" cy="529389"/>
          </a:xfrm>
        </p:grpSpPr>
        <p:pic>
          <p:nvPicPr>
            <p:cNvPr id="10" name="Picture 9">
              <a:hlinkClick r:id="" action="ppaction://hlinkshowjump?jump=firstslide"/>
              <a:extLst>
                <a:ext uri="{FF2B5EF4-FFF2-40B4-BE49-F238E27FC236}">
                  <a16:creationId xmlns:a16="http://schemas.microsoft.com/office/drawing/2014/main" id="{128DB713-A925-E940-9C1F-35CFB2B255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6650" y="6325677"/>
              <a:ext cx="529389" cy="52938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8ADE026-D255-0E46-A4EC-CE36DFF08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190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9B62DC2-97D1-B64B-869E-DEBA545BEC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778584" y="6586741"/>
              <a:ext cx="126915" cy="19188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DF492A-81AD-5D4A-A943-32E917C1B56B}"/>
              </a:ext>
            </a:extLst>
          </p:cNvPr>
          <p:cNvSpPr txBox="1"/>
          <p:nvPr userDrawn="1"/>
        </p:nvSpPr>
        <p:spPr>
          <a:xfrm>
            <a:off x="24732" y="6510902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 Anh 10 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97DD529-7747-654A-B7AB-AFCA57F988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436751-F2B7-3544-9527-8B13899DC1B3}"/>
              </a:ext>
            </a:extLst>
          </p:cNvPr>
          <p:cNvSpPr txBox="1"/>
          <p:nvPr userDrawn="1"/>
        </p:nvSpPr>
        <p:spPr>
          <a:xfrm>
            <a:off x="82240" y="-48141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Unit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 userDrawn="1"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2.3</a:t>
            </a:r>
          </a:p>
        </p:txBody>
      </p:sp>
    </p:spTree>
    <p:extLst>
      <p:ext uri="{BB962C8B-B14F-4D97-AF65-F5344CB8AC3E}">
        <p14:creationId xmlns:p14="http://schemas.microsoft.com/office/powerpoint/2010/main" val="12074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2.wav"/><Relationship Id="rId7" Type="http://schemas.openxmlformats.org/officeDocument/2006/relationships/image" Target="../media/image23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audio" Target="../media/audio14.wav"/><Relationship Id="rId5" Type="http://schemas.openxmlformats.org/officeDocument/2006/relationships/image" Target="../media/image21.png"/><Relationship Id="rId10" Type="http://schemas.openxmlformats.org/officeDocument/2006/relationships/audio" Target="../media/audio13.wav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9.wdp"/><Relationship Id="rId7" Type="http://schemas.microsoft.com/office/2007/relationships/hdphoto" Target="../media/hdphoto8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10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audio" Target="../media/audio8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audio" Target="../media/audio10.wav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32"/>
            <a:ext cx="12192000" cy="68610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7577" y="2626285"/>
            <a:ext cx="6844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UNIT 1: FAMILY LIFE</a:t>
            </a:r>
          </a:p>
          <a:p>
            <a:pPr algn="ctr"/>
            <a:r>
              <a:rPr lang="en-US" sz="3200" b="1" spc="-1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Lesson 2.3 – Pronunciation &amp; Speaking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Page 9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hlinkClick r:id="" action="ppaction://noaction">
              <a:snd r:embed="rId2" name="light.wav"/>
            </a:hlinkClick>
            <a:extLst>
              <a:ext uri="{FF2B5EF4-FFF2-40B4-BE49-F238E27FC236}">
                <a16:creationId xmlns:a16="http://schemas.microsoft.com/office/drawing/2014/main" id="{3DDC36A0-F401-43A9-9294-9B1FA7DD3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583" y="3109873"/>
            <a:ext cx="713164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3" name="CD1-TRACK 11.wav"/>
            </a:hlinkClick>
            <a:extLst>
              <a:ext uri="{FF2B5EF4-FFF2-40B4-BE49-F238E27FC236}">
                <a16:creationId xmlns:a16="http://schemas.microsoft.com/office/drawing/2014/main" id="{51054A92-B157-4C0A-B601-33015EFC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49" y="1618517"/>
            <a:ext cx="1708303" cy="110799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FD3A5B-8C19-4DD9-901E-422C8879C6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449" y="11944"/>
            <a:ext cx="1765305" cy="949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38531-A4AA-4A1A-940E-AFDA9354E1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989"/>
          <a:stretch/>
        </p:blipFill>
        <p:spPr>
          <a:xfrm>
            <a:off x="4023360" y="982078"/>
            <a:ext cx="4202465" cy="5832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799E27-71C5-4046-B754-B3F141138C20}"/>
              </a:ext>
            </a:extLst>
          </p:cNvPr>
          <p:cNvSpPr txBox="1"/>
          <p:nvPr/>
        </p:nvSpPr>
        <p:spPr>
          <a:xfrm>
            <a:off x="2648314" y="3028539"/>
            <a:ext cx="2269478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1. light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    night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240B66-E409-43C7-BB28-D44D60557C2F}"/>
              </a:ext>
            </a:extLst>
          </p:cNvPr>
          <p:cNvSpPr txBox="1"/>
          <p:nvPr/>
        </p:nvSpPr>
        <p:spPr>
          <a:xfrm>
            <a:off x="5633058" y="3062829"/>
            <a:ext cx="2012648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2. pills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pins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2F48C4-E140-4C9D-91B8-0F92AF4A79BB}"/>
              </a:ext>
            </a:extLst>
          </p:cNvPr>
          <p:cNvSpPr txBox="1"/>
          <p:nvPr/>
        </p:nvSpPr>
        <p:spPr>
          <a:xfrm>
            <a:off x="8260443" y="2994249"/>
            <a:ext cx="2952387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3. bill		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    bin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7F5DE6-70A9-46B7-AE97-0029D72879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700" y="1987832"/>
            <a:ext cx="7966179" cy="504897"/>
          </a:xfrm>
          <a:prstGeom prst="rect">
            <a:avLst/>
          </a:prstGeom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E6559E2E-32FD-4D00-A69F-108A9E5661B4}"/>
              </a:ext>
            </a:extLst>
          </p:cNvPr>
          <p:cNvSpPr/>
          <p:nvPr/>
        </p:nvSpPr>
        <p:spPr>
          <a:xfrm>
            <a:off x="3138979" y="3000469"/>
            <a:ext cx="958468" cy="91426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3C4046CC-DF7E-429B-A1AB-105B80607138}"/>
              </a:ext>
            </a:extLst>
          </p:cNvPr>
          <p:cNvSpPr/>
          <p:nvPr/>
        </p:nvSpPr>
        <p:spPr>
          <a:xfrm>
            <a:off x="6035410" y="3799123"/>
            <a:ext cx="958468" cy="91426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80038CBC-1FAD-4F27-BFD4-8E05ED0F6CEA}"/>
              </a:ext>
            </a:extLst>
          </p:cNvPr>
          <p:cNvSpPr/>
          <p:nvPr/>
        </p:nvSpPr>
        <p:spPr>
          <a:xfrm>
            <a:off x="8536243" y="3710989"/>
            <a:ext cx="958468" cy="91426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867497-06B5-4815-8521-C0160F67797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72285" y="5898830"/>
            <a:ext cx="2037782" cy="504897"/>
          </a:xfrm>
          <a:prstGeom prst="rect">
            <a:avLst/>
          </a:prstGeom>
        </p:spPr>
      </p:pic>
      <p:sp>
        <p:nvSpPr>
          <p:cNvPr id="22" name="Rectangle 36">
            <a:hlinkClick r:id="" action="ppaction://noaction">
              <a:snd r:embed="rId10" name="pins.wav"/>
            </a:hlinkClick>
            <a:extLst>
              <a:ext uri="{FF2B5EF4-FFF2-40B4-BE49-F238E27FC236}">
                <a16:creationId xmlns:a16="http://schemas.microsoft.com/office/drawing/2014/main" id="{73A6CDB6-16DD-43AC-B288-102227F8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320" y="3130069"/>
            <a:ext cx="713164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36">
            <a:hlinkClick r:id="" action="ppaction://noaction">
              <a:snd r:embed="rId11" name="bin.wav"/>
            </a:hlinkClick>
            <a:extLst>
              <a:ext uri="{FF2B5EF4-FFF2-40B4-BE49-F238E27FC236}">
                <a16:creationId xmlns:a16="http://schemas.microsoft.com/office/drawing/2014/main" id="{479DFD8F-53A4-4E93-B48F-EC2C27FAA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449" y="3095180"/>
            <a:ext cx="713164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4" grpId="0"/>
      <p:bldP spid="35" grpId="0"/>
      <p:bldP spid="36" grpId="0"/>
      <p:bldP spid="2" grpId="0" animBg="1"/>
      <p:bldP spid="17" grpId="0" animBg="1"/>
      <p:bldP spid="20" grpId="0" animBg="1"/>
      <p:bldP spid="22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F2EE9E-8EC3-46AD-BEA7-C90259C85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444" y="2143656"/>
            <a:ext cx="11315110" cy="10723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D3A5B-8C19-4DD9-901E-422C8879C6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449" y="22958"/>
            <a:ext cx="1765305" cy="949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38531-A4AA-4A1A-940E-AFDA9354E1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989"/>
          <a:stretch/>
        </p:blipFill>
        <p:spPr>
          <a:xfrm>
            <a:off x="4023360" y="1015125"/>
            <a:ext cx="4202465" cy="5832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799E27-71C5-4046-B754-B3F141138C20}"/>
              </a:ext>
            </a:extLst>
          </p:cNvPr>
          <p:cNvSpPr txBox="1"/>
          <p:nvPr/>
        </p:nvSpPr>
        <p:spPr>
          <a:xfrm>
            <a:off x="2648314" y="3480231"/>
            <a:ext cx="2269478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1. light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    night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240B66-E409-43C7-BB28-D44D60557C2F}"/>
              </a:ext>
            </a:extLst>
          </p:cNvPr>
          <p:cNvSpPr txBox="1"/>
          <p:nvPr/>
        </p:nvSpPr>
        <p:spPr>
          <a:xfrm>
            <a:off x="5633058" y="3514521"/>
            <a:ext cx="1967891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2. pills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    pins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2F48C4-E140-4C9D-91B8-0F92AF4A79BB}"/>
              </a:ext>
            </a:extLst>
          </p:cNvPr>
          <p:cNvSpPr txBox="1"/>
          <p:nvPr/>
        </p:nvSpPr>
        <p:spPr>
          <a:xfrm>
            <a:off x="8260443" y="3445941"/>
            <a:ext cx="2952387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3. bill		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    bin</a:t>
            </a:r>
          </a:p>
        </p:txBody>
      </p:sp>
    </p:spTree>
    <p:extLst>
      <p:ext uri="{BB962C8B-B14F-4D97-AF65-F5344CB8AC3E}">
        <p14:creationId xmlns:p14="http://schemas.microsoft.com/office/powerpoint/2010/main" val="20862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CEE8D-C22E-48E6-80E7-F36723DF59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514" y="396921"/>
            <a:ext cx="8897934" cy="5931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B0FD6-6380-473D-B930-CED4B623B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7402" y="215635"/>
            <a:ext cx="7202439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4A6851-0674-4CB5-B602-1245F799A0B5}"/>
              </a:ext>
            </a:extLst>
          </p:cNvPr>
          <p:cNvSpPr/>
          <p:nvPr/>
        </p:nvSpPr>
        <p:spPr>
          <a:xfrm>
            <a:off x="242373" y="484743"/>
            <a:ext cx="1293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a. Practice the conversation between Duy and Andy.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3600" spc="-200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3DE60-0332-43E4-A081-A1E8003D7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24" y="1727439"/>
            <a:ext cx="11938153" cy="34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8EF936-7E64-4168-A48D-ED00484B7641}"/>
              </a:ext>
            </a:extLst>
          </p:cNvPr>
          <p:cNvSpPr/>
          <p:nvPr/>
        </p:nvSpPr>
        <p:spPr>
          <a:xfrm>
            <a:off x="242373" y="267573"/>
            <a:ext cx="12933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b. Match the adjectives to the examples. </a:t>
            </a:r>
            <a:endParaRPr lang="en-US" sz="3600" spc="-200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8CB03-0CE1-4717-973F-BC2CDE8714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295" y="984956"/>
            <a:ext cx="8923408" cy="5322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9D6C36-860B-43C9-ABC4-BA9FDCEA6C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6318" y="6322287"/>
            <a:ext cx="2037782" cy="5048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1E92EF-CF73-40F5-8F94-382D83A10882}"/>
              </a:ext>
            </a:extLst>
          </p:cNvPr>
          <p:cNvCxnSpPr>
            <a:cxnSpLocks/>
          </p:cNvCxnSpPr>
          <p:nvPr/>
        </p:nvCxnSpPr>
        <p:spPr>
          <a:xfrm>
            <a:off x="3086100" y="2251710"/>
            <a:ext cx="2503170" cy="15887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A6DB0C-D435-40B7-A295-DE1807CF53ED}"/>
              </a:ext>
            </a:extLst>
          </p:cNvPr>
          <p:cNvCxnSpPr>
            <a:cxnSpLocks/>
          </p:cNvCxnSpPr>
          <p:nvPr/>
        </p:nvCxnSpPr>
        <p:spPr>
          <a:xfrm>
            <a:off x="3695700" y="3249930"/>
            <a:ext cx="1985010" cy="113919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C2E6FB-1468-4FAB-A127-D73D4663BA7F}"/>
              </a:ext>
            </a:extLst>
          </p:cNvPr>
          <p:cNvCxnSpPr>
            <a:cxnSpLocks/>
          </p:cNvCxnSpPr>
          <p:nvPr/>
        </p:nvCxnSpPr>
        <p:spPr>
          <a:xfrm>
            <a:off x="3177540" y="3931920"/>
            <a:ext cx="2506980" cy="15811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8D8493-192E-4B48-8D23-61CF1FDF7FEF}"/>
              </a:ext>
            </a:extLst>
          </p:cNvPr>
          <p:cNvCxnSpPr>
            <a:cxnSpLocks/>
          </p:cNvCxnSpPr>
          <p:nvPr/>
        </p:nvCxnSpPr>
        <p:spPr>
          <a:xfrm>
            <a:off x="3131820" y="5086350"/>
            <a:ext cx="2457450" cy="105156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EDAFB9-DCDD-4D44-9EBE-8873E96573D2}"/>
              </a:ext>
            </a:extLst>
          </p:cNvPr>
          <p:cNvCxnSpPr>
            <a:cxnSpLocks/>
          </p:cNvCxnSpPr>
          <p:nvPr/>
        </p:nvCxnSpPr>
        <p:spPr>
          <a:xfrm flipV="1">
            <a:off x="2800350" y="3356610"/>
            <a:ext cx="2922270" cy="215646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988055-E142-4629-A81A-E8873BBF7A3D}"/>
              </a:ext>
            </a:extLst>
          </p:cNvPr>
          <p:cNvCxnSpPr>
            <a:cxnSpLocks/>
          </p:cNvCxnSpPr>
          <p:nvPr/>
        </p:nvCxnSpPr>
        <p:spPr>
          <a:xfrm flipV="1">
            <a:off x="3695700" y="4937760"/>
            <a:ext cx="1893570" cy="12001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7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C47432-019A-4903-8353-445D7A021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47" y="1526287"/>
            <a:ext cx="7774085" cy="470865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C8EAA-B1AC-4BC6-B06F-E08463D7CACB}"/>
              </a:ext>
            </a:extLst>
          </p:cNvPr>
          <p:cNvSpPr txBox="1"/>
          <p:nvPr/>
        </p:nvSpPr>
        <p:spPr>
          <a:xfrm>
            <a:off x="434896" y="251123"/>
            <a:ext cx="11686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M</a:t>
            </a:r>
            <a:r>
              <a:rPr lang="en-US" sz="3600" b="1" i="0" dirty="0">
                <a:solidFill>
                  <a:srgbClr val="002060"/>
                </a:solidFill>
                <a:effectLst/>
              </a:rPr>
              <a:t>ake more conversations using the ideas in the box.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C86F7-4BDB-4392-AF16-DC190450D186}"/>
              </a:ext>
            </a:extLst>
          </p:cNvPr>
          <p:cNvSpPr txBox="1"/>
          <p:nvPr/>
        </p:nvSpPr>
        <p:spPr>
          <a:xfrm flipH="1">
            <a:off x="7081018" y="959010"/>
            <a:ext cx="5110981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b="1" i="0" spc="-200" dirty="0">
                <a:solidFill>
                  <a:srgbClr val="00B050"/>
                </a:solidFill>
                <a:effectLst/>
              </a:rPr>
              <a:t>Duy</a:t>
            </a:r>
            <a:r>
              <a:rPr lang="en-US" sz="3200" b="0" i="0" spc="-200" dirty="0">
                <a:solidFill>
                  <a:srgbClr val="00B050"/>
                </a:solidFill>
                <a:effectLst/>
              </a:rPr>
              <a:t>: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 Tell me about your </a:t>
            </a:r>
            <a:r>
              <a:rPr lang="en-US" sz="3200" b="0" i="0" spc="-200" dirty="0">
                <a:solidFill>
                  <a:srgbClr val="1075BB"/>
                </a:solidFill>
                <a:effectLst/>
              </a:rPr>
              <a:t>brother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spc="-200" dirty="0">
                <a:solidFill>
                  <a:srgbClr val="242021"/>
                </a:solidFill>
                <a:effectLst/>
              </a:rPr>
            </a:br>
            <a:r>
              <a:rPr lang="en-US" sz="3200" b="1" i="0" spc="-200" dirty="0">
                <a:solidFill>
                  <a:srgbClr val="FF0000"/>
                </a:solidFill>
                <a:effectLst/>
              </a:rPr>
              <a:t>Andy: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spc="-200" dirty="0">
                <a:solidFill>
                  <a:srgbClr val="1075BB"/>
                </a:solidFill>
                <a:effectLst/>
              </a:rPr>
              <a:t>He’s unreliable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.</a:t>
            </a:r>
            <a:br>
              <a:rPr lang="en-US" sz="3200" b="0" i="0" spc="-200" dirty="0">
                <a:solidFill>
                  <a:srgbClr val="242021"/>
                </a:solidFill>
                <a:effectLst/>
              </a:rPr>
            </a:br>
            <a:r>
              <a:rPr lang="en-US" sz="3200" b="1" i="0" spc="-200" dirty="0">
                <a:solidFill>
                  <a:srgbClr val="00B050"/>
                </a:solidFill>
                <a:effectLst/>
              </a:rPr>
              <a:t>Duy</a:t>
            </a:r>
            <a:r>
              <a:rPr lang="en-US" sz="3200" b="0" i="0" spc="-200" dirty="0">
                <a:solidFill>
                  <a:srgbClr val="00B050"/>
                </a:solidFill>
                <a:effectLst/>
              </a:rPr>
              <a:t>: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 Why do you think so?</a:t>
            </a:r>
            <a:br>
              <a:rPr lang="en-US" sz="3200" b="0" i="0" spc="-200" dirty="0">
                <a:solidFill>
                  <a:srgbClr val="242021"/>
                </a:solidFill>
                <a:effectLst/>
              </a:rPr>
            </a:br>
            <a:r>
              <a:rPr lang="en-US" sz="3200" b="1" i="0" spc="-200" dirty="0">
                <a:solidFill>
                  <a:srgbClr val="FF0000"/>
                </a:solidFill>
                <a:effectLst/>
              </a:rPr>
              <a:t>Andy: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 </a:t>
            </a:r>
            <a:r>
              <a:rPr lang="en-US" sz="3200" b="0" i="0" spc="-220" dirty="0">
                <a:solidFill>
                  <a:srgbClr val="242021"/>
                </a:solidFill>
                <a:effectLst/>
              </a:rPr>
              <a:t>Because </a:t>
            </a:r>
            <a:r>
              <a:rPr lang="en-US" sz="3200" b="0" i="0" spc="-220" dirty="0">
                <a:solidFill>
                  <a:srgbClr val="1075BB"/>
                </a:solidFill>
                <a:effectLst/>
              </a:rPr>
              <a:t>he never arrives on </a:t>
            </a:r>
            <a:br>
              <a:rPr lang="en-US" sz="3200" b="0" i="0" spc="-220" dirty="0">
                <a:solidFill>
                  <a:srgbClr val="1075BB"/>
                </a:solidFill>
                <a:effectLst/>
              </a:rPr>
            </a:br>
            <a:r>
              <a:rPr lang="en-US" sz="3200" b="0" i="0" spc="-220" dirty="0">
                <a:solidFill>
                  <a:srgbClr val="1075BB"/>
                </a:solidFill>
                <a:effectLst/>
              </a:rPr>
              <a:t>time</a:t>
            </a:r>
            <a:r>
              <a:rPr lang="en-US" sz="3200" b="0" i="0" spc="-220" dirty="0">
                <a:solidFill>
                  <a:srgbClr val="242021"/>
                </a:solidFill>
                <a:effectLst/>
              </a:rPr>
              <a:t>. </a:t>
            </a:r>
            <a:r>
              <a:rPr lang="en-US" sz="3200" spc="-220" dirty="0">
                <a:solidFill>
                  <a:srgbClr val="242021"/>
                </a:solidFill>
              </a:rPr>
              <a:t> </a:t>
            </a:r>
            <a:r>
              <a:rPr lang="en-US" sz="3200" b="0" i="0" spc="-220" dirty="0">
                <a:solidFill>
                  <a:srgbClr val="242021"/>
                </a:solidFill>
                <a:effectLst/>
              </a:rPr>
              <a:t>What about your </a:t>
            </a:r>
            <a:r>
              <a:rPr lang="en-US" sz="3200" b="0" i="0" spc="-220" dirty="0">
                <a:solidFill>
                  <a:srgbClr val="1075BB"/>
                </a:solidFill>
                <a:effectLst/>
              </a:rPr>
              <a:t>brother?</a:t>
            </a:r>
            <a:br>
              <a:rPr lang="en-US" sz="3200" b="0" i="0" spc="-220" dirty="0">
                <a:solidFill>
                  <a:srgbClr val="1075BB"/>
                </a:solidFill>
                <a:effectLst/>
              </a:rPr>
            </a:br>
            <a:r>
              <a:rPr lang="en-US" sz="3200" b="1" i="0" spc="-200" dirty="0">
                <a:solidFill>
                  <a:srgbClr val="00B050"/>
                </a:solidFill>
                <a:effectLst/>
              </a:rPr>
              <a:t>Duy</a:t>
            </a:r>
            <a:r>
              <a:rPr lang="en-US" sz="3200" b="0" i="0" spc="-200" dirty="0">
                <a:solidFill>
                  <a:srgbClr val="00B050"/>
                </a:solidFill>
                <a:effectLst/>
              </a:rPr>
              <a:t>: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 My </a:t>
            </a:r>
            <a:r>
              <a:rPr lang="en-US" sz="3200" b="0" i="0" spc="-200" dirty="0">
                <a:solidFill>
                  <a:srgbClr val="1075BB"/>
                </a:solidFill>
                <a:effectLst/>
              </a:rPr>
              <a:t>brother 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is </a:t>
            </a:r>
            <a:r>
              <a:rPr lang="en-US" sz="3200" b="0" i="0" spc="-200" dirty="0">
                <a:solidFill>
                  <a:srgbClr val="1075BB"/>
                </a:solidFill>
                <a:effectLst/>
              </a:rPr>
              <a:t>helpful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, so he </a:t>
            </a:r>
            <a:br>
              <a:rPr lang="en-US" sz="3200" b="0" i="0" spc="-200" dirty="0">
                <a:solidFill>
                  <a:srgbClr val="242021"/>
                </a:solidFill>
                <a:effectLst/>
              </a:rPr>
            </a:br>
            <a:r>
              <a:rPr lang="en-US" sz="3200" b="0" i="0" spc="-200" dirty="0">
                <a:solidFill>
                  <a:srgbClr val="1075BB"/>
                </a:solidFill>
                <a:effectLst/>
              </a:rPr>
              <a:t>does my chores with me</a:t>
            </a:r>
            <a:r>
              <a:rPr lang="en-US" sz="3200" b="0" i="0" spc="-200" dirty="0">
                <a:solidFill>
                  <a:srgbClr val="242021"/>
                </a:solidFill>
                <a:effectLst/>
              </a:rPr>
              <a:t>!</a:t>
            </a:r>
            <a:r>
              <a:rPr lang="en-US" sz="3200" spc="-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4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DE09A9-B805-4AEA-9C89-FB65017CEE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845" y="406040"/>
            <a:ext cx="7518588" cy="5931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8A04E5-2137-4F58-AE20-E1715DD338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7070" y="225550"/>
            <a:ext cx="7202439" cy="146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B2FA14-C831-4FD3-B43E-A1A865384AD0}"/>
              </a:ext>
            </a:extLst>
          </p:cNvPr>
          <p:cNvSpPr txBox="1"/>
          <p:nvPr/>
        </p:nvSpPr>
        <p:spPr>
          <a:xfrm>
            <a:off x="122662" y="551513"/>
            <a:ext cx="12069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</a:rPr>
              <a:t>a. In pairs: 	Take turns asking about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002060"/>
                </a:solidFill>
              </a:rPr>
              <a:t> family members.</a:t>
            </a:r>
            <a:br>
              <a:rPr lang="en-US" sz="36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			</a:t>
            </a:r>
            <a:r>
              <a:rPr lang="en-US" sz="3600" b="1" dirty="0">
                <a:solidFill>
                  <a:srgbClr val="002060"/>
                </a:solidFill>
              </a:rPr>
              <a:t>Use </a:t>
            </a:r>
            <a:r>
              <a:rPr lang="en-US" sz="3600" b="1" dirty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personality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adjectives</a:t>
            </a:r>
            <a:r>
              <a:rPr lang="en-US" sz="3600" b="1" dirty="0">
                <a:solidFill>
                  <a:srgbClr val="002060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  <a:endParaRPr lang="en-US" sz="3600" b="1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105E-12ED-40A6-A23E-9B0C2BAAD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354" y="6538"/>
            <a:ext cx="6587291" cy="4246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9C972-A91C-4128-B164-7ED904CD6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909" y="1901005"/>
            <a:ext cx="5373137" cy="1678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68562-227E-4B94-BA0B-EBDA79D29E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6911" y="2018357"/>
            <a:ext cx="5690022" cy="3648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F033CB-4401-4475-84AF-817C69BFF67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" y="3878882"/>
            <a:ext cx="6013507" cy="22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8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43105F-5271-4E66-BA0A-20D30B1959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93" t="17663" r="4626"/>
          <a:stretch/>
        </p:blipFill>
        <p:spPr>
          <a:xfrm>
            <a:off x="490654" y="1891312"/>
            <a:ext cx="8987884" cy="1738393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36BC36-885C-456A-87AC-4FFD1594E1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929" t="16971" r="12017" b="4316"/>
          <a:stretch/>
        </p:blipFill>
        <p:spPr>
          <a:xfrm>
            <a:off x="5932445" y="3589737"/>
            <a:ext cx="6155474" cy="1947753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B2FA14-C831-4FD3-B43E-A1A865384AD0}"/>
              </a:ext>
            </a:extLst>
          </p:cNvPr>
          <p:cNvSpPr txBox="1"/>
          <p:nvPr/>
        </p:nvSpPr>
        <p:spPr>
          <a:xfrm>
            <a:off x="122662" y="587733"/>
            <a:ext cx="12069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2060"/>
                </a:solidFill>
              </a:rPr>
              <a:t>b. Now, discuss which person from your partner's family you would like to meet and why.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endParaRPr lang="en-US" sz="3600" b="1" i="0" dirty="0">
              <a:solidFill>
                <a:srgbClr val="002060"/>
              </a:solidFill>
              <a:effectLst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5BBF6B-09A3-4692-8838-58246EC511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3" y="4174160"/>
            <a:ext cx="5836650" cy="21377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A35F68-6C5D-4C89-8193-B2C4CD55BF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4344" y="17741"/>
            <a:ext cx="6923310" cy="4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9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0" y="-934343"/>
            <a:ext cx="12395200" cy="8262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50" y="685800"/>
            <a:ext cx="2857500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9321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7F6AF1-48D1-A442-8D9A-9DCAA189DECF}"/>
              </a:ext>
            </a:extLst>
          </p:cNvPr>
          <p:cNvSpPr txBox="1"/>
          <p:nvPr/>
        </p:nvSpPr>
        <p:spPr>
          <a:xfrm>
            <a:off x="10949647" y="-17814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512" y="1475631"/>
            <a:ext cx="2112864" cy="627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190" y="2331537"/>
            <a:ext cx="3924760" cy="800565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1855666" y="5697670"/>
            <a:ext cx="2616496" cy="539496"/>
          </a:xfrm>
          <a:prstGeom prst="round2Diag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Franklin Gothic Demi Cond" panose="020B0706030402020204" pitchFamily="34" charset="0"/>
              </a:rPr>
              <a:t>Consolidation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6555" y="4266960"/>
            <a:ext cx="3959446" cy="80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70CBD-B1D8-46E1-B3F5-C83C06EAC1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048" y="3267744"/>
            <a:ext cx="4065589" cy="829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085" y="490818"/>
            <a:ext cx="414800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A2ECB-EF50-44B6-954A-009D7C7E75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5795" y="-60530"/>
            <a:ext cx="4822432" cy="983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4FE54C-F6E6-492C-B900-1C581A57E4C4}"/>
              </a:ext>
            </a:extLst>
          </p:cNvPr>
          <p:cNvSpPr txBox="1"/>
          <p:nvPr/>
        </p:nvSpPr>
        <p:spPr>
          <a:xfrm>
            <a:off x="277173" y="632083"/>
            <a:ext cx="11587167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2060"/>
                </a:solidFill>
              </a:rPr>
              <a:t>Report to the class.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0000"/>
                </a:solidFill>
              </a:rPr>
              <a:t>Which member from your partner's family would you like to meet? Why?</a:t>
            </a:r>
            <a:endParaRPr lang="en-US" sz="4400" b="1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4DB07CA-9655-4D46-9790-2FFE76F47E56}"/>
              </a:ext>
            </a:extLst>
          </p:cNvPr>
          <p:cNvSpPr/>
          <p:nvPr/>
        </p:nvSpPr>
        <p:spPr>
          <a:xfrm>
            <a:off x="102732" y="2872769"/>
            <a:ext cx="5612268" cy="2899708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200" b="0" i="0" dirty="0">
                <a:solidFill>
                  <a:srgbClr val="0070C0"/>
                </a:solidFill>
                <a:effectLst/>
              </a:rPr>
              <a:t>I think I'd like to meet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Andy’s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sister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because she’s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helpful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, and I like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helpful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people.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7916D2-5450-4776-8B8B-F7B501C3939B}"/>
              </a:ext>
            </a:extLst>
          </p:cNvPr>
          <p:cNvSpPr/>
          <p:nvPr/>
        </p:nvSpPr>
        <p:spPr>
          <a:xfrm>
            <a:off x="6594972" y="2891790"/>
            <a:ext cx="4857888" cy="1440180"/>
          </a:xfrm>
          <a:prstGeom prst="wedgeRoundRectCallou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</a:rPr>
              <a:t>I think I'd like to meet 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Sue’s mom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because she's 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kind.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F2137B3-D1C9-4E42-9E87-FE530597F726}"/>
              </a:ext>
            </a:extLst>
          </p:cNvPr>
          <p:cNvSpPr/>
          <p:nvPr/>
        </p:nvSpPr>
        <p:spPr>
          <a:xfrm>
            <a:off x="6659792" y="4680332"/>
            <a:ext cx="4857888" cy="1440180"/>
          </a:xfrm>
          <a:prstGeom prst="wedgeRoundRect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002060"/>
                </a:solidFill>
                <a:effectLst/>
              </a:rPr>
              <a:t>I think I'd like to meet </a:t>
            </a:r>
            <a:r>
              <a:rPr lang="en-US" sz="3200" b="1" dirty="0">
                <a:solidFill>
                  <a:srgbClr val="FF0000"/>
                </a:solidFill>
              </a:rPr>
              <a:t>Peter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’s dad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because he’s </a:t>
            </a:r>
            <a:r>
              <a:rPr lang="en-US" sz="3200" dirty="0">
                <a:solidFill>
                  <a:srgbClr val="FF0000"/>
                </a:solidFill>
              </a:rPr>
              <a:t>friendly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9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4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4577" y="447973"/>
            <a:ext cx="860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Today’s lesson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922" y="1706137"/>
            <a:ext cx="113519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Pronunciation: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the </a:t>
            </a:r>
            <a:r>
              <a:rPr lang="en-US" sz="3600" b="1" dirty="0">
                <a:solidFill>
                  <a:srgbClr val="FF0000"/>
                </a:solidFill>
              </a:rPr>
              <a:t>sound</a:t>
            </a:r>
            <a:r>
              <a:rPr lang="en-US" sz="3600" dirty="0">
                <a:solidFill>
                  <a:srgbClr val="002060"/>
                </a:solidFill>
              </a:rPr>
              <a:t> /l/.</a:t>
            </a: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Speaking:</a:t>
            </a:r>
            <a:r>
              <a:rPr lang="en-US" sz="3600" dirty="0">
                <a:solidFill>
                  <a:srgbClr val="0098A2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talking about </a:t>
            </a:r>
            <a:r>
              <a:rPr lang="en-US" sz="3600" b="1" dirty="0">
                <a:solidFill>
                  <a:srgbClr val="FF0000"/>
                </a:solidFill>
              </a:rPr>
              <a:t>personality</a:t>
            </a:r>
            <a:r>
              <a:rPr lang="en-US" sz="3600" dirty="0">
                <a:solidFill>
                  <a:srgbClr val="002060"/>
                </a:solidFill>
              </a:rPr>
              <a:t> using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dirty="0">
                <a:solidFill>
                  <a:srgbClr val="002060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98A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" y="685800"/>
            <a:ext cx="208597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58738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691" y="2346273"/>
            <a:ext cx="117195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Review the vocabulary and grammar points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i-Learn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Notebook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on pages 4 &amp; 5.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Prepare the next lesson on page 10,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SB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pPr marL="1028700" marR="0" indent="-5715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Play the consolidation games in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Anh 10 </a:t>
            </a:r>
            <a:r>
              <a:rPr lang="en-US" sz="3600" b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-Learn Smart World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DHA App on 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  <a:hlinkClick r:id="rId2"/>
              </a:rPr>
              <a:t>www.eduhome.com.vn</a:t>
            </a:r>
            <a:r>
              <a:rPr lang="en-US" sz="3600" b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70C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452" y="386370"/>
            <a:ext cx="10789914" cy="13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369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9575" y="979072"/>
            <a:ext cx="4931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Have a nice day! 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01871" y="779974"/>
            <a:ext cx="56266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</a:t>
            </a:r>
          </a:p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students will be able to: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649" y="2985119"/>
            <a:ext cx="12955712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2060"/>
                </a:solidFill>
              </a:rPr>
              <a:t>pronounce the </a:t>
            </a:r>
            <a:r>
              <a:rPr lang="en-US" sz="3600" b="1" dirty="0">
                <a:solidFill>
                  <a:srgbClr val="FF0000"/>
                </a:solidFill>
              </a:rPr>
              <a:t>sound</a:t>
            </a:r>
            <a:r>
              <a:rPr lang="en-US" sz="3600" dirty="0">
                <a:solidFill>
                  <a:srgbClr val="002060"/>
                </a:solidFill>
              </a:rPr>
              <a:t> /l/.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rgbClr val="002060"/>
                </a:solidFill>
              </a:rPr>
              <a:t>talk about </a:t>
            </a:r>
            <a:r>
              <a:rPr lang="en-US" sz="3600" b="1" dirty="0">
                <a:solidFill>
                  <a:srgbClr val="FF0000"/>
                </a:solidFill>
              </a:rPr>
              <a:t>personality</a:t>
            </a:r>
            <a:r>
              <a:rPr lang="en-US" sz="3600" dirty="0">
                <a:solidFill>
                  <a:srgbClr val="002060"/>
                </a:solidFill>
              </a:rPr>
              <a:t> using </a:t>
            </a:r>
            <a:r>
              <a:rPr lang="en-US" sz="3600" b="1" dirty="0">
                <a:solidFill>
                  <a:srgbClr val="FF0000"/>
                </a:solidFill>
              </a:rPr>
              <a:t>so</a:t>
            </a:r>
            <a:r>
              <a:rPr lang="en-US" sz="3600" dirty="0">
                <a:solidFill>
                  <a:srgbClr val="002060"/>
                </a:solidFill>
              </a:rPr>
              <a:t> and </a:t>
            </a:r>
            <a:r>
              <a:rPr lang="en-US" sz="3600" b="1" dirty="0">
                <a:solidFill>
                  <a:srgbClr val="FF0000"/>
                </a:solidFill>
              </a:rPr>
              <a:t>because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528" y="314142"/>
            <a:ext cx="4666149" cy="2566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386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81" y="312837"/>
            <a:ext cx="9204319" cy="6135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87" y="2231891"/>
            <a:ext cx="4032226" cy="11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6" y="1001962"/>
            <a:ext cx="12055117" cy="586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aerobics		B. detector		C. decision		D. barbecue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 A. lazy			B. happy		C. tidy		D. asleep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karaoke		B. information</a:t>
            </a:r>
            <a:r>
              <a:rPr lang="en-US" sz="3200" dirty="0">
                <a:latin typeface="+mj-lt"/>
              </a:rPr>
              <a:t>	</a:t>
            </a:r>
            <a:r>
              <a:rPr lang="en-US" sz="3200" dirty="0"/>
              <a:t>C. intelligence	D. punctuation</a:t>
            </a:r>
            <a:r>
              <a:rPr lang="en-US" sz="3200" dirty="0">
                <a:latin typeface="+mj-lt"/>
              </a:rPr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09839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27612" y="138977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78268" y="329375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31119" y="522009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1030" y="1623834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/erˈoʊbɪks/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0286" y="164245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/dɪˈtektə/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58500" y="1627830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/dɪˈsɪʒən/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08972" y="1623833"/>
            <a:ext cx="2544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/ˈbɑ:rbəkju:/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833" y="3639331"/>
            <a:ext cx="24667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/ˈleɪzi/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66530" y="3721345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/ˈhæpi/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392544" y="3703933"/>
            <a:ext cx="2651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taɪdi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53697" y="3703933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/əˈsli:p/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8911" y="5591345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/ˌkæriˈoʊki/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86150" y="5580510"/>
            <a:ext cx="2795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/ˌɪnfəˈmeɪʃən/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535302" y="5539361"/>
            <a:ext cx="3013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/ɪnˈtelədʒəns/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162869" y="5539362"/>
            <a:ext cx="3253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/ˌpʌŋktʃuˈeɪʃən/</a:t>
            </a:r>
          </a:p>
        </p:txBody>
      </p:sp>
    </p:spTree>
    <p:extLst>
      <p:ext uri="{BB962C8B-B14F-4D97-AF65-F5344CB8AC3E}">
        <p14:creationId xmlns:p14="http://schemas.microsoft.com/office/powerpoint/2010/main" val="18813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449" y="1069406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/>
              <a:t>A. </a:t>
            </a:r>
            <a:r>
              <a:rPr lang="en-US" sz="3200" u="sng" dirty="0"/>
              <a:t>u</a:t>
            </a:r>
            <a:r>
              <a:rPr lang="en-US" sz="3200" dirty="0"/>
              <a:t>nbalanced 		B. </a:t>
            </a:r>
            <a:r>
              <a:rPr lang="en-US" sz="3200" u="sng" dirty="0"/>
              <a:t>u</a:t>
            </a:r>
            <a:r>
              <a:rPr lang="en-US" sz="3200" dirty="0"/>
              <a:t>nited		C. </a:t>
            </a:r>
            <a:r>
              <a:rPr lang="en-US" sz="3200" u="sng" dirty="0"/>
              <a:t>un</a:t>
            </a:r>
            <a:r>
              <a:rPr lang="en-US" sz="3200" dirty="0"/>
              <a:t>able		D. untidy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A. stud</a:t>
            </a:r>
            <a:r>
              <a:rPr lang="en-US" sz="3200" u="sng" dirty="0"/>
              <a:t>e</a:t>
            </a:r>
            <a:r>
              <a:rPr lang="en-US" sz="3200" dirty="0"/>
              <a:t>nt			B. m</a:t>
            </a:r>
            <a:r>
              <a:rPr lang="en-US" sz="3200" u="sng" dirty="0"/>
              <a:t>e</a:t>
            </a:r>
            <a:r>
              <a:rPr lang="en-US" sz="3200" dirty="0"/>
              <a:t>mber		C. teach</a:t>
            </a:r>
            <a:r>
              <a:rPr lang="en-US" sz="3200" u="sng" dirty="0"/>
              <a:t>e</a:t>
            </a:r>
            <a:r>
              <a:rPr lang="en-US" sz="3200" dirty="0"/>
              <a:t>r		D. fath</a:t>
            </a:r>
            <a:r>
              <a:rPr lang="en-US" sz="3200" u="sng" dirty="0"/>
              <a:t>e</a:t>
            </a:r>
            <a:r>
              <a:rPr lang="en-US" sz="3200" dirty="0"/>
              <a:t>r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pr</a:t>
            </a:r>
            <a:r>
              <a:rPr lang="en-US" sz="3200" u="sng" dirty="0"/>
              <a:t>e</a:t>
            </a:r>
            <a:r>
              <a:rPr lang="en-US" sz="3200" dirty="0"/>
              <a:t>tty			B. h</a:t>
            </a:r>
            <a:r>
              <a:rPr lang="en-US" sz="3200" u="sng" dirty="0"/>
              <a:t>e</a:t>
            </a:r>
            <a:r>
              <a:rPr lang="en-US" sz="3200" dirty="0"/>
              <a:t>lpful		C. ups</a:t>
            </a:r>
            <a:r>
              <a:rPr lang="en-US" sz="3200" u="sng" dirty="0"/>
              <a:t>e</a:t>
            </a:r>
            <a:r>
              <a:rPr lang="en-US" sz="3200" dirty="0"/>
              <a:t>t		D. s</a:t>
            </a:r>
            <a:r>
              <a:rPr lang="en-US" sz="3200" u="sng" dirty="0"/>
              <a:t>e</a:t>
            </a:r>
            <a:r>
              <a:rPr lang="en-US" sz="3200" dirty="0"/>
              <a:t>lfish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4620782" y="145041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620782" y="339292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00381" y="529103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92960" y="1819905"/>
            <a:ext cx="2760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/ʌnˈbælənst/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494779" y="1741702"/>
            <a:ext cx="2081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/ju:ˈnaɪtɪd/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07038" y="1769277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/ʌnˈeɪbəl/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195850" y="1741702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/ʌnˈtaɪdi/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2374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/ˈstu:dənt/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72919" y="380233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/ˈmembə/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59507" y="374066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/ˈti:tʃə/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236092" y="374066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/ˈfɑ:ðər/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43122" y="5690698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/ˈprɪti/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809631" y="5666843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helpfəl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416143" y="5666844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 /ʌpˈset/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36191" y="5666844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/ˈselfɪʃ/</a:t>
            </a:r>
          </a:p>
        </p:txBody>
      </p:sp>
    </p:spTree>
    <p:extLst>
      <p:ext uri="{BB962C8B-B14F-4D97-AF65-F5344CB8AC3E}">
        <p14:creationId xmlns:p14="http://schemas.microsoft.com/office/powerpoint/2010/main" val="28353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3B884C-7622-43C2-B9F8-F5D1C6398D89}"/>
              </a:ext>
            </a:extLst>
          </p:cNvPr>
          <p:cNvSpPr txBox="1"/>
          <p:nvPr/>
        </p:nvSpPr>
        <p:spPr>
          <a:xfrm>
            <a:off x="685801" y="1520053"/>
            <a:ext cx="114649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 big black </a:t>
            </a:r>
            <a:r>
              <a:rPr lang="en-US" sz="4400" b="1" dirty="0">
                <a:solidFill>
                  <a:srgbClr val="FF0000"/>
                </a:solidFill>
              </a:rPr>
              <a:t>bug</a:t>
            </a:r>
            <a:r>
              <a:rPr lang="en-US" sz="4400" dirty="0">
                <a:solidFill>
                  <a:srgbClr val="FF0000"/>
                </a:solidFill>
              </a:rPr>
              <a:t> bit a big black </a:t>
            </a:r>
            <a:r>
              <a:rPr lang="en-US" sz="4400" b="1" dirty="0">
                <a:solidFill>
                  <a:srgbClr val="FF0000"/>
                </a:solidFill>
              </a:rPr>
              <a:t>bear</a:t>
            </a:r>
            <a:r>
              <a:rPr lang="en-US" sz="4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FF0000"/>
                </a:solidFill>
              </a:rPr>
              <a:t>Where’s the big black </a:t>
            </a:r>
            <a:r>
              <a:rPr lang="en-US" sz="4400" b="1" dirty="0">
                <a:solidFill>
                  <a:srgbClr val="FF0000"/>
                </a:solidFill>
              </a:rPr>
              <a:t>bear</a:t>
            </a:r>
            <a:r>
              <a:rPr lang="en-US" sz="4400" dirty="0">
                <a:solidFill>
                  <a:srgbClr val="FF0000"/>
                </a:solidFill>
              </a:rPr>
              <a:t> the big black </a:t>
            </a:r>
            <a:r>
              <a:rPr lang="en-US" sz="4400" b="1" dirty="0">
                <a:solidFill>
                  <a:srgbClr val="FF0000"/>
                </a:solidFill>
              </a:rPr>
              <a:t>bug</a:t>
            </a:r>
            <a:r>
              <a:rPr lang="en-US" sz="4400" dirty="0">
                <a:solidFill>
                  <a:srgbClr val="FF0000"/>
                </a:solidFill>
              </a:rPr>
              <a:t> bit?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584011-1358-4EE2-B16A-6817C7B54341}"/>
              </a:ext>
            </a:extLst>
          </p:cNvPr>
          <p:cNvSpPr txBox="1"/>
          <p:nvPr/>
        </p:nvSpPr>
        <p:spPr>
          <a:xfrm>
            <a:off x="5870615" y="374573"/>
            <a:ext cx="397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u="sng" dirty="0">
                <a:solidFill>
                  <a:srgbClr val="002060"/>
                </a:solidFill>
                <a:effectLst/>
              </a:rPr>
              <a:t>TONGUE TWISTERS: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CA90B-B48E-4861-9072-33BBF386F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767" y="216431"/>
            <a:ext cx="4355391" cy="8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9198" y="3153746"/>
            <a:ext cx="4110251" cy="2855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011" y="2967133"/>
            <a:ext cx="4304523" cy="32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924" y="367162"/>
            <a:ext cx="8999831" cy="5999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55" y="904332"/>
            <a:ext cx="5300679" cy="108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hlinkClick r:id="" action="ppaction://noaction">
              <a:snd r:embed="rId2" name="lemon.wav"/>
            </a:hlinkClick>
            <a:extLst>
              <a:ext uri="{FF2B5EF4-FFF2-40B4-BE49-F238E27FC236}">
                <a16:creationId xmlns:a16="http://schemas.microsoft.com/office/drawing/2014/main" id="{3DDC36A0-F401-43A9-9294-9B1FA7DD3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5674" y="1929969"/>
            <a:ext cx="201388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1" name="Rectangle 36">
            <a:hlinkClick r:id="" action="ppaction://noaction">
              <a:snd r:embed="rId8" name="CD1-TRACK 10.wav"/>
            </a:hlinkClick>
            <a:extLst>
              <a:ext uri="{FF2B5EF4-FFF2-40B4-BE49-F238E27FC236}">
                <a16:creationId xmlns:a16="http://schemas.microsoft.com/office/drawing/2014/main" id="{51054A92-B157-4C0A-B601-33015EFC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720" y="3054233"/>
            <a:ext cx="1668780" cy="20313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r"/>
            <a:endParaRPr lang="en-US" sz="6000" dirty="0">
              <a:solidFill>
                <a:srgbClr val="FF0000"/>
              </a:solidFill>
              <a:sym typeface="Webdings" panose="05030102010509060703" pitchFamily="18" charset="2"/>
            </a:endParaRPr>
          </a:p>
          <a:p>
            <a:pPr algn="r"/>
            <a:r>
              <a:rPr lang="en-US" sz="6600" dirty="0">
                <a:solidFill>
                  <a:srgbClr val="FF0000"/>
                </a:solidFill>
                <a:sym typeface="Webdings" panose="05030102010509060703" pitchFamily="18" charset="2"/>
              </a:rPr>
              <a:t>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FD3A5B-8C19-4DD9-901E-422C8879C61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449" y="34804"/>
            <a:ext cx="1765305" cy="949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C38531-A4AA-4A1A-940E-AFDA9354E1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312" y="1176388"/>
            <a:ext cx="4721273" cy="58321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D799E27-71C5-4046-B754-B3F141138C20}"/>
              </a:ext>
            </a:extLst>
          </p:cNvPr>
          <p:cNvSpPr txBox="1"/>
          <p:nvPr/>
        </p:nvSpPr>
        <p:spPr>
          <a:xfrm>
            <a:off x="2648314" y="1839819"/>
            <a:ext cx="2269478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emon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pub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C8E6-5E79-4008-95D0-1DA97C2327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245" y="3645508"/>
            <a:ext cx="11511577" cy="62487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7240B66-E409-43C7-BB28-D44D60557C2F}"/>
              </a:ext>
            </a:extLst>
          </p:cNvPr>
          <p:cNvSpPr txBox="1"/>
          <p:nvPr/>
        </p:nvSpPr>
        <p:spPr>
          <a:xfrm>
            <a:off x="5633059" y="1839819"/>
            <a:ext cx="1362102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Ita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ian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fai</a:t>
            </a:r>
            <a:r>
              <a:rPr lang="en-US" sz="3600" b="1" dirty="0">
                <a:solidFill>
                  <a:srgbClr val="FF0000"/>
                </a:solidFill>
              </a:rPr>
              <a:t>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2F48C4-E140-4C9D-91B8-0F92AF4A79BB}"/>
              </a:ext>
            </a:extLst>
          </p:cNvPr>
          <p:cNvSpPr txBox="1"/>
          <p:nvPr/>
        </p:nvSpPr>
        <p:spPr>
          <a:xfrm>
            <a:off x="8260443" y="1839819"/>
            <a:ext cx="2952387" cy="1474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uggage</a:t>
            </a:r>
          </a:p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0070C0"/>
                </a:solidFill>
              </a:rPr>
              <a:t>wa</a:t>
            </a:r>
            <a:r>
              <a:rPr lang="en-US" sz="3600" b="1" dirty="0">
                <a:solidFill>
                  <a:srgbClr val="FF0000"/>
                </a:solidFill>
              </a:rPr>
              <a:t>ll</a:t>
            </a:r>
            <a:r>
              <a:rPr lang="en-US" sz="3600" dirty="0">
                <a:solidFill>
                  <a:srgbClr val="0070C0"/>
                </a:solidFill>
              </a:rPr>
              <a:t>et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BA9F90-19C0-428F-84F0-B85D505AD165}"/>
              </a:ext>
            </a:extLst>
          </p:cNvPr>
          <p:cNvSpPr txBox="1"/>
          <p:nvPr/>
        </p:nvSpPr>
        <p:spPr>
          <a:xfrm>
            <a:off x="2686414" y="4301079"/>
            <a:ext cx="7406276" cy="754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azy			re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iab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e		he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r>
              <a:rPr lang="en-US" sz="3600" dirty="0">
                <a:solidFill>
                  <a:srgbClr val="0070C0"/>
                </a:solidFill>
              </a:rPr>
              <a:t>pfu</a:t>
            </a:r>
            <a:r>
              <a:rPr lang="en-US" sz="3600" u="sng" dirty="0">
                <a:solidFill>
                  <a:srgbClr val="FF0000"/>
                </a:solidFill>
              </a:rPr>
              <a:t>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2" name="Rectangle 36">
            <a:hlinkClick r:id="" action="ppaction://noaction">
              <a:snd r:embed="rId3" name="publlic.wav"/>
            </a:hlinkClick>
            <a:extLst>
              <a:ext uri="{FF2B5EF4-FFF2-40B4-BE49-F238E27FC236}">
                <a16:creationId xmlns:a16="http://schemas.microsoft.com/office/drawing/2014/main" id="{D655F3C8-29A9-45C5-87F8-E35119B07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836" y="2699311"/>
            <a:ext cx="201388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Rectangle 36">
            <a:hlinkClick r:id="" action="ppaction://noaction">
              <a:snd r:embed="rId4" name="Italian.wav"/>
            </a:hlinkClick>
            <a:extLst>
              <a:ext uri="{FF2B5EF4-FFF2-40B4-BE49-F238E27FC236}">
                <a16:creationId xmlns:a16="http://schemas.microsoft.com/office/drawing/2014/main" id="{6E7BC8BF-6F59-4A41-9FB4-3B810A115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454" y="1917116"/>
            <a:ext cx="2000617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Rectangle 36">
            <a:hlinkClick r:id="" action="ppaction://noaction">
              <a:snd r:embed="rId5" name="fail.wav"/>
            </a:hlinkClick>
            <a:extLst>
              <a:ext uri="{FF2B5EF4-FFF2-40B4-BE49-F238E27FC236}">
                <a16:creationId xmlns:a16="http://schemas.microsoft.com/office/drawing/2014/main" id="{8D53BA08-AA0A-436B-A069-2E50C0B6E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566" y="2620358"/>
            <a:ext cx="2151821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36">
            <a:hlinkClick r:id="" action="ppaction://noaction">
              <a:snd r:embed="rId6" name="luggage.wav"/>
            </a:hlinkClick>
            <a:extLst>
              <a:ext uri="{FF2B5EF4-FFF2-40B4-BE49-F238E27FC236}">
                <a16:creationId xmlns:a16="http://schemas.microsoft.com/office/drawing/2014/main" id="{B5F55A6F-1C30-4F92-A5F6-84D104A4C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3832" y="1904261"/>
            <a:ext cx="201388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Rectangle 36">
            <a:hlinkClick r:id="" action="ppaction://hlinkshowjump?jump=nextslide">
              <a:snd r:embed="rId7" name="wallet-_001.wav"/>
            </a:hlinkClick>
            <a:extLst>
              <a:ext uri="{FF2B5EF4-FFF2-40B4-BE49-F238E27FC236}">
                <a16:creationId xmlns:a16="http://schemas.microsoft.com/office/drawing/2014/main" id="{F05AED0E-71C6-494E-86E3-0DA28B87C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011" y="2684622"/>
            <a:ext cx="2013880" cy="6463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9" name="Rectangle 36">
            <a:hlinkClick r:id="" action="ppaction://noaction">
              <a:snd r:embed="rId13" name="lazy.wav"/>
            </a:hlinkClick>
            <a:extLst>
              <a:ext uri="{FF2B5EF4-FFF2-40B4-BE49-F238E27FC236}">
                <a16:creationId xmlns:a16="http://schemas.microsoft.com/office/drawing/2014/main" id="{348F570D-22F1-4701-B9D5-4CECC879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6066" y="4373696"/>
            <a:ext cx="2009158" cy="6667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1" name="Rectangle 36">
            <a:hlinkClick r:id="" action="ppaction://noaction">
              <a:snd r:embed="rId14" name="reliable.wav"/>
            </a:hlinkClick>
            <a:extLst>
              <a:ext uri="{FF2B5EF4-FFF2-40B4-BE49-F238E27FC236}">
                <a16:creationId xmlns:a16="http://schemas.microsoft.com/office/drawing/2014/main" id="{AAC189BB-7DD6-4439-927D-1323A268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618" y="4382875"/>
            <a:ext cx="2009158" cy="6667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22" name="Rectangle 36">
            <a:hlinkClick r:id="" action="ppaction://noaction">
              <a:snd r:embed="rId15" name="helpful_001.wav"/>
            </a:hlinkClick>
            <a:extLst>
              <a:ext uri="{FF2B5EF4-FFF2-40B4-BE49-F238E27FC236}">
                <a16:creationId xmlns:a16="http://schemas.microsoft.com/office/drawing/2014/main" id="{CDF950AC-8FD4-4403-AEDF-91EAF940A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951" y="4392054"/>
            <a:ext cx="2009158" cy="66670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>
                    <a:alpha val="70195"/>
                  </a:scheme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sym typeface="Webdings" panose="05030102010509060703" pitchFamily="18" charset="2"/>
              </a:rPr>
              <a:t>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bl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3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tali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3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3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ugg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allet-_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37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6220</TotalTime>
  <Words>694</Words>
  <Application>Microsoft Office PowerPoint</Application>
  <PresentationFormat>Màn hình rộng</PresentationFormat>
  <Paragraphs>108</Paragraphs>
  <Slides>23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Franklin Gothic Demi Cond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Canh</dc:creator>
  <cp:lastModifiedBy>1</cp:lastModifiedBy>
  <cp:revision>409</cp:revision>
  <dcterms:created xsi:type="dcterms:W3CDTF">2022-02-12T14:14:43Z</dcterms:created>
  <dcterms:modified xsi:type="dcterms:W3CDTF">2022-07-26T03:43:25Z</dcterms:modified>
</cp:coreProperties>
</file>