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48" r:id="rId6"/>
    <p:sldId id="356" r:id="rId7"/>
    <p:sldId id="346" r:id="rId8"/>
    <p:sldId id="358" r:id="rId9"/>
    <p:sldId id="350" r:id="rId10"/>
    <p:sldId id="359" r:id="rId11"/>
    <p:sldId id="335" r:id="rId12"/>
    <p:sldId id="351" r:id="rId13"/>
    <p:sldId id="354" r:id="rId14"/>
    <p:sldId id="314" r:id="rId15"/>
    <p:sldId id="34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joy-english.com/go/intl/vi/video/6-english-speaking-countries/6072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ejoy-english.com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/go/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intl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/vi/video/6-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english-speaking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-countries/60729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uMDO3mNc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314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Choose the best answer A, B, or C to complete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AF95A1-8313-8212-D520-865C3DD040EC}"/>
              </a:ext>
            </a:extLst>
          </p:cNvPr>
          <p:cNvSpPr txBox="1"/>
          <p:nvPr/>
        </p:nvSpPr>
        <p:spPr>
          <a:xfrm>
            <a:off x="1061119" y="2094351"/>
            <a:ext cx="101729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Niagara Falls is a great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border of the USA and Canada.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forest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river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attraction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Aborigines are the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people of Australia.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native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historical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foreign</a:t>
            </a:r>
            <a:r>
              <a:rPr lang="en-US" sz="2400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A09D845-862F-8863-B660-4893DCDF57B0}"/>
              </a:ext>
            </a:extLst>
          </p:cNvPr>
          <p:cNvSpPr/>
          <p:nvPr/>
        </p:nvSpPr>
        <p:spPr>
          <a:xfrm>
            <a:off x="7443478" y="3133548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C5DFF20-63D0-E8E2-3C5C-717D105A8FAB}"/>
              </a:ext>
            </a:extLst>
          </p:cNvPr>
          <p:cNvSpPr/>
          <p:nvPr/>
        </p:nvSpPr>
        <p:spPr>
          <a:xfrm>
            <a:off x="1950857" y="4601812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A05532-9CCC-C7A5-7088-54F6EA9EE15E}"/>
              </a:ext>
            </a:extLst>
          </p:cNvPr>
          <p:cNvSpPr txBox="1"/>
          <p:nvPr/>
        </p:nvSpPr>
        <p:spPr>
          <a:xfrm>
            <a:off x="989673" y="1860193"/>
            <a:ext cx="101280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Auckland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biggest city on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North Island of New Zealand.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castle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strong building with thick and high walls.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Surrounding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UK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Atlantic Ocean.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Hawaii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state of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USA.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attraction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interesting place for visitors</a:t>
            </a:r>
            <a:r>
              <a:rPr lang="en-US" sz="2800" b="0" i="0">
                <a:solidFill>
                  <a:srgbClr val="242021"/>
                </a:solidFill>
                <a:effectLst/>
              </a:rPr>
              <a:t>.</a:t>
            </a:r>
            <a:r>
              <a:rPr lang="en-US" sz="2800"/>
              <a:t>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9" y="1378057"/>
            <a:ext cx="56482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Complete the sentences </a:t>
            </a:r>
            <a:r>
              <a:rPr lang="en-GB" sz="2400" b="1"/>
              <a:t>with </a:t>
            </a:r>
            <a:r>
              <a:rPr lang="en-GB" sz="2400" b="1" i="1" smtClean="0"/>
              <a:t>a </a:t>
            </a:r>
            <a:r>
              <a:rPr lang="en-GB" sz="2400" b="1" i="1"/>
              <a:t>/ </a:t>
            </a:r>
            <a:r>
              <a:rPr lang="en-GB" sz="2400" b="1" i="1" smtClean="0"/>
              <a:t>an </a:t>
            </a:r>
            <a:r>
              <a:rPr lang="en-GB" sz="2400" b="1"/>
              <a:t>or </a:t>
            </a:r>
            <a:r>
              <a:rPr lang="en-GB" sz="2400" b="1" i="1" smtClean="0"/>
              <a:t>the</a:t>
            </a:r>
            <a:r>
              <a:rPr lang="en-GB" sz="2400" b="1" smtClean="0"/>
              <a:t>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63A2AA-D422-2289-1630-D423E56F4B58}"/>
              </a:ext>
            </a:extLst>
          </p:cNvPr>
          <p:cNvSpPr txBox="1"/>
          <p:nvPr/>
        </p:nvSpPr>
        <p:spPr>
          <a:xfrm>
            <a:off x="3157617" y="2161489"/>
            <a:ext cx="689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BA06EF-1B00-17BB-45A3-2C83F7DA94D8}"/>
              </a:ext>
            </a:extLst>
          </p:cNvPr>
          <p:cNvSpPr txBox="1"/>
          <p:nvPr/>
        </p:nvSpPr>
        <p:spPr>
          <a:xfrm>
            <a:off x="6040245" y="2161489"/>
            <a:ext cx="706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2FA114-F675-A389-51A5-AD12917D6095}"/>
              </a:ext>
            </a:extLst>
          </p:cNvPr>
          <p:cNvSpPr txBox="1"/>
          <p:nvPr/>
        </p:nvSpPr>
        <p:spPr>
          <a:xfrm>
            <a:off x="1555102" y="3017004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7AB3E5D-F8B4-B581-182D-54C01BB32DD7}"/>
              </a:ext>
            </a:extLst>
          </p:cNvPr>
          <p:cNvSpPr txBox="1"/>
          <p:nvPr/>
        </p:nvSpPr>
        <p:spPr>
          <a:xfrm>
            <a:off x="3570514" y="2994499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870D23-C316-75EA-98FA-309E0E266896}"/>
              </a:ext>
            </a:extLst>
          </p:cNvPr>
          <p:cNvSpPr txBox="1"/>
          <p:nvPr/>
        </p:nvSpPr>
        <p:spPr>
          <a:xfrm>
            <a:off x="3302505" y="3870199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60B3E14-A968-268A-9B8A-DA2D0DB3DEB0}"/>
              </a:ext>
            </a:extLst>
          </p:cNvPr>
          <p:cNvSpPr txBox="1"/>
          <p:nvPr/>
        </p:nvSpPr>
        <p:spPr>
          <a:xfrm>
            <a:off x="4845697" y="3870199"/>
            <a:ext cx="802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ADD2504-D447-B7BC-0D19-5C02332440F9}"/>
              </a:ext>
            </a:extLst>
          </p:cNvPr>
          <p:cNvSpPr txBox="1"/>
          <p:nvPr/>
        </p:nvSpPr>
        <p:spPr>
          <a:xfrm>
            <a:off x="2896670" y="4725511"/>
            <a:ext cx="6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8571019-F8D6-F7BA-D363-4462CC51FB07}"/>
              </a:ext>
            </a:extLst>
          </p:cNvPr>
          <p:cNvSpPr txBox="1"/>
          <p:nvPr/>
        </p:nvSpPr>
        <p:spPr>
          <a:xfrm>
            <a:off x="4702629" y="4725511"/>
            <a:ext cx="94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FD0219B-AAEA-8FE4-885C-6842DEC9BA0F}"/>
              </a:ext>
            </a:extLst>
          </p:cNvPr>
          <p:cNvSpPr txBox="1"/>
          <p:nvPr/>
        </p:nvSpPr>
        <p:spPr>
          <a:xfrm>
            <a:off x="1496008" y="5580823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65ED48-8AF8-3710-9805-9EF163B6B51E}"/>
              </a:ext>
            </a:extLst>
          </p:cNvPr>
          <p:cNvSpPr txBox="1"/>
          <p:nvPr/>
        </p:nvSpPr>
        <p:spPr>
          <a:xfrm>
            <a:off x="4093028" y="5580823"/>
            <a:ext cx="75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53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0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593" y="1273515"/>
            <a:ext cx="8747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Underline and correct the article mistakes in the sentences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FEC0E3-6319-6BDA-4AEA-A3941F1F52DF}"/>
              </a:ext>
            </a:extLst>
          </p:cNvPr>
          <p:cNvSpPr txBox="1"/>
          <p:nvPr/>
        </p:nvSpPr>
        <p:spPr>
          <a:xfrm>
            <a:off x="1136626" y="1522272"/>
            <a:ext cx="88990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Ottawa is a capital of Canada.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He’s the Englishman. He lives in Oxford.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When people travel, they use an map to find their way round.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 you see a Big Ben from where you are standing?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Canadians love ice hockey, the winter sport</a:t>
            </a:r>
            <a:r>
              <a:rPr lang="en-US" sz="2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AD86AB2-2B71-4D15-B896-926E5D2EB4E3}"/>
              </a:ext>
            </a:extLst>
          </p:cNvPr>
          <p:cNvCxnSpPr/>
          <p:nvPr/>
        </p:nvCxnSpPr>
        <p:spPr>
          <a:xfrm>
            <a:off x="2726871" y="231140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B83B41-0776-E693-9971-450D13776EA6}"/>
              </a:ext>
            </a:extLst>
          </p:cNvPr>
          <p:cNvCxnSpPr>
            <a:cxnSpLocks/>
          </p:cNvCxnSpPr>
          <p:nvPr/>
        </p:nvCxnSpPr>
        <p:spPr>
          <a:xfrm>
            <a:off x="2130878" y="3223986"/>
            <a:ext cx="40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979BA05-732C-C0C9-0EA8-24080FA91C2D}"/>
              </a:ext>
            </a:extLst>
          </p:cNvPr>
          <p:cNvCxnSpPr>
            <a:cxnSpLocks/>
          </p:cNvCxnSpPr>
          <p:nvPr/>
        </p:nvCxnSpPr>
        <p:spPr>
          <a:xfrm>
            <a:off x="5221515" y="4148364"/>
            <a:ext cx="32836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3EC119-2B58-362A-FEF6-B81DB991FF5C}"/>
              </a:ext>
            </a:extLst>
          </p:cNvPr>
          <p:cNvCxnSpPr/>
          <p:nvPr/>
        </p:nvCxnSpPr>
        <p:spPr>
          <a:xfrm>
            <a:off x="3058885" y="5073650"/>
            <a:ext cx="22315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E15FBB9-C5BD-686D-F03D-21975F2E3139}"/>
              </a:ext>
            </a:extLst>
          </p:cNvPr>
          <p:cNvCxnSpPr>
            <a:cxnSpLocks/>
          </p:cNvCxnSpPr>
          <p:nvPr/>
        </p:nvCxnSpPr>
        <p:spPr>
          <a:xfrm>
            <a:off x="4898571" y="5992586"/>
            <a:ext cx="3646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35E45A-D5A3-DCBD-804A-0D17C2F8E829}"/>
              </a:ext>
            </a:extLst>
          </p:cNvPr>
          <p:cNvSpPr txBox="1"/>
          <p:nvPr/>
        </p:nvSpPr>
        <p:spPr>
          <a:xfrm>
            <a:off x="2593985" y="234545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the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0D2A35-31F4-C40C-3EE5-38BA565D26AA}"/>
              </a:ext>
            </a:extLst>
          </p:cNvPr>
          <p:cNvSpPr txBox="1"/>
          <p:nvPr/>
        </p:nvSpPr>
        <p:spPr>
          <a:xfrm>
            <a:off x="2016578" y="3276918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an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530BB5-3CAF-57CF-5E64-2B1CEBE4A365}"/>
              </a:ext>
            </a:extLst>
          </p:cNvPr>
          <p:cNvSpPr txBox="1"/>
          <p:nvPr/>
        </p:nvSpPr>
        <p:spPr>
          <a:xfrm>
            <a:off x="5113317" y="4201330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C34FE3B-D970-70AB-6AC8-794C8965998A}"/>
              </a:ext>
            </a:extLst>
          </p:cNvPr>
          <p:cNvSpPr txBox="1"/>
          <p:nvPr/>
        </p:nvSpPr>
        <p:spPr>
          <a:xfrm>
            <a:off x="2950029" y="5129232"/>
            <a:ext cx="121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  <a:sym typeface="Wingdings" panose="05000000000000000000" pitchFamily="2" charset="2"/>
              </a:rPr>
              <a:t> Ø </a:t>
            </a:r>
            <a:endParaRPr lang="en-US" sz="2800" b="1" dirty="0">
              <a:solidFill>
                <a:srgbClr val="048DA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ECD2DCE-54F3-1613-3653-0CC2711B5841}"/>
              </a:ext>
            </a:extLst>
          </p:cNvPr>
          <p:cNvSpPr txBox="1"/>
          <p:nvPr/>
        </p:nvSpPr>
        <p:spPr>
          <a:xfrm>
            <a:off x="4764289" y="6080441"/>
            <a:ext cx="16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sym typeface="Wingdings" panose="05000000000000000000" pitchFamily="2" charset="2"/>
              </a:rPr>
              <a:t> a</a:t>
            </a:r>
            <a:endParaRPr lang="en-US" sz="28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344118" y="1249886"/>
            <a:ext cx="4089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700DF9-32D6-D74F-8705-D5308116F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8" y="2080883"/>
            <a:ext cx="6722352" cy="3895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BEE13C-38A6-4B53-5B97-AA347F9BCF70}"/>
              </a:ext>
            </a:extLst>
          </p:cNvPr>
          <p:cNvSpPr txBox="1"/>
          <p:nvPr/>
        </p:nvSpPr>
        <p:spPr>
          <a:xfrm>
            <a:off x="7864543" y="1153376"/>
            <a:ext cx="4032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Discuss and choose a place in an English-speaking country.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671611-47CB-A026-90F6-CB0FC9444CA9}"/>
              </a:ext>
            </a:extLst>
          </p:cNvPr>
          <p:cNvSpPr txBox="1"/>
          <p:nvPr/>
        </p:nvSpPr>
        <p:spPr>
          <a:xfrm>
            <a:off x="7917328" y="2172124"/>
            <a:ext cx="3801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US" sz="2400" b="1" i="0" dirty="0">
                <a:solidFill>
                  <a:srgbClr val="242021"/>
                </a:solidFill>
                <a:effectLst/>
              </a:rPr>
              <a:t>Find information about it, including:</a:t>
            </a:r>
            <a:r>
              <a:rPr lang="en-US" sz="2400" dirty="0"/>
              <a:t> 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its </a:t>
            </a:r>
            <a:r>
              <a:rPr lang="en-GB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name</a:t>
            </a:r>
            <a:endParaRPr lang="en-US" sz="2400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its location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ea typeface="Calibri" panose="020F0502020204030204" pitchFamily="34" charset="0"/>
              </a:rPr>
              <a:t>its attractions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321C36A-9D86-FF9D-A787-2E47A6E2C84F}"/>
              </a:ext>
            </a:extLst>
          </p:cNvPr>
          <p:cNvSpPr txBox="1"/>
          <p:nvPr/>
        </p:nvSpPr>
        <p:spPr>
          <a:xfrm>
            <a:off x="7939933" y="4133914"/>
            <a:ext cx="3881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Design a poster to introduce the place and present it to the class.</a:t>
            </a:r>
            <a:r>
              <a:rPr lang="en-US" sz="2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24A361-7897-FB84-EE8D-29CC642F2EDE}"/>
              </a:ext>
            </a:extLst>
          </p:cNvPr>
          <p:cNvSpPr txBox="1"/>
          <p:nvPr/>
        </p:nvSpPr>
        <p:spPr>
          <a:xfrm>
            <a:off x="7947642" y="5481086"/>
            <a:ext cx="3843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</a:rPr>
              <a:t>Your class votes for the most appealing poster.</a:t>
            </a:r>
            <a:r>
              <a:rPr lang="en-US" sz="2400" dirty="0"/>
              <a:t> 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="" xmlns:a16="http://schemas.microsoft.com/office/drawing/2014/main" id="{8C14D604-9633-918B-73C4-5617A0B2B83B}"/>
              </a:ext>
            </a:extLst>
          </p:cNvPr>
          <p:cNvSpPr/>
          <p:nvPr/>
        </p:nvSpPr>
        <p:spPr>
          <a:xfrm>
            <a:off x="7357158" y="55502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EB98CA-AB8F-FAA0-4944-24A69BBD463C}"/>
              </a:ext>
            </a:extLst>
          </p:cNvPr>
          <p:cNvSpPr txBox="1"/>
          <p:nvPr/>
        </p:nvSpPr>
        <p:spPr>
          <a:xfrm>
            <a:off x="7409943" y="54476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="" xmlns:a16="http://schemas.microsoft.com/office/drawing/2014/main" id="{2302F450-FED7-7E99-FD48-916471F3D4BA}"/>
              </a:ext>
            </a:extLst>
          </p:cNvPr>
          <p:cNvSpPr/>
          <p:nvPr/>
        </p:nvSpPr>
        <p:spPr>
          <a:xfrm>
            <a:off x="7357158" y="42314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077CD0-0A2A-6EBC-C644-C5EF46E8947D}"/>
              </a:ext>
            </a:extLst>
          </p:cNvPr>
          <p:cNvSpPr txBox="1"/>
          <p:nvPr/>
        </p:nvSpPr>
        <p:spPr>
          <a:xfrm>
            <a:off x="7409943" y="4128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="" xmlns:a16="http://schemas.microsoft.com/office/drawing/2014/main" id="{2D946C10-D832-EA4B-742A-7091FA4F4B46}"/>
              </a:ext>
            </a:extLst>
          </p:cNvPr>
          <p:cNvSpPr/>
          <p:nvPr/>
        </p:nvSpPr>
        <p:spPr>
          <a:xfrm>
            <a:off x="7361937" y="22747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7EE534F-B2EA-A994-2603-FF3BC66B3D0B}"/>
              </a:ext>
            </a:extLst>
          </p:cNvPr>
          <p:cNvSpPr txBox="1"/>
          <p:nvPr/>
        </p:nvSpPr>
        <p:spPr>
          <a:xfrm>
            <a:off x="7414722" y="21721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="" xmlns:a16="http://schemas.microsoft.com/office/drawing/2014/main" id="{391870C7-4D5E-0B1C-DE3C-14B77A792A6D}"/>
              </a:ext>
            </a:extLst>
          </p:cNvPr>
          <p:cNvSpPr/>
          <p:nvPr/>
        </p:nvSpPr>
        <p:spPr>
          <a:xfrm>
            <a:off x="7351335" y="12709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00AE839-40C4-799B-CF8E-C191C79FB3B1}"/>
              </a:ext>
            </a:extLst>
          </p:cNvPr>
          <p:cNvSpPr txBox="1"/>
          <p:nvPr/>
        </p:nvSpPr>
        <p:spPr>
          <a:xfrm>
            <a:off x="7404120" y="11682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 animBg="1"/>
      <p:bldP spid="20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2291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742595" y="1896217"/>
            <a:ext cx="8706809" cy="4286241"/>
            <a:chOff x="2351421" y="1548141"/>
            <a:chExt cx="8706809" cy="4286241"/>
          </a:xfrm>
        </p:grpSpPr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696116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/>
                <a:t>Words related to the </a:t>
              </a:r>
              <a:r>
                <a:rPr lang="en-US" sz="2100" kern="1200"/>
                <a:t>topic </a:t>
              </a:r>
              <a:r>
                <a:rPr lang="en-US" sz="2100" i="1" kern="1200" smtClean="0"/>
                <a:t>Englis</a:t>
              </a:r>
              <a:r>
                <a:rPr lang="en-US" sz="2100" i="1" smtClean="0"/>
                <a:t>h-speaking countries</a:t>
              </a:r>
              <a:endParaRPr lang="en-US" sz="2100" i="1" kern="1200" dirty="0"/>
            </a:p>
          </p:txBody>
        </p:sp>
        <p:sp>
          <p:nvSpPr>
            <p:cNvPr id="29" name="Shape 28">
              <a:extLst>
                <a:ext uri="{FF2B5EF4-FFF2-40B4-BE49-F238E27FC236}">
                  <a16:creationId xmlns=""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 rot="20745290">
              <a:off x="3856320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939990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: Shape 19">
              <a:extLst>
                <a:ext uri="{FF2B5EF4-FFF2-40B4-BE49-F238E27FC236}">
                  <a16:creationId xmlns=""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3055146" y="4302313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=""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547383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 smtClean="0"/>
                <a:t>Articles</a:t>
              </a:r>
              <a:endParaRPr lang="en-US" sz="2100" kern="1200" dirty="0"/>
            </a:p>
          </p:txBody>
        </p:sp>
        <p:sp>
          <p:nvSpPr>
            <p:cNvPr id="32" name="Arrow: Circular 21">
              <a:extLst>
                <a:ext uri="{FF2B5EF4-FFF2-40B4-BE49-F238E27FC236}">
                  <a16:creationId xmlns=""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 rot="816593"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163139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22">
              <a:extLst>
                <a:ext uri="{FF2B5EF4-FFF2-40B4-BE49-F238E27FC236}">
                  <a16:creationId xmlns=""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=""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=""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700" y="2175559"/>
            <a:ext cx="1074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for the </a:t>
            </a:r>
            <a:r>
              <a:rPr lang="en-GB" sz="3200" spc="-2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3200" spc="-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inal test.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99" y="3273137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9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491" y="190029"/>
            <a:ext cx="90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696116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/>
                <a:t>Words related to the </a:t>
              </a:r>
              <a:r>
                <a:rPr lang="en-US" sz="2100" kern="1200"/>
                <a:t>topic </a:t>
              </a:r>
              <a:r>
                <a:rPr lang="en-US" sz="2100" i="1" kern="1200" smtClean="0"/>
                <a:t>Englis</a:t>
              </a:r>
              <a:r>
                <a:rPr lang="en-US" sz="2100" i="1" smtClean="0"/>
                <a:t>h-speaking countries</a:t>
              </a:r>
              <a:endParaRPr lang="en-US" sz="2100" i="1" kern="1200" dirty="0"/>
            </a:p>
          </p:txBody>
        </p:sp>
        <p:sp>
          <p:nvSpPr>
            <p:cNvPr id="19" name="Shape 18">
              <a:extLst>
                <a:ext uri="{FF2B5EF4-FFF2-40B4-BE49-F238E27FC236}">
                  <a16:creationId xmlns=""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 rot="20745290">
              <a:off x="3856320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939990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3055146" y="4302313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547383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100" kern="1200" dirty="0" smtClean="0"/>
                <a:t>Articles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=""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 rot="816593"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163139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r>
                <a: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 a poster introducing a place in an English-speaking country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12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8454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354026"/>
            <a:ext cx="176750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8453" y="374198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46133"/>
            <a:ext cx="1767505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51950" cy="6520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watching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117913"/>
            <a:ext cx="5769729" cy="113741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Look at the pictures and write the correct words or phrases to complete the sentences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1800" b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 Choose the best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each sentence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12221" y="1558950"/>
            <a:ext cx="1394253" cy="7950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3821" y="2681728"/>
            <a:ext cx="1418901" cy="10602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79186" y="4097083"/>
            <a:ext cx="1327288" cy="849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28453" y="587824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03821" y="5257875"/>
            <a:ext cx="1418901" cy="6203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51527"/>
            <a:ext cx="576972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8839" y="4915395"/>
            <a:ext cx="5754842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Explore English-speaking countries!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0" y="3539257"/>
            <a:ext cx="5769727" cy="111565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Complete the sentences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GB" sz="1800" b="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sz="1800" b="0" i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4: Underline and correct the article mistakes in the sentences below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4C3A44BB-E01C-4AA8-B2C8-32FC346D2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6guMDO3mNc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3174" y="2711923"/>
            <a:ext cx="6677102" cy="3755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659A0D-6A28-10EF-02AC-B67E907837C1}"/>
              </a:ext>
            </a:extLst>
          </p:cNvPr>
          <p:cNvSpPr txBox="1"/>
          <p:nvPr/>
        </p:nvSpPr>
        <p:spPr>
          <a:xfrm>
            <a:off x="34457" y="1157211"/>
            <a:ext cx="3537985" cy="2951619"/>
          </a:xfrm>
          <a:prstGeom prst="cloudCallout">
            <a:avLst>
              <a:gd name="adj1" fmla="val 78031"/>
              <a:gd name="adj2" fmla="val 267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mentioned in the video</a:t>
            </a:r>
            <a:r>
              <a:rPr lang="en-GB" sz="24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A137DF-5050-2E96-DD80-7015430BE9B4}"/>
              </a:ext>
            </a:extLst>
          </p:cNvPr>
          <p:cNvSpPr txBox="1"/>
          <p:nvPr/>
        </p:nvSpPr>
        <p:spPr>
          <a:xfrm>
            <a:off x="9720276" y="1253015"/>
            <a:ext cx="2233831" cy="1264980"/>
          </a:xfrm>
          <a:prstGeom prst="cloudCallout">
            <a:avLst>
              <a:gd name="adj1" fmla="val -78841"/>
              <a:gd name="adj2" fmla="val 6692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sz="24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en-GB" sz="24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they?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5C95FD-71C0-B8B3-9C9B-E53C1AC7AE21}"/>
              </a:ext>
            </a:extLst>
          </p:cNvPr>
          <p:cNvSpPr txBox="1"/>
          <p:nvPr/>
        </p:nvSpPr>
        <p:spPr>
          <a:xfrm>
            <a:off x="291640" y="1282936"/>
            <a:ext cx="3607719" cy="2951619"/>
          </a:xfrm>
          <a:prstGeom prst="cloudCallout">
            <a:avLst>
              <a:gd name="adj1" fmla="val 62562"/>
              <a:gd name="adj2" fmla="val 6379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English-speaking countries are </a:t>
            </a:r>
            <a:r>
              <a:rPr lang="en-GB" sz="24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mentioned in the video&gt;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C7F69D-1CED-C8A7-0F88-CC93F02F95D4}"/>
              </a:ext>
            </a:extLst>
          </p:cNvPr>
          <p:cNvSpPr txBox="1"/>
          <p:nvPr/>
        </p:nvSpPr>
        <p:spPr>
          <a:xfrm>
            <a:off x="5990705" y="1469881"/>
            <a:ext cx="2336977" cy="1264980"/>
          </a:xfrm>
          <a:prstGeom prst="cloudCallout">
            <a:avLst>
              <a:gd name="adj1" fmla="val 96357"/>
              <a:gd name="adj2" fmla="val 6424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sz="24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en-GB" sz="24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they?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05C970-A474-DC74-7777-E3D5A7A42C56}"/>
              </a:ext>
            </a:extLst>
          </p:cNvPr>
          <p:cNvSpPr txBox="1"/>
          <p:nvPr/>
        </p:nvSpPr>
        <p:spPr>
          <a:xfrm>
            <a:off x="661132" y="5339487"/>
            <a:ext cx="4566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</a:t>
            </a:r>
            <a:r>
              <a:rPr lang="en-GB" sz="2800" b="1" i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English-speaking </a:t>
            </a:r>
            <a:r>
              <a:rPr lang="en-GB" sz="2800" b="1" i="1" dirty="0" smtClean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</a:t>
            </a:r>
            <a:endParaRPr lang="en-US" sz="2800" b="1" dirty="0">
              <a:solidFill>
                <a:srgbClr val="00A9A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6F2F38-F0DF-7E11-D5F6-A1D4AD9E8261}"/>
              </a:ext>
            </a:extLst>
          </p:cNvPr>
          <p:cNvSpPr txBox="1"/>
          <p:nvPr/>
        </p:nvSpPr>
        <p:spPr>
          <a:xfrm>
            <a:off x="7570900" y="3470155"/>
            <a:ext cx="38265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They are: 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Philippines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Australia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Republic of Ireland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Canada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USA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2800" b="1" i="1" dirty="0">
                <a:solidFill>
                  <a:srgbClr val="00A9A5"/>
                </a:solidFill>
                <a:latin typeface="Calibri" panose="020F0502020204030204" pitchFamily="34" charset="0"/>
              </a:rPr>
              <a:t>The UK</a:t>
            </a:r>
            <a:endParaRPr lang="en-US" sz="2800" b="1" i="1" dirty="0">
              <a:solidFill>
                <a:srgbClr val="00A9A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452523-B76B-79BB-46BB-34432D4A6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787" r="1565" b="2408"/>
          <a:stretch/>
        </p:blipFill>
        <p:spPr>
          <a:xfrm>
            <a:off x="657922" y="2319453"/>
            <a:ext cx="3122341" cy="22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7801E8-7C78-5417-3826-69F816FC7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773" r="6159" b="2470"/>
          <a:stretch/>
        </p:blipFill>
        <p:spPr>
          <a:xfrm>
            <a:off x="4474607" y="2319453"/>
            <a:ext cx="3387003" cy="22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F4B680B-F163-15DE-930A-685BD77551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2270" r="2276" b="2890"/>
          <a:stretch/>
        </p:blipFill>
        <p:spPr>
          <a:xfrm>
            <a:off x="8555954" y="2319453"/>
            <a:ext cx="3136840" cy="223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87D893F-E40D-27C7-0769-62342DD2FB79}"/>
              </a:ext>
            </a:extLst>
          </p:cNvPr>
          <p:cNvSpPr txBox="1"/>
          <p:nvPr/>
        </p:nvSpPr>
        <p:spPr>
          <a:xfrm>
            <a:off x="487067" y="4940546"/>
            <a:ext cx="3543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Both England and New Zealand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are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countries.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F1A4F60-6086-7243-0C45-46688E0A6F0E}"/>
              </a:ext>
            </a:extLst>
          </p:cNvPr>
          <p:cNvSpPr txBox="1"/>
          <p:nvPr/>
        </p:nvSpPr>
        <p:spPr>
          <a:xfrm>
            <a:off x="4474607" y="4940546"/>
            <a:ext cx="4063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great attraction of Scotland is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E3A35B-D408-9447-0328-4B5D91A9E3BA}"/>
              </a:ext>
            </a:extLst>
          </p:cNvPr>
          <p:cNvSpPr txBox="1"/>
          <p:nvPr/>
        </p:nvSpPr>
        <p:spPr>
          <a:xfrm>
            <a:off x="8352745" y="4907648"/>
            <a:ext cx="3712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People can go sightseeing by taking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a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DF40F7-5CE4-3B64-5D7D-ACEDB1B1F6A1}"/>
              </a:ext>
            </a:extLst>
          </p:cNvPr>
          <p:cNvSpPr txBox="1"/>
          <p:nvPr/>
        </p:nvSpPr>
        <p:spPr>
          <a:xfrm>
            <a:off x="2065501" y="5527470"/>
            <a:ext cx="1137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3AB630-D7BD-9E8F-956E-668FC00A712F}"/>
              </a:ext>
            </a:extLst>
          </p:cNvPr>
          <p:cNvSpPr txBox="1"/>
          <p:nvPr/>
        </p:nvSpPr>
        <p:spPr>
          <a:xfrm>
            <a:off x="6506547" y="5556099"/>
            <a:ext cx="113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0DA32B-CAE5-2402-2A75-02FCB4C19D5C}"/>
              </a:ext>
            </a:extLst>
          </p:cNvPr>
          <p:cNvSpPr txBox="1"/>
          <p:nvPr/>
        </p:nvSpPr>
        <p:spPr>
          <a:xfrm>
            <a:off x="9848168" y="5507812"/>
            <a:ext cx="153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pictures and write the correct words or phrases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04C6E-DA8F-1DC5-D41B-1A67B16B1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240" r="1654" b="1830"/>
          <a:stretch/>
        </p:blipFill>
        <p:spPr>
          <a:xfrm>
            <a:off x="1315843" y="2410504"/>
            <a:ext cx="3267307" cy="230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80EA3C-5E2A-650F-A285-EDF6A0E0D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539" r="1763" b="2932"/>
          <a:stretch/>
        </p:blipFill>
        <p:spPr>
          <a:xfrm>
            <a:off x="6508787" y="2410504"/>
            <a:ext cx="4116472" cy="230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EBE3F5-9FF8-1A41-0717-C9260DECAAD4}"/>
              </a:ext>
            </a:extLst>
          </p:cNvPr>
          <p:cNvSpPr txBox="1"/>
          <p:nvPr/>
        </p:nvSpPr>
        <p:spPr>
          <a:xfrm>
            <a:off x="1148895" y="5024085"/>
            <a:ext cx="3956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Most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men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have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their arms.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0CDDD8-F865-1F20-53B7-48330184BB1D}"/>
              </a:ext>
            </a:extLst>
          </p:cNvPr>
          <p:cNvSpPr txBox="1"/>
          <p:nvPr/>
        </p:nvSpPr>
        <p:spPr>
          <a:xfrm>
            <a:off x="6722730" y="5024086"/>
            <a:ext cx="3902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California is famous for its long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sunny</a:t>
            </a:r>
            <a:r>
              <a:rPr lang="en-US" sz="2400">
                <a:solidFill>
                  <a:srgbClr val="242021"/>
                </a:solidFill>
              </a:rPr>
              <a:t> </a:t>
            </a:r>
            <a:r>
              <a:rPr lang="en-US" sz="1600" b="0" i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C762DBE-989D-901B-C136-19F5767E5987}"/>
              </a:ext>
            </a:extLst>
          </p:cNvPr>
          <p:cNvSpPr txBox="1"/>
          <p:nvPr/>
        </p:nvSpPr>
        <p:spPr>
          <a:xfrm>
            <a:off x="1315843" y="5638146"/>
            <a:ext cx="125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C3A6CC-BD90-A677-974F-DDAFFE1C4D7A}"/>
              </a:ext>
            </a:extLst>
          </p:cNvPr>
          <p:cNvSpPr txBox="1"/>
          <p:nvPr/>
        </p:nvSpPr>
        <p:spPr>
          <a:xfrm>
            <a:off x="8285053" y="5638146"/>
            <a:ext cx="157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coastline</a:t>
            </a:r>
            <a:endParaRPr lang="en-US" sz="32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61267"/>
            <a:ext cx="8079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Choose the best answer A, B, or C to complete each sentence.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E11750-89C1-AC96-63F4-629A62F265C5}"/>
              </a:ext>
            </a:extLst>
          </p:cNvPr>
          <p:cNvSpPr txBox="1"/>
          <p:nvPr/>
        </p:nvSpPr>
        <p:spPr>
          <a:xfrm>
            <a:off x="870858" y="1836945"/>
            <a:ext cx="102600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– What do you call the people from Canada?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     –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Canadians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Canadian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Canada people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Scotland, with its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landscapes, attracts millions of visitors every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warm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amazing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local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– What is a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of London?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    – The red telephone box.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capital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symbol 	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landscape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8E8B151-C3EB-30D5-1843-A807013C713F}"/>
              </a:ext>
            </a:extLst>
          </p:cNvPr>
          <p:cNvSpPr/>
          <p:nvPr/>
        </p:nvSpPr>
        <p:spPr>
          <a:xfrm>
            <a:off x="1776457" y="3116424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44F5134-4E1F-1EAE-9CFB-1AF5BC9964A9}"/>
              </a:ext>
            </a:extLst>
          </p:cNvPr>
          <p:cNvSpPr/>
          <p:nvPr/>
        </p:nvSpPr>
        <p:spPr>
          <a:xfrm>
            <a:off x="4506686" y="4214326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2921331-A81E-FB9A-13D0-24CDD93D1EEE}"/>
              </a:ext>
            </a:extLst>
          </p:cNvPr>
          <p:cNvSpPr/>
          <p:nvPr/>
        </p:nvSpPr>
        <p:spPr>
          <a:xfrm>
            <a:off x="4506686" y="5837852"/>
            <a:ext cx="398106" cy="3856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542</Words>
  <PresentationFormat>Widescreen</PresentationFormat>
  <Paragraphs>132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Cambria</vt:lpstr>
      <vt:lpstr>Courier New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2023-04-07T08:29:10Z</dcterms:modified>
</cp:coreProperties>
</file>