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1" r:id="rId4"/>
    <p:sldId id="272" r:id="rId5"/>
    <p:sldId id="258" r:id="rId6"/>
    <p:sldId id="257" r:id="rId7"/>
    <p:sldId id="268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66" r:id="rId37"/>
    <p:sldId id="269" r:id="rId38"/>
  </p:sldIdLst>
  <p:sldSz cx="18288000" cy="10287000"/>
  <p:notesSz cx="6858000" cy="9144000"/>
  <p:embeddedFontLst>
    <p:embeddedFont>
      <p:font typeface="Atma Bold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F71FA-D67C-46DF-A038-426266A113DA}">
          <p14:sldIdLst>
            <p14:sldId id="256"/>
            <p14:sldId id="261"/>
            <p14:sldId id="271"/>
            <p14:sldId id="272"/>
            <p14:sldId id="258"/>
            <p14:sldId id="257"/>
            <p14:sldId id="268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7AF"/>
    <a:srgbClr val="FFBFA1"/>
    <a:srgbClr val="E2895F"/>
    <a:srgbClr val="AFEBE1"/>
    <a:srgbClr val="FFCC66"/>
    <a:srgbClr val="F5AF4D"/>
    <a:srgbClr val="6E1F05"/>
    <a:srgbClr val="FFFFFF"/>
    <a:srgbClr val="348F9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5.png"/><Relationship Id="rId5" Type="http://schemas.openxmlformats.org/officeDocument/2006/relationships/image" Target="../media/image4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sv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.svg"/><Relationship Id="rId10" Type="http://schemas.openxmlformats.org/officeDocument/2006/relationships/image" Target="../media/image56.sv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sv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.svg"/><Relationship Id="rId7" Type="http://schemas.openxmlformats.org/officeDocument/2006/relationships/image" Target="../media/image59.png"/><Relationship Id="rId12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16.png"/><Relationship Id="rId5" Type="http://schemas.openxmlformats.org/officeDocument/2006/relationships/image" Target="../media/image4.sv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25.png"/><Relationship Id="rId5" Type="http://schemas.openxmlformats.org/officeDocument/2006/relationships/image" Target="../media/image4.svg"/><Relationship Id="rId10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6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4.svg"/><Relationship Id="rId10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53.png"/><Relationship Id="rId12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7.sv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svg"/><Relationship Id="rId14" Type="http://schemas.openxmlformats.org/officeDocument/2006/relationships/image" Target="../media/image6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6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6.png"/><Relationship Id="rId5" Type="http://schemas.openxmlformats.org/officeDocument/2006/relationships/image" Target="../media/image4.sv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7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9.png"/><Relationship Id="rId5" Type="http://schemas.openxmlformats.org/officeDocument/2006/relationships/image" Target="../media/image4.svg"/><Relationship Id="rId10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67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5" Type="http://schemas.openxmlformats.org/officeDocument/2006/relationships/image" Target="../media/image4.svg"/><Relationship Id="rId10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sv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2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6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6.png"/><Relationship Id="rId5" Type="http://schemas.openxmlformats.org/officeDocument/2006/relationships/image" Target="../media/image4.svg"/><Relationship Id="rId10" Type="http://schemas.openxmlformats.org/officeDocument/2006/relationships/image" Target="../media/image17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7.svg"/><Relationship Id="rId5" Type="http://schemas.openxmlformats.org/officeDocument/2006/relationships/image" Target="../media/image4.sv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7.sv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png"/><Relationship Id="rId5" Type="http://schemas.openxmlformats.org/officeDocument/2006/relationships/image" Target="../media/image4.svg"/><Relationship Id="rId10" Type="http://schemas.openxmlformats.org/officeDocument/2006/relationships/image" Target="../media/image74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3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7.svg"/><Relationship Id="rId5" Type="http://schemas.openxmlformats.org/officeDocument/2006/relationships/image" Target="../media/image4.sv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7.svg"/><Relationship Id="rId5" Type="http://schemas.openxmlformats.org/officeDocument/2006/relationships/image" Target="../media/image4.sv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7.svg"/><Relationship Id="rId5" Type="http://schemas.openxmlformats.org/officeDocument/2006/relationships/image" Target="../media/image4.svg"/><Relationship Id="rId10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1.svg"/><Relationship Id="rId5" Type="http://schemas.openxmlformats.org/officeDocument/2006/relationships/image" Target="../media/image77.sv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Relationship Id="rId1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7.sv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5" Type="http://schemas.openxmlformats.org/officeDocument/2006/relationships/image" Target="../media/image34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0.sv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1.png"/><Relationship Id="rId5" Type="http://schemas.openxmlformats.org/officeDocument/2006/relationships/image" Target="../media/image4.sv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770512" y="584986"/>
            <a:ext cx="2645352" cy="230476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14450" y="1315350"/>
            <a:ext cx="15093188" cy="7656299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41197" y="2409201"/>
            <a:ext cx="14636425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BUỔI HỌC NGÀY HÔM NAY!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4196" y="126515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6398687" y="2427552"/>
            <a:ext cx="1901530" cy="1739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14957775" y="7626520"/>
            <a:ext cx="3054065" cy="26608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257300" y="8486081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581286" y="7579067"/>
            <a:ext cx="1045660" cy="9567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89FBD-2309-BF86-FB45-28B13657E9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02" y="5224652"/>
            <a:ext cx="8407795" cy="4392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4576838" y="1552295"/>
            <a:ext cx="9501425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CÁCH NGẮT NGHỈ MỘT SỐ CÂU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2569084" y="3549420"/>
            <a:ext cx="1301047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Thầy gọi A-ri-a vào lớp, / hỏi: / “Em cho thầy xem bức tranh em mới vẽ được không?// Các bạn nói là em vẽ đẹp lắm”.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CBD175-EA5A-7C1A-845A-B8F5627C7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64" y="6553945"/>
            <a:ext cx="5895900" cy="3080202"/>
          </a:xfrm>
          <a:prstGeom prst="rect">
            <a:avLst/>
          </a:prstGeom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6453BE08-0F49-3906-5CB6-CBE22587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01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3503343" y="1689364"/>
            <a:ext cx="11917072" cy="57063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Các em chú ý phát âm đúng các thanh vần.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Đọc đúng các tên nước ngoài.</a:t>
            </a:r>
          </a:p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Ngắt nghỉ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các câu văn sao cho phù hợp với mạch của bài.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01807482-3FCF-BB81-5893-357034CA0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067540">
            <a:off x="14173807" y="1149170"/>
            <a:ext cx="1546156" cy="1635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15DD7-98C2-8C11-335D-DB5EA3F03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" y="6405606"/>
            <a:ext cx="4848522" cy="3559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027D4-C2DC-F9E4-70BF-02133E0662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912" y="549359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B5B3BC-45A9-8BCA-1325-1E302CF4D5D4}"/>
              </a:ext>
            </a:extLst>
          </p:cNvPr>
          <p:cNvSpPr txBox="1"/>
          <p:nvPr/>
        </p:nvSpPr>
        <p:spPr>
          <a:xfrm>
            <a:off x="612535" y="613837"/>
            <a:ext cx="610003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</a:t>
            </a: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Đọc </a:t>
            </a: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4A0DE37-BA9E-A60B-D8EA-258E421A1DCB}"/>
              </a:ext>
            </a:extLst>
          </p:cNvPr>
          <p:cNvSpPr/>
          <p:nvPr/>
        </p:nvSpPr>
        <p:spPr>
          <a:xfrm>
            <a:off x="1665043" y="1944631"/>
            <a:ext cx="4558869" cy="951159"/>
          </a:xfrm>
          <a:prstGeom prst="flowChartTerminator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>
                <a:solidFill>
                  <a:sysClr val="windowText" lastClr="000000"/>
                </a:solidFill>
              </a:rPr>
              <a:t>Làm việc nhóm</a:t>
            </a:r>
            <a:endParaRPr lang="en-US" sz="450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1396733" y="3288007"/>
            <a:ext cx="15663068" cy="500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trong giờ ra chơi, A-ri-a không tham gia cùng nhóm nào?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 tiết nào cho thấy A-ri-a rất rụt rè?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 đã giúp A-i-a tự tin bằng cách nào?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nl-NL" sz="43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vì sao Tét-su-ô chủ động đến rủ A-i-a cùng chơi?</a:t>
            </a:r>
            <a:endParaRPr lang="en-US" sz="43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7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2244798" y="724686"/>
            <a:ext cx="1430046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trong giờ ra chơi, A-ri-a không tham gia cùng nhóm nào?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7855502" y="3953541"/>
            <a:ext cx="8099066" cy="3407883"/>
          </a:xfrm>
          <a:prstGeom prst="wedgeRoundRectCallout">
            <a:avLst>
              <a:gd name="adj1" fmla="val -69757"/>
              <a:gd name="adj2" fmla="val -138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A-i-a là học sinh mới, chưa quen ai nên bạn không tham gia nhóm nào.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0CB3C8-16B5-D226-EECA-BED0A47597C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/>
          <a:stretch/>
        </p:blipFill>
        <p:spPr>
          <a:xfrm>
            <a:off x="2432297" y="3013337"/>
            <a:ext cx="5379908" cy="62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037578" y="1142615"/>
            <a:ext cx="1296442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chi tiết nào cho thấy A-ri-a rất rụt rè?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2179289" y="3373499"/>
            <a:ext cx="9442328" cy="520899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dám chủ động làm quen với các bạn.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nhỏ khi được thầy khích lệ.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ỏ ra lúng túng khi bị các bạn khác chê chậm.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DD425-35C9-65BB-096F-F199DC9074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366" y="2703614"/>
            <a:ext cx="6628917" cy="662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023504" y="1224844"/>
            <a:ext cx="12964422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giáo đã giúp A-i-a tự tin bằng cách nào?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6001999" y="6161210"/>
            <a:ext cx="2436955" cy="3080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8484137" y="3482380"/>
            <a:ext cx="7494697" cy="5183342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 muốn xem tranh do A-i-a vẽ.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Treo các bức tranh đó lên hành lang để các bạn cùng ngắm.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0E236-F37F-C08D-8C98-2968BEF3C78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55"/>
          <a:stretch/>
        </p:blipFill>
        <p:spPr>
          <a:xfrm>
            <a:off x="1075491" y="3029506"/>
            <a:ext cx="7156028" cy="4963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134960" y="6436779"/>
            <a:ext cx="2314249" cy="28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8D9817-7168-B5AF-0837-753AC6E3AF36}"/>
              </a:ext>
            </a:extLst>
          </p:cNvPr>
          <p:cNvSpPr/>
          <p:nvPr/>
        </p:nvSpPr>
        <p:spPr>
          <a:xfrm>
            <a:off x="1735808" y="748783"/>
            <a:ext cx="15011400" cy="195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2337189" y="684911"/>
            <a:ext cx="1380863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Theo em, vì sao Tét-su-ô chủ động đến rủ A-i-a cùng chơi?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A5A3B8-BE76-4EC0-F786-2E7333B93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 flipH="1">
            <a:off x="15889099" y="6742090"/>
            <a:ext cx="2436955" cy="3080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E52CA-939D-9547-DE93-8029316FDF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r="19443"/>
          <a:stretch/>
        </p:blipFill>
        <p:spPr>
          <a:xfrm>
            <a:off x="-222071" y="7078970"/>
            <a:ext cx="2314249" cy="2818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1DD603-827E-F76F-7814-319F41B4E58E}"/>
              </a:ext>
            </a:extLst>
          </p:cNvPr>
          <p:cNvSpPr txBox="1"/>
          <p:nvPr/>
        </p:nvSpPr>
        <p:spPr>
          <a:xfrm>
            <a:off x="2770168" y="4877773"/>
            <a:ext cx="12489274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Vì A-i-a đã tập luyện và đã chạy nhanh hơn.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78A6C-1D14-02A0-448F-2D50431F198D}"/>
              </a:ext>
            </a:extLst>
          </p:cNvPr>
          <p:cNvSpPr txBox="1"/>
          <p:nvPr/>
        </p:nvSpPr>
        <p:spPr>
          <a:xfrm>
            <a:off x="2734324" y="6695237"/>
            <a:ext cx="14039876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Vì Tét-su-ô đã hiểu và quý mến người bạn mới hơn.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DC769C-3721-3E66-BEF0-C61F3E50B4E7}"/>
              </a:ext>
            </a:extLst>
          </p:cNvPr>
          <p:cNvSpPr txBox="1"/>
          <p:nvPr/>
        </p:nvSpPr>
        <p:spPr>
          <a:xfrm>
            <a:off x="2770168" y="3236139"/>
            <a:ext cx="10771026" cy="100271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Vì thầy giáo yêu cầu bạn ấy làm thế.</a:t>
            </a:r>
            <a:endParaRPr lang="en-US" sz="4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916171-1794-D963-1BF8-00B8B48DFF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3297300"/>
            <a:ext cx="1774861" cy="15284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CD823B-E290-DB14-95CD-9176978877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4886958"/>
            <a:ext cx="1774861" cy="15284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804B3E-4DFD-9E9E-38C6-030E53D82C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767" y="6519407"/>
            <a:ext cx="1774861" cy="15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476500" y="1638300"/>
            <a:ext cx="13335000" cy="6308398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0495E7-4594-04B7-FA49-CC72069CEEFB}"/>
              </a:ext>
            </a:extLst>
          </p:cNvPr>
          <p:cNvSpPr txBox="1"/>
          <p:nvPr/>
        </p:nvSpPr>
        <p:spPr>
          <a:xfrm>
            <a:off x="3885597" y="1981082"/>
            <a:ext cx="11372442" cy="12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5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 bài đọc em học được điều gì?</a:t>
            </a: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B86D44DD-65E9-A363-32CC-43DF97292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42707" y="601465"/>
            <a:ext cx="2154515" cy="1982154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3058EE7B-F933-DDB0-B542-C6B6A0924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240961" y="2690378"/>
            <a:ext cx="1901530" cy="1739900"/>
          </a:xfrm>
          <a:prstGeom prst="rect">
            <a:avLst/>
          </a:prstGeom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73F62E2D-34DE-93C0-829A-F8D2F5538B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983162" y="6365115"/>
            <a:ext cx="1556085" cy="1431598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09D38FE5-77EE-D982-C5DC-FC9522F302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5138688" y="7949546"/>
            <a:ext cx="1045660" cy="956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E489B2-550B-3C58-5B3F-CE4639BB9A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" y="6311441"/>
            <a:ext cx="4514202" cy="3956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A4E3E-27D9-2833-DDE6-2316B1AAD2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747787">
            <a:off x="15051918" y="1857944"/>
            <a:ext cx="12192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540BC1-F297-D974-61AA-A4EC0BDB38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214976">
            <a:off x="2712100" y="1817101"/>
            <a:ext cx="1219200" cy="1219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B57A40-02A2-DF4F-A40D-414383D5297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21200" r="19600" b="18000"/>
          <a:stretch/>
        </p:blipFill>
        <p:spPr>
          <a:xfrm>
            <a:off x="2341218" y="4897944"/>
            <a:ext cx="2026898" cy="16390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49D7A19-17BF-D33B-EEBB-A0F64D003A25}"/>
              </a:ext>
            </a:extLst>
          </p:cNvPr>
          <p:cNvSpPr txBox="1"/>
          <p:nvPr/>
        </p:nvSpPr>
        <p:spPr>
          <a:xfrm>
            <a:off x="4331256" y="4145460"/>
            <a:ext cx="9926259" cy="3096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Mỗi một người đều có điểm mạnh điểm yếu riêng, hãy cho họ cơ hội hòa nhập không nên kì thị, chê bai bạn.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367592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82827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518976" y="1691711"/>
            <a:ext cx="90486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 Nhận biết dấu ngoặc kép</a:t>
            </a:r>
          </a:p>
        </p:txBody>
      </p:sp>
      <p:pic>
        <p:nvPicPr>
          <p:cNvPr id="22" name="Picture 23">
            <a:extLst>
              <a:ext uri="{FF2B5EF4-FFF2-40B4-BE49-F238E27FC236}">
                <a16:creationId xmlns:a16="http://schemas.microsoft.com/office/drawing/2014/main" id="{65E84B9C-6328-B9C0-A3E1-DA00F2195F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40790" y="6388325"/>
            <a:ext cx="3805038" cy="38777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0810" flipH="1">
            <a:off x="3148963" y="5780114"/>
            <a:ext cx="1152442" cy="1174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44BEA6-A5BF-0F9F-D9D5-EB907E35C01F}"/>
              </a:ext>
            </a:extLst>
          </p:cNvPr>
          <p:cNvSpPr txBox="1"/>
          <p:nvPr/>
        </p:nvSpPr>
        <p:spPr>
          <a:xfrm>
            <a:off x="2594559" y="2884868"/>
            <a:ext cx="13267416" cy="225863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câu “Em vào chơi với các bạn đi”, lời nói của nhân vật được đặt trong dấu câu nào?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0BFFF2-106B-E0C1-340C-355E3214E0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42735" r="21797" b="35044"/>
          <a:stretch/>
        </p:blipFill>
        <p:spPr>
          <a:xfrm>
            <a:off x="4380206" y="6413082"/>
            <a:ext cx="2209800" cy="21856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B306E3-3739-B506-F047-D4BCF6FEBEA1}"/>
              </a:ext>
            </a:extLst>
          </p:cNvPr>
          <p:cNvSpPr txBox="1"/>
          <p:nvPr/>
        </p:nvSpPr>
        <p:spPr>
          <a:xfrm>
            <a:off x="7086600" y="6844630"/>
            <a:ext cx="487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Dấu ngoặc kép</a:t>
            </a:r>
          </a:p>
        </p:txBody>
      </p:sp>
      <p:pic>
        <p:nvPicPr>
          <p:cNvPr id="29" name="Picture 22">
            <a:extLst>
              <a:ext uri="{FF2B5EF4-FFF2-40B4-BE49-F238E27FC236}">
                <a16:creationId xmlns:a16="http://schemas.microsoft.com/office/drawing/2014/main" id="{19747C9A-14C5-2B9C-10F3-D5BA2A266D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108018" y="5649004"/>
            <a:ext cx="33217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7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325008" y="830456"/>
            <a:ext cx="118922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 Củng cố hiểu biết về dấu ngoặc kép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44BEA6-A5BF-0F9F-D9D5-EB907E35C01F}"/>
              </a:ext>
            </a:extLst>
          </p:cNvPr>
          <p:cNvSpPr txBox="1"/>
          <p:nvPr/>
        </p:nvSpPr>
        <p:spPr>
          <a:xfrm>
            <a:off x="1478078" y="1817244"/>
            <a:ext cx="15328575" cy="2258632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thêm một câu là lời nói của  nhân vật trong bài đọc trên. Dấu câu  nào cho em biết đó là lời nói của nhân vật?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0BFFF2-106B-E0C1-340C-355E3214E0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7" t="42735" r="21797" b="35044"/>
          <a:stretch/>
        </p:blipFill>
        <p:spPr>
          <a:xfrm>
            <a:off x="3994127" y="7572672"/>
            <a:ext cx="1765004" cy="17457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B306E3-3739-B506-F047-D4BCF6FEBEA1}"/>
              </a:ext>
            </a:extLst>
          </p:cNvPr>
          <p:cNvSpPr txBox="1"/>
          <p:nvPr/>
        </p:nvSpPr>
        <p:spPr>
          <a:xfrm>
            <a:off x="3383629" y="5015960"/>
            <a:ext cx="13125927" cy="2258632"/>
          </a:xfrm>
          <a:prstGeom prst="wedgeRoundRectCallout">
            <a:avLst>
              <a:gd name="adj1" fmla="val -39295"/>
              <a:gd name="adj2" fmla="val -7823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Trong câu: </a:t>
            </a: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Lời của Tét-su-ô nói với A-i-a: “Ngày mai, cậu chơi đuổi bắt với chúng tớ nhé”.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0810" flipH="1">
            <a:off x="15710024" y="477731"/>
            <a:ext cx="2138873" cy="2179928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885CBEC1-D63D-CDDD-C4FF-1754A60318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7492" y="6684324"/>
            <a:ext cx="3147282" cy="2895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BBE98-0AB0-B8F3-5A65-F8B169E5125E}"/>
              </a:ext>
            </a:extLst>
          </p:cNvPr>
          <p:cNvSpPr txBox="1"/>
          <p:nvPr/>
        </p:nvSpPr>
        <p:spPr>
          <a:xfrm>
            <a:off x="5902062" y="8053123"/>
            <a:ext cx="93310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biết lời nói của nhân vật nào</a:t>
            </a:r>
          </a:p>
        </p:txBody>
      </p:sp>
    </p:spTree>
    <p:extLst>
      <p:ext uri="{BB962C8B-B14F-4D97-AF65-F5344CB8AC3E}">
        <p14:creationId xmlns:p14="http://schemas.microsoft.com/office/powerpoint/2010/main" val="324982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ED7053AB-B528-D1A1-6BA8-753CAA695E5C}"/>
              </a:ext>
            </a:extLst>
          </p:cNvPr>
          <p:cNvSpPr/>
          <p:nvPr/>
        </p:nvSpPr>
        <p:spPr>
          <a:xfrm>
            <a:off x="9665501" y="2885838"/>
            <a:ext cx="7168768" cy="3581400"/>
          </a:xfrm>
          <a:prstGeom prst="wedgeEllipseCallout">
            <a:avLst>
              <a:gd name="adj1" fmla="val -53220"/>
              <a:gd name="adj2" fmla="val 50314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AD2B12-DA14-E221-8EE4-AF4B0746631B}"/>
              </a:ext>
            </a:extLst>
          </p:cNvPr>
          <p:cNvSpPr/>
          <p:nvPr/>
        </p:nvSpPr>
        <p:spPr>
          <a:xfrm>
            <a:off x="2100888" y="3001228"/>
            <a:ext cx="6712166" cy="3652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FFE880-55D0-2BC5-9338-966B36DD47E4}"/>
              </a:ext>
            </a:extLst>
          </p:cNvPr>
          <p:cNvSpPr txBox="1"/>
          <p:nvPr/>
        </p:nvSpPr>
        <p:spPr>
          <a:xfrm>
            <a:off x="2677901" y="3208892"/>
            <a:ext cx="5885776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nêu những điều học được từ bài </a:t>
            </a:r>
            <a:r>
              <a:rPr lang="nl-NL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Lễ chào cờ đặc biệt</a:t>
            </a: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457E6FF-3D11-E8DF-6647-3F50F03D0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655206">
            <a:off x="1819523" y="2349743"/>
            <a:ext cx="1219200" cy="1219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3C76EE-032F-490A-79B2-1E533AB4E5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77450">
            <a:off x="7874538" y="5898890"/>
            <a:ext cx="1219200" cy="1219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011E08F-5300-EAB8-69EB-ADB6B981CDF3}"/>
              </a:ext>
            </a:extLst>
          </p:cNvPr>
          <p:cNvSpPr txBox="1"/>
          <p:nvPr/>
        </p:nvSpPr>
        <p:spPr>
          <a:xfrm>
            <a:off x="10200249" y="3655810"/>
            <a:ext cx="6311362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“Khẳng định chủ quyền biển đảo Việt Nam”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27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31554" y="1315351"/>
            <a:ext cx="12698827" cy="6205757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79169" y="2409951"/>
            <a:ext cx="934380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BÀI VIẾT 3: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CHÍNH TẢ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9415" y="169986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5401610" y="2550196"/>
            <a:ext cx="1901530" cy="173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2854736" y="7250764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812442" y="6015588"/>
            <a:ext cx="1045660" cy="956779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6382" y="6389223"/>
            <a:ext cx="7315200" cy="315468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13953198" y="5786816"/>
            <a:ext cx="3884428" cy="3384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22904" y="712695"/>
            <a:ext cx="3896140" cy="3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4744606" y="2369445"/>
            <a:ext cx="8661223" cy="868323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Tìm các từ có chứa vần âc và ât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20" name="Picture 24">
            <a:extLst>
              <a:ext uri="{FF2B5EF4-FFF2-40B4-BE49-F238E27FC236}">
                <a16:creationId xmlns:a16="http://schemas.microsoft.com/office/drawing/2014/main" id="{BE27EEA1-EDE7-2794-9DC9-EB693427E3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737" y="5438319"/>
            <a:ext cx="377532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6794125" y="813114"/>
            <a:ext cx="4376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0240D06-3094-1C8F-592F-69CA1A159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29768"/>
              </p:ext>
            </p:extLst>
          </p:nvPr>
        </p:nvGraphicFramePr>
        <p:xfrm>
          <a:off x="4547275" y="4196591"/>
          <a:ext cx="8744266" cy="397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133">
                  <a:extLst>
                    <a:ext uri="{9D8B030D-6E8A-4147-A177-3AD203B41FA5}">
                      <a16:colId xmlns:a16="http://schemas.microsoft.com/office/drawing/2014/main" val="1028535762"/>
                    </a:ext>
                  </a:extLst>
                </a:gridCol>
                <a:gridCol w="4372133">
                  <a:extLst>
                    <a:ext uri="{9D8B030D-6E8A-4147-A177-3AD203B41FA5}">
                      <a16:colId xmlns:a16="http://schemas.microsoft.com/office/drawing/2014/main" val="409258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 âc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7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Vần 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79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Xấc xược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 phác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2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Bậc thang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Chật chội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4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Tấc đất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Chân thật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59213"/>
                  </a:ext>
                </a:extLst>
              </a:tr>
            </a:tbl>
          </a:graphicData>
        </a:graphic>
      </p:graphicFrame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6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986154" y="2374027"/>
            <a:ext cx="14806817" cy="1109382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Nghe – viết bài thơ “Ngày khai trường” (3 khổ thơ đầu).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6805011" y="988664"/>
            <a:ext cx="4376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69977A7D-FE51-C6B7-DF21-4ED5AAD6522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91726" y="7689590"/>
            <a:ext cx="3108196" cy="2385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A47FF5-E6BD-4395-24E9-3D9CFDB585C6}"/>
              </a:ext>
            </a:extLst>
          </p:cNvPr>
          <p:cNvSpPr txBox="1"/>
          <p:nvPr/>
        </p:nvSpPr>
        <p:spPr>
          <a:xfrm>
            <a:off x="2279434" y="4097649"/>
            <a:ext cx="14213466" cy="373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Lưu ý:</a:t>
            </a: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 bài có 3 tiếng, nên viết cách lề 5 ô vuông lớn.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dòng thơ có 5 tiếng, nên viết cách lề 4 vuông lớn.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hết 1 khổ thơ (4 dòng), có thể để cách 1 dòng cho đẹp.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7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2600965" y="2191015"/>
            <a:ext cx="13025246" cy="1109382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Điền chữ và tên chữ theo thứ tự trong bảng sau: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5991203" y="985516"/>
            <a:ext cx="6474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ÔN BẢNG CHỮ CÁI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C48E803-553B-6AC7-C142-F3914D232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44658"/>
              </p:ext>
            </p:extLst>
          </p:nvPr>
        </p:nvGraphicFramePr>
        <p:xfrm>
          <a:off x="2907196" y="3799496"/>
          <a:ext cx="12192000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4333428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971690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15365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500">
                          <a:solidFill>
                            <a:schemeClr val="tx1"/>
                          </a:solidFill>
                        </a:rPr>
                        <a:t>Số thứ tự</a:t>
                      </a:r>
                      <a:endParaRPr lang="en-US" sz="4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500">
                          <a:solidFill>
                            <a:schemeClr val="tx1"/>
                          </a:solidFill>
                        </a:rPr>
                        <a:t>Chữ </a:t>
                      </a:r>
                      <a:endParaRPr lang="en-US" sz="4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500">
                          <a:solidFill>
                            <a:schemeClr val="tx1"/>
                          </a:solidFill>
                        </a:rPr>
                        <a:t>Tên chữ</a:t>
                      </a:r>
                      <a:endParaRPr lang="en-US" sz="4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66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1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a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a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42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2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 á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4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3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 ớ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72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4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b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17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5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c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05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6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/>
                        <a:t>xê hát</a:t>
                      </a:r>
                      <a:endParaRPr lang="en-US" sz="4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3149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68A0DCA-1694-B245-01BE-A13E2ACA9ADB}"/>
              </a:ext>
            </a:extLst>
          </p:cNvPr>
          <p:cNvSpPr txBox="1"/>
          <p:nvPr/>
        </p:nvSpPr>
        <p:spPr>
          <a:xfrm>
            <a:off x="8732966" y="534179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ă</a:t>
            </a:r>
            <a:endParaRPr lang="en-US" sz="4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37FF1-5700-E568-4352-DA9EB9773AFE}"/>
              </a:ext>
            </a:extLst>
          </p:cNvPr>
          <p:cNvSpPr txBox="1"/>
          <p:nvPr/>
        </p:nvSpPr>
        <p:spPr>
          <a:xfrm>
            <a:off x="8757701" y="6012285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â</a:t>
            </a:r>
            <a:endParaRPr lang="en-US" sz="4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7526C1-ABA3-FDE3-1CB9-7CB688F90030}"/>
              </a:ext>
            </a:extLst>
          </p:cNvPr>
          <p:cNvSpPr txBox="1"/>
          <p:nvPr/>
        </p:nvSpPr>
        <p:spPr>
          <a:xfrm>
            <a:off x="12721932" y="6702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bờ</a:t>
            </a:r>
            <a:endParaRPr lang="en-US" sz="40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CF4611-F6AD-F3F5-8679-31D4C2A5CE12}"/>
              </a:ext>
            </a:extLst>
          </p:cNvPr>
          <p:cNvSpPr txBox="1"/>
          <p:nvPr/>
        </p:nvSpPr>
        <p:spPr>
          <a:xfrm>
            <a:off x="12823002" y="740017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cờ</a:t>
            </a:r>
            <a:endParaRPr lang="en-US" sz="4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07855E-683E-E88F-A45F-97090E0A78D8}"/>
              </a:ext>
            </a:extLst>
          </p:cNvPr>
          <p:cNvSpPr txBox="1"/>
          <p:nvPr/>
        </p:nvSpPr>
        <p:spPr>
          <a:xfrm>
            <a:off x="8648700" y="8015663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/>
              <a:t>ch</a:t>
            </a:r>
            <a:endParaRPr lang="en-US" sz="4000"/>
          </a:p>
        </p:txBody>
      </p:sp>
      <p:pic>
        <p:nvPicPr>
          <p:cNvPr id="27" name="Picture 18">
            <a:extLst>
              <a:ext uri="{FF2B5EF4-FFF2-40B4-BE49-F238E27FC236}">
                <a16:creationId xmlns:a16="http://schemas.microsoft.com/office/drawing/2014/main" id="{B672EE6E-3BAC-917B-11F3-EA78DC4D83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55851" y="7016234"/>
            <a:ext cx="3583268" cy="28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3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12967" y="452727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888064" y="587028"/>
            <a:ext cx="12696978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3a: Điền chữ l hoặc chữ n vào chỗ trống: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0A078-4AE7-FFF9-9CA5-7EAC54AE9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780"/>
          <a:stretch/>
        </p:blipFill>
        <p:spPr>
          <a:xfrm>
            <a:off x="10022855" y="2787886"/>
            <a:ext cx="7089250" cy="5788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3424574" y="8447853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222542-F702-08E1-978A-A4B11B5C210F}"/>
              </a:ext>
            </a:extLst>
          </p:cNvPr>
          <p:cNvSpPr txBox="1"/>
          <p:nvPr/>
        </p:nvSpPr>
        <p:spPr>
          <a:xfrm>
            <a:off x="4605562" y="1696410"/>
            <a:ext cx="6321031" cy="727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/>
              <a:t>Em mơ làm mây trắng</a:t>
            </a:r>
          </a:p>
          <a:p>
            <a:pPr>
              <a:lnSpc>
                <a:spcPct val="150000"/>
              </a:lnSpc>
            </a:pPr>
            <a:r>
              <a:rPr lang="vi-VN" sz="3500"/>
              <a:t>Bay khắp      ẻo trời cao</a:t>
            </a:r>
          </a:p>
          <a:p>
            <a:pPr>
              <a:lnSpc>
                <a:spcPct val="150000"/>
              </a:lnSpc>
            </a:pPr>
            <a:r>
              <a:rPr lang="vi-VN" sz="3500"/>
              <a:t>Nhìn      on sông gấm vóc</a:t>
            </a:r>
          </a:p>
          <a:p>
            <a:pPr>
              <a:lnSpc>
                <a:spcPct val="150000"/>
              </a:lnSpc>
            </a:pPr>
            <a:r>
              <a:rPr lang="vi-VN" sz="3500"/>
              <a:t>Quê mình đẹp biết bao</a:t>
            </a:r>
          </a:p>
          <a:p>
            <a:pPr>
              <a:lnSpc>
                <a:spcPct val="150000"/>
              </a:lnSpc>
            </a:pPr>
            <a:endParaRPr lang="vi-VN" sz="3500"/>
          </a:p>
          <a:p>
            <a:pPr>
              <a:lnSpc>
                <a:spcPct val="150000"/>
              </a:lnSpc>
            </a:pPr>
            <a:r>
              <a:rPr lang="vi-VN" sz="3500"/>
              <a:t>Em mơ làm nắng ấm</a:t>
            </a:r>
          </a:p>
          <a:p>
            <a:pPr>
              <a:lnSpc>
                <a:spcPct val="150000"/>
              </a:lnSpc>
            </a:pPr>
            <a:r>
              <a:rPr lang="vi-VN" sz="3500"/>
              <a:t>Đánh thức bao mầm xanh</a:t>
            </a:r>
          </a:p>
          <a:p>
            <a:pPr>
              <a:lnSpc>
                <a:spcPct val="150000"/>
              </a:lnSpc>
            </a:pPr>
            <a:r>
              <a:rPr lang="vi-VN" sz="3500"/>
              <a:t>Vươn      ên từ đất mới</a:t>
            </a:r>
          </a:p>
          <a:p>
            <a:pPr>
              <a:lnSpc>
                <a:spcPct val="150000"/>
              </a:lnSpc>
            </a:pPr>
            <a:r>
              <a:rPr lang="vi-VN" sz="3500"/>
              <a:t>Đem cơm     o áo lành.</a:t>
            </a:r>
            <a:endParaRPr lang="en-US" sz="35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83F3D2-F4CE-48A1-C58D-10B2062D1EE9}"/>
              </a:ext>
            </a:extLst>
          </p:cNvPr>
          <p:cNvSpPr txBox="1"/>
          <p:nvPr/>
        </p:nvSpPr>
        <p:spPr>
          <a:xfrm>
            <a:off x="4552874" y="1720507"/>
            <a:ext cx="6321031" cy="7276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500"/>
              <a:t>Em mơ làm mây trắng</a:t>
            </a:r>
          </a:p>
          <a:p>
            <a:pPr>
              <a:lnSpc>
                <a:spcPct val="150000"/>
              </a:lnSpc>
            </a:pPr>
            <a:r>
              <a:rPr lang="vi-VN" sz="3500"/>
              <a:t>Bay khắp </a:t>
            </a:r>
            <a:r>
              <a:rPr lang="vi-VN" sz="3500">
                <a:solidFill>
                  <a:srgbClr val="FF0000"/>
                </a:solidFill>
              </a:rPr>
              <a:t>n</a:t>
            </a:r>
            <a:r>
              <a:rPr lang="vi-VN" sz="3500"/>
              <a:t>ẻo trời cao</a:t>
            </a:r>
          </a:p>
          <a:p>
            <a:pPr>
              <a:lnSpc>
                <a:spcPct val="150000"/>
              </a:lnSpc>
            </a:pPr>
            <a:r>
              <a:rPr lang="vi-VN" sz="3500"/>
              <a:t>Nhìn </a:t>
            </a:r>
            <a:r>
              <a:rPr lang="vi-VN" sz="3500">
                <a:solidFill>
                  <a:srgbClr val="FF0000"/>
                </a:solidFill>
              </a:rPr>
              <a:t>n</a:t>
            </a:r>
            <a:r>
              <a:rPr lang="vi-VN" sz="3500"/>
              <a:t>on sông gấm vóc</a:t>
            </a:r>
          </a:p>
          <a:p>
            <a:pPr>
              <a:lnSpc>
                <a:spcPct val="150000"/>
              </a:lnSpc>
            </a:pPr>
            <a:r>
              <a:rPr lang="vi-VN" sz="3500"/>
              <a:t>Quê mình đẹp biết bao</a:t>
            </a:r>
          </a:p>
          <a:p>
            <a:pPr>
              <a:lnSpc>
                <a:spcPct val="150000"/>
              </a:lnSpc>
            </a:pPr>
            <a:endParaRPr lang="vi-VN" sz="3500"/>
          </a:p>
          <a:p>
            <a:pPr>
              <a:lnSpc>
                <a:spcPct val="150000"/>
              </a:lnSpc>
            </a:pPr>
            <a:r>
              <a:rPr lang="vi-VN" sz="3500"/>
              <a:t>Em mơ làm nắng ấm</a:t>
            </a:r>
          </a:p>
          <a:p>
            <a:pPr>
              <a:lnSpc>
                <a:spcPct val="150000"/>
              </a:lnSpc>
            </a:pPr>
            <a:r>
              <a:rPr lang="vi-VN" sz="3500"/>
              <a:t>Đánh thức bao mầm xanh</a:t>
            </a:r>
          </a:p>
          <a:p>
            <a:pPr>
              <a:lnSpc>
                <a:spcPct val="150000"/>
              </a:lnSpc>
            </a:pPr>
            <a:r>
              <a:rPr lang="vi-VN" sz="3500"/>
              <a:t>Vươn </a:t>
            </a:r>
            <a:r>
              <a:rPr lang="vi-VN" sz="3500">
                <a:solidFill>
                  <a:srgbClr val="FF0000"/>
                </a:solidFill>
              </a:rPr>
              <a:t>l</a:t>
            </a:r>
            <a:r>
              <a:rPr lang="vi-VN" sz="3500"/>
              <a:t>ên từ đất mới</a:t>
            </a:r>
          </a:p>
          <a:p>
            <a:pPr>
              <a:lnSpc>
                <a:spcPct val="150000"/>
              </a:lnSpc>
            </a:pPr>
            <a:r>
              <a:rPr lang="vi-VN" sz="3500"/>
              <a:t>Đem cơm </a:t>
            </a:r>
            <a:r>
              <a:rPr lang="vi-VN" sz="3500">
                <a:solidFill>
                  <a:srgbClr val="FF0000"/>
                </a:solidFill>
              </a:rPr>
              <a:t>n</a:t>
            </a:r>
            <a:r>
              <a:rPr lang="vi-VN" sz="3500"/>
              <a:t>o áo lành.</a:t>
            </a:r>
            <a:endParaRPr lang="en-US" sz="35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6ED71FA-1CF0-91A6-BEAE-453572102D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7141" y="8322176"/>
            <a:ext cx="548937" cy="5441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4FB507-2BAB-A49C-955A-99B03AE7AD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9444" y="7429500"/>
            <a:ext cx="548937" cy="5441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4575BB-278C-C965-AEF1-1ED7E54103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3439" y="3559541"/>
            <a:ext cx="548937" cy="5441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BC06A4-9011-04C0-5CD2-CF1DDB3C2F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1380" y="2716884"/>
            <a:ext cx="548937" cy="544198"/>
          </a:xfrm>
          <a:prstGeom prst="rect">
            <a:avLst/>
          </a:prstGeom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id="{1B00EF9A-759E-7724-CD96-A4C406ACAC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15325" y="6582745"/>
            <a:ext cx="3583268" cy="28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12967" y="452727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1888064" y="587028"/>
            <a:ext cx="12696978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3a: Điền vần âc hay ât vào chỗ trống:</a:t>
            </a:r>
            <a:endParaRPr lang="en-US" sz="4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424574" y="8447853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AA4650-78B6-ACFA-0765-BAA345E64250}"/>
              </a:ext>
            </a:extLst>
          </p:cNvPr>
          <p:cNvSpPr txBox="1"/>
          <p:nvPr/>
        </p:nvSpPr>
        <p:spPr>
          <a:xfrm>
            <a:off x="2264105" y="1906162"/>
            <a:ext cx="14335221" cy="621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Sáng chủ nh</a:t>
            </a:r>
            <a:r>
              <a:rPr lang="vi-VN" sz="4500">
                <a:solidFill>
                  <a:srgbClr val="FF0000"/>
                </a:solidFill>
              </a:rPr>
              <a:t>ật</a:t>
            </a:r>
            <a:r>
              <a:rPr lang="vi-VN" sz="4500"/>
              <a:t>, An muốn đi câu cá, nhưng cậu chả nhớ đã c</a:t>
            </a:r>
            <a:r>
              <a:rPr lang="vi-VN" sz="4500">
                <a:solidFill>
                  <a:srgbClr val="FF0000"/>
                </a:solidFill>
              </a:rPr>
              <a:t>ất</a:t>
            </a:r>
            <a:r>
              <a:rPr lang="vi-VN" sz="4500"/>
              <a:t> chiếc cần câu ở đâu. Tìm vài phút mới thấy, An đem cần câu ra bờ ao, mắc mồi vào và ngồi đợi. Cứ vài phút, cậu lại nh</a:t>
            </a:r>
            <a:r>
              <a:rPr lang="vi-VN" sz="4500">
                <a:solidFill>
                  <a:srgbClr val="FF0000"/>
                </a:solidFill>
              </a:rPr>
              <a:t>ấc</a:t>
            </a:r>
            <a:r>
              <a:rPr lang="vi-VN" sz="4500"/>
              <a:t> cần lên xem. Cá đâu chẳng thấy, chỉ thấy m</a:t>
            </a:r>
            <a:r>
              <a:rPr lang="vi-VN" sz="4500">
                <a:solidFill>
                  <a:srgbClr val="FF0000"/>
                </a:solidFill>
              </a:rPr>
              <a:t>ất</a:t>
            </a:r>
            <a:r>
              <a:rPr lang="vi-VN" sz="4500"/>
              <a:t> mồi liên tục. Chú nhái bén ngồi trên tàu cá ngước mắt nhìn An lạ lẫm.</a:t>
            </a:r>
            <a:endParaRPr lang="en-US" sz="45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CC737-D910-DA61-6E9A-64A1B4AD8669}"/>
              </a:ext>
            </a:extLst>
          </p:cNvPr>
          <p:cNvSpPr txBox="1"/>
          <p:nvPr/>
        </p:nvSpPr>
        <p:spPr>
          <a:xfrm>
            <a:off x="2283709" y="1930259"/>
            <a:ext cx="14335221" cy="621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/>
              <a:t>Sáng chủ nh</a:t>
            </a:r>
            <a:r>
              <a:rPr lang="vi-VN" sz="4500">
                <a:solidFill>
                  <a:srgbClr val="FF0000"/>
                </a:solidFill>
              </a:rPr>
              <a:t>     </a:t>
            </a:r>
            <a:r>
              <a:rPr lang="vi-VN" sz="4500"/>
              <a:t>, An muốn đi câu cá, nhưng cậu chả nhớ đã c</a:t>
            </a:r>
            <a:r>
              <a:rPr lang="vi-VN" sz="4500">
                <a:solidFill>
                  <a:srgbClr val="FF0000"/>
                </a:solidFill>
              </a:rPr>
              <a:t>      </a:t>
            </a:r>
            <a:r>
              <a:rPr lang="vi-VN" sz="4500"/>
              <a:t> chiếc cần câu ở đâu. Tìm vài phút mới thấy, An đem cần câu ra bờ ao, mắc mồi vào và ngồi đợi. Cứ vài phút, cậu lại nh </a:t>
            </a:r>
            <a:r>
              <a:rPr lang="vi-VN" sz="4500">
                <a:solidFill>
                  <a:srgbClr val="FF0000"/>
                </a:solidFill>
              </a:rPr>
              <a:t>   </a:t>
            </a:r>
            <a:r>
              <a:rPr lang="vi-VN" sz="4500"/>
              <a:t> cần lên xem. Cá đâu chẳng thấy, chỉ thấy m</a:t>
            </a:r>
            <a:r>
              <a:rPr lang="vi-VN" sz="4500">
                <a:solidFill>
                  <a:srgbClr val="FF0000"/>
                </a:solidFill>
              </a:rPr>
              <a:t>   </a:t>
            </a:r>
            <a:r>
              <a:rPr lang="vi-VN" sz="4500"/>
              <a:t> mồi liên tục. Chú nhái bén ngồi trên tàu cá ngước mắt nhìn An lạ lẫm.</a:t>
            </a:r>
            <a:endParaRPr lang="en-US" sz="45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46962B-66EF-278D-A152-10CB969402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1614" y="2315596"/>
            <a:ext cx="548688" cy="548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D222B4-57B4-29AC-BBDB-305AD7514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866" y="3314700"/>
            <a:ext cx="548688" cy="548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F78D77-C214-8EF2-CDAF-134A52ED61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4912" y="5329395"/>
            <a:ext cx="548688" cy="548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875414-2C3C-C85B-7E06-F1F1DBC20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5712" y="6362700"/>
            <a:ext cx="548688" cy="548688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728A3A9E-C683-5F6B-0DFA-FC51857B16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2220" y="7636552"/>
            <a:ext cx="3686716" cy="26745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9EA503-FCD7-61E1-E6C4-D3C9B42131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86446" y="-177805"/>
            <a:ext cx="3226980" cy="25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5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4" grpId="0"/>
      <p:bldP spid="2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31554" y="1315351"/>
            <a:ext cx="12698827" cy="6205757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79169" y="2409951"/>
            <a:ext cx="934380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8000" b="1">
                <a:latin typeface="Arial" panose="020B0604020202020204" pitchFamily="34" charset="0"/>
                <a:cs typeface="Arial" panose="020B0604020202020204" pitchFamily="34" charset="0"/>
              </a:rPr>
              <a:t>KỂ CHUYỆN:</a:t>
            </a:r>
            <a:endParaRPr lang="en-US" sz="8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ẠN MỚI</a:t>
            </a:r>
            <a:endParaRPr lang="en-US" sz="8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9415" y="169986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5401610" y="2550196"/>
            <a:ext cx="1901530" cy="173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2854736" y="7250764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812442" y="6015588"/>
            <a:ext cx="1045660" cy="956779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6382" y="6389223"/>
            <a:ext cx="7315200" cy="315468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13953198" y="5786816"/>
            <a:ext cx="3884428" cy="3384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22904" y="712695"/>
            <a:ext cx="3896140" cy="3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2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2858551" y="2354658"/>
            <a:ext cx="12567629" cy="868323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Trong câu chuyện “Bạn mới” có mấy nhân vật?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6794125" y="813114"/>
            <a:ext cx="4376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22668DF0-ED91-AFE7-A83A-3A09D636B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29639" y="6309409"/>
            <a:ext cx="3261238" cy="3628637"/>
          </a:xfrm>
          <a:prstGeom prst="rect">
            <a:avLst/>
          </a:prstGeom>
        </p:spPr>
      </p:pic>
      <p:sp>
        <p:nvSpPr>
          <p:cNvPr id="12" name="Heptagon 11">
            <a:extLst>
              <a:ext uri="{FF2B5EF4-FFF2-40B4-BE49-F238E27FC236}">
                <a16:creationId xmlns:a16="http://schemas.microsoft.com/office/drawing/2014/main" id="{D87D3AFC-867D-4090-A9B6-96A6C8EC2022}"/>
              </a:ext>
            </a:extLst>
          </p:cNvPr>
          <p:cNvSpPr/>
          <p:nvPr/>
        </p:nvSpPr>
        <p:spPr>
          <a:xfrm>
            <a:off x="3677536" y="4148785"/>
            <a:ext cx="1524000" cy="1371600"/>
          </a:xfrm>
          <a:prstGeom prst="heptagon">
            <a:avLst/>
          </a:prstGeom>
          <a:solidFill>
            <a:srgbClr val="E289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>
                <a:solidFill>
                  <a:sysClr val="windowText" lastClr="000000"/>
                </a:solidFill>
              </a:rPr>
              <a:t>A</a:t>
            </a:r>
            <a:endParaRPr lang="en-US" sz="5000" b="1">
              <a:solidFill>
                <a:sysClr val="windowText" lastClr="000000"/>
              </a:solidFill>
            </a:endParaRPr>
          </a:p>
        </p:txBody>
      </p:sp>
      <p:sp>
        <p:nvSpPr>
          <p:cNvPr id="19" name="Heptagon 18">
            <a:extLst>
              <a:ext uri="{FF2B5EF4-FFF2-40B4-BE49-F238E27FC236}">
                <a16:creationId xmlns:a16="http://schemas.microsoft.com/office/drawing/2014/main" id="{85550E30-1C26-C75B-BC25-F987D932ADD4}"/>
              </a:ext>
            </a:extLst>
          </p:cNvPr>
          <p:cNvSpPr/>
          <p:nvPr/>
        </p:nvSpPr>
        <p:spPr>
          <a:xfrm>
            <a:off x="10870011" y="6752127"/>
            <a:ext cx="1524000" cy="1371600"/>
          </a:xfrm>
          <a:prstGeom prst="heptagon">
            <a:avLst/>
          </a:prstGeom>
          <a:solidFill>
            <a:srgbClr val="E289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>
                <a:solidFill>
                  <a:sysClr val="windowText" lastClr="000000"/>
                </a:solidFill>
              </a:rPr>
              <a:t>D</a:t>
            </a:r>
            <a:endParaRPr lang="en-US" sz="5000" b="1">
              <a:solidFill>
                <a:sysClr val="windowText" lastClr="000000"/>
              </a:solidFill>
            </a:endParaRPr>
          </a:p>
        </p:txBody>
      </p:sp>
      <p:sp>
        <p:nvSpPr>
          <p:cNvPr id="24" name="Heptagon 23">
            <a:extLst>
              <a:ext uri="{FF2B5EF4-FFF2-40B4-BE49-F238E27FC236}">
                <a16:creationId xmlns:a16="http://schemas.microsoft.com/office/drawing/2014/main" id="{0E6E06CF-B83E-F1B4-5B14-1FF2ED3FCC4E}"/>
              </a:ext>
            </a:extLst>
          </p:cNvPr>
          <p:cNvSpPr/>
          <p:nvPr/>
        </p:nvSpPr>
        <p:spPr>
          <a:xfrm>
            <a:off x="3741775" y="6718420"/>
            <a:ext cx="1524000" cy="1371600"/>
          </a:xfrm>
          <a:prstGeom prst="heptagon">
            <a:avLst/>
          </a:prstGeom>
          <a:solidFill>
            <a:srgbClr val="E289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>
                <a:solidFill>
                  <a:sysClr val="windowText" lastClr="000000"/>
                </a:solidFill>
              </a:rPr>
              <a:t>B</a:t>
            </a:r>
            <a:endParaRPr lang="en-US" sz="5000" b="1">
              <a:solidFill>
                <a:sysClr val="windowText" lastClr="000000"/>
              </a:solidFill>
            </a:endParaRPr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DAF81AD7-02CA-9DD0-51AE-00DF32B48A05}"/>
              </a:ext>
            </a:extLst>
          </p:cNvPr>
          <p:cNvSpPr/>
          <p:nvPr/>
        </p:nvSpPr>
        <p:spPr>
          <a:xfrm>
            <a:off x="10718962" y="4121838"/>
            <a:ext cx="1524000" cy="1371600"/>
          </a:xfrm>
          <a:prstGeom prst="heptagon">
            <a:avLst/>
          </a:prstGeom>
          <a:solidFill>
            <a:srgbClr val="E289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>
                <a:solidFill>
                  <a:sysClr val="windowText" lastClr="000000"/>
                </a:solidFill>
              </a:rPr>
              <a:t>C</a:t>
            </a:r>
            <a:endParaRPr lang="en-US" sz="5000" b="1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6E546-AC5A-3FED-DF8D-996A1CABCBA3}"/>
              </a:ext>
            </a:extLst>
          </p:cNvPr>
          <p:cNvSpPr txBox="1"/>
          <p:nvPr/>
        </p:nvSpPr>
        <p:spPr>
          <a:xfrm>
            <a:off x="5849564" y="4578285"/>
            <a:ext cx="3975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/>
              <a:t>2 nhân vật</a:t>
            </a:r>
            <a:endParaRPr lang="en-US" sz="45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5903518" y="7045512"/>
            <a:ext cx="3975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/>
              <a:t>3 nhân vật</a:t>
            </a:r>
            <a:endParaRPr lang="en-US" sz="45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516F33-C0F3-A5FA-48A7-21CEAC664298}"/>
              </a:ext>
            </a:extLst>
          </p:cNvPr>
          <p:cNvSpPr txBox="1"/>
          <p:nvPr/>
        </p:nvSpPr>
        <p:spPr>
          <a:xfrm>
            <a:off x="12873702" y="4485358"/>
            <a:ext cx="3975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/>
              <a:t>4 nhân vật</a:t>
            </a:r>
            <a:endParaRPr lang="en-US" sz="45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132E14-B412-FCD4-25D1-A6AEF6912A37}"/>
              </a:ext>
            </a:extLst>
          </p:cNvPr>
          <p:cNvSpPr txBox="1"/>
          <p:nvPr/>
        </p:nvSpPr>
        <p:spPr>
          <a:xfrm>
            <a:off x="13040550" y="6956719"/>
            <a:ext cx="3975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"/>
              <a:t>5 nhân vật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44890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2858551" y="2354658"/>
            <a:ext cx="12567629" cy="868323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Tên của các nhân vật trong chuyện “Bạn mới”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07151-B043-E819-8C3D-9D9840A24675}"/>
              </a:ext>
            </a:extLst>
          </p:cNvPr>
          <p:cNvSpPr txBox="1"/>
          <p:nvPr/>
        </p:nvSpPr>
        <p:spPr>
          <a:xfrm>
            <a:off x="6794125" y="813114"/>
            <a:ext cx="4376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5323815" y="4118409"/>
            <a:ext cx="3975479" cy="30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/>
              <a:t>A – i – a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/>
              <a:t>Thầy giáo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/>
              <a:t>Tét – su - ô</a:t>
            </a:r>
            <a:endParaRPr lang="en-US" sz="45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01C65-0314-1EB1-6363-39F0448AAEC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0" t="36511" r="20668" b="34628"/>
          <a:stretch/>
        </p:blipFill>
        <p:spPr>
          <a:xfrm>
            <a:off x="2670057" y="4466323"/>
            <a:ext cx="2150288" cy="2598583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8682" y="7113356"/>
            <a:ext cx="3686716" cy="2674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765A5E-7D35-8622-EC5A-A1D24EDCE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45" y="3089240"/>
            <a:ext cx="5338337" cy="60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4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81000" y="499098"/>
            <a:ext cx="17526000" cy="9787901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F1107F-6553-7DCF-8808-39F83F01179F}"/>
              </a:ext>
            </a:extLst>
          </p:cNvPr>
          <p:cNvSpPr txBox="1"/>
          <p:nvPr/>
        </p:nvSpPr>
        <p:spPr>
          <a:xfrm>
            <a:off x="2076976" y="827091"/>
            <a:ext cx="14130780" cy="868323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Quan sát các bức tranh và trả lời các câu hỏi gợi ý: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44F214-B1A7-C2C7-131E-B231EB4A2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25" y="1756451"/>
            <a:ext cx="5220930" cy="3617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7165F5-5ECF-26AA-E007-9315D8FEC6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8988" y="5786484"/>
            <a:ext cx="5220930" cy="3636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6BD359-F7E4-CBD7-1F1D-7317857957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239" b="3848"/>
          <a:stretch/>
        </p:blipFill>
        <p:spPr>
          <a:xfrm>
            <a:off x="6848901" y="1965922"/>
            <a:ext cx="4990205" cy="3550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CDF9F1-A61B-9582-361E-8B6DF83526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20037" y="6553351"/>
            <a:ext cx="4990206" cy="35784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11809008" y="2542485"/>
            <a:ext cx="5705562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Thầy giáo đã giúp A-i-a tự tin bằn</a:t>
            </a:r>
            <a:r>
              <a:rPr lang="vi-VN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cách nào?</a:t>
            </a:r>
            <a:endParaRPr lang="en-US" sz="35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390DE-CA39-207C-92DD-ECB68B2A8CDD}"/>
              </a:ext>
            </a:extLst>
          </p:cNvPr>
          <p:cNvSpPr txBox="1"/>
          <p:nvPr/>
        </p:nvSpPr>
        <p:spPr>
          <a:xfrm>
            <a:off x="545212" y="5384807"/>
            <a:ext cx="5214373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(1): Chuyện gì xảy ra trong giờ ra chơi?</a:t>
            </a:r>
            <a:endParaRPr lang="en-US" sz="35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819FEC-0485-A1EE-1B4A-18403B57FFED}"/>
              </a:ext>
            </a:extLst>
          </p:cNvPr>
          <p:cNvSpPr txBox="1"/>
          <p:nvPr/>
        </p:nvSpPr>
        <p:spPr>
          <a:xfrm>
            <a:off x="497076" y="8292170"/>
            <a:ext cx="5089698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(2): A-i-a tham gia trò chơi như thế nào?</a:t>
            </a:r>
            <a:endParaRPr lang="en-US" sz="3500" b="1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E2434A-C43B-7B33-723C-09C329528618}"/>
              </a:ext>
            </a:extLst>
          </p:cNvPr>
          <p:cNvSpPr txBox="1"/>
          <p:nvPr/>
        </p:nvSpPr>
        <p:spPr>
          <a:xfrm>
            <a:off x="11882963" y="5090226"/>
            <a:ext cx="6093767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 Tét-su-ô thay đổi thái độ với A-i-a như thế nào</a:t>
            </a:r>
            <a:r>
              <a:rPr lang="vi-VN" sz="3500" b="1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6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11E08F-5300-EAB8-69EB-ADB6B981CDF3}"/>
              </a:ext>
            </a:extLst>
          </p:cNvPr>
          <p:cNvSpPr txBox="1"/>
          <p:nvPr/>
        </p:nvSpPr>
        <p:spPr>
          <a:xfrm>
            <a:off x="9848514" y="1754718"/>
            <a:ext cx="4553286" cy="11093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Quan sát tranh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2E244-088F-BA7C-88EB-4B3CF5357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0539" y="1702102"/>
            <a:ext cx="5704661" cy="381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4E77E-4AB9-759B-57EE-99BA7F628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4358" y="3525534"/>
            <a:ext cx="7529006" cy="5244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36ADC8-3E3E-4C92-74F2-CE9C509345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38595" y="1283433"/>
            <a:ext cx="750167" cy="7501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6D524A-30F1-ED69-DE3E-128A1BFF65A8}"/>
              </a:ext>
            </a:extLst>
          </p:cNvPr>
          <p:cNvSpPr/>
          <p:nvPr/>
        </p:nvSpPr>
        <p:spPr>
          <a:xfrm>
            <a:off x="2223506" y="5960270"/>
            <a:ext cx="6602177" cy="28302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A7372-71A8-4772-4BB2-80BDE3B7B7A7}"/>
              </a:ext>
            </a:extLst>
          </p:cNvPr>
          <p:cNvSpPr txBox="1"/>
          <p:nvPr/>
        </p:nvSpPr>
        <p:spPr>
          <a:xfrm>
            <a:off x="2387425" y="5836645"/>
            <a:ext cx="6274337" cy="27482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các hình ảnh minh họa, thầy giáo và các bạn học sinh đang làm gì?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0DAA99-17D9-3C1E-E9C4-F59F730467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844615">
            <a:off x="1396528" y="525558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7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14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8682" y="7113356"/>
            <a:ext cx="3686716" cy="2674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41F333-90D7-0887-25AE-06A6A3E169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9893" y="2532394"/>
            <a:ext cx="7227228" cy="5007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9142366" y="3014754"/>
            <a:ext cx="7954220" cy="4078421"/>
          </a:xfrm>
          <a:prstGeom prst="round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A-i-a là học sinh mới, chưa quen ai nên không tham gia chơi với nhóm nào. Thầy giáo đã khuyến khích A-i-a chơi cùng các bạn.</a:t>
            </a:r>
            <a:endParaRPr lang="en-US" sz="4000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B4E2E235-2204-25F6-FA1A-A537296E9965}"/>
              </a:ext>
            </a:extLst>
          </p:cNvPr>
          <p:cNvSpPr/>
          <p:nvPr/>
        </p:nvSpPr>
        <p:spPr>
          <a:xfrm>
            <a:off x="7444226" y="2116074"/>
            <a:ext cx="3396279" cy="83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6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0FF795-D29C-878E-69C9-DDE31A3D78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7517" y="2335794"/>
            <a:ext cx="7257103" cy="50543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1164003" y="2730536"/>
            <a:ext cx="8555610" cy="4078421"/>
          </a:xfrm>
          <a:prstGeom prst="roundRect">
            <a:avLst/>
          </a:prstGeom>
          <a:solidFill>
            <a:srgbClr val="AFEBE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Khi đến lượt đuổi các bạn, A-i-a không bắt được ai vì em chậm quá. Bị Tét-su-ô chê, A-i-a càng lúng túng.</a:t>
            </a:r>
            <a:endParaRPr lang="en-US" sz="4000"/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D0AFBB4F-6483-9EEA-151D-C591555960C2}"/>
              </a:ext>
            </a:extLst>
          </p:cNvPr>
          <p:cNvSpPr/>
          <p:nvPr/>
        </p:nvSpPr>
        <p:spPr>
          <a:xfrm flipH="1">
            <a:off x="7772281" y="1900244"/>
            <a:ext cx="3405626" cy="83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3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8571907" y="2784282"/>
            <a:ext cx="8555610" cy="4078421"/>
          </a:xfrm>
          <a:prstGeom prst="roundRect">
            <a:avLst/>
          </a:prstGeom>
          <a:solidFill>
            <a:srgbClr val="E2895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Thầy bảo A-i-a cho thầy xem tranh em vẽ và khen em vẽ đẹp, rồi treo tranh của em lên tường để các bạn cùng xem. </a:t>
            </a:r>
            <a:endParaRPr lang="en-US" sz="40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A1AC05-0EA0-8180-A86C-9BF4FDBC8BE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39" b="3848"/>
          <a:stretch/>
        </p:blipFill>
        <p:spPr>
          <a:xfrm>
            <a:off x="1547750" y="2348426"/>
            <a:ext cx="6860627" cy="4880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AC865F8E-00F5-E292-1561-DED10CC9E7F9}"/>
              </a:ext>
            </a:extLst>
          </p:cNvPr>
          <p:cNvSpPr/>
          <p:nvPr/>
        </p:nvSpPr>
        <p:spPr>
          <a:xfrm>
            <a:off x="7354171" y="2040407"/>
            <a:ext cx="3396279" cy="83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1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1391595" y="3073297"/>
            <a:ext cx="8555610" cy="4078421"/>
          </a:xfrm>
          <a:prstGeom prst="roundRect">
            <a:avLst/>
          </a:prstGeom>
          <a:solidFill>
            <a:srgbClr val="FFBFA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Tét-su-ô hiểu ra ai cũng có điểm mạnh riêng, việc mình chê bạn là không đúng nên đã chủ động rủ A-i-a cùng chơi đuổi bắt.</a:t>
            </a:r>
            <a:endParaRPr lang="en-US" sz="4000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3CD675-F45D-C495-7BA0-FF251DA3EB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6255" y="2673077"/>
            <a:ext cx="6599373" cy="47324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AC865F8E-00F5-E292-1561-DED10CC9E7F9}"/>
              </a:ext>
            </a:extLst>
          </p:cNvPr>
          <p:cNvSpPr/>
          <p:nvPr/>
        </p:nvSpPr>
        <p:spPr>
          <a:xfrm flipH="1">
            <a:off x="8962980" y="1955050"/>
            <a:ext cx="2678622" cy="83029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3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E4FD2E-C11A-B4AA-A2A3-78A675020E90}"/>
              </a:ext>
            </a:extLst>
          </p:cNvPr>
          <p:cNvSpPr txBox="1"/>
          <p:nvPr/>
        </p:nvSpPr>
        <p:spPr>
          <a:xfrm>
            <a:off x="3276600" y="3895865"/>
            <a:ext cx="12458679" cy="407842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/>
              <a:t>Lưu ý: </a:t>
            </a:r>
          </a:p>
          <a:p>
            <a:pPr>
              <a:lnSpc>
                <a:spcPct val="150000"/>
              </a:lnSpc>
            </a:pPr>
            <a:r>
              <a:rPr lang="vi-VN" sz="4000"/>
              <a:t>Khi kể chuyện các em nhớ to rõ ràng, giọng truyền cảm, tự tin khi kể, thể hiện đúng tâm lí của nhân vật trong lời kể.</a:t>
            </a:r>
            <a:endParaRPr lang="en-US" sz="4000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0BEEF3-743E-D875-3098-C2D351DC22C1}"/>
              </a:ext>
            </a:extLst>
          </p:cNvPr>
          <p:cNvSpPr txBox="1"/>
          <p:nvPr/>
        </p:nvSpPr>
        <p:spPr>
          <a:xfrm>
            <a:off x="1922311" y="1241913"/>
            <a:ext cx="14336084" cy="2258632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Dựa vào các tranh gợi ý, các em hãy kể lại câu chuyện “Bạn mới” cho các bạn trong nhóm cùng nghe.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6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>
            <a:extLst>
              <a:ext uri="{FF2B5EF4-FFF2-40B4-BE49-F238E27FC236}">
                <a16:creationId xmlns:a16="http://schemas.microsoft.com/office/drawing/2014/main" id="{46456EC9-82B3-6EEF-F467-68434A3013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291541" y="8394777"/>
            <a:ext cx="3534087" cy="1846561"/>
          </a:xfrm>
          <a:prstGeom prst="rect">
            <a:avLst/>
          </a:prstGeom>
        </p:spPr>
      </p:pic>
      <p:pic>
        <p:nvPicPr>
          <p:cNvPr id="22" name="Picture 23">
            <a:extLst>
              <a:ext uri="{FF2B5EF4-FFF2-40B4-BE49-F238E27FC236}">
                <a16:creationId xmlns:a16="http://schemas.microsoft.com/office/drawing/2014/main" id="{411D0CA4-262F-30E2-1682-CC571F335E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13543693" y="8519991"/>
            <a:ext cx="1043755" cy="982435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99CBAE89-EFB6-C250-54B9-D994A88707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15438255" y="8273038"/>
            <a:ext cx="1043755" cy="982435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DE7615E-3797-E751-849F-CC9C89147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8953" y="6786455"/>
            <a:ext cx="3686716" cy="26745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60BEEF3-743E-D875-3098-C2D351DC22C1}"/>
              </a:ext>
            </a:extLst>
          </p:cNvPr>
          <p:cNvSpPr txBox="1"/>
          <p:nvPr/>
        </p:nvSpPr>
        <p:spPr>
          <a:xfrm>
            <a:off x="2060225" y="2471782"/>
            <a:ext cx="14336084" cy="4557134"/>
          </a:xfrm>
          <a:prstGeom prst="roundRect">
            <a:avLst/>
          </a:prstGeom>
          <a:solidFill>
            <a:srgbClr val="F5AF4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a) Em thích nhân vật nào trong câu chuyện trên? Vì sao?</a:t>
            </a:r>
          </a:p>
          <a:p>
            <a:pPr>
              <a:lnSpc>
                <a:spcPct val="150000"/>
              </a:lnSpc>
            </a:pPr>
            <a:r>
              <a:rPr lang="vi-VN" sz="4500">
                <a:latin typeface="Arial" panose="020B0604020202020204" pitchFamily="34" charset="0"/>
                <a:cs typeface="Arial" panose="020B0604020202020204" pitchFamily="34" charset="0"/>
              </a:rPr>
              <a:t>b) Nếu lớp em có một người bạn mới, em có thể làm gì để giúp bạn?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C6D36A-7C81-5872-445C-E520C34D4F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70810" flipH="1">
            <a:off x="15723535" y="275304"/>
            <a:ext cx="2138873" cy="2179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42BBD6-305A-8D86-AB73-A48B75759D66}"/>
              </a:ext>
            </a:extLst>
          </p:cNvPr>
          <p:cNvSpPr txBox="1"/>
          <p:nvPr/>
        </p:nvSpPr>
        <p:spPr>
          <a:xfrm>
            <a:off x="5417570" y="924717"/>
            <a:ext cx="7621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latin typeface="Arial" panose="020B0604020202020204" pitchFamily="34" charset="0"/>
                <a:cs typeface="Arial" panose="020B0604020202020204" pitchFamily="34" charset="0"/>
              </a:rPr>
              <a:t>Trao đổi về câu chuyện</a:t>
            </a:r>
            <a:endParaRPr lang="en-US" sz="5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3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t="3998" b="66025"/>
          <a:stretch>
            <a:fillRect/>
          </a:stretch>
        </p:blipFill>
        <p:spPr>
          <a:xfrm>
            <a:off x="0" y="-555413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49025" y="715569"/>
            <a:ext cx="12788317" cy="2855236"/>
            <a:chOff x="-3810" y="732802"/>
            <a:chExt cx="9942242" cy="2357356"/>
          </a:xfrm>
        </p:grpSpPr>
        <p:sp>
          <p:nvSpPr>
            <p:cNvPr id="4" name="Freeform 4"/>
            <p:cNvSpPr/>
            <p:nvPr/>
          </p:nvSpPr>
          <p:spPr>
            <a:xfrm>
              <a:off x="10160" y="732802"/>
              <a:ext cx="9913032" cy="2347196"/>
            </a:xfrm>
            <a:custGeom>
              <a:avLst/>
              <a:gdLst/>
              <a:ahLst/>
              <a:cxnLst/>
              <a:rect l="l" t="t" r="r" b="b"/>
              <a:pathLst>
                <a:path w="9913032" h="3063488">
                  <a:moveTo>
                    <a:pt x="9913032" y="3063488"/>
                  </a:moveTo>
                  <a:lnTo>
                    <a:pt x="0" y="3055868"/>
                  </a:lnTo>
                  <a:lnTo>
                    <a:pt x="0" y="1075724"/>
                  </a:lnTo>
                  <a:lnTo>
                    <a:pt x="17780" y="19050"/>
                  </a:lnTo>
                  <a:lnTo>
                    <a:pt x="4941493" y="0"/>
                  </a:lnTo>
                  <a:lnTo>
                    <a:pt x="989398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732802"/>
              <a:ext cx="9942242" cy="2357356"/>
            </a:xfrm>
            <a:custGeom>
              <a:avLst/>
              <a:gdLst/>
              <a:ahLst/>
              <a:cxnLst/>
              <a:rect l="l" t="t" r="r" b="b"/>
              <a:pathLst>
                <a:path w="9942242" h="3090158">
                  <a:moveTo>
                    <a:pt x="9907952" y="21590"/>
                  </a:moveTo>
                  <a:cubicBezTo>
                    <a:pt x="9909222" y="34290"/>
                    <a:pt x="9909222" y="44450"/>
                    <a:pt x="9910492" y="54610"/>
                  </a:cubicBezTo>
                  <a:cubicBezTo>
                    <a:pt x="9913032" y="110205"/>
                    <a:pt x="9914302" y="176623"/>
                    <a:pt x="9916842" y="240668"/>
                  </a:cubicBezTo>
                  <a:cubicBezTo>
                    <a:pt x="9916842" y="333178"/>
                    <a:pt x="9929542" y="2157286"/>
                    <a:pt x="9935892" y="2249796"/>
                  </a:cubicBezTo>
                  <a:cubicBezTo>
                    <a:pt x="9942242" y="2389747"/>
                    <a:pt x="9938432" y="2532070"/>
                    <a:pt x="9938432" y="2672021"/>
                  </a:cubicBezTo>
                  <a:cubicBezTo>
                    <a:pt x="9938432" y="2795368"/>
                    <a:pt x="9939702" y="2909226"/>
                    <a:pt x="9940972" y="3029198"/>
                  </a:cubicBezTo>
                  <a:cubicBezTo>
                    <a:pt x="9940972" y="3050788"/>
                    <a:pt x="9940972" y="3064758"/>
                    <a:pt x="9940972" y="3088888"/>
                  </a:cubicBezTo>
                  <a:cubicBezTo>
                    <a:pt x="9918112" y="3088888"/>
                    <a:pt x="9897792" y="3090158"/>
                    <a:pt x="9850785" y="3088888"/>
                  </a:cubicBezTo>
                  <a:cubicBezTo>
                    <a:pt x="9344103" y="3083808"/>
                    <a:pt x="8829627" y="3090158"/>
                    <a:pt x="8322946" y="3085078"/>
                  </a:cubicBezTo>
                  <a:cubicBezTo>
                    <a:pt x="8018937" y="3081268"/>
                    <a:pt x="7722723" y="3083808"/>
                    <a:pt x="7418714" y="3081268"/>
                  </a:cubicBezTo>
                  <a:cubicBezTo>
                    <a:pt x="7278402" y="3079998"/>
                    <a:pt x="7138091" y="3078728"/>
                    <a:pt x="6997778" y="3077458"/>
                  </a:cubicBezTo>
                  <a:cubicBezTo>
                    <a:pt x="6912033" y="3077458"/>
                    <a:pt x="6834081" y="3078728"/>
                    <a:pt x="6748336" y="3078728"/>
                  </a:cubicBezTo>
                  <a:cubicBezTo>
                    <a:pt x="6530073" y="3077458"/>
                    <a:pt x="5929850" y="3078728"/>
                    <a:pt x="5711588" y="3077458"/>
                  </a:cubicBezTo>
                  <a:cubicBezTo>
                    <a:pt x="5555685" y="3076188"/>
                    <a:pt x="2437646" y="3085078"/>
                    <a:pt x="2281744" y="3083808"/>
                  </a:cubicBezTo>
                  <a:cubicBezTo>
                    <a:pt x="2242768" y="3083808"/>
                    <a:pt x="2195998" y="3085078"/>
                    <a:pt x="2157022" y="3085078"/>
                  </a:cubicBezTo>
                  <a:cubicBezTo>
                    <a:pt x="2063481" y="3085078"/>
                    <a:pt x="1977735" y="3086348"/>
                    <a:pt x="1884194" y="3086348"/>
                  </a:cubicBezTo>
                  <a:cubicBezTo>
                    <a:pt x="1650341" y="3086348"/>
                    <a:pt x="1424283" y="3085078"/>
                    <a:pt x="1190430" y="3083808"/>
                  </a:cubicBezTo>
                  <a:cubicBezTo>
                    <a:pt x="1050118" y="3082538"/>
                    <a:pt x="909806" y="3081268"/>
                    <a:pt x="777290" y="3079998"/>
                  </a:cubicBezTo>
                  <a:cubicBezTo>
                    <a:pt x="527847" y="3078728"/>
                    <a:pt x="278403" y="3077458"/>
                    <a:pt x="48260" y="3077458"/>
                  </a:cubicBezTo>
                  <a:cubicBezTo>
                    <a:pt x="38100" y="3077458"/>
                    <a:pt x="29210" y="3077458"/>
                    <a:pt x="19050" y="3076188"/>
                  </a:cubicBezTo>
                  <a:cubicBezTo>
                    <a:pt x="10160" y="3074918"/>
                    <a:pt x="5080" y="3068568"/>
                    <a:pt x="7620" y="3059678"/>
                  </a:cubicBezTo>
                  <a:cubicBezTo>
                    <a:pt x="16510" y="3027829"/>
                    <a:pt x="12700" y="2968527"/>
                    <a:pt x="11430" y="2906854"/>
                  </a:cubicBezTo>
                  <a:cubicBezTo>
                    <a:pt x="10160" y="2781135"/>
                    <a:pt x="6350" y="2657789"/>
                    <a:pt x="7620" y="2532070"/>
                  </a:cubicBezTo>
                  <a:cubicBezTo>
                    <a:pt x="5080" y="2375514"/>
                    <a:pt x="0" y="437548"/>
                    <a:pt x="7620" y="278621"/>
                  </a:cubicBezTo>
                  <a:cubicBezTo>
                    <a:pt x="8890" y="247784"/>
                    <a:pt x="7620" y="214575"/>
                    <a:pt x="8890" y="183739"/>
                  </a:cubicBezTo>
                  <a:cubicBezTo>
                    <a:pt x="10160" y="133926"/>
                    <a:pt x="12700" y="793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3526" y="30480"/>
                    <a:pt x="208248" y="29210"/>
                  </a:cubicBezTo>
                  <a:cubicBezTo>
                    <a:pt x="418715" y="25400"/>
                    <a:pt x="629183" y="22860"/>
                    <a:pt x="847446" y="20320"/>
                  </a:cubicBezTo>
                  <a:cubicBezTo>
                    <a:pt x="995553" y="17780"/>
                    <a:pt x="1143659" y="16510"/>
                    <a:pt x="1283971" y="13970"/>
                  </a:cubicBezTo>
                  <a:cubicBezTo>
                    <a:pt x="1424283" y="11430"/>
                    <a:pt x="1572390" y="8890"/>
                    <a:pt x="1712702" y="8890"/>
                  </a:cubicBezTo>
                  <a:cubicBezTo>
                    <a:pt x="1868604" y="7620"/>
                    <a:pt x="2024506" y="10160"/>
                    <a:pt x="2180408" y="8890"/>
                  </a:cubicBezTo>
                  <a:cubicBezTo>
                    <a:pt x="2375285" y="8890"/>
                    <a:pt x="5906465" y="6350"/>
                    <a:pt x="6101342" y="5080"/>
                  </a:cubicBezTo>
                  <a:cubicBezTo>
                    <a:pt x="6288425" y="3810"/>
                    <a:pt x="6475507" y="2540"/>
                    <a:pt x="6670384" y="2540"/>
                  </a:cubicBezTo>
                  <a:cubicBezTo>
                    <a:pt x="6989984" y="1270"/>
                    <a:pt x="7301788" y="0"/>
                    <a:pt x="7621387" y="0"/>
                  </a:cubicBezTo>
                  <a:cubicBezTo>
                    <a:pt x="7753904" y="0"/>
                    <a:pt x="7894215" y="2540"/>
                    <a:pt x="8026732" y="2540"/>
                  </a:cubicBezTo>
                  <a:cubicBezTo>
                    <a:pt x="8393102" y="3810"/>
                    <a:pt x="8767267" y="5080"/>
                    <a:pt x="9133636" y="7620"/>
                  </a:cubicBezTo>
                  <a:cubicBezTo>
                    <a:pt x="9328514" y="8890"/>
                    <a:pt x="9523391" y="12700"/>
                    <a:pt x="9718268" y="16510"/>
                  </a:cubicBezTo>
                  <a:cubicBezTo>
                    <a:pt x="9765039" y="16510"/>
                    <a:pt x="9811810" y="16510"/>
                    <a:pt x="9850785" y="16510"/>
                  </a:cubicBezTo>
                  <a:cubicBezTo>
                    <a:pt x="9888902" y="17780"/>
                    <a:pt x="9897792" y="20320"/>
                    <a:pt x="9907952" y="21590"/>
                  </a:cubicBezTo>
                  <a:close/>
                  <a:moveTo>
                    <a:pt x="9918112" y="3072378"/>
                  </a:moveTo>
                  <a:cubicBezTo>
                    <a:pt x="9919382" y="3055868"/>
                    <a:pt x="9920652" y="3043168"/>
                    <a:pt x="9920652" y="3030468"/>
                  </a:cubicBezTo>
                  <a:cubicBezTo>
                    <a:pt x="9919382" y="2897366"/>
                    <a:pt x="9918112" y="2771647"/>
                    <a:pt x="9918112" y="2636440"/>
                  </a:cubicBezTo>
                  <a:cubicBezTo>
                    <a:pt x="9918112" y="2574767"/>
                    <a:pt x="9920652" y="2513094"/>
                    <a:pt x="9919382" y="2451420"/>
                  </a:cubicBezTo>
                  <a:cubicBezTo>
                    <a:pt x="9919382" y="2394491"/>
                    <a:pt x="9918112" y="2335189"/>
                    <a:pt x="9916842" y="2278260"/>
                  </a:cubicBezTo>
                  <a:cubicBezTo>
                    <a:pt x="9911762" y="2190494"/>
                    <a:pt x="9900332" y="373503"/>
                    <a:pt x="9900332" y="285737"/>
                  </a:cubicBezTo>
                  <a:cubicBezTo>
                    <a:pt x="9897792" y="212203"/>
                    <a:pt x="9895252" y="136298"/>
                    <a:pt x="9892712" y="63500"/>
                  </a:cubicBezTo>
                  <a:cubicBezTo>
                    <a:pt x="9891442" y="44450"/>
                    <a:pt x="9890172" y="43180"/>
                    <a:pt x="9827400" y="41910"/>
                  </a:cubicBezTo>
                  <a:cubicBezTo>
                    <a:pt x="9804015" y="41910"/>
                    <a:pt x="9788424" y="41910"/>
                    <a:pt x="9765039" y="40640"/>
                  </a:cubicBezTo>
                  <a:cubicBezTo>
                    <a:pt x="9570162" y="36830"/>
                    <a:pt x="9367490" y="31750"/>
                    <a:pt x="9172612" y="30480"/>
                  </a:cubicBezTo>
                  <a:cubicBezTo>
                    <a:pt x="8697110" y="26670"/>
                    <a:pt x="8213814" y="25400"/>
                    <a:pt x="7738314" y="22860"/>
                  </a:cubicBezTo>
                  <a:cubicBezTo>
                    <a:pt x="7668158" y="22860"/>
                    <a:pt x="7590207" y="22860"/>
                    <a:pt x="7520050" y="22860"/>
                  </a:cubicBezTo>
                  <a:cubicBezTo>
                    <a:pt x="7403124" y="22860"/>
                    <a:pt x="7286198" y="22860"/>
                    <a:pt x="7177067" y="22860"/>
                  </a:cubicBezTo>
                  <a:cubicBezTo>
                    <a:pt x="6927623" y="22860"/>
                    <a:pt x="6678180" y="22860"/>
                    <a:pt x="6436532" y="24130"/>
                  </a:cubicBezTo>
                  <a:cubicBezTo>
                    <a:pt x="6226064" y="25400"/>
                    <a:pt x="2679294" y="29210"/>
                    <a:pt x="2468826" y="29210"/>
                  </a:cubicBezTo>
                  <a:cubicBezTo>
                    <a:pt x="2125842" y="29210"/>
                    <a:pt x="1782858" y="26670"/>
                    <a:pt x="1439873" y="33020"/>
                  </a:cubicBezTo>
                  <a:cubicBezTo>
                    <a:pt x="1260586" y="36830"/>
                    <a:pt x="1089094" y="36830"/>
                    <a:pt x="917602" y="38100"/>
                  </a:cubicBezTo>
                  <a:cubicBezTo>
                    <a:pt x="621388" y="41910"/>
                    <a:pt x="325174" y="45720"/>
                    <a:pt x="49530" y="50800"/>
                  </a:cubicBezTo>
                  <a:cubicBezTo>
                    <a:pt x="36830" y="50800"/>
                    <a:pt x="34290" y="53340"/>
                    <a:pt x="33020" y="72252"/>
                  </a:cubicBezTo>
                  <a:cubicBezTo>
                    <a:pt x="31750" y="114949"/>
                    <a:pt x="31750" y="157646"/>
                    <a:pt x="30480" y="200343"/>
                  </a:cubicBezTo>
                  <a:cubicBezTo>
                    <a:pt x="29210" y="271505"/>
                    <a:pt x="26670" y="340294"/>
                    <a:pt x="25400" y="411456"/>
                  </a:cubicBezTo>
                  <a:cubicBezTo>
                    <a:pt x="20320" y="487361"/>
                    <a:pt x="26670" y="2342306"/>
                    <a:pt x="29210" y="2418211"/>
                  </a:cubicBezTo>
                  <a:cubicBezTo>
                    <a:pt x="29210" y="2498861"/>
                    <a:pt x="29210" y="2581883"/>
                    <a:pt x="30480" y="2662533"/>
                  </a:cubicBezTo>
                  <a:cubicBezTo>
                    <a:pt x="30480" y="2721834"/>
                    <a:pt x="33020" y="2781135"/>
                    <a:pt x="33020" y="2840437"/>
                  </a:cubicBezTo>
                  <a:cubicBezTo>
                    <a:pt x="33020" y="2904482"/>
                    <a:pt x="33020" y="2968527"/>
                    <a:pt x="31750" y="3030468"/>
                  </a:cubicBezTo>
                  <a:cubicBezTo>
                    <a:pt x="31750" y="3034278"/>
                    <a:pt x="31750" y="3036818"/>
                    <a:pt x="31750" y="3040628"/>
                  </a:cubicBezTo>
                  <a:cubicBezTo>
                    <a:pt x="31750" y="3050788"/>
                    <a:pt x="35560" y="3054598"/>
                    <a:pt x="44450" y="3054598"/>
                  </a:cubicBezTo>
                  <a:cubicBezTo>
                    <a:pt x="99116" y="3054598"/>
                    <a:pt x="208248" y="3055868"/>
                    <a:pt x="309584" y="3055868"/>
                  </a:cubicBezTo>
                  <a:cubicBezTo>
                    <a:pt x="457691" y="3055868"/>
                    <a:pt x="613593" y="3053328"/>
                    <a:pt x="761700" y="3055868"/>
                  </a:cubicBezTo>
                  <a:cubicBezTo>
                    <a:pt x="1003348" y="3059678"/>
                    <a:pt x="1244996" y="3062218"/>
                    <a:pt x="1486644" y="3060948"/>
                  </a:cubicBezTo>
                  <a:cubicBezTo>
                    <a:pt x="1642546" y="3059678"/>
                    <a:pt x="1790653" y="3062218"/>
                    <a:pt x="1946555" y="3062218"/>
                  </a:cubicBezTo>
                  <a:cubicBezTo>
                    <a:pt x="2172613" y="3062218"/>
                    <a:pt x="2398670" y="3060948"/>
                    <a:pt x="2624728" y="3062218"/>
                  </a:cubicBezTo>
                  <a:cubicBezTo>
                    <a:pt x="2959918" y="3063488"/>
                    <a:pt x="6639204" y="3053328"/>
                    <a:pt x="6982189" y="3055868"/>
                  </a:cubicBezTo>
                  <a:cubicBezTo>
                    <a:pt x="7130296" y="3057138"/>
                    <a:pt x="7278402" y="3058408"/>
                    <a:pt x="7418714" y="3058408"/>
                  </a:cubicBezTo>
                  <a:cubicBezTo>
                    <a:pt x="7675953" y="3060948"/>
                    <a:pt x="7925395" y="3057138"/>
                    <a:pt x="8182634" y="3060948"/>
                  </a:cubicBezTo>
                  <a:cubicBezTo>
                    <a:pt x="8393102" y="3063488"/>
                    <a:pt x="8603570" y="3063488"/>
                    <a:pt x="8814037" y="3066028"/>
                  </a:cubicBezTo>
                  <a:cubicBezTo>
                    <a:pt x="9125841" y="3069838"/>
                    <a:pt x="9437645" y="3072378"/>
                    <a:pt x="9749449" y="3073648"/>
                  </a:cubicBezTo>
                  <a:cubicBezTo>
                    <a:pt x="9866375" y="3073648"/>
                    <a:pt x="9897792" y="3072378"/>
                    <a:pt x="9918112" y="307237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4271450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942458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1457772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-881689" y="6952795"/>
            <a:ext cx="45919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1610" y="715569"/>
            <a:ext cx="1003385" cy="9231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03005" y="715569"/>
            <a:ext cx="1003385" cy="9231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72470" flipH="1">
            <a:off x="-722681" y="1168769"/>
            <a:ext cx="2234155" cy="20442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15675">
            <a:off x="16774048" y="1172929"/>
            <a:ext cx="2234134" cy="204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335462" y="9032501"/>
            <a:ext cx="3534087" cy="184656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1958695" y="4713964"/>
            <a:ext cx="4711830" cy="4544336"/>
            <a:chOff x="0" y="0"/>
            <a:chExt cx="1240976" cy="119686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89375" y="9032501"/>
            <a:ext cx="3534087" cy="18465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16288687" y="-131540"/>
            <a:ext cx="1206923" cy="113601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04703">
            <a:off x="792391" y="-131540"/>
            <a:ext cx="1206923" cy="1136016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655575" y="4666339"/>
            <a:ext cx="4711830" cy="4544336"/>
            <a:chOff x="0" y="0"/>
            <a:chExt cx="1240976" cy="119686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744561" y="5754018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Ôn tập lại nội dung bài học ngày hôm nay</a:t>
            </a:r>
            <a:endParaRPr lang="en-US" sz="4500" u="none" spc="273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372459" y="1766704"/>
            <a:ext cx="11049000" cy="97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09"/>
              </a:lnSpc>
              <a:spcBef>
                <a:spcPct val="0"/>
              </a:spcBef>
            </a:pPr>
            <a:r>
              <a:rPr lang="vi-VN" sz="6500" b="1"/>
              <a:t>Hướng dẫn về nhà</a:t>
            </a:r>
            <a:endParaRPr lang="en-US" sz="6500" b="1" u="none"/>
          </a:p>
        </p:txBody>
      </p:sp>
      <p:grpSp>
        <p:nvGrpSpPr>
          <p:cNvPr id="30" name="Group 30"/>
          <p:cNvGrpSpPr/>
          <p:nvPr/>
        </p:nvGrpSpPr>
        <p:grpSpPr>
          <a:xfrm>
            <a:off x="6805555" y="4713964"/>
            <a:ext cx="4711830" cy="4544336"/>
            <a:chOff x="0" y="0"/>
            <a:chExt cx="1240976" cy="119686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40976" cy="1196862"/>
            </a:xfrm>
            <a:custGeom>
              <a:avLst/>
              <a:gdLst/>
              <a:ahLst/>
              <a:cxnLst/>
              <a:rect l="l" t="t" r="r" b="b"/>
              <a:pathLst>
                <a:path w="1240976" h="1196862">
                  <a:moveTo>
                    <a:pt x="0" y="0"/>
                  </a:moveTo>
                  <a:lnTo>
                    <a:pt x="1240976" y="0"/>
                  </a:lnTo>
                  <a:lnTo>
                    <a:pt x="1240976" y="1196862"/>
                  </a:lnTo>
                  <a:lnTo>
                    <a:pt x="0" y="11968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9"/>
                </a:lnSpc>
              </a:pPr>
              <a:endParaRPr/>
            </a:p>
          </p:txBody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72172">
            <a:off x="6110208" y="8789280"/>
            <a:ext cx="895395" cy="84279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72172">
            <a:off x="11263347" y="4244944"/>
            <a:ext cx="895395" cy="842790"/>
          </a:xfrm>
          <a:prstGeom prst="rect">
            <a:avLst/>
          </a:prstGeom>
        </p:spPr>
      </p:pic>
      <p:sp>
        <p:nvSpPr>
          <p:cNvPr id="37" name="TextBox 26">
            <a:extLst>
              <a:ext uri="{FF2B5EF4-FFF2-40B4-BE49-F238E27FC236}">
                <a16:creationId xmlns:a16="http://schemas.microsoft.com/office/drawing/2014/main" id="{6361CA45-6C46-F599-369D-C054A8BCCA4F}"/>
              </a:ext>
            </a:extLst>
          </p:cNvPr>
          <p:cNvSpPr txBox="1"/>
          <p:nvPr/>
        </p:nvSpPr>
        <p:spPr>
          <a:xfrm>
            <a:off x="6951689" y="5816629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Luyện kể lại câu chuyện “Bạn mới”</a:t>
            </a:r>
            <a:endParaRPr lang="en-US" sz="4500" u="none" spc="273">
              <a:solidFill>
                <a:srgbClr val="000000"/>
              </a:solidFill>
            </a:endParaRP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id="{2E851F00-D4D5-0398-AAE5-130A115CD9B2}"/>
              </a:ext>
            </a:extLst>
          </p:cNvPr>
          <p:cNvSpPr txBox="1"/>
          <p:nvPr/>
        </p:nvSpPr>
        <p:spPr>
          <a:xfrm>
            <a:off x="12123878" y="5761873"/>
            <a:ext cx="4419561" cy="3004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u="none" spc="273">
                <a:solidFill>
                  <a:srgbClr val="000000"/>
                </a:solidFill>
              </a:rPr>
              <a:t>Chuẩn bị cho bài đọc 4: </a:t>
            </a:r>
            <a:r>
              <a:rPr lang="vi-VN" sz="4500" u="none" spc="273">
                <a:solidFill>
                  <a:srgbClr val="FF0000"/>
                </a:solidFill>
              </a:rPr>
              <a:t>Mùa thu của em</a:t>
            </a:r>
            <a:endParaRPr lang="en-US" sz="4500" u="none" spc="273">
              <a:solidFill>
                <a:srgbClr val="FF000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00A7879-72D7-7910-90FC-711A70C2CF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75545" y="3835646"/>
            <a:ext cx="2509908" cy="1821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A445AF-7824-3DA1-A6A5-829A60E59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34019" y="3835646"/>
            <a:ext cx="2509908" cy="18217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1FAA39-6A13-706C-E5BC-77EBAB3113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847844" y="3883271"/>
            <a:ext cx="2509908" cy="182170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0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1756" y="1315350"/>
            <a:ext cx="15093188" cy="7656299"/>
            <a:chOff x="0" y="0"/>
            <a:chExt cx="11734158" cy="595236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032664" y="3168226"/>
            <a:ext cx="12801600" cy="28393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500" b="1" u="none"/>
              <a:t>CẢM ƠN CÁC EM ĐÃ CHÚ Ý LẮNG NGHE BÀI GIẢNG!</a:t>
            </a:r>
            <a:endParaRPr lang="en-US" sz="6500" b="1" u="none"/>
          </a:p>
        </p:txBody>
      </p:sp>
      <p:sp>
        <p:nvSpPr>
          <p:cNvPr id="27" name="TextBox 27"/>
          <p:cNvSpPr txBox="1"/>
          <p:nvPr/>
        </p:nvSpPr>
        <p:spPr>
          <a:xfrm>
            <a:off x="8045591" y="5372641"/>
            <a:ext cx="808947" cy="7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3"/>
              </a:lnSpc>
              <a:spcBef>
                <a:spcPct val="0"/>
              </a:spcBef>
            </a:pPr>
            <a:r>
              <a:rPr lang="en-US" sz="4199" u="none" spc="209">
                <a:solidFill>
                  <a:srgbClr val="FFFFFF"/>
                </a:solidFill>
                <a:latin typeface="Atma Bold"/>
              </a:rPr>
              <a:t>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9F3E424-1C9B-C8CF-EB98-692E67E4B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90" y="897065"/>
            <a:ext cx="2971800" cy="268177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6BA997-E7D2-E826-2710-24C4B60CC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4706" y="486455"/>
            <a:ext cx="2971800" cy="26817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14FC54-6CA6-DBFA-C4D0-4875A9F25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392" y="6513794"/>
            <a:ext cx="3285842" cy="3025844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F14E076D-2CA7-2011-7360-C253CF4D9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63617" y="5424838"/>
            <a:ext cx="332176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0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60539" y="8822951"/>
            <a:ext cx="3534087" cy="184656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93374" y="8822951"/>
            <a:ext cx="3534087" cy="18465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4216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2E244-088F-BA7C-88EB-4B3CF5357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1626" y="2995927"/>
            <a:ext cx="5704661" cy="381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4E77E-4AB9-759B-57EE-99BA7F6285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6456" y="1688469"/>
            <a:ext cx="7529006" cy="52448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66C79-ADC3-3626-9AD1-424225253785}"/>
              </a:ext>
            </a:extLst>
          </p:cNvPr>
          <p:cNvSpPr txBox="1"/>
          <p:nvPr/>
        </p:nvSpPr>
        <p:spPr>
          <a:xfrm>
            <a:off x="1022165" y="6714614"/>
            <a:ext cx="73056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Thầy giáo khuyên bạn nữ </a:t>
            </a:r>
          </a:p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vào chơi cùng các bạn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9239626" y="6871198"/>
            <a:ext cx="730563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Các thầy trò đang treo tranh ở hành lang lớp học</a:t>
            </a:r>
          </a:p>
        </p:txBody>
      </p:sp>
    </p:spTree>
    <p:extLst>
      <p:ext uri="{BB962C8B-B14F-4D97-AF65-F5344CB8AC3E}">
        <p14:creationId xmlns:p14="http://schemas.microsoft.com/office/powerpoint/2010/main" val="429244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669"/>
          <a:stretch>
            <a:fillRect/>
          </a:stretch>
        </p:blipFill>
        <p:spPr>
          <a:xfrm>
            <a:off x="8717831" y="0"/>
            <a:ext cx="9570169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901591" y="1167003"/>
            <a:ext cx="12344400" cy="8229600"/>
            <a:chOff x="0" y="0"/>
            <a:chExt cx="9597121" cy="6398080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9574260" cy="6370140"/>
            </a:xfrm>
            <a:custGeom>
              <a:avLst/>
              <a:gdLst/>
              <a:ahLst/>
              <a:cxnLst/>
              <a:rect l="l" t="t" r="r" b="b"/>
              <a:pathLst>
                <a:path w="9574260" h="6370140">
                  <a:moveTo>
                    <a:pt x="9574260" y="6370140"/>
                  </a:moveTo>
                  <a:lnTo>
                    <a:pt x="0" y="6362520"/>
                  </a:lnTo>
                  <a:lnTo>
                    <a:pt x="0" y="2222558"/>
                  </a:lnTo>
                  <a:lnTo>
                    <a:pt x="17780" y="19050"/>
                  </a:lnTo>
                  <a:lnTo>
                    <a:pt x="4772543" y="0"/>
                  </a:lnTo>
                  <a:lnTo>
                    <a:pt x="955521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9603471" cy="6396810"/>
            </a:xfrm>
            <a:custGeom>
              <a:avLst/>
              <a:gdLst/>
              <a:ahLst/>
              <a:cxnLst/>
              <a:rect l="l" t="t" r="r" b="b"/>
              <a:pathLst>
                <a:path w="9603471" h="6396810">
                  <a:moveTo>
                    <a:pt x="9569180" y="21590"/>
                  </a:moveTo>
                  <a:cubicBezTo>
                    <a:pt x="9570451" y="34290"/>
                    <a:pt x="9570451" y="44450"/>
                    <a:pt x="9571721" y="54610"/>
                  </a:cubicBezTo>
                  <a:cubicBezTo>
                    <a:pt x="9574261" y="161369"/>
                    <a:pt x="9575530" y="301889"/>
                    <a:pt x="9578071" y="437391"/>
                  </a:cubicBezTo>
                  <a:cubicBezTo>
                    <a:pt x="9578071" y="633117"/>
                    <a:pt x="9590771" y="4492418"/>
                    <a:pt x="9597121" y="4688143"/>
                  </a:cubicBezTo>
                  <a:cubicBezTo>
                    <a:pt x="9603471" y="4984241"/>
                    <a:pt x="9599661" y="5285356"/>
                    <a:pt x="9599661" y="5581454"/>
                  </a:cubicBezTo>
                  <a:cubicBezTo>
                    <a:pt x="9599661" y="5842421"/>
                    <a:pt x="9600930" y="6083313"/>
                    <a:pt x="9602201" y="6335850"/>
                  </a:cubicBezTo>
                  <a:cubicBezTo>
                    <a:pt x="9602201" y="6357440"/>
                    <a:pt x="9602201" y="6371410"/>
                    <a:pt x="9602201" y="6395540"/>
                  </a:cubicBezTo>
                  <a:cubicBezTo>
                    <a:pt x="9579340" y="6395540"/>
                    <a:pt x="9559021" y="6396810"/>
                    <a:pt x="9513113" y="6395540"/>
                  </a:cubicBezTo>
                  <a:cubicBezTo>
                    <a:pt x="9023894" y="6390460"/>
                    <a:pt x="8527149" y="6396810"/>
                    <a:pt x="8037931" y="6391730"/>
                  </a:cubicBezTo>
                  <a:cubicBezTo>
                    <a:pt x="7744401" y="6387921"/>
                    <a:pt x="7458396" y="6390460"/>
                    <a:pt x="7164865" y="6387921"/>
                  </a:cubicBezTo>
                  <a:cubicBezTo>
                    <a:pt x="7029390" y="6386650"/>
                    <a:pt x="6893913" y="6385380"/>
                    <a:pt x="6758438" y="6384110"/>
                  </a:cubicBezTo>
                  <a:cubicBezTo>
                    <a:pt x="6675647" y="6384110"/>
                    <a:pt x="6600383" y="6385380"/>
                    <a:pt x="6517592" y="6385380"/>
                  </a:cubicBezTo>
                  <a:cubicBezTo>
                    <a:pt x="6306852" y="6384110"/>
                    <a:pt x="5727317" y="6385380"/>
                    <a:pt x="5516577" y="6384110"/>
                  </a:cubicBezTo>
                  <a:cubicBezTo>
                    <a:pt x="5366048" y="6382840"/>
                    <a:pt x="2355475" y="6391730"/>
                    <a:pt x="2204946" y="6390460"/>
                  </a:cubicBezTo>
                  <a:cubicBezTo>
                    <a:pt x="2167314" y="6390460"/>
                    <a:pt x="2122156" y="6391730"/>
                    <a:pt x="2084523" y="6391730"/>
                  </a:cubicBezTo>
                  <a:cubicBezTo>
                    <a:pt x="1994206" y="6391730"/>
                    <a:pt x="1911415" y="6393000"/>
                    <a:pt x="1821098" y="6393000"/>
                  </a:cubicBezTo>
                  <a:cubicBezTo>
                    <a:pt x="1595305" y="6393000"/>
                    <a:pt x="1377039" y="6391730"/>
                    <a:pt x="1151246" y="6390460"/>
                  </a:cubicBezTo>
                  <a:cubicBezTo>
                    <a:pt x="1015770" y="6389190"/>
                    <a:pt x="880294" y="6387921"/>
                    <a:pt x="752345" y="6386650"/>
                  </a:cubicBezTo>
                  <a:cubicBezTo>
                    <a:pt x="511499" y="6385380"/>
                    <a:pt x="270653" y="6384110"/>
                    <a:pt x="48260" y="6384110"/>
                  </a:cubicBezTo>
                  <a:cubicBezTo>
                    <a:pt x="38100" y="6384110"/>
                    <a:pt x="29210" y="6384110"/>
                    <a:pt x="19050" y="6382840"/>
                  </a:cubicBezTo>
                  <a:cubicBezTo>
                    <a:pt x="10160" y="6381571"/>
                    <a:pt x="5080" y="6375221"/>
                    <a:pt x="7620" y="6366330"/>
                  </a:cubicBezTo>
                  <a:cubicBezTo>
                    <a:pt x="16510" y="6334243"/>
                    <a:pt x="12700" y="6208778"/>
                    <a:pt x="11430" y="6078295"/>
                  </a:cubicBezTo>
                  <a:cubicBezTo>
                    <a:pt x="10160" y="5812309"/>
                    <a:pt x="6350" y="5551342"/>
                    <a:pt x="7620" y="5285356"/>
                  </a:cubicBezTo>
                  <a:cubicBezTo>
                    <a:pt x="5080" y="4954129"/>
                    <a:pt x="0" y="853935"/>
                    <a:pt x="7620" y="517689"/>
                  </a:cubicBezTo>
                  <a:cubicBezTo>
                    <a:pt x="8890" y="452447"/>
                    <a:pt x="7620" y="382187"/>
                    <a:pt x="8890" y="316945"/>
                  </a:cubicBezTo>
                  <a:cubicBezTo>
                    <a:pt x="10160" y="211555"/>
                    <a:pt x="12700" y="9612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492" y="30480"/>
                    <a:pt x="202915" y="29210"/>
                  </a:cubicBezTo>
                  <a:cubicBezTo>
                    <a:pt x="406129" y="25400"/>
                    <a:pt x="609343" y="22860"/>
                    <a:pt x="820083" y="20320"/>
                  </a:cubicBezTo>
                  <a:cubicBezTo>
                    <a:pt x="963085" y="17780"/>
                    <a:pt x="1106087" y="16510"/>
                    <a:pt x="1241563" y="13970"/>
                  </a:cubicBezTo>
                  <a:cubicBezTo>
                    <a:pt x="1377039" y="11430"/>
                    <a:pt x="1520041" y="8890"/>
                    <a:pt x="1655517" y="8890"/>
                  </a:cubicBezTo>
                  <a:cubicBezTo>
                    <a:pt x="1806045" y="7620"/>
                    <a:pt x="1956574" y="10160"/>
                    <a:pt x="2107103" y="8890"/>
                  </a:cubicBezTo>
                  <a:cubicBezTo>
                    <a:pt x="2295264" y="8890"/>
                    <a:pt x="5704738" y="6350"/>
                    <a:pt x="5892898" y="5080"/>
                  </a:cubicBezTo>
                  <a:cubicBezTo>
                    <a:pt x="6073533" y="3810"/>
                    <a:pt x="6254167" y="2540"/>
                    <a:pt x="6442328" y="2540"/>
                  </a:cubicBezTo>
                  <a:cubicBezTo>
                    <a:pt x="6750912" y="1270"/>
                    <a:pt x="7051969" y="0"/>
                    <a:pt x="7360552" y="0"/>
                  </a:cubicBezTo>
                  <a:cubicBezTo>
                    <a:pt x="7488502" y="0"/>
                    <a:pt x="7623978" y="2540"/>
                    <a:pt x="7751927" y="2540"/>
                  </a:cubicBezTo>
                  <a:cubicBezTo>
                    <a:pt x="8105670" y="3810"/>
                    <a:pt x="8466938" y="5080"/>
                    <a:pt x="8820680" y="7620"/>
                  </a:cubicBezTo>
                  <a:cubicBezTo>
                    <a:pt x="9008842" y="8890"/>
                    <a:pt x="9197002" y="12700"/>
                    <a:pt x="9385163" y="16510"/>
                  </a:cubicBezTo>
                  <a:cubicBezTo>
                    <a:pt x="9430321" y="16510"/>
                    <a:pt x="9475480" y="16510"/>
                    <a:pt x="9513113" y="16510"/>
                  </a:cubicBezTo>
                  <a:cubicBezTo>
                    <a:pt x="9550130" y="17780"/>
                    <a:pt x="9559021" y="20320"/>
                    <a:pt x="9569180" y="21590"/>
                  </a:cubicBezTo>
                  <a:close/>
                  <a:moveTo>
                    <a:pt x="9579341" y="6379030"/>
                  </a:moveTo>
                  <a:cubicBezTo>
                    <a:pt x="9580611" y="6362521"/>
                    <a:pt x="9581880" y="6349821"/>
                    <a:pt x="9581880" y="6337121"/>
                  </a:cubicBezTo>
                  <a:cubicBezTo>
                    <a:pt x="9580611" y="6058221"/>
                    <a:pt x="9579341" y="5792235"/>
                    <a:pt x="9579341" y="5506175"/>
                  </a:cubicBezTo>
                  <a:cubicBezTo>
                    <a:pt x="9579341" y="5375691"/>
                    <a:pt x="9581880" y="5245208"/>
                    <a:pt x="9580611" y="5114724"/>
                  </a:cubicBezTo>
                  <a:cubicBezTo>
                    <a:pt x="9580611" y="4994278"/>
                    <a:pt x="9579341" y="4868813"/>
                    <a:pt x="9578071" y="4748367"/>
                  </a:cubicBezTo>
                  <a:cubicBezTo>
                    <a:pt x="9572991" y="4562678"/>
                    <a:pt x="9561561" y="718433"/>
                    <a:pt x="9561561" y="532745"/>
                  </a:cubicBezTo>
                  <a:cubicBezTo>
                    <a:pt x="9559021" y="377168"/>
                    <a:pt x="9556480" y="216573"/>
                    <a:pt x="9553941" y="63500"/>
                  </a:cubicBezTo>
                  <a:cubicBezTo>
                    <a:pt x="9552671" y="44450"/>
                    <a:pt x="9551401" y="43180"/>
                    <a:pt x="9490533" y="41910"/>
                  </a:cubicBezTo>
                  <a:cubicBezTo>
                    <a:pt x="9467954" y="41910"/>
                    <a:pt x="9452901" y="41910"/>
                    <a:pt x="9430322" y="40640"/>
                  </a:cubicBezTo>
                  <a:cubicBezTo>
                    <a:pt x="9242161" y="36830"/>
                    <a:pt x="9046474" y="31750"/>
                    <a:pt x="8858313" y="30480"/>
                  </a:cubicBezTo>
                  <a:cubicBezTo>
                    <a:pt x="8399201" y="26670"/>
                    <a:pt x="7932562" y="25400"/>
                    <a:pt x="7473449" y="22860"/>
                  </a:cubicBezTo>
                  <a:cubicBezTo>
                    <a:pt x="7405712" y="22860"/>
                    <a:pt x="7330447" y="22860"/>
                    <a:pt x="7262710" y="22860"/>
                  </a:cubicBezTo>
                  <a:cubicBezTo>
                    <a:pt x="7149813" y="22860"/>
                    <a:pt x="7036916" y="22860"/>
                    <a:pt x="6931546" y="22860"/>
                  </a:cubicBezTo>
                  <a:cubicBezTo>
                    <a:pt x="6690700" y="22860"/>
                    <a:pt x="6449855" y="22860"/>
                    <a:pt x="6216535" y="24130"/>
                  </a:cubicBezTo>
                  <a:cubicBezTo>
                    <a:pt x="6013321" y="25400"/>
                    <a:pt x="2588794" y="29210"/>
                    <a:pt x="2385581" y="29210"/>
                  </a:cubicBezTo>
                  <a:cubicBezTo>
                    <a:pt x="2054418" y="29210"/>
                    <a:pt x="1723255" y="26670"/>
                    <a:pt x="1392092" y="33020"/>
                  </a:cubicBezTo>
                  <a:cubicBezTo>
                    <a:pt x="1218984" y="36830"/>
                    <a:pt x="1053402" y="36830"/>
                    <a:pt x="887821" y="38100"/>
                  </a:cubicBezTo>
                  <a:cubicBezTo>
                    <a:pt x="601816" y="41910"/>
                    <a:pt x="315812" y="45720"/>
                    <a:pt x="49530" y="50800"/>
                  </a:cubicBezTo>
                  <a:cubicBezTo>
                    <a:pt x="36830" y="50800"/>
                    <a:pt x="34290" y="53340"/>
                    <a:pt x="33020" y="81071"/>
                  </a:cubicBezTo>
                  <a:cubicBezTo>
                    <a:pt x="31750" y="171406"/>
                    <a:pt x="31750" y="261741"/>
                    <a:pt x="30480" y="352075"/>
                  </a:cubicBezTo>
                  <a:cubicBezTo>
                    <a:pt x="29210" y="502633"/>
                    <a:pt x="26670" y="648173"/>
                    <a:pt x="25400" y="798730"/>
                  </a:cubicBezTo>
                  <a:cubicBezTo>
                    <a:pt x="20320" y="959326"/>
                    <a:pt x="26670" y="4883869"/>
                    <a:pt x="29210" y="5044464"/>
                  </a:cubicBezTo>
                  <a:cubicBezTo>
                    <a:pt x="29210" y="5215096"/>
                    <a:pt x="29210" y="5390747"/>
                    <a:pt x="30480" y="5561380"/>
                  </a:cubicBezTo>
                  <a:cubicBezTo>
                    <a:pt x="30480" y="5686844"/>
                    <a:pt x="33020" y="5812309"/>
                    <a:pt x="33020" y="5937774"/>
                  </a:cubicBezTo>
                  <a:cubicBezTo>
                    <a:pt x="33020" y="6073276"/>
                    <a:pt x="33020" y="6208778"/>
                    <a:pt x="31750" y="6337121"/>
                  </a:cubicBezTo>
                  <a:cubicBezTo>
                    <a:pt x="31750" y="6340930"/>
                    <a:pt x="31750" y="6343471"/>
                    <a:pt x="31750" y="6347280"/>
                  </a:cubicBezTo>
                  <a:cubicBezTo>
                    <a:pt x="31750" y="6357440"/>
                    <a:pt x="35560" y="6361250"/>
                    <a:pt x="44450" y="6361250"/>
                  </a:cubicBezTo>
                  <a:cubicBezTo>
                    <a:pt x="97545" y="6361250"/>
                    <a:pt x="202915" y="6362521"/>
                    <a:pt x="300759" y="6362521"/>
                  </a:cubicBezTo>
                  <a:cubicBezTo>
                    <a:pt x="443761" y="6362521"/>
                    <a:pt x="594290" y="6359980"/>
                    <a:pt x="737292" y="6362521"/>
                  </a:cubicBezTo>
                  <a:cubicBezTo>
                    <a:pt x="970611" y="6366330"/>
                    <a:pt x="1203931" y="6368871"/>
                    <a:pt x="1437250" y="6367600"/>
                  </a:cubicBezTo>
                  <a:cubicBezTo>
                    <a:pt x="1587779" y="6366330"/>
                    <a:pt x="1730781" y="6368871"/>
                    <a:pt x="1881310" y="6368871"/>
                  </a:cubicBezTo>
                  <a:cubicBezTo>
                    <a:pt x="2099576" y="6368871"/>
                    <a:pt x="2317843" y="6367600"/>
                    <a:pt x="2536109" y="6368871"/>
                  </a:cubicBezTo>
                  <a:cubicBezTo>
                    <a:pt x="2859746" y="6370140"/>
                    <a:pt x="6412222" y="6359980"/>
                    <a:pt x="6743385" y="6362521"/>
                  </a:cubicBezTo>
                  <a:cubicBezTo>
                    <a:pt x="6886388" y="6363790"/>
                    <a:pt x="7029390" y="6365060"/>
                    <a:pt x="7164866" y="6365060"/>
                  </a:cubicBezTo>
                  <a:cubicBezTo>
                    <a:pt x="7413238" y="6367600"/>
                    <a:pt x="7654083" y="6363790"/>
                    <a:pt x="7902456" y="6367600"/>
                  </a:cubicBezTo>
                  <a:cubicBezTo>
                    <a:pt x="8105670" y="6370140"/>
                    <a:pt x="8308884" y="6370140"/>
                    <a:pt x="8512097" y="6372680"/>
                  </a:cubicBezTo>
                  <a:cubicBezTo>
                    <a:pt x="8813154" y="6376490"/>
                    <a:pt x="9114212" y="6379030"/>
                    <a:pt x="9415269" y="6380300"/>
                  </a:cubicBezTo>
                  <a:cubicBezTo>
                    <a:pt x="9528166" y="6380300"/>
                    <a:pt x="9559021" y="6379030"/>
                    <a:pt x="9579341" y="637903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453863" y="2657178"/>
            <a:ext cx="9236586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CHÀO NĂM HỌC MỚI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(tiếp)</a:t>
            </a:r>
            <a:r>
              <a:rPr lang="en-US" sz="7000" b="1" u="none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58346" y="8915604"/>
            <a:ext cx="840654" cy="7912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43980" y="8901464"/>
            <a:ext cx="840654" cy="791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99511" y="9049718"/>
            <a:ext cx="840654" cy="791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7128" y="890478"/>
            <a:ext cx="840654" cy="79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7539" y="905099"/>
            <a:ext cx="840654" cy="7912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83547" y="890478"/>
            <a:ext cx="840654" cy="791266"/>
          </a:xfrm>
          <a:prstGeom prst="rect">
            <a:avLst/>
          </a:prstGeom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37C3AA81-0A76-3A97-A12B-477C522809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04359">
            <a:off x="2425274" y="1094302"/>
            <a:ext cx="978770" cy="895575"/>
          </a:xfrm>
          <a:prstGeom prst="rect">
            <a:avLst/>
          </a:prstGeom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2A280255-2479-99F2-EE2F-E853A2C80FA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26901" y="6156468"/>
            <a:ext cx="4751809" cy="36470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3A586D-8848-AA90-8C7D-DB16650434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000714">
            <a:off x="13268292" y="5309978"/>
            <a:ext cx="3837372" cy="4705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69" b="70023"/>
          <a:stretch>
            <a:fillRect/>
          </a:stretch>
        </p:blipFill>
        <p:spPr>
          <a:xfrm>
            <a:off x="0" y="0"/>
            <a:ext cx="18288000" cy="31682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1756" y="1315350"/>
            <a:ext cx="15093188" cy="7656299"/>
            <a:chOff x="0" y="0"/>
            <a:chExt cx="11734158" cy="595236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8659816" y="5479567"/>
            <a:ext cx="808947" cy="77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6593"/>
              </a:lnSpc>
              <a:spcBef>
                <a:spcPct val="0"/>
              </a:spcBef>
            </a:pPr>
            <a:r>
              <a:rPr lang="en-US" sz="4199" u="none" spc="209">
                <a:solidFill>
                  <a:srgbClr val="FFFFFF"/>
                </a:solidFill>
                <a:latin typeface="Atma Bold"/>
              </a:rPr>
              <a:t>2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04359">
            <a:off x="2111719" y="785834"/>
            <a:ext cx="978770" cy="895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4341">
            <a:off x="2745411" y="8536458"/>
            <a:ext cx="3374074" cy="1408676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5421224" y="8225146"/>
            <a:ext cx="978770" cy="89557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3649825" y="8177521"/>
            <a:ext cx="978770" cy="89557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38973">
            <a:off x="15079121" y="8043216"/>
            <a:ext cx="3395807" cy="2181806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166919" y="2114054"/>
            <a:ext cx="11272281" cy="391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400"/>
              </a:lnSpc>
              <a:spcBef>
                <a:spcPct val="0"/>
              </a:spcBef>
            </a:pPr>
            <a:r>
              <a:rPr lang="en-US" sz="5500" b="1" u="none" spc="295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5" name="Picture 19">
            <a:extLst>
              <a:ext uri="{FF2B5EF4-FFF2-40B4-BE49-F238E27FC236}">
                <a16:creationId xmlns:a16="http://schemas.microsoft.com/office/drawing/2014/main" id="{94F96CE2-C389-35C0-F854-7A6F58DBB5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249016" y="3408641"/>
            <a:ext cx="3038984" cy="68783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BF50B8ED-BE1B-32AA-9740-B2C7ACFA6EFD}"/>
              </a:ext>
            </a:extLst>
          </p:cNvPr>
          <p:cNvSpPr/>
          <p:nvPr/>
        </p:nvSpPr>
        <p:spPr>
          <a:xfrm>
            <a:off x="4628838" y="3112619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5376A5-F14E-B13E-734A-BCAF2E42267A}"/>
              </a:ext>
            </a:extLst>
          </p:cNvPr>
          <p:cNvSpPr/>
          <p:nvPr/>
        </p:nvSpPr>
        <p:spPr>
          <a:xfrm>
            <a:off x="4654820" y="4862014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98F796-2521-C31D-8230-9F4C3642F1B4}"/>
              </a:ext>
            </a:extLst>
          </p:cNvPr>
          <p:cNvSpPr/>
          <p:nvPr/>
        </p:nvSpPr>
        <p:spPr>
          <a:xfrm>
            <a:off x="4654820" y="6614328"/>
            <a:ext cx="1154024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13C427-CC63-B919-41DE-1B0EB8DB0A1F}"/>
              </a:ext>
            </a:extLst>
          </p:cNvPr>
          <p:cNvSpPr txBox="1"/>
          <p:nvPr/>
        </p:nvSpPr>
        <p:spPr>
          <a:xfrm>
            <a:off x="7473379" y="3197042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Bài đọc 3: Bạn mới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5CB47-6559-5BC1-4298-AC85FC9160A5}"/>
              </a:ext>
            </a:extLst>
          </p:cNvPr>
          <p:cNvSpPr txBox="1"/>
          <p:nvPr/>
        </p:nvSpPr>
        <p:spPr>
          <a:xfrm>
            <a:off x="7534245" y="5035612"/>
            <a:ext cx="63028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Bài viết 3: Chính tả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FD8640-C71F-36D4-BB6C-F9FC1C86C4CD}"/>
              </a:ext>
            </a:extLst>
          </p:cNvPr>
          <p:cNvSpPr txBox="1"/>
          <p:nvPr/>
        </p:nvSpPr>
        <p:spPr>
          <a:xfrm>
            <a:off x="7478827" y="6697715"/>
            <a:ext cx="5840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Luyện nói và nghe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631554" y="1315351"/>
            <a:ext cx="12698827" cy="6205757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4279169" y="2409951"/>
            <a:ext cx="9343802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BÀI ĐỌC 3: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ẠN MỚI</a:t>
            </a:r>
            <a:endParaRPr lang="en-US" sz="8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9415" y="169986"/>
            <a:ext cx="2154515" cy="1982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16537">
            <a:off x="15401610" y="2550196"/>
            <a:ext cx="1901530" cy="1739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2854736" y="7250764"/>
            <a:ext cx="1556085" cy="1431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83462">
            <a:off x="1812442" y="6015588"/>
            <a:ext cx="1045660" cy="956779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181A52E9-30EC-3157-AABC-AE1B65CC19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256382" y="6389223"/>
            <a:ext cx="7315200" cy="315468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73A67B8-4CA3-DA3F-2847-381FBF7B83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7321643">
            <a:off x="13953198" y="5786816"/>
            <a:ext cx="3884428" cy="33843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197219">
            <a:off x="322904" y="712695"/>
            <a:ext cx="3896140" cy="33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62CDB8-306E-2499-18C6-E63A112C4BDF}"/>
              </a:ext>
            </a:extLst>
          </p:cNvPr>
          <p:cNvSpPr txBox="1"/>
          <p:nvPr/>
        </p:nvSpPr>
        <p:spPr>
          <a:xfrm>
            <a:off x="1518976" y="666662"/>
            <a:ext cx="82827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6C79-ADC3-3626-9AD1-424225253785}"/>
              </a:ext>
            </a:extLst>
          </p:cNvPr>
          <p:cNvSpPr txBox="1"/>
          <p:nvPr/>
        </p:nvSpPr>
        <p:spPr>
          <a:xfrm>
            <a:off x="1345114" y="1451492"/>
            <a:ext cx="6605847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1. Đọc thành tiếng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2876523" y="2657591"/>
            <a:ext cx="12598781" cy="570638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Giọng đọc trong bài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nhẹ nhàng, tình cảm.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Nhấn giọng, gây ấn tượng với những từ ngữ gợi tả, gợi cảm.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Giọng đọc chậm rãi ở cuối câu.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848173" y="5298231"/>
            <a:ext cx="5613689" cy="49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9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>
            <a:off x="0" y="0"/>
            <a:ext cx="455886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13729131" y="0"/>
            <a:ext cx="455886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8143536" y="-497700"/>
            <a:ext cx="2169462" cy="18901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499099"/>
            <a:ext cx="16230600" cy="8759202"/>
            <a:chOff x="0" y="0"/>
            <a:chExt cx="12618436" cy="6001423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2595576" cy="5973483"/>
            </a:xfrm>
            <a:custGeom>
              <a:avLst/>
              <a:gdLst/>
              <a:ahLst/>
              <a:cxnLst/>
              <a:rect l="l" t="t" r="r" b="b"/>
              <a:pathLst>
                <a:path w="12595576" h="5973483">
                  <a:moveTo>
                    <a:pt x="12595576" y="5973483"/>
                  </a:moveTo>
                  <a:lnTo>
                    <a:pt x="0" y="5965863"/>
                  </a:lnTo>
                  <a:lnTo>
                    <a:pt x="0" y="2084987"/>
                  </a:lnTo>
                  <a:lnTo>
                    <a:pt x="17780" y="19050"/>
                  </a:lnTo>
                  <a:lnTo>
                    <a:pt x="6279317" y="0"/>
                  </a:lnTo>
                  <a:lnTo>
                    <a:pt x="1257652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2624786" cy="6000153"/>
            </a:xfrm>
            <a:custGeom>
              <a:avLst/>
              <a:gdLst/>
              <a:ahLst/>
              <a:cxnLst/>
              <a:rect l="l" t="t" r="r" b="b"/>
              <a:pathLst>
                <a:path w="12624786" h="6000153">
                  <a:moveTo>
                    <a:pt x="12590496" y="21590"/>
                  </a:moveTo>
                  <a:cubicBezTo>
                    <a:pt x="12591766" y="34290"/>
                    <a:pt x="12591766" y="44450"/>
                    <a:pt x="12593036" y="54610"/>
                  </a:cubicBezTo>
                  <a:cubicBezTo>
                    <a:pt x="12595576" y="155231"/>
                    <a:pt x="12596846" y="286863"/>
                    <a:pt x="12599386" y="413793"/>
                  </a:cubicBezTo>
                  <a:cubicBezTo>
                    <a:pt x="12599386" y="597137"/>
                    <a:pt x="12612086" y="4212302"/>
                    <a:pt x="12618436" y="4395646"/>
                  </a:cubicBezTo>
                  <a:cubicBezTo>
                    <a:pt x="12624786" y="4673012"/>
                    <a:pt x="12620976" y="4955079"/>
                    <a:pt x="12620976" y="5232446"/>
                  </a:cubicBezTo>
                  <a:cubicBezTo>
                    <a:pt x="12620976" y="5476904"/>
                    <a:pt x="12622246" y="5702558"/>
                    <a:pt x="12623516" y="5939193"/>
                  </a:cubicBezTo>
                  <a:cubicBezTo>
                    <a:pt x="12623516" y="5960783"/>
                    <a:pt x="12623516" y="5974753"/>
                    <a:pt x="12623516" y="5998883"/>
                  </a:cubicBezTo>
                  <a:cubicBezTo>
                    <a:pt x="12600657" y="5998883"/>
                    <a:pt x="12580336" y="6000153"/>
                    <a:pt x="12524629" y="5998883"/>
                  </a:cubicBezTo>
                  <a:cubicBezTo>
                    <a:pt x="11879665" y="5993803"/>
                    <a:pt x="11224779" y="6000153"/>
                    <a:pt x="10579815" y="5995073"/>
                  </a:cubicBezTo>
                  <a:cubicBezTo>
                    <a:pt x="10192836" y="5991263"/>
                    <a:pt x="9815781" y="5993803"/>
                    <a:pt x="9428802" y="5991263"/>
                  </a:cubicBezTo>
                  <a:cubicBezTo>
                    <a:pt x="9250197" y="5989993"/>
                    <a:pt x="9071591" y="5988723"/>
                    <a:pt x="8892986" y="5987453"/>
                  </a:cubicBezTo>
                  <a:cubicBezTo>
                    <a:pt x="8783838" y="5987453"/>
                    <a:pt x="8684613" y="5988723"/>
                    <a:pt x="8575466" y="5988723"/>
                  </a:cubicBezTo>
                  <a:cubicBezTo>
                    <a:pt x="8297635" y="5987453"/>
                    <a:pt x="7533601" y="5988723"/>
                    <a:pt x="7255770" y="5987453"/>
                  </a:cubicBezTo>
                  <a:cubicBezTo>
                    <a:pt x="7057320" y="5986183"/>
                    <a:pt x="3088312" y="5995073"/>
                    <a:pt x="2889862" y="5993803"/>
                  </a:cubicBezTo>
                  <a:cubicBezTo>
                    <a:pt x="2840249" y="5993803"/>
                    <a:pt x="2780714" y="5995073"/>
                    <a:pt x="2731101" y="5995073"/>
                  </a:cubicBezTo>
                  <a:cubicBezTo>
                    <a:pt x="2612031" y="5995073"/>
                    <a:pt x="2502884" y="5996343"/>
                    <a:pt x="2383813" y="5996343"/>
                  </a:cubicBezTo>
                  <a:cubicBezTo>
                    <a:pt x="2086138" y="5996343"/>
                    <a:pt x="1798385" y="5995073"/>
                    <a:pt x="1500709" y="5993803"/>
                  </a:cubicBezTo>
                  <a:cubicBezTo>
                    <a:pt x="1322104" y="5992533"/>
                    <a:pt x="1143498" y="5991263"/>
                    <a:pt x="974816" y="5989993"/>
                  </a:cubicBezTo>
                  <a:cubicBezTo>
                    <a:pt x="657295" y="5988723"/>
                    <a:pt x="339774" y="5987453"/>
                    <a:pt x="48260" y="5987453"/>
                  </a:cubicBezTo>
                  <a:cubicBezTo>
                    <a:pt x="38100" y="5987453"/>
                    <a:pt x="29210" y="5987453"/>
                    <a:pt x="19050" y="5986183"/>
                  </a:cubicBezTo>
                  <a:cubicBezTo>
                    <a:pt x="10160" y="5984913"/>
                    <a:pt x="5080" y="5978563"/>
                    <a:pt x="7620" y="5969673"/>
                  </a:cubicBezTo>
                  <a:cubicBezTo>
                    <a:pt x="16510" y="5937614"/>
                    <a:pt x="12700" y="5820086"/>
                    <a:pt x="11430" y="5697857"/>
                  </a:cubicBezTo>
                  <a:cubicBezTo>
                    <a:pt x="10160" y="5448698"/>
                    <a:pt x="6350" y="5204239"/>
                    <a:pt x="7620" y="4955079"/>
                  </a:cubicBezTo>
                  <a:cubicBezTo>
                    <a:pt x="5080" y="4644805"/>
                    <a:pt x="0" y="803986"/>
                    <a:pt x="7620" y="489011"/>
                  </a:cubicBezTo>
                  <a:cubicBezTo>
                    <a:pt x="8890" y="427896"/>
                    <a:pt x="7620" y="362080"/>
                    <a:pt x="8890" y="300966"/>
                  </a:cubicBezTo>
                  <a:cubicBezTo>
                    <a:pt x="10160" y="202242"/>
                    <a:pt x="12700" y="941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1711" y="30480"/>
                    <a:pt x="250472" y="29210"/>
                  </a:cubicBezTo>
                  <a:cubicBezTo>
                    <a:pt x="518380" y="25400"/>
                    <a:pt x="786288" y="22860"/>
                    <a:pt x="1064118" y="20320"/>
                  </a:cubicBezTo>
                  <a:cubicBezTo>
                    <a:pt x="1252646" y="17780"/>
                    <a:pt x="1441174" y="16510"/>
                    <a:pt x="1619779" y="13970"/>
                  </a:cubicBezTo>
                  <a:cubicBezTo>
                    <a:pt x="1798385" y="11430"/>
                    <a:pt x="1986913" y="8890"/>
                    <a:pt x="2165518" y="8890"/>
                  </a:cubicBezTo>
                  <a:cubicBezTo>
                    <a:pt x="2363968" y="7620"/>
                    <a:pt x="2562419" y="10160"/>
                    <a:pt x="2760869" y="8890"/>
                  </a:cubicBezTo>
                  <a:cubicBezTo>
                    <a:pt x="3008932" y="8890"/>
                    <a:pt x="7503834" y="6350"/>
                    <a:pt x="7751897" y="5080"/>
                  </a:cubicBezTo>
                  <a:cubicBezTo>
                    <a:pt x="7990037" y="3810"/>
                    <a:pt x="8228178" y="2540"/>
                    <a:pt x="8476240" y="2540"/>
                  </a:cubicBezTo>
                  <a:cubicBezTo>
                    <a:pt x="8883064" y="1270"/>
                    <a:pt x="9279965" y="0"/>
                    <a:pt x="9686788" y="0"/>
                  </a:cubicBezTo>
                  <a:cubicBezTo>
                    <a:pt x="9855471" y="0"/>
                    <a:pt x="10034076" y="2540"/>
                    <a:pt x="10202759" y="2540"/>
                  </a:cubicBezTo>
                  <a:cubicBezTo>
                    <a:pt x="10669117" y="3810"/>
                    <a:pt x="11145398" y="5080"/>
                    <a:pt x="11611757" y="7620"/>
                  </a:cubicBezTo>
                  <a:cubicBezTo>
                    <a:pt x="11859820" y="8890"/>
                    <a:pt x="12107883" y="12700"/>
                    <a:pt x="12355946" y="16510"/>
                  </a:cubicBezTo>
                  <a:cubicBezTo>
                    <a:pt x="12415481" y="16510"/>
                    <a:pt x="12475016" y="16510"/>
                    <a:pt x="12524629" y="16510"/>
                  </a:cubicBezTo>
                  <a:cubicBezTo>
                    <a:pt x="12571446" y="17780"/>
                    <a:pt x="12580336" y="20320"/>
                    <a:pt x="12590496" y="21590"/>
                  </a:cubicBezTo>
                  <a:close/>
                  <a:moveTo>
                    <a:pt x="12600657" y="5982373"/>
                  </a:moveTo>
                  <a:cubicBezTo>
                    <a:pt x="12601926" y="5965863"/>
                    <a:pt x="12603197" y="5953163"/>
                    <a:pt x="12603197" y="5940463"/>
                  </a:cubicBezTo>
                  <a:cubicBezTo>
                    <a:pt x="12601926" y="5679053"/>
                    <a:pt x="12600657" y="5429893"/>
                    <a:pt x="12600657" y="5161929"/>
                  </a:cubicBezTo>
                  <a:cubicBezTo>
                    <a:pt x="12600657" y="5039700"/>
                    <a:pt x="12603197" y="4917470"/>
                    <a:pt x="12601926" y="4795241"/>
                  </a:cubicBezTo>
                  <a:cubicBezTo>
                    <a:pt x="12601926" y="4682414"/>
                    <a:pt x="12600657" y="4564886"/>
                    <a:pt x="12599386" y="4452059"/>
                  </a:cubicBezTo>
                  <a:cubicBezTo>
                    <a:pt x="12594307" y="4278118"/>
                    <a:pt x="12582876" y="677056"/>
                    <a:pt x="12582876" y="503114"/>
                  </a:cubicBezTo>
                  <a:cubicBezTo>
                    <a:pt x="12580336" y="357379"/>
                    <a:pt x="12577797" y="206943"/>
                    <a:pt x="12575257" y="63500"/>
                  </a:cubicBezTo>
                  <a:cubicBezTo>
                    <a:pt x="12573986" y="44450"/>
                    <a:pt x="12572716" y="43180"/>
                    <a:pt x="12494862" y="41910"/>
                  </a:cubicBezTo>
                  <a:cubicBezTo>
                    <a:pt x="12465094" y="41910"/>
                    <a:pt x="12445248" y="41910"/>
                    <a:pt x="12415481" y="40640"/>
                  </a:cubicBezTo>
                  <a:cubicBezTo>
                    <a:pt x="12167418" y="36830"/>
                    <a:pt x="11909433" y="31750"/>
                    <a:pt x="11661370" y="30480"/>
                  </a:cubicBezTo>
                  <a:cubicBezTo>
                    <a:pt x="11056096" y="26670"/>
                    <a:pt x="10440899" y="25400"/>
                    <a:pt x="9835626" y="22860"/>
                  </a:cubicBezTo>
                  <a:cubicBezTo>
                    <a:pt x="9746323" y="22860"/>
                    <a:pt x="9647098" y="22860"/>
                    <a:pt x="9557796" y="22860"/>
                  </a:cubicBezTo>
                  <a:cubicBezTo>
                    <a:pt x="9408958" y="22860"/>
                    <a:pt x="9260120" y="22860"/>
                    <a:pt x="9121205" y="22860"/>
                  </a:cubicBezTo>
                  <a:cubicBezTo>
                    <a:pt x="8803684" y="22860"/>
                    <a:pt x="8486164" y="22860"/>
                    <a:pt x="8178565" y="24130"/>
                  </a:cubicBezTo>
                  <a:cubicBezTo>
                    <a:pt x="7910657" y="25400"/>
                    <a:pt x="3395910" y="29210"/>
                    <a:pt x="3128003" y="29210"/>
                  </a:cubicBezTo>
                  <a:cubicBezTo>
                    <a:pt x="2691412" y="29210"/>
                    <a:pt x="2254821" y="26670"/>
                    <a:pt x="1818230" y="33020"/>
                  </a:cubicBezTo>
                  <a:cubicBezTo>
                    <a:pt x="1590012" y="36830"/>
                    <a:pt x="1371717" y="36830"/>
                    <a:pt x="1153421" y="38100"/>
                  </a:cubicBezTo>
                  <a:cubicBezTo>
                    <a:pt x="776365" y="41910"/>
                    <a:pt x="399310" y="45720"/>
                    <a:pt x="49530" y="50800"/>
                  </a:cubicBezTo>
                  <a:cubicBezTo>
                    <a:pt x="36830" y="50800"/>
                    <a:pt x="34290" y="53340"/>
                    <a:pt x="33020" y="80013"/>
                  </a:cubicBezTo>
                  <a:cubicBezTo>
                    <a:pt x="31750" y="164633"/>
                    <a:pt x="31750" y="249254"/>
                    <a:pt x="30480" y="333874"/>
                  </a:cubicBezTo>
                  <a:cubicBezTo>
                    <a:pt x="29210" y="474908"/>
                    <a:pt x="26670" y="611240"/>
                    <a:pt x="25400" y="752274"/>
                  </a:cubicBezTo>
                  <a:cubicBezTo>
                    <a:pt x="20320" y="902710"/>
                    <a:pt x="26670" y="4578989"/>
                    <a:pt x="29210" y="4729426"/>
                  </a:cubicBezTo>
                  <a:cubicBezTo>
                    <a:pt x="29210" y="4889264"/>
                    <a:pt x="29210" y="5053803"/>
                    <a:pt x="30480" y="5213641"/>
                  </a:cubicBezTo>
                  <a:cubicBezTo>
                    <a:pt x="30480" y="5331170"/>
                    <a:pt x="33020" y="5448698"/>
                    <a:pt x="33020" y="5566226"/>
                  </a:cubicBezTo>
                  <a:cubicBezTo>
                    <a:pt x="33020" y="5693156"/>
                    <a:pt x="33020" y="5820087"/>
                    <a:pt x="31750" y="5940463"/>
                  </a:cubicBezTo>
                  <a:cubicBezTo>
                    <a:pt x="31750" y="5944273"/>
                    <a:pt x="31750" y="5946813"/>
                    <a:pt x="31750" y="5950623"/>
                  </a:cubicBezTo>
                  <a:cubicBezTo>
                    <a:pt x="31750" y="5960783"/>
                    <a:pt x="35560" y="5964593"/>
                    <a:pt x="44450" y="5964593"/>
                  </a:cubicBezTo>
                  <a:cubicBezTo>
                    <a:pt x="111556" y="5964593"/>
                    <a:pt x="250472" y="5965863"/>
                    <a:pt x="379465" y="5965863"/>
                  </a:cubicBezTo>
                  <a:cubicBezTo>
                    <a:pt x="567992" y="5965863"/>
                    <a:pt x="766443" y="5963323"/>
                    <a:pt x="954971" y="5965863"/>
                  </a:cubicBezTo>
                  <a:cubicBezTo>
                    <a:pt x="1262569" y="5969673"/>
                    <a:pt x="1570167" y="5972213"/>
                    <a:pt x="1877765" y="5970943"/>
                  </a:cubicBezTo>
                  <a:cubicBezTo>
                    <a:pt x="2076215" y="5969673"/>
                    <a:pt x="2264743" y="5972213"/>
                    <a:pt x="2463194" y="5972213"/>
                  </a:cubicBezTo>
                  <a:cubicBezTo>
                    <a:pt x="2750947" y="5972213"/>
                    <a:pt x="3038700" y="5970943"/>
                    <a:pt x="3326453" y="5972213"/>
                  </a:cubicBezTo>
                  <a:cubicBezTo>
                    <a:pt x="3753121" y="5973483"/>
                    <a:pt x="8436550" y="5963323"/>
                    <a:pt x="8873141" y="5965863"/>
                  </a:cubicBezTo>
                  <a:cubicBezTo>
                    <a:pt x="9061670" y="5967133"/>
                    <a:pt x="9250198" y="5968403"/>
                    <a:pt x="9428802" y="5968403"/>
                  </a:cubicBezTo>
                  <a:cubicBezTo>
                    <a:pt x="9756246" y="5970943"/>
                    <a:pt x="10073767" y="5967133"/>
                    <a:pt x="10401209" y="5970943"/>
                  </a:cubicBezTo>
                  <a:cubicBezTo>
                    <a:pt x="10669117" y="5973483"/>
                    <a:pt x="10937026" y="5973483"/>
                    <a:pt x="11204933" y="5976023"/>
                  </a:cubicBezTo>
                  <a:cubicBezTo>
                    <a:pt x="11601835" y="5979833"/>
                    <a:pt x="11998735" y="5982373"/>
                    <a:pt x="12395636" y="5983643"/>
                  </a:cubicBezTo>
                  <a:cubicBezTo>
                    <a:pt x="12544474" y="5983643"/>
                    <a:pt x="12580336" y="5982373"/>
                    <a:pt x="12600657" y="5982373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16245">
            <a:off x="7049509" y="8880101"/>
            <a:ext cx="1043755" cy="9824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04703">
            <a:off x="8621057" y="8880101"/>
            <a:ext cx="1043755" cy="9824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29385">
            <a:off x="10193670" y="8880101"/>
            <a:ext cx="1043755" cy="9824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A552A5-46DF-1728-FC88-229C2B4C4A15}"/>
              </a:ext>
            </a:extLst>
          </p:cNvPr>
          <p:cNvSpPr txBox="1"/>
          <p:nvPr/>
        </p:nvSpPr>
        <p:spPr>
          <a:xfrm>
            <a:off x="4391653" y="970420"/>
            <a:ext cx="9501425" cy="11093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GIẢI THÍCH TỪ KHÓ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1F1121D-F7AF-85BF-7D3D-3B9A51596C5F}"/>
              </a:ext>
            </a:extLst>
          </p:cNvPr>
          <p:cNvSpPr/>
          <p:nvPr/>
        </p:nvSpPr>
        <p:spPr>
          <a:xfrm>
            <a:off x="2838202" y="2706228"/>
            <a:ext cx="4087298" cy="1981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 thẩn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146923A3-BDCC-7977-76E7-A6319D5CAACF}"/>
              </a:ext>
            </a:extLst>
          </p:cNvPr>
          <p:cNvSpPr/>
          <p:nvPr/>
        </p:nvSpPr>
        <p:spPr>
          <a:xfrm>
            <a:off x="3100578" y="5760909"/>
            <a:ext cx="4206226" cy="198119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tán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CCE87-CD0F-4A53-83FD-F61A733FC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325" y="2343081"/>
            <a:ext cx="1043178" cy="1043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FA2A7-0B3E-37FE-6239-3A8F4753C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7114" y="5922017"/>
            <a:ext cx="1042506" cy="1042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72633E-7B7C-04E7-C93E-30AFA6AE87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8129075" y="2864670"/>
            <a:ext cx="2026580" cy="14609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B6EFC8-9679-7601-B1F1-909E90851A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23729" r="16501" b="23027"/>
          <a:stretch/>
        </p:blipFill>
        <p:spPr>
          <a:xfrm>
            <a:off x="8280079" y="5712801"/>
            <a:ext cx="2026580" cy="1460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FEE69-2D83-BBC1-6FAF-1D143E26B56E}"/>
              </a:ext>
            </a:extLst>
          </p:cNvPr>
          <p:cNvSpPr txBox="1"/>
          <p:nvPr/>
        </p:nvSpPr>
        <p:spPr>
          <a:xfrm>
            <a:off x="10581309" y="2613835"/>
            <a:ext cx="629564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Đi chậm rãi như đang suy nghĩ điều gì đó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464747-757C-7251-65B5-76C5B650A152}"/>
              </a:ext>
            </a:extLst>
          </p:cNvPr>
          <p:cNvSpPr txBox="1"/>
          <p:nvPr/>
        </p:nvSpPr>
        <p:spPr>
          <a:xfrm>
            <a:off x="10594241" y="5363929"/>
            <a:ext cx="6295643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Trao đổi tự do về một vấn đề cùng quan tâm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924C4-AB48-5CB4-9ADA-F2CAED32BF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74" y="5891355"/>
            <a:ext cx="4573691" cy="42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1439</Words>
  <Application>Microsoft Office PowerPoint</Application>
  <PresentationFormat>Custom</PresentationFormat>
  <Paragraphs>172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Wingdings</vt:lpstr>
      <vt:lpstr>Calibri</vt:lpstr>
      <vt:lpstr>Atma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Playful  Book's Report First Class Presentation</dc:title>
  <cp:lastModifiedBy>Thảo Đào</cp:lastModifiedBy>
  <cp:revision>2</cp:revision>
  <dcterms:created xsi:type="dcterms:W3CDTF">2006-08-16T00:00:00Z</dcterms:created>
  <dcterms:modified xsi:type="dcterms:W3CDTF">2022-07-27T08:46:26Z</dcterms:modified>
  <dc:identifier>DAFHfPaZuCU</dc:identifier>
</cp:coreProperties>
</file>