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9" r:id="rId28"/>
    <p:sldId id="300" r:id="rId29"/>
    <p:sldId id="298" r:id="rId30"/>
    <p:sldId id="301" r:id="rId31"/>
    <p:sldId id="302" r:id="rId32"/>
    <p:sldId id="303" r:id="rId33"/>
    <p:sldId id="304" r:id="rId34"/>
    <p:sldId id="305" r:id="rId35"/>
    <p:sldId id="306" r:id="rId36"/>
    <p:sldId id="30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066800"/>
            <a:ext cx="8229600" cy="147002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743200"/>
            <a:ext cx="6400800" cy="1219200"/>
          </a:xfrm>
        </p:spPr>
        <p:txBody>
          <a:bodyPr/>
          <a:lstStyle/>
          <a:p>
            <a:r>
              <a:rPr lang="en-US" b="1" dirty="0" err="1" smtClean="0"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Môn</a:t>
            </a:r>
            <a:r>
              <a:rPr lang="en-US" b="1" dirty="0" smtClean="0"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KHTN – </a:t>
            </a:r>
            <a:r>
              <a:rPr lang="en-US" b="1" dirty="0" err="1" smtClean="0"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Khối</a:t>
            </a:r>
            <a:r>
              <a:rPr lang="en-US" b="1" dirty="0" smtClean="0"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7</a:t>
            </a:r>
            <a:endParaRPr lang="en-US" b="1" dirty="0" smtClean="0">
              <a:solidFill>
                <a:srgbClr val="B9BC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err="1" smtClean="0"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Giáo</a:t>
            </a:r>
            <a:r>
              <a:rPr lang="en-US" b="1" dirty="0" smtClean="0"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viên</a:t>
            </a:r>
            <a:r>
              <a:rPr lang="en-US" b="1" dirty="0" smtClean="0"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err="1" smtClean="0"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Nguyễn</a:t>
            </a:r>
            <a:r>
              <a:rPr lang="en-US" b="1" dirty="0" smtClean="0"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Bảo</a:t>
            </a:r>
            <a:r>
              <a:rPr lang="en-US" b="1" dirty="0" smtClean="0"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Ngọc</a:t>
            </a:r>
            <a:endParaRPr lang="en-US" b="1" dirty="0">
              <a:solidFill>
                <a:srgbClr val="B9BC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945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/>
          <p:nvPr/>
        </p:nvSpPr>
        <p:spPr>
          <a:xfrm>
            <a:off x="228600" y="762000"/>
            <a:ext cx="8229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hiểu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khái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niệm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đổi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chất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Khái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niệm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ở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sinh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vật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5344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9812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protein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hôi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dày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carbon dioxide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oxygen ở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800600"/>
            <a:ext cx="21812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945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/>
          <p:nvPr/>
        </p:nvSpPr>
        <p:spPr>
          <a:xfrm>
            <a:off x="228600" y="762000"/>
            <a:ext cx="8229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hiểu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khái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niệm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đổi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chất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Khái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niệm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ở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sinh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vật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9812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protein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carbon dioxide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oxygen ở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800600"/>
            <a:ext cx="21812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945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/>
          <p:nvPr/>
        </p:nvSpPr>
        <p:spPr>
          <a:xfrm>
            <a:off x="228600" y="762000"/>
            <a:ext cx="8229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hiểu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khái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niệm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đổi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chất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Khái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niệm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ở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sinh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vật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667000" y="1371600"/>
            <a:ext cx="6172200" cy="1143000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75" y="4953000"/>
            <a:ext cx="21812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3452" t="22037" r="65484" b="41903"/>
          <a:stretch>
            <a:fillRect/>
          </a:stretch>
        </p:blipFill>
        <p:spPr bwMode="auto">
          <a:xfrm>
            <a:off x="304800" y="12192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9"/>
          <p:cNvSpPr txBox="1"/>
          <p:nvPr/>
        </p:nvSpPr>
        <p:spPr>
          <a:xfrm>
            <a:off x="838200" y="3124200"/>
            <a:ext cx="80772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28600" y="2895600"/>
            <a:ext cx="609600" cy="4572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945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/>
          <p:nvPr/>
        </p:nvSpPr>
        <p:spPr>
          <a:xfrm>
            <a:off x="228600" y="762000"/>
            <a:ext cx="8229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 hiểu khái niệm trao đổi chất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Khái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niệm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ở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sinh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vật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1600200"/>
            <a:ext cx="1600200" cy="5334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l="6923" t="30303" r="56154" b="7071"/>
          <a:stretch>
            <a:fillRect/>
          </a:stretch>
        </p:blipFill>
        <p:spPr bwMode="auto">
          <a:xfrm>
            <a:off x="152399" y="2133600"/>
            <a:ext cx="369692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itle 9"/>
          <p:cNvSpPr txBox="1"/>
          <p:nvPr/>
        </p:nvSpPr>
        <p:spPr>
          <a:xfrm>
            <a:off x="4343400" y="2057400"/>
            <a:ext cx="38862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Tổng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hợp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glucose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nước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carbon dioxide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quá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trình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hợp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vật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945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/>
          <p:nvPr/>
        </p:nvSpPr>
        <p:spPr>
          <a:xfrm>
            <a:off x="228600" y="762000"/>
            <a:ext cx="8229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 hiểu khái niệm trao đổi chất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Khái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niệm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ở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sinh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vật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1600200"/>
            <a:ext cx="1600200" cy="5334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9"/>
          <p:cNvSpPr txBox="1"/>
          <p:nvPr/>
        </p:nvSpPr>
        <p:spPr>
          <a:xfrm>
            <a:off x="4343400" y="2057400"/>
            <a:ext cx="38862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Phân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giải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đường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glucose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quá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trình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hô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hấp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tế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bào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8272" t="32353" r="56985" b="11765"/>
          <a:stretch>
            <a:fillRect/>
          </a:stretch>
        </p:blipFill>
        <p:spPr bwMode="auto">
          <a:xfrm>
            <a:off x="140368" y="2362200"/>
            <a:ext cx="412683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/>
          <p:nvPr/>
        </p:nvSpPr>
        <p:spPr>
          <a:xfrm>
            <a:off x="228600" y="762000"/>
            <a:ext cx="8229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hiểu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chuyển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hóa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lượng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Khái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niệm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ở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sinh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vật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295400"/>
            <a:ext cx="8458200" cy="5334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tin SGK tr. 106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9"/>
          <p:cNvSpPr txBox="1"/>
          <p:nvPr/>
        </p:nvSpPr>
        <p:spPr>
          <a:xfrm>
            <a:off x="3505200" y="2057400"/>
            <a:ext cx="5486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Thế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nào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11827" t="32914" r="64519" b="26834"/>
          <a:stretch>
            <a:fillRect/>
          </a:stretch>
        </p:blipFill>
        <p:spPr bwMode="auto">
          <a:xfrm>
            <a:off x="381000" y="2057400"/>
            <a:ext cx="213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9"/>
          <p:cNvSpPr txBox="1"/>
          <p:nvPr/>
        </p:nvSpPr>
        <p:spPr>
          <a:xfrm>
            <a:off x="1066800" y="4495800"/>
            <a:ext cx="7620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huyển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sự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biến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từ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dạng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này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sang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dạng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khác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52400" y="4800600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4" grpId="0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/>
          <p:nvPr/>
        </p:nvSpPr>
        <p:spPr>
          <a:xfrm>
            <a:off x="228600" y="762000"/>
            <a:ext cx="8229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hiểu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chuyển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hóa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lượng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Khái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niệm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ở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sinh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vật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295400"/>
            <a:ext cx="2362200" cy="5334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9"/>
          <p:cNvSpPr txBox="1"/>
          <p:nvPr/>
        </p:nvSpPr>
        <p:spPr>
          <a:xfrm>
            <a:off x="3962400" y="2667000"/>
            <a:ext cx="472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ánh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sáng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mặt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trời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quang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thành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tích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trữ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liên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kết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quá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trình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quang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148" name="AutoShape 4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150" name="AutoShape 6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81200"/>
            <a:ext cx="284503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/>
          <p:nvPr/>
        </p:nvSpPr>
        <p:spPr>
          <a:xfrm>
            <a:off x="228600" y="762000"/>
            <a:ext cx="8229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hiểu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latin typeface="+mj-lt"/>
                <a:ea typeface="+mj-ea"/>
                <a:cs typeface="+mj-cs"/>
              </a:rPr>
              <a:t>chuyển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latin typeface="+mj-lt"/>
                <a:ea typeface="+mj-ea"/>
                <a:cs typeface="+mj-cs"/>
              </a:rPr>
              <a:t>hóa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latin typeface="+mj-lt"/>
                <a:ea typeface="+mj-ea"/>
                <a:cs typeface="+mj-cs"/>
              </a:rPr>
              <a:t>năng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latin typeface="+mj-lt"/>
                <a:ea typeface="+mj-ea"/>
                <a:cs typeface="+mj-cs"/>
              </a:rPr>
              <a:t>lượng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Khái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niệm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ở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sinh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vật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295400"/>
            <a:ext cx="8991600" cy="5334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9"/>
          <p:cNvSpPr txBox="1"/>
          <p:nvPr/>
        </p:nvSpPr>
        <p:spPr>
          <a:xfrm>
            <a:off x="3962400" y="2667000"/>
            <a:ext cx="472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defRPr/>
            </a:pP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Điện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Nhiệt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defRPr/>
            </a:pP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Nhiệt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defRPr/>
            </a:pP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Điện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Cơ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148" name="AutoShape 4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150" name="AutoShape 6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248400" y="2590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248400" y="3198812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248400" y="3656012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248400" y="4189412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75" y="4953000"/>
            <a:ext cx="21812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 l="3452" t="22037" r="65484" b="41903"/>
          <a:stretch>
            <a:fillRect/>
          </a:stretch>
        </p:blipFill>
        <p:spPr bwMode="auto">
          <a:xfrm>
            <a:off x="228600" y="2260600"/>
            <a:ext cx="2667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/>
          <p:nvPr/>
        </p:nvSpPr>
        <p:spPr>
          <a:xfrm>
            <a:off x="228600" y="762000"/>
            <a:ext cx="8229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hiểu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chuyển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hóa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lượng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Khái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niệm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ở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sinh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vật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295400"/>
            <a:ext cx="8991600" cy="5334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9"/>
          <p:cNvSpPr txBox="1"/>
          <p:nvPr/>
        </p:nvSpPr>
        <p:spPr>
          <a:xfrm>
            <a:off x="3962400" y="2667000"/>
            <a:ext cx="5181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a.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b.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Điện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Nhiệt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c.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Nhiệt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d.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Điện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Cơ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148" name="AutoShape 4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150" name="AutoShape 6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553200" y="2590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553200" y="3198812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553200" y="3656012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553200" y="4189412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75" y="4953000"/>
            <a:ext cx="21812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 l="3452" t="22037" r="65484" b="41903"/>
          <a:stretch>
            <a:fillRect/>
          </a:stretch>
        </p:blipFill>
        <p:spPr bwMode="auto">
          <a:xfrm>
            <a:off x="228600" y="2260600"/>
            <a:ext cx="2667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" y="-76200"/>
            <a:ext cx="91269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ubtitle 2"/>
          <p:cNvSpPr txBox="1"/>
          <p:nvPr/>
        </p:nvSpPr>
        <p:spPr>
          <a:xfrm>
            <a:off x="1447800" y="5029200"/>
            <a:ext cx="6400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9BC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1600200" y="152400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Khái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niệm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ở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sinh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vật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1219200" y="1905000"/>
            <a:ext cx="6934200" cy="419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quá</a:t>
            </a:r>
            <a:r>
              <a:rPr lang="en-US" sz="2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trình</a:t>
            </a:r>
            <a:r>
              <a:rPr lang="en-US" sz="2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cơ</a:t>
            </a:r>
            <a:r>
              <a:rPr lang="en-US" sz="2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thể</a:t>
            </a:r>
            <a:r>
              <a:rPr lang="en-US" sz="2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lấy</a:t>
            </a:r>
            <a:r>
              <a:rPr lang="en-US" sz="2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ác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được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lấy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từ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môi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trường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như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oxygen,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nước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dinh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dưỡng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thải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những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không</a:t>
            </a:r>
            <a:r>
              <a:rPr lang="en-US" sz="2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cần</a:t>
            </a:r>
            <a:r>
              <a:rPr lang="en-US" sz="2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thiết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như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carbon dioxide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nhiệt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thải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ngoài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môi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trường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just">
              <a:spcBef>
                <a:spcPct val="0"/>
              </a:spcBef>
            </a:pP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là</a:t>
            </a:r>
            <a:r>
              <a:rPr lang="en-US" sz="2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sự</a:t>
            </a:r>
            <a:r>
              <a:rPr lang="en-US" sz="2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biến</a:t>
            </a:r>
            <a:r>
              <a:rPr lang="en-US" sz="2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lang="en-US" sz="2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lang="en-US" sz="2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lang="en-US" sz="2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từ</a:t>
            </a:r>
            <a:r>
              <a:rPr lang="en-US" sz="2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dạng</a:t>
            </a:r>
            <a:r>
              <a:rPr lang="en-US" sz="2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này</a:t>
            </a:r>
            <a:r>
              <a:rPr lang="en-US" sz="2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sang </a:t>
            </a:r>
            <a:r>
              <a:rPr lang="en-US" sz="26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dạng</a:t>
            </a:r>
            <a:r>
              <a:rPr lang="en-US" sz="2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khác</a:t>
            </a:r>
            <a:r>
              <a:rPr lang="en-US" sz="2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lang="en-US" sz="26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just">
              <a:spcBef>
                <a:spcPct val="0"/>
              </a:spcBef>
            </a:pP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Quá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trình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luôn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đi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kèm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với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lang="en-US" sz="2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504" y="0"/>
            <a:ext cx="9117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6962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CẶP ĐÔI: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/>
          <p:nvPr/>
        </p:nvSpPr>
        <p:spPr>
          <a:xfrm>
            <a:off x="0" y="762000"/>
            <a:ext cx="91440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hiểu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trò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của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đổi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chất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chuyển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hóa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lượng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cơ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thể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Vai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trò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của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trong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cơ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thể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38400" y="1600200"/>
            <a:ext cx="6705600" cy="533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SGK tr. 107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AutoShape 4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150" name="AutoShape 6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75" y="4953000"/>
            <a:ext cx="21812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 l="3452" t="22037" r="65484" b="41903"/>
          <a:stretch>
            <a:fillRect/>
          </a:stretch>
        </p:blipFill>
        <p:spPr bwMode="auto">
          <a:xfrm>
            <a:off x="457200" y="1447800"/>
            <a:ext cx="2171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/>
          <a:srcRect l="6794" t="48485" r="65180" b="13636"/>
          <a:stretch>
            <a:fillRect/>
          </a:stretch>
        </p:blipFill>
        <p:spPr bwMode="auto">
          <a:xfrm>
            <a:off x="457200" y="3200400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itle 1"/>
          <p:cNvSpPr txBox="1"/>
          <p:nvPr/>
        </p:nvSpPr>
        <p:spPr>
          <a:xfrm>
            <a:off x="3505200" y="2743200"/>
            <a:ext cx="51054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Cho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7620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/>
          <p:nvPr/>
        </p:nvSpPr>
        <p:spPr>
          <a:xfrm>
            <a:off x="0" y="762000"/>
            <a:ext cx="91440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hiểu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trò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của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đổi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chất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chuyển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hóa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lượng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cơ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thể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Vai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trò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của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trong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cơ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thể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148" name="AutoShape 4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150" name="AutoShape 6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Title 1"/>
          <p:cNvSpPr txBox="1"/>
          <p:nvPr/>
        </p:nvSpPr>
        <p:spPr>
          <a:xfrm>
            <a:off x="4953000" y="2590800"/>
            <a:ext cx="4038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4953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/>
          <p:nvPr/>
        </p:nvSpPr>
        <p:spPr>
          <a:xfrm>
            <a:off x="0" y="762000"/>
            <a:ext cx="91440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hiểu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trò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của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đổi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chất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chuyển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hóa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lượng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cơ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thể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Vai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trò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của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trong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cơ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thể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148" name="AutoShape 4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150" name="AutoShape 6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Title 1"/>
          <p:cNvSpPr txBox="1"/>
          <p:nvPr/>
        </p:nvSpPr>
        <p:spPr>
          <a:xfrm>
            <a:off x="4038600" y="1447800"/>
            <a:ext cx="4800600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 txBox="1"/>
          <p:nvPr/>
        </p:nvSpPr>
        <p:spPr>
          <a:xfrm>
            <a:off x="4191000" y="5181600"/>
            <a:ext cx="4800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Protein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ct val="0"/>
              </a:spcBef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Lipid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031856"/>
            <a:ext cx="3429000" cy="173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/>
          <p:nvPr/>
        </p:nvSpPr>
        <p:spPr>
          <a:xfrm>
            <a:off x="0" y="762000"/>
            <a:ext cx="91440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hiểu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trò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của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đổi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chất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chuyển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hóa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lượng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cơ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thể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Vai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trò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của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trong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cơ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thể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148" name="AutoShape 4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150" name="AutoShape 6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Title 1"/>
          <p:cNvSpPr txBox="1"/>
          <p:nvPr/>
        </p:nvSpPr>
        <p:spPr>
          <a:xfrm>
            <a:off x="4953000" y="1676400"/>
            <a:ext cx="3886200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phóng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304800" y="53340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glucose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trữ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ATP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3107"/>
          <a:stretch>
            <a:fillRect/>
          </a:stretch>
        </p:blipFill>
        <p:spPr bwMode="auto">
          <a:xfrm>
            <a:off x="0" y="1447800"/>
            <a:ext cx="47529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/>
          <p:nvPr/>
        </p:nvSpPr>
        <p:spPr>
          <a:xfrm>
            <a:off x="0" y="762000"/>
            <a:ext cx="91440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hiểu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trò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của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đổi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chất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chuyển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hóa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lượng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cơ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thể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Vai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trò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của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trong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cơ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thể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148" name="AutoShape 4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150" name="AutoShape 6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Title 1"/>
          <p:cNvSpPr txBox="1"/>
          <p:nvPr/>
        </p:nvSpPr>
        <p:spPr>
          <a:xfrm>
            <a:off x="0" y="4419600"/>
            <a:ext cx="38862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Khoai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5105400" y="4724400"/>
            <a:ext cx="3733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13459" t="22266" r="14196" b="26839"/>
          <a:stretch>
            <a:fillRect/>
          </a:stretch>
        </p:blipFill>
        <p:spPr bwMode="auto">
          <a:xfrm>
            <a:off x="1066800" y="1905000"/>
            <a:ext cx="655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152400" y="1295400"/>
            <a:ext cx="2362200" cy="5334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/>
          <p:nvPr/>
        </p:nvSpPr>
        <p:spPr>
          <a:xfrm>
            <a:off x="0" y="762000"/>
            <a:ext cx="91440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hiểu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trò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của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đổi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chất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chuyển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hóa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lượng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cơ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thể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Vai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trò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của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trong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cơ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thể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148" name="AutoShape 4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150" name="AutoShape 6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Title 1"/>
          <p:cNvSpPr txBox="1"/>
          <p:nvPr/>
        </p:nvSpPr>
        <p:spPr>
          <a:xfrm>
            <a:off x="4495800" y="1752600"/>
            <a:ext cx="42672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ngừng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4800600" y="4724400"/>
            <a:ext cx="4038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152400" y="1295400"/>
            <a:ext cx="2362200" cy="5334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71700"/>
            <a:ext cx="41243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3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/>
          <p:nvPr/>
        </p:nvSpPr>
        <p:spPr>
          <a:xfrm>
            <a:off x="0" y="762000"/>
            <a:ext cx="91440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hiểu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trò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của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đổi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chất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chuyển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hóa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lượng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cơ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thể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Vai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trò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của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trong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cơ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thể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148" name="AutoShape 4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150" name="AutoShape 6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Title 1"/>
          <p:cNvSpPr txBox="1"/>
          <p:nvPr/>
        </p:nvSpPr>
        <p:spPr>
          <a:xfrm>
            <a:off x="3733800" y="1752600"/>
            <a:ext cx="5029200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ngừng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t="22185" r="66762"/>
          <a:stretch>
            <a:fillRect/>
          </a:stretch>
        </p:blipFill>
        <p:spPr bwMode="auto">
          <a:xfrm>
            <a:off x="381000" y="1828800"/>
            <a:ext cx="2971800" cy="395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/>
          <p:nvPr/>
        </p:nvSpPr>
        <p:spPr>
          <a:xfrm>
            <a:off x="0" y="762000"/>
            <a:ext cx="91440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hiểu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trò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của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đổi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chất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chuyển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hóa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lượng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cơ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thể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Vai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trò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của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trong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cơ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thể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148" name="AutoShape 4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150" name="AutoShape 6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Title 1"/>
          <p:cNvSpPr txBox="1"/>
          <p:nvPr/>
        </p:nvSpPr>
        <p:spPr>
          <a:xfrm>
            <a:off x="304800" y="4419600"/>
            <a:ext cx="42672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ận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kèm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4953000" y="4724400"/>
            <a:ext cx="4038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hân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228600" y="1219200"/>
            <a:ext cx="6477000" cy="5334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2437606" y="4419600"/>
            <a:ext cx="48775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57400"/>
            <a:ext cx="3048000" cy="202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879786"/>
            <a:ext cx="3344316" cy="222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1838" y="0"/>
            <a:ext cx="9175838" cy="683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/>
          <p:nvPr/>
        </p:nvSpPr>
        <p:spPr>
          <a:xfrm>
            <a:off x="12192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Vai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trò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của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trong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cơ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thể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1219200" y="1905000"/>
            <a:ext cx="6934200" cy="419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Quá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trình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rao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đóng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vai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trò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quan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trọng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đối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với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sinh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vật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như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cung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cấp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nguyên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liệu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cấu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tạo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nên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tế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bào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cơ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thể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cung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cấp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cho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các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hoạt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động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sống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Nhờ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đó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sinh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vật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thể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duy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trì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sự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sống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sinh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trưởng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phát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triển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sinh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sản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lang="en-US" sz="2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295400"/>
            <a:ext cx="8991600" cy="5334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9"/>
          <p:cNvSpPr txBox="1"/>
          <p:nvPr/>
        </p:nvSpPr>
        <p:spPr>
          <a:xfrm>
            <a:off x="3962400" y="2667000"/>
            <a:ext cx="472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defRPr/>
            </a:pP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ự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vật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defRPr/>
            </a:pP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ự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biến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defRPr/>
            </a:pP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ự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defRPr/>
            </a:pP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ự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sống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vật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148" name="AutoShape 4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150" name="AutoShape 6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75" y="4953000"/>
            <a:ext cx="21812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 l="3452" t="22037" r="65484" b="41903"/>
          <a:stretch>
            <a:fillRect/>
          </a:stretch>
        </p:blipFill>
        <p:spPr bwMode="auto">
          <a:xfrm>
            <a:off x="228600" y="2260600"/>
            <a:ext cx="2667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itle 1"/>
          <p:cNvSpPr txBox="1"/>
          <p:nvPr/>
        </p:nvSpPr>
        <p:spPr>
          <a:xfrm>
            <a:off x="0" y="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LUYỆN 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8296" y="-2168"/>
            <a:ext cx="9182295" cy="686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295400"/>
            <a:ext cx="8991600" cy="5334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9"/>
          <p:cNvSpPr txBox="1"/>
          <p:nvPr/>
        </p:nvSpPr>
        <p:spPr>
          <a:xfrm>
            <a:off x="3962400" y="2667000"/>
            <a:ext cx="472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defRPr/>
            </a:pP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ự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vật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defRPr/>
            </a:pP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ự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biến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defRPr/>
            </a:pP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ự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defRPr/>
            </a:pP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sự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sống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vật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148" name="AutoShape 4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150" name="AutoShape 6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75" y="4953000"/>
            <a:ext cx="21812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 l="3452" t="22037" r="65484" b="41903"/>
          <a:stretch>
            <a:fillRect/>
          </a:stretch>
        </p:blipFill>
        <p:spPr bwMode="auto">
          <a:xfrm>
            <a:off x="228600" y="2260600"/>
            <a:ext cx="2667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itle 1"/>
          <p:cNvSpPr txBox="1"/>
          <p:nvPr/>
        </p:nvSpPr>
        <p:spPr>
          <a:xfrm>
            <a:off x="0" y="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LUYỆN 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295400"/>
            <a:ext cx="8991600" cy="5334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9"/>
          <p:cNvSpPr txBox="1"/>
          <p:nvPr/>
        </p:nvSpPr>
        <p:spPr>
          <a:xfrm>
            <a:off x="3657600" y="2667000"/>
            <a:ext cx="5486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Quá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trình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sản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..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defRPr/>
            </a:pP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Quá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trình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defRPr/>
            </a:pP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Quá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trình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..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defRPr/>
            </a:pP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Quá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trình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cảm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ứng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kumimoji="0" lang="en-US" sz="2400" i="0" u="none" strike="noStrike" kern="1200" cap="none" spc="0" normalizeH="0" noProof="0" dirty="0" smtClean="0">
              <a:ln>
                <a:noFill/>
              </a:ln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148" name="AutoShape 4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150" name="AutoShape 6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75" y="4953000"/>
            <a:ext cx="21812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 l="3452" t="22037" r="65484" b="41903"/>
          <a:stretch>
            <a:fillRect/>
          </a:stretch>
        </p:blipFill>
        <p:spPr bwMode="auto">
          <a:xfrm>
            <a:off x="228600" y="2260600"/>
            <a:ext cx="2667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itle 1"/>
          <p:cNvSpPr txBox="1"/>
          <p:nvPr/>
        </p:nvSpPr>
        <p:spPr>
          <a:xfrm>
            <a:off x="0" y="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LUYỆN 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295400"/>
            <a:ext cx="8991600" cy="5334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9"/>
          <p:cNvSpPr txBox="1"/>
          <p:nvPr/>
        </p:nvSpPr>
        <p:spPr>
          <a:xfrm>
            <a:off x="3657600" y="2667000"/>
            <a:ext cx="5486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Quá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trình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sản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..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defRPr/>
            </a:pP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Quá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trình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defRPr/>
            </a:pP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Quá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trình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..</a:t>
            </a: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defRPr/>
            </a:pP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Quá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trình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cảm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ứng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kumimoji="0" lang="en-US" sz="2400" i="0" u="none" strike="noStrike" kern="1200" cap="none" spc="0" normalizeH="0" noProof="0" dirty="0" smtClean="0">
              <a:ln>
                <a:noFill/>
              </a:ln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148" name="AutoShape 4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150" name="AutoShape 6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75" y="4953000"/>
            <a:ext cx="21812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 l="3452" t="22037" r="65484" b="41903"/>
          <a:stretch>
            <a:fillRect/>
          </a:stretch>
        </p:blipFill>
        <p:spPr bwMode="auto">
          <a:xfrm>
            <a:off x="228600" y="2260600"/>
            <a:ext cx="2667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itle 1"/>
          <p:cNvSpPr txBox="1"/>
          <p:nvPr/>
        </p:nvSpPr>
        <p:spPr>
          <a:xfrm>
            <a:off x="0" y="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LUYỆN 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295400"/>
            <a:ext cx="8991600" cy="5334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AutoShape 4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150" name="AutoShape 6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572000"/>
            <a:ext cx="21812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 l="3452" t="22037" r="65484" b="41903"/>
          <a:stretch>
            <a:fillRect/>
          </a:stretch>
        </p:blipFill>
        <p:spPr bwMode="auto">
          <a:xfrm>
            <a:off x="228600" y="2260600"/>
            <a:ext cx="2667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itle 1"/>
          <p:cNvSpPr txBox="1"/>
          <p:nvPr/>
        </p:nvSpPr>
        <p:spPr>
          <a:xfrm>
            <a:off x="0" y="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VẬN DỤNG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667000"/>
            <a:ext cx="41243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295400"/>
            <a:ext cx="8991600" cy="5334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ột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AutoShape 4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150" name="AutoShape 6" descr="Mặt Trời Hệ Helios Sung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Title 1"/>
          <p:cNvSpPr txBox="1"/>
          <p:nvPr/>
        </p:nvSpPr>
        <p:spPr>
          <a:xfrm>
            <a:off x="0" y="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VẬN DỤNG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r="32644" b="3524"/>
          <a:stretch>
            <a:fillRect/>
          </a:stretch>
        </p:blipFill>
        <p:spPr bwMode="auto">
          <a:xfrm>
            <a:off x="685800" y="1981200"/>
            <a:ext cx="7186321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66590" t="1807"/>
          <a:stretch>
            <a:fillRect/>
          </a:stretch>
        </p:blipFill>
        <p:spPr bwMode="auto">
          <a:xfrm>
            <a:off x="3200400" y="4781144"/>
            <a:ext cx="2895600" cy="195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0"/>
            <a:ext cx="2971800" cy="194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648200"/>
            <a:ext cx="2514600" cy="168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" y="-76200"/>
            <a:ext cx="91269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HƯỚNG DẪN VỀ NHÀ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8686800" cy="4525963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22</a:t>
            </a:r>
            <a:endParaRPr lang="en-US" sz="4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23 –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/>
          <p:nvPr/>
        </p:nvSpPr>
        <p:spPr>
          <a:xfrm>
            <a:off x="1447800" y="5029200"/>
            <a:ext cx="6400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Môn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KHTN –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Khối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7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B9BC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Giáo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viên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Nguyễn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Bảo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Ngọc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9BC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" y="-76200"/>
            <a:ext cx="91269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BÀI 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VAI TRÒ CỦA TRAO ĐỔI CHẤT VÀ CHUYỂN HÓA NĂNG LƯỢNG </a:t>
            </a:r>
            <a:endParaRPr lang="en-US" sz="4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Ở SINH VẬT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/>
          <p:nvPr/>
        </p:nvSpPr>
        <p:spPr>
          <a:xfrm>
            <a:off x="1447800" y="5029200"/>
            <a:ext cx="6400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Môn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KHTN –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Khối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7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B9BC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Giáo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viên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Nguyễn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Bảo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9BC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Ngọc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9BC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6460" y="0"/>
            <a:ext cx="90775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0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1. </a:t>
            </a:r>
            <a:r>
              <a:rPr lang="en-US" sz="3200" b="1" dirty="0" err="1" smtClean="0"/>
              <a:t>Khái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niệm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trao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đổi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chất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chuyển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hóa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năng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lượng</a:t>
            </a:r>
            <a:r>
              <a:rPr lang="en-US" sz="3200" b="1" dirty="0" smtClean="0"/>
              <a:t> ở </a:t>
            </a:r>
            <a:r>
              <a:rPr lang="en-US" sz="3200" b="1" dirty="0" err="1" smtClean="0"/>
              <a:t>sinh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vật</a:t>
            </a:r>
            <a:endParaRPr lang="en-US" sz="3200" b="1" dirty="0"/>
          </a:p>
        </p:txBody>
      </p:sp>
      <p:sp>
        <p:nvSpPr>
          <p:cNvPr id="6" name="Title 1"/>
          <p:cNvSpPr txBox="1"/>
          <p:nvPr/>
        </p:nvSpPr>
        <p:spPr>
          <a:xfrm>
            <a:off x="228600" y="28956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en-US" sz="3200" b="1" dirty="0" err="1" smtClean="0">
                <a:latin typeface="+mj-lt"/>
                <a:ea typeface="+mj-ea"/>
                <a:cs typeface="+mj-cs"/>
              </a:rPr>
              <a:t>Vai</a:t>
            </a:r>
            <a:r>
              <a:rPr lang="en-US" sz="32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+mj-lt"/>
                <a:ea typeface="+mj-ea"/>
                <a:cs typeface="+mj-cs"/>
              </a:rPr>
              <a:t>trò</a:t>
            </a:r>
            <a:r>
              <a:rPr lang="en-US" sz="32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+mj-lt"/>
                <a:ea typeface="+mj-ea"/>
                <a:cs typeface="+mj-cs"/>
              </a:rPr>
              <a:t>của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đổi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chất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chuyển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hóa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lượng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thể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4774" y="0"/>
            <a:ext cx="91587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274638"/>
          </a:xfrm>
        </p:spPr>
        <p:txBody>
          <a:bodyPr>
            <a:noAutofit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en-US" sz="2400" b="1" dirty="0" err="1" smtClean="0"/>
              <a:t>Tìm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hiểu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khái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niệm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đổi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chất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636837"/>
            <a:ext cx="4419600" cy="40687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Khái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niệm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ở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sinh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vật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381000" y="1447800"/>
            <a:ext cx="8229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THẢO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LUẬN CẶP ĐÔI</a:t>
            </a: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533400" y="1981200"/>
            <a:ext cx="8229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400" b="1" baseline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sát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trả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lời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hỏi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057400"/>
            <a:ext cx="5638800" cy="1143000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oxygen,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228600" y="762000"/>
            <a:ext cx="8229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 hiểu khái niệm trao đổi chất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Khái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niệm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ở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sinh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vật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237046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/>
          <p:nvPr/>
        </p:nvSpPr>
        <p:spPr>
          <a:xfrm>
            <a:off x="3352800" y="4114800"/>
            <a:ext cx="563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Thải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cần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thiết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carbon dioxide,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nhiệt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thải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khỏi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cơ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thể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438400" y="4419600"/>
            <a:ext cx="838200" cy="4572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2438400" y="2438400"/>
            <a:ext cx="838200" cy="45720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945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00600"/>
            <a:ext cx="3124200" cy="1143000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228600" y="762000"/>
            <a:ext cx="8229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 hiểu khái niệm trao đổi chất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Khái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niệm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ở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sinh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vật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4724400" y="4800600"/>
            <a:ext cx="312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Quá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trình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diễn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tế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bào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533400" y="1752600"/>
            <a:ext cx="80772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lấy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môi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trường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sử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dụng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để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biến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chúng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cần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thiết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cơ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thể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tạo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hoạt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động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sống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400" baseline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baseline="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Quá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trình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ở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sinh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vật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Circular Arrow 20"/>
          <p:cNvSpPr/>
          <p:nvPr/>
        </p:nvSpPr>
        <p:spPr>
          <a:xfrm rot="4001038">
            <a:off x="915966" y="3565281"/>
            <a:ext cx="1514259" cy="1345978"/>
          </a:xfrm>
          <a:prstGeom prst="circular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ircular Arrow 21"/>
          <p:cNvSpPr/>
          <p:nvPr/>
        </p:nvSpPr>
        <p:spPr>
          <a:xfrm rot="4001038">
            <a:off x="4656375" y="3546941"/>
            <a:ext cx="1514259" cy="1345978"/>
          </a:xfrm>
          <a:prstGeom prst="circular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4" grpId="0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945" y="0"/>
            <a:ext cx="9107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/>
          <p:nvPr/>
        </p:nvSpPr>
        <p:spPr>
          <a:xfrm>
            <a:off x="228600" y="762000"/>
            <a:ext cx="8229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Tìm hiểu khái niệm trao đổi chất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-76200" y="-2286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Khái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niệm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ở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sinh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vật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4419600" y="1752600"/>
            <a:ext cx="4191000" cy="419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Trao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đổi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quá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trình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cơ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lấy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ác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lấy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môi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trường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như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oxygen,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nước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dưỡng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thải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những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cần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thiết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như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carbon dioxide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nhiệt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chất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thải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ngoài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môi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trường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t="22185" r="66762"/>
          <a:stretch>
            <a:fillRect/>
          </a:stretch>
        </p:blipFill>
        <p:spPr bwMode="auto">
          <a:xfrm>
            <a:off x="381000" y="1828800"/>
            <a:ext cx="2971800" cy="395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8868</Words>
  <PresentationFormat>On-screen Show (4:3)</PresentationFormat>
  <Paragraphs>277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2" baseType="lpstr">
      <vt:lpstr>Arial</vt:lpstr>
      <vt:lpstr>SimSun</vt:lpstr>
      <vt:lpstr>Wingdings</vt:lpstr>
      <vt:lpstr>Calibri</vt:lpstr>
      <vt:lpstr>Microsoft YaHei</vt:lpstr>
      <vt:lpstr>Arial Unicode MS</vt:lpstr>
      <vt:lpstr>Office Theme</vt:lpstr>
      <vt:lpstr>CHÀO MỪNG CÁC EM ĐẾN VỚI BÀI HỌC NGÀY HÔM NAY</vt:lpstr>
      <vt:lpstr>PowerPoint 演示文稿</vt:lpstr>
      <vt:lpstr>PowerPoint 演示文稿</vt:lpstr>
      <vt:lpstr>BÀI 22</vt:lpstr>
      <vt:lpstr>1. Khái niệm trao đổi chất và chuyển hóa năng lượng ở sinh vật</vt:lpstr>
      <vt:lpstr>Tìm hiểu khái niệm trao đổi chất</vt:lpstr>
      <vt:lpstr>Lấy những chất cần thiết từ môi trường (như oxygen, nước, chất dinh dưỡng) vào cơ thể</vt:lpstr>
      <vt:lpstr>Quá trình trao đổi chất giữa cơ thể với môi trường</vt:lpstr>
      <vt:lpstr>PowerPoint 演示文稿</vt:lpstr>
      <vt:lpstr>Quá trình nào sau đây thuộc trao đổi chất ở sinh vật</vt:lpstr>
      <vt:lpstr>Quá trình nào sau đây thuộc trao đổi chất ở sinh vật?</vt:lpstr>
      <vt:lpstr>Thế nào là quá trình chuyển hóa các chất trong tế bào? Nêu ví dụ.</vt:lpstr>
      <vt:lpstr>Ví dụ</vt:lpstr>
      <vt:lpstr>Ví dụ</vt:lpstr>
      <vt:lpstr>HS đọc thông tin SGK tr. 106 và trả lời câu hỏi </vt:lpstr>
      <vt:lpstr>Ví dụ</vt:lpstr>
      <vt:lpstr>Sự biến đổi nào sau đây là chuyển hóa năng lượng trong cơ thể sinh vật? </vt:lpstr>
      <vt:lpstr>Sự biến đổi nào sau đây là chuyển hóa năng lượng trong cơ thể sinh vật? </vt:lpstr>
      <vt:lpstr>PowerPoint 演示文稿</vt:lpstr>
      <vt:lpstr>HS đọc thông SGK tr. 107 và trả lời câu hỏi</vt:lpstr>
      <vt:lpstr>PowerPoint 演示文稿</vt:lpstr>
      <vt:lpstr>PowerPoint 演示文稿</vt:lpstr>
      <vt:lpstr>PowerPoint 演示文稿</vt:lpstr>
      <vt:lpstr>Ví dụ</vt:lpstr>
      <vt:lpstr>Thảo luận</vt:lpstr>
      <vt:lpstr>PowerPoint 演示文稿</vt:lpstr>
      <vt:lpstr>Thảo luận về nhiệt độ cơ thể</vt:lpstr>
      <vt:lpstr>PowerPoint 演示文稿</vt:lpstr>
      <vt:lpstr>Câu 1: Trao đổi chất và chuyển hóa năng lượng có vai trọng đối với</vt:lpstr>
      <vt:lpstr>Câu 1: Trao đổi chất và chuyển hóa năng lượng có vai trọng đối với</vt:lpstr>
      <vt:lpstr>Câu 2: Sinh vật có thể tồn tại, sinh trưởng, phát triển và thích nghi với môi trường sống là nhờ có quá trình nào?</vt:lpstr>
      <vt:lpstr>Câu 2: Sinh vật có thể tồn tại, sinh trưởng, phát triển và thích nghi với môi trường sống là nhờ có quá trình nào?</vt:lpstr>
      <vt:lpstr>Hãy đề xuất một số biện pháp giúp tăng cường quá trình trao đổi chất ở cơ thể</vt:lpstr>
      <vt:lpstr>Một số biện pháp giúp tăng cường quá trình trao đổi chất ở cơ thể</vt:lpstr>
      <vt:lpstr>HƯỚNG DẪN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2023-08-17T01:59:39Z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6030007AA1204503BC886C175A134992</vt:lpwstr>
  </property>
  <property fmtid="{D5CDD505-2E9C-101B-9397-08002B2CF9AE}" pid="3" name="KSOProductBuildVer">
    <vt:lpwstr>1033-11.2.0.11537</vt:lpwstr>
  </property>
</Properties>
</file>