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276" r:id="rId2"/>
    <p:sldId id="1368" r:id="rId3"/>
    <p:sldId id="387" r:id="rId4"/>
    <p:sldId id="273" r:id="rId5"/>
    <p:sldId id="274" r:id="rId6"/>
    <p:sldId id="278" r:id="rId7"/>
    <p:sldId id="275" r:id="rId8"/>
    <p:sldId id="579" r:id="rId9"/>
    <p:sldId id="277" r:id="rId10"/>
    <p:sldId id="1376" r:id="rId11"/>
    <p:sldId id="1378" r:id="rId12"/>
    <p:sldId id="1300" r:id="rId13"/>
    <p:sldId id="1401" r:id="rId14"/>
    <p:sldId id="1403" r:id="rId15"/>
    <p:sldId id="1405" r:id="rId16"/>
    <p:sldId id="1406" r:id="rId17"/>
    <p:sldId id="626" r:id="rId18"/>
    <p:sldId id="1409" r:id="rId19"/>
    <p:sldId id="1407" r:id="rId20"/>
    <p:sldId id="302" r:id="rId21"/>
    <p:sldId id="303" r:id="rId22"/>
    <p:sldId id="480" r:id="rId23"/>
    <p:sldId id="1410" r:id="rId24"/>
    <p:sldId id="610" r:id="rId25"/>
    <p:sldId id="616" r:id="rId26"/>
    <p:sldId id="315" r:id="rId27"/>
    <p:sldId id="617" r:id="rId28"/>
    <p:sldId id="621" r:id="rId29"/>
    <p:sldId id="318" r:id="rId30"/>
    <p:sldId id="311" r:id="rId31"/>
    <p:sldId id="312" r:id="rId32"/>
    <p:sldId id="313" r:id="rId33"/>
    <p:sldId id="618" r:id="rId34"/>
    <p:sldId id="1411" r:id="rId35"/>
    <p:sldId id="300" r:id="rId36"/>
    <p:sldId id="1414" r:id="rId37"/>
    <p:sldId id="320" r:id="rId38"/>
    <p:sldId id="601" r:id="rId39"/>
    <p:sldId id="285" r:id="rId40"/>
    <p:sldId id="344" r:id="rId41"/>
    <p:sldId id="1415" r:id="rId42"/>
    <p:sldId id="1402" r:id="rId43"/>
    <p:sldId id="1404" r:id="rId44"/>
    <p:sldId id="1400" r:id="rId45"/>
    <p:sldId id="1380" r:id="rId46"/>
    <p:sldId id="812" r:id="rId47"/>
    <p:sldId id="398" r:id="rId48"/>
    <p:sldId id="1397" r:id="rId49"/>
    <p:sldId id="1399" r:id="rId50"/>
    <p:sldId id="264" r:id="rId51"/>
    <p:sldId id="258" r:id="rId52"/>
    <p:sldId id="291" r:id="rId53"/>
    <p:sldId id="295" r:id="rId54"/>
    <p:sldId id="296" r:id="rId55"/>
    <p:sldId id="297" r:id="rId56"/>
    <p:sldId id="299" r:id="rId57"/>
    <p:sldId id="1322" r:id="rId58"/>
    <p:sldId id="440" r:id="rId59"/>
    <p:sldId id="317" r:id="rId60"/>
    <p:sldId id="625" r:id="rId61"/>
    <p:sldId id="308" r:id="rId62"/>
  </p:sldIdLst>
  <p:sldSz cx="12192000" cy="6858000"/>
  <p:notesSz cx="6858000" cy="9144000"/>
  <p:custDataLst>
    <p:tags r:id="rId6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EB0"/>
    <a:srgbClr val="3366FF"/>
    <a:srgbClr val="FF0066"/>
    <a:srgbClr val="1B04FA"/>
    <a:srgbClr val="F7FA76"/>
    <a:srgbClr val="1503BD"/>
    <a:srgbClr val="1C11AF"/>
    <a:srgbClr val="FF0000"/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64" d="100"/>
          <a:sy n="64" d="100"/>
        </p:scale>
        <p:origin x="294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-102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Tài liệu được chia sẻ bởi Website VnTeach.Com</a:t>
            </a:r>
          </a:p>
          <a:p>
            <a:r>
              <a:rPr lang="vi-VN"/>
              <a:t>https://www.vnteach.com</a:t>
            </a:r>
          </a:p>
          <a:p>
            <a:r>
              <a:rPr lang="vi-VN"/>
              <a:t>Một sản phẩm của cộng đồng facebook Thư Viện VnTeach.Com</a:t>
            </a:r>
          </a:p>
          <a:p>
            <a:r>
              <a:rPr lang="vi-VN"/>
              <a:t>https://www.facebook.com/groups/vnteach/</a:t>
            </a:r>
          </a:p>
          <a:p>
            <a:r>
              <a:rPr lang="vi-VN"/>
              <a:t>https://www.facebook.com/groups/thuvienvnteach/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476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Cơ cấu dấn số trẻ</a:t>
            </a:r>
            <a:endParaRPr lang="en-US" sz="120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9557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68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Chia lớp thành 8 nhóm (mỗi nhóm 5-6 HS)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77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3249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5FB7D-FA4E-49DD-9533-025CF816780E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1358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350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Sau khi hs nhận xét chung,mời hs đại diện nhóm bất kì xác định trên bản đồ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013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1105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4276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0179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666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6612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055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A447106-4162-47D5-804E-25BDD048AF18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4681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 cô chọn 1 trong 2 nội dung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1530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pPr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1420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vào vòng quay chọn câu hỏi t</a:t>
            </a:r>
            <a:r>
              <a:rPr lang="vi-VN"/>
              <a:t>ư</a:t>
            </a:r>
            <a:r>
              <a:rPr lang="en-US"/>
              <a:t>ơng úng với ô quay, bấm vào thiên thần để tới bài mới nhé thầy cô.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28E120-D41F-4026-8DA0-C6620364AD3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51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A928E9-1968-41F6-A358-E198BE87E2B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7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00B050"/>
                </a:solidFill>
              </a:rPr>
              <a:t>Tác giả biên soạn: :Lê Thị Chinh: Zalo: 0982276629. Fb:https://www.facebook.com/ti.gon.566. Nhóm chia sẻ tài </a:t>
            </a:r>
            <a:r>
              <a:rPr lang="en-US"/>
              <a:t>liệu:https://www.facebook.com/groups/1448467355535530. Mong nhận đ</a:t>
            </a:r>
            <a:r>
              <a:rPr lang="vi-VN"/>
              <a:t>ư</a:t>
            </a:r>
            <a:r>
              <a:rPr lang="en-US"/>
              <a:t>ợc sự phản hồi,góp ý từ quý thầy cô để bộ giáo án đ</a:t>
            </a:r>
            <a:r>
              <a:rPr lang="vi-VN"/>
              <a:t>ư</a:t>
            </a:r>
            <a:r>
              <a:rPr lang="en-US"/>
              <a:t>ợc hoàn thiện. Trân trọng!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4918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730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Nguyên nhân vì sao dân số châu á giảm trong những năm gần đây?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168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778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167" y="228601"/>
            <a:ext cx="11347451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02168" y="1676401"/>
            <a:ext cx="5592233" cy="44227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1" y="1676400"/>
            <a:ext cx="5592233" cy="2135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1" y="3963989"/>
            <a:ext cx="5592233" cy="2135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15BA16A-B0ED-47A3-91F3-308411AD5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DCCE324-5B29-414C-B801-EC18D6196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0A723498-7C5C-482B-B50E-CAA44CDE1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D56F9-EDCA-48A8-9511-86016BC29C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9065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697939DF-5F8B-440C-AA5E-5AC7A5750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2BF881-E3C0-4E49-8BF9-D765C738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053E5B2-5961-44F0-90E9-3453349AA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66F27-BF5A-467E-AD1F-640AD392EC7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33410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8/14/2023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  <p:sldLayoutId id="2147483761" r:id="rId47"/>
    <p:sldLayoutId id="2147483762" r:id="rId4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4.jpeg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notesSlide" Target="../notesSlides/notesSlide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6.gif"/><Relationship Id="rId3" Type="http://schemas.openxmlformats.org/officeDocument/2006/relationships/slideLayout" Target="../slideLayouts/slideLayout3.xml"/><Relationship Id="rId7" Type="http://schemas.openxmlformats.org/officeDocument/2006/relationships/slide" Target="slide4.xml"/><Relationship Id="rId12" Type="http://schemas.openxmlformats.org/officeDocument/2006/relationships/slide" Target="slide2.xml"/><Relationship Id="rId17" Type="http://schemas.openxmlformats.org/officeDocument/2006/relationships/slide" Target="slide9.xml"/><Relationship Id="rId2" Type="http://schemas.openxmlformats.org/officeDocument/2006/relationships/audio" Target="../media/media1.wav"/><Relationship Id="rId16" Type="http://schemas.openxmlformats.org/officeDocument/2006/relationships/slide" Target="slide6.xml"/><Relationship Id="rId1" Type="http://schemas.microsoft.com/office/2007/relationships/media" Target="../media/media1.wav"/><Relationship Id="rId6" Type="http://schemas.openxmlformats.org/officeDocument/2006/relationships/image" Target="../media/image4.png"/><Relationship Id="rId11" Type="http://schemas.openxmlformats.org/officeDocument/2006/relationships/image" Target="../media/image5.gif"/><Relationship Id="rId5" Type="http://schemas.openxmlformats.org/officeDocument/2006/relationships/image" Target="../media/image3.png"/><Relationship Id="rId15" Type="http://schemas.openxmlformats.org/officeDocument/2006/relationships/image" Target="../media/image8.png"/><Relationship Id="rId10" Type="http://schemas.openxmlformats.org/officeDocument/2006/relationships/slide" Target="slide8.xml"/><Relationship Id="rId4" Type="http://schemas.openxmlformats.org/officeDocument/2006/relationships/notesSlide" Target="../notesSlides/notesSlide3.xml"/><Relationship Id="rId9" Type="http://schemas.openxmlformats.org/officeDocument/2006/relationships/slide" Target="slide7.xml"/><Relationship Id="rId1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vi.wikipedia.org/wiki/%E1%BA%A2_R%E1%BA%ADp_X%C3%AA_%C3%9At" TargetMode="External"/><Relationship Id="rId3" Type="http://schemas.openxmlformats.org/officeDocument/2006/relationships/image" Target="../media/image70.jpeg"/><Relationship Id="rId7" Type="http://schemas.openxmlformats.org/officeDocument/2006/relationships/hyperlink" Target="https://vi.wikipedia.org/wiki/Mecca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vi.wikipedia.org/wiki/H%E1%BB%93i_gi%C3%A1o" TargetMode="External"/><Relationship Id="rId5" Type="http://schemas.openxmlformats.org/officeDocument/2006/relationships/hyperlink" Target="https://vi.wikipedia.org/wiki/Al-Masjid_al-Haram#cite_note-GME-1" TargetMode="External"/><Relationship Id="rId10" Type="http://schemas.openxmlformats.org/officeDocument/2006/relationships/image" Target="../media/image22.png"/><Relationship Id="rId4" Type="http://schemas.openxmlformats.org/officeDocument/2006/relationships/hyperlink" Target="https://vi.wikipedia.org/wiki/Ti%E1%BA%BFng_%E1%BA%A2_R%E1%BA%ADp" TargetMode="External"/><Relationship Id="rId9" Type="http://schemas.openxmlformats.org/officeDocument/2006/relationships/hyperlink" Target="https://vi.wikipedia.org/wiki/Th%C3%A1nh_%C4%91%C6%B0%E1%BB%9Dng_H%E1%BB%93i_gi%C3%A1o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7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4.png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1448467355535530" TargetMode="External"/><Relationship Id="rId2" Type="http://schemas.openxmlformats.org/officeDocument/2006/relationships/hyperlink" Target="https://www.facebook.com/ti.gon.566" TargetMode="Externa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openxmlformats.org/officeDocument/2006/relationships/image" Target="../media/image75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22.png"/><Relationship Id="rId4" Type="http://schemas.microsoft.com/office/2007/relationships/hdphoto" Target="../media/hdphoto4.wdp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7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jpeg"/><Relationship Id="rId5" Type="http://schemas.openxmlformats.org/officeDocument/2006/relationships/image" Target="../media/image7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5.wdp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0" Type="http://schemas.microsoft.com/office/2007/relationships/hdphoto" Target="../media/hdphoto6.wdp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microsoft.com/office/2007/relationships/hdphoto" Target="../media/hdphoto8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10" Type="http://schemas.openxmlformats.org/officeDocument/2006/relationships/image" Target="../media/image22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slideLayout" Target="../slideLayouts/slideLayout3.xml"/><Relationship Id="rId7" Type="http://schemas.microsoft.com/office/2007/relationships/hdphoto" Target="../media/hdphoto5.wdp"/><Relationship Id="rId12" Type="http://schemas.openxmlformats.org/officeDocument/2006/relationships/image" Target="../media/image22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80.png"/><Relationship Id="rId10" Type="http://schemas.microsoft.com/office/2007/relationships/hdphoto" Target="../media/hdphoto6.wdp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8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slide" Target="slide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9.jp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audio7.wav"/><Relationship Id="rId5" Type="http://schemas.openxmlformats.org/officeDocument/2006/relationships/audio" Target="../media/audio6.wav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g"/><Relationship Id="rId4" Type="http://schemas.openxmlformats.org/officeDocument/2006/relationships/notesSlide" Target="../notesSlides/notesSlide1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g"/><Relationship Id="rId4" Type="http://schemas.openxmlformats.org/officeDocument/2006/relationships/notesSlide" Target="../notesSlides/notesSlide1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g"/><Relationship Id="rId4" Type="http://schemas.openxmlformats.org/officeDocument/2006/relationships/notesSlide" Target="../notesSlides/notesSlide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g"/><Relationship Id="rId4" Type="http://schemas.openxmlformats.org/officeDocument/2006/relationships/notesSlide" Target="../notesSlides/notesSlide2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.xml"/><Relationship Id="rId5" Type="http://schemas.openxmlformats.org/officeDocument/2006/relationships/image" Target="../media/image89.jpg"/><Relationship Id="rId4" Type="http://schemas.openxmlformats.org/officeDocument/2006/relationships/notesSlide" Target="../notesSlides/notesSlide2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2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1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microsoft.com/office/2007/relationships/hdphoto" Target="../media/hdphoto10.wd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3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5.wav"/><Relationship Id="rId7" Type="http://schemas.openxmlformats.org/officeDocument/2006/relationships/image" Target="../media/image6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gif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3" Type="http://schemas.openxmlformats.org/officeDocument/2006/relationships/audio" Target="../media/audio3.wav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11.png"/><Relationship Id="rId1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428B22-2DC3-4C02-9EB0-8BEDB98D74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49" b="23192"/>
          <a:stretch/>
        </p:blipFill>
        <p:spPr>
          <a:xfrm>
            <a:off x="20" y="165253"/>
            <a:ext cx="12191980" cy="705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4669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Delay 6">
            <a:extLst>
              <a:ext uri="{FF2B5EF4-FFF2-40B4-BE49-F238E27FC236}">
                <a16:creationId xmlns:a16="http://schemas.microsoft.com/office/drawing/2014/main" id="{DD41B3FC-1ADF-4D72-80C7-9C2900475AD3}"/>
              </a:ext>
            </a:extLst>
          </p:cNvPr>
          <p:cNvSpPr/>
          <p:nvPr/>
        </p:nvSpPr>
        <p:spPr>
          <a:xfrm>
            <a:off x="142505" y="89065"/>
            <a:ext cx="2505692" cy="1262657"/>
          </a:xfrm>
          <a:prstGeom prst="flowChartDelay">
            <a:avLst/>
          </a:prstGeom>
          <a:solidFill>
            <a:srgbClr val="0070C0">
              <a:alpha val="9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03F42-1F15-4C18-87C9-F601E2A8FB42}"/>
              </a:ext>
            </a:extLst>
          </p:cNvPr>
          <p:cNvSpPr txBox="1"/>
          <p:nvPr/>
        </p:nvSpPr>
        <p:spPr>
          <a:xfrm>
            <a:off x="1685925" y="154187"/>
            <a:ext cx="105060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</a:t>
            </a:r>
            <a:r>
              <a:rPr lang="vi-VN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,XÃ HỘI</a:t>
            </a:r>
          </a:p>
          <a:p>
            <a:pPr algn="ctr"/>
            <a:r>
              <a:rPr lang="en-US" sz="40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CHÂU 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66D927-42CF-41D3-89A4-8517E8284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770" y="1542748"/>
            <a:ext cx="11529936" cy="53199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96E35D-01C0-4CAC-A81F-8F3DC655C6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000" t="24000" r="34346" b="10835"/>
          <a:stretch/>
        </p:blipFill>
        <p:spPr>
          <a:xfrm>
            <a:off x="294770" y="1416844"/>
            <a:ext cx="4735085" cy="5441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4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28F6D8B-2290-4C93-99BC-37A556687B07}"/>
              </a:ext>
            </a:extLst>
          </p:cNvPr>
          <p:cNvGrpSpPr/>
          <p:nvPr/>
        </p:nvGrpSpPr>
        <p:grpSpPr>
          <a:xfrm>
            <a:off x="768976" y="1782885"/>
            <a:ext cx="9276509" cy="2118289"/>
            <a:chOff x="1002865" y="1056013"/>
            <a:chExt cx="9276509" cy="211828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85E85D1-E66F-4522-9A14-83345DA49B78}"/>
                </a:ext>
              </a:extLst>
            </p:cNvPr>
            <p:cNvGrpSpPr/>
            <p:nvPr/>
          </p:nvGrpSpPr>
          <p:grpSpPr>
            <a:xfrm>
              <a:off x="1002865" y="1056013"/>
              <a:ext cx="9276509" cy="2118289"/>
              <a:chOff x="1037554" y="578212"/>
              <a:chExt cx="8788400" cy="2203688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5DB9259-B638-4C0D-A1ED-7680DB30F1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1084" t="50003" r="35584" b="26222"/>
              <a:stretch/>
            </p:blipFill>
            <p:spPr>
              <a:xfrm>
                <a:off x="1037554" y="578212"/>
                <a:ext cx="8788400" cy="2203688"/>
              </a:xfrm>
              <a:prstGeom prst="rect">
                <a:avLst/>
              </a:prstGeom>
            </p:spPr>
          </p:pic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C9CB2E6A-AF2D-42C9-8506-56BC9CC2323C}"/>
                  </a:ext>
                </a:extLst>
              </p:cNvPr>
              <p:cNvSpPr/>
              <p:nvPr/>
            </p:nvSpPr>
            <p:spPr>
              <a:xfrm>
                <a:off x="3069555" y="1022879"/>
                <a:ext cx="6278880" cy="1295469"/>
              </a:xfrm>
              <a:prstGeom prst="rect">
                <a:avLst/>
              </a:prstGeom>
              <a:solidFill>
                <a:srgbClr val="00AF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vi-VN" sz="2600"/>
                  <a:t>Trình bày được </a:t>
                </a:r>
                <a:r>
                  <a:rPr lang="en-US" sz="2600"/>
                  <a:t>một trong những đặc điểm thiên nhiên Châu Á, ý nghĩa của điểm này đối với việc sử dụng và bảo vệ tự nhiên..</a:t>
                </a:r>
                <a:r>
                  <a:rPr lang="vi-VN" sz="2600"/>
                  <a:t> </a:t>
                </a:r>
                <a:endParaRPr lang="en-US" sz="2600"/>
              </a:p>
            </p:txBody>
          </p:sp>
        </p:grp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AC69E8-0289-42DD-91D4-EB621F9DAA4D}"/>
                </a:ext>
              </a:extLst>
            </p:cNvPr>
            <p:cNvSpPr/>
            <p:nvPr/>
          </p:nvSpPr>
          <p:spPr>
            <a:xfrm>
              <a:off x="3147724" y="1441514"/>
              <a:ext cx="6730511" cy="133233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đặc điểm dân c</a:t>
              </a:r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tôn giáo Châu Á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A9A5BF9-409F-4A18-ABDB-336C12E246EA}"/>
              </a:ext>
            </a:extLst>
          </p:cNvPr>
          <p:cNvGrpSpPr/>
          <p:nvPr/>
        </p:nvGrpSpPr>
        <p:grpSpPr>
          <a:xfrm>
            <a:off x="875854" y="4161202"/>
            <a:ext cx="9276509" cy="1980168"/>
            <a:chOff x="1002865" y="3054319"/>
            <a:chExt cx="9276509" cy="1980168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58BB482-8464-4193-BD16-1F2934A77E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084" t="7704" r="35584" b="70933"/>
            <a:stretch/>
          </p:blipFill>
          <p:spPr>
            <a:xfrm>
              <a:off x="1002865" y="3054319"/>
              <a:ext cx="9276509" cy="1980168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623C2F1-49F8-4748-8F15-21EEFB33709C}"/>
                </a:ext>
              </a:extLst>
            </p:cNvPr>
            <p:cNvSpPr/>
            <p:nvPr/>
          </p:nvSpPr>
          <p:spPr>
            <a:xfrm>
              <a:off x="3250625" y="3360190"/>
              <a:ext cx="6627610" cy="1234697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Trình bày 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bố dân c</a:t>
              </a:r>
              <a:r>
                <a:rPr lang="vi-VN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2600">
                  <a:solidFill>
                    <a:srgbClr val="1C11A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và các đô thị lớn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4A94672-CE6E-4830-8A5A-1B44D492751C}"/>
              </a:ext>
            </a:extLst>
          </p:cNvPr>
          <p:cNvSpPr txBox="1"/>
          <p:nvPr/>
        </p:nvSpPr>
        <p:spPr>
          <a:xfrm>
            <a:off x="2472841" y="391140"/>
            <a:ext cx="724631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800" b="1">
                <a:solidFill>
                  <a:srgbClr val="FF0000"/>
                </a:solidFill>
                <a:latin typeface="#9Slide03 IcielNovecento sans E" panose="00000900000000000000" pitchFamily="2" charset="0"/>
                <a:cs typeface="Arial" panose="020B0604020202020204" pitchFamily="34" charset="0"/>
              </a:rPr>
              <a:t>MỤC TIÊU BÀI HỌC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2B557A4-02C5-419E-9B9C-2CFFC945BC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1158147" y="0"/>
            <a:ext cx="1033853" cy="88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48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FDF2D4B7-0080-4A0D-A6E6-9166BC57CCEC}"/>
              </a:ext>
            </a:extLst>
          </p:cNvPr>
          <p:cNvGrpSpPr/>
          <p:nvPr/>
        </p:nvGrpSpPr>
        <p:grpSpPr>
          <a:xfrm>
            <a:off x="2622150" y="2399050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Arrow: Pentagon 46">
              <a:extLst>
                <a:ext uri="{FF2B5EF4-FFF2-40B4-BE49-F238E27FC236}">
                  <a16:creationId xmlns:a16="http://schemas.microsoft.com/office/drawing/2014/main" id="{AF75DEE3-4E5C-41C8-8C0C-A2EF910189F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35821-375C-439C-ABB0-F5DC39680588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D4437F6C-9815-4D1A-98B7-96367F046F1D}"/>
              </a:ext>
            </a:extLst>
          </p:cNvPr>
          <p:cNvSpPr txBox="1"/>
          <p:nvPr/>
        </p:nvSpPr>
        <p:spPr>
          <a:xfrm>
            <a:off x="3794217" y="2574267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C4C580D-E76E-409A-AEEF-669C37B68227}"/>
              </a:ext>
            </a:extLst>
          </p:cNvPr>
          <p:cNvGrpSpPr/>
          <p:nvPr/>
        </p:nvGrpSpPr>
        <p:grpSpPr>
          <a:xfrm>
            <a:off x="1859922" y="2399050"/>
            <a:ext cx="1301952" cy="872949"/>
            <a:chOff x="344605" y="154323"/>
            <a:chExt cx="1301952" cy="872949"/>
          </a:xfrm>
        </p:grpSpPr>
        <p:sp>
          <p:nvSpPr>
            <p:cNvPr id="52" name="Arrow: Pentagon 51">
              <a:extLst>
                <a:ext uri="{FF2B5EF4-FFF2-40B4-BE49-F238E27FC236}">
                  <a16:creationId xmlns:a16="http://schemas.microsoft.com/office/drawing/2014/main" id="{BB5E7B8A-6D85-44AD-8DA5-4A7494E02B41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2BBE2B7F-4B29-43C1-859C-DA2FB5BCD775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CEB211CC-817A-4145-AD01-08FE9A9A598F}"/>
              </a:ext>
            </a:extLst>
          </p:cNvPr>
          <p:cNvGrpSpPr/>
          <p:nvPr/>
        </p:nvGrpSpPr>
        <p:grpSpPr>
          <a:xfrm>
            <a:off x="1905609" y="3685452"/>
            <a:ext cx="8682878" cy="872949"/>
            <a:chOff x="1133366" y="2220084"/>
            <a:chExt cx="5681780" cy="914400"/>
          </a:xfrm>
          <a:solidFill>
            <a:srgbClr val="F7FA76"/>
          </a:solidFill>
        </p:grpSpPr>
        <p:sp>
          <p:nvSpPr>
            <p:cNvPr id="55" name="Arrow: Pentagon 54">
              <a:extLst>
                <a:ext uri="{FF2B5EF4-FFF2-40B4-BE49-F238E27FC236}">
                  <a16:creationId xmlns:a16="http://schemas.microsoft.com/office/drawing/2014/main" id="{699F685B-9201-4E95-95A6-AF1D3C8AFA58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CD1FABF-2D86-4C35-935C-EFEC6C257588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26FBB4F-A1B2-4B44-BD2F-59D1774703E5}"/>
              </a:ext>
            </a:extLst>
          </p:cNvPr>
          <p:cNvSpPr txBox="1"/>
          <p:nvPr/>
        </p:nvSpPr>
        <p:spPr>
          <a:xfrm>
            <a:off x="3145241" y="3827996"/>
            <a:ext cx="70244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 phân bố dân cư, các đô thị lớn</a:t>
            </a:r>
          </a:p>
        </p:txBody>
      </p:sp>
      <p:sp>
        <p:nvSpPr>
          <p:cNvPr id="58" name="Arrow: Pentagon 57">
            <a:extLst>
              <a:ext uri="{FF2B5EF4-FFF2-40B4-BE49-F238E27FC236}">
                <a16:creationId xmlns:a16="http://schemas.microsoft.com/office/drawing/2014/main" id="{B227D5F1-AB8A-4158-8922-B2A51DFBD068}"/>
              </a:ext>
            </a:extLst>
          </p:cNvPr>
          <p:cNvSpPr/>
          <p:nvPr/>
        </p:nvSpPr>
        <p:spPr>
          <a:xfrm>
            <a:off x="1843289" y="3682528"/>
            <a:ext cx="1301952" cy="893628"/>
          </a:xfrm>
          <a:prstGeom prst="homePlat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59" name="Isosceles Triangle 58">
            <a:extLst>
              <a:ext uri="{FF2B5EF4-FFF2-40B4-BE49-F238E27FC236}">
                <a16:creationId xmlns:a16="http://schemas.microsoft.com/office/drawing/2014/main" id="{781E2B55-08F1-41E7-956E-9EB35344E4A9}"/>
              </a:ext>
            </a:extLst>
          </p:cNvPr>
          <p:cNvSpPr/>
          <p:nvPr/>
        </p:nvSpPr>
        <p:spPr>
          <a:xfrm rot="5400000">
            <a:off x="2786521" y="3989901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24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2151C0DD-1777-42F6-89B9-3FDE05AADB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390964" y="2151354"/>
            <a:ext cx="1342367" cy="1250509"/>
          </a:xfrm>
          <a:prstGeom prst="ellipse">
            <a:avLst/>
          </a:prstGeom>
          <a:solidFill>
            <a:srgbClr val="FFC000"/>
          </a:solidFill>
        </p:spPr>
      </p:pic>
      <p:pic>
        <p:nvPicPr>
          <p:cNvPr id="25" name="Picture 4" descr="China Planificación Familiar, Sociedad Armoniosa, Control De La Población,  Planificación Familiar China PNG y PSD para Descargar Gratis | Pngtree">
            <a:extLst>
              <a:ext uri="{FF2B5EF4-FFF2-40B4-BE49-F238E27FC236}">
                <a16:creationId xmlns:a16="http://schemas.microsoft.com/office/drawing/2014/main" id="{6206A382-1F04-4167-AC8D-9E1A9CC6FD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726" y="3489902"/>
            <a:ext cx="1446388" cy="144638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Hình ảnh 6">
            <a:extLst>
              <a:ext uri="{FF2B5EF4-FFF2-40B4-BE49-F238E27FC236}">
                <a16:creationId xmlns:a16="http://schemas.microsoft.com/office/drawing/2014/main" id="{E13FD420-6929-4CEB-A3CF-F044B75E5BF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83" t="6437" r="6431" b="9814"/>
          <a:stretch/>
        </p:blipFill>
        <p:spPr>
          <a:xfrm>
            <a:off x="9046760" y="1801929"/>
            <a:ext cx="1815171" cy="1705749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948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50" grpId="0"/>
      <p:bldP spid="57" grpId="0"/>
      <p:bldP spid="58" grpId="0" animBg="1"/>
      <p:bldP spid="5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7A9BF37-30C3-4C23-A377-10C4B7AA17F7}"/>
              </a:ext>
            </a:extLst>
          </p:cNvPr>
          <p:cNvGrpSpPr/>
          <p:nvPr/>
        </p:nvGrpSpPr>
        <p:grpSpPr>
          <a:xfrm>
            <a:off x="110635" y="93172"/>
            <a:ext cx="9315805" cy="872949"/>
            <a:chOff x="110635" y="93172"/>
            <a:chExt cx="9315805" cy="87294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9252531-8132-4908-9173-C41AC1D06769}"/>
                </a:ext>
              </a:extLst>
            </p:cNvPr>
            <p:cNvGrpSpPr/>
            <p:nvPr/>
          </p:nvGrpSpPr>
          <p:grpSpPr>
            <a:xfrm>
              <a:off x="872863" y="93172"/>
              <a:ext cx="5620702" cy="872949"/>
              <a:chOff x="1133366" y="2220084"/>
              <a:chExt cx="5681780" cy="914400"/>
            </a:xfrm>
            <a:solidFill>
              <a:schemeClr val="accent4">
                <a:lumMod val="40000"/>
                <a:lumOff val="60000"/>
              </a:schemeClr>
            </a:solidFill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EDF44B02-C7D4-43EB-9A1C-D3A9D7ED2239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0A0D230-C254-44CB-A530-00A9D818CFA4}"/>
                  </a:ext>
                </a:extLst>
              </p:cNvPr>
              <p:cNvSpPr txBox="1"/>
              <p:nvPr/>
            </p:nvSpPr>
            <p:spPr>
              <a:xfrm>
                <a:off x="1307656" y="2384346"/>
                <a:ext cx="5176902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BF5E59E-1C51-4D6A-BDCC-169F0DD6CC24}"/>
                </a:ext>
              </a:extLst>
            </p:cNvPr>
            <p:cNvSpPr txBox="1"/>
            <p:nvPr/>
          </p:nvSpPr>
          <p:spPr>
            <a:xfrm>
              <a:off x="2044930" y="268389"/>
              <a:ext cx="738151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Dân cư,tôn giáo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A35662B-4097-4F11-A25E-1EA633DA8650}"/>
                </a:ext>
              </a:extLst>
            </p:cNvPr>
            <p:cNvGrpSpPr/>
            <p:nvPr/>
          </p:nvGrpSpPr>
          <p:grpSpPr>
            <a:xfrm>
              <a:off x="110635" y="93172"/>
              <a:ext cx="1301952" cy="872949"/>
              <a:chOff x="344605" y="154323"/>
              <a:chExt cx="1301952" cy="872949"/>
            </a:xfrm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2566DAB2-8108-478E-BC4C-FA9EACA1552A}"/>
                  </a:ext>
                </a:extLst>
              </p:cNvPr>
              <p:cNvSpPr/>
              <p:nvPr/>
            </p:nvSpPr>
            <p:spPr>
              <a:xfrm>
                <a:off x="344605" y="154323"/>
                <a:ext cx="1301952" cy="872949"/>
              </a:xfrm>
              <a:prstGeom prst="homePlat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000" b="1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8" name="Isosceles Triangle 7">
                <a:extLst>
                  <a:ext uri="{FF2B5EF4-FFF2-40B4-BE49-F238E27FC236}">
                    <a16:creationId xmlns:a16="http://schemas.microsoft.com/office/drawing/2014/main" id="{D27078DB-C4BE-459A-A8FC-3764D4B8EE3D}"/>
                  </a:ext>
                </a:extLst>
              </p:cNvPr>
              <p:cNvSpPr/>
              <p:nvPr/>
            </p:nvSpPr>
            <p:spPr>
              <a:xfrm rot="5400000">
                <a:off x="1335337" y="461696"/>
                <a:ext cx="262394" cy="254000"/>
              </a:xfrm>
              <a:prstGeom prst="triangl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2" name="Table 12">
            <a:extLst>
              <a:ext uri="{FF2B5EF4-FFF2-40B4-BE49-F238E27FC236}">
                <a16:creationId xmlns:a16="http://schemas.microsoft.com/office/drawing/2014/main" id="{FE7630C5-DF2F-4F34-A7FD-74C59DD2D4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3407964"/>
              </p:ext>
            </p:extLst>
          </p:nvPr>
        </p:nvGraphicFramePr>
        <p:xfrm>
          <a:off x="547006" y="1780925"/>
          <a:ext cx="11239047" cy="31085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46349">
                  <a:extLst>
                    <a:ext uri="{9D8B030D-6E8A-4147-A177-3AD203B41FA5}">
                      <a16:colId xmlns:a16="http://schemas.microsoft.com/office/drawing/2014/main" val="874533787"/>
                    </a:ext>
                  </a:extLst>
                </a:gridCol>
                <a:gridCol w="3746349">
                  <a:extLst>
                    <a:ext uri="{9D8B030D-6E8A-4147-A177-3AD203B41FA5}">
                      <a16:colId xmlns:a16="http://schemas.microsoft.com/office/drawing/2014/main" val="3431142191"/>
                    </a:ext>
                  </a:extLst>
                </a:gridCol>
                <a:gridCol w="3746349">
                  <a:extLst>
                    <a:ext uri="{9D8B030D-6E8A-4147-A177-3AD203B41FA5}">
                      <a16:colId xmlns:a16="http://schemas.microsoft.com/office/drawing/2014/main" val="4236368379"/>
                    </a:ext>
                  </a:extLst>
                </a:gridCol>
              </a:tblGrid>
              <a:tr h="1005444"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>
                        <a:solidFill>
                          <a:srgbClr val="FFFF00"/>
                        </a:solidFill>
                      </a:endParaRPr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2425225"/>
                  </a:ext>
                </a:extLst>
              </a:tr>
              <a:tr h="736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7023790"/>
                  </a:ext>
                </a:extLst>
              </a:tr>
              <a:tr h="73622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175063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09595B14-595C-4889-A369-B3DB0578B66B}"/>
              </a:ext>
            </a:extLst>
          </p:cNvPr>
          <p:cNvSpPr txBox="1"/>
          <p:nvPr/>
        </p:nvSpPr>
        <p:spPr>
          <a:xfrm>
            <a:off x="1070679" y="2070752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lục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E69CC2-6946-48E6-8D03-202BCB58F18A}"/>
              </a:ext>
            </a:extLst>
          </p:cNvPr>
          <p:cNvSpPr txBox="1"/>
          <p:nvPr/>
        </p:nvSpPr>
        <p:spPr>
          <a:xfrm>
            <a:off x="4643844" y="1857154"/>
            <a:ext cx="304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 dân</a:t>
            </a:r>
          </a:p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(triệu ng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61D61B-1924-45E0-B0FD-5419BD5135D5}"/>
              </a:ext>
            </a:extLst>
          </p:cNvPr>
          <p:cNvSpPr txBox="1"/>
          <p:nvPr/>
        </p:nvSpPr>
        <p:spPr>
          <a:xfrm>
            <a:off x="8440093" y="1805334"/>
            <a:ext cx="31351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Mật độ dân số</a:t>
            </a:r>
          </a:p>
          <a:p>
            <a:pPr algn="ctr"/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</a:t>
            </a:r>
            <a:r>
              <a:rPr lang="vi-VN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ời/km)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155747-5595-415C-80F7-20EE1652E878}"/>
              </a:ext>
            </a:extLst>
          </p:cNvPr>
          <p:cNvSpPr txBox="1"/>
          <p:nvPr/>
        </p:nvSpPr>
        <p:spPr>
          <a:xfrm>
            <a:off x="1067498" y="3073597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 giới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DB9FE76-302D-416C-8DA5-F09EB0E802C3}"/>
              </a:ext>
            </a:extLst>
          </p:cNvPr>
          <p:cNvSpPr txBox="1"/>
          <p:nvPr/>
        </p:nvSpPr>
        <p:spPr>
          <a:xfrm>
            <a:off x="1064317" y="4076442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25941A-BF31-443B-A2E7-0D9F50DC98C4}"/>
              </a:ext>
            </a:extLst>
          </p:cNvPr>
          <p:cNvSpPr txBox="1"/>
          <p:nvPr/>
        </p:nvSpPr>
        <p:spPr>
          <a:xfrm>
            <a:off x="5362792" y="2950014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4 641,1 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848FE7-3891-4B89-9AA6-D9453F7806EF}"/>
              </a:ext>
            </a:extLst>
          </p:cNvPr>
          <p:cNvSpPr txBox="1"/>
          <p:nvPr/>
        </p:nvSpPr>
        <p:spPr>
          <a:xfrm>
            <a:off x="9496970" y="2950014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B8FB78A-2D5F-4874-835E-E02ED14991A7}"/>
              </a:ext>
            </a:extLst>
          </p:cNvPr>
          <p:cNvSpPr txBox="1"/>
          <p:nvPr/>
        </p:nvSpPr>
        <p:spPr>
          <a:xfrm>
            <a:off x="5361202" y="4063310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7 794,8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1BBC78-CEC6-4899-BE91-518AE66D612D}"/>
              </a:ext>
            </a:extLst>
          </p:cNvPr>
          <p:cNvSpPr txBox="1"/>
          <p:nvPr/>
        </p:nvSpPr>
        <p:spPr>
          <a:xfrm>
            <a:off x="9496970" y="4063310"/>
            <a:ext cx="21279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A731F0E-5A64-4220-9437-E6178D9FEB11}"/>
              </a:ext>
            </a:extLst>
          </p:cNvPr>
          <p:cNvSpPr txBox="1"/>
          <p:nvPr/>
        </p:nvSpPr>
        <p:spPr>
          <a:xfrm>
            <a:off x="717419" y="1141338"/>
            <a:ext cx="114155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 Số dân, mật độ dân số của Châu Á và thế giới năm 2020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D35EF26-B906-4C47-BDDC-80BA8734463B}"/>
              </a:ext>
            </a:extLst>
          </p:cNvPr>
          <p:cNvSpPr/>
          <p:nvPr/>
        </p:nvSpPr>
        <p:spPr>
          <a:xfrm>
            <a:off x="249672" y="5079287"/>
            <a:ext cx="1235102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 sát bảng 1, cho biết số dân và tỉ lệ số dân của châu Á </a:t>
            </a:r>
          </a:p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với thế giới năm 2020?</a:t>
            </a:r>
            <a:endParaRPr lang="vi-VN" sz="32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35A5A668-627D-4699-B817-81580EF40F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749" t="43556" r="43417" b="27111"/>
          <a:stretch/>
        </p:blipFill>
        <p:spPr>
          <a:xfrm>
            <a:off x="138509" y="5601657"/>
            <a:ext cx="1221055" cy="1196876"/>
          </a:xfrm>
          <a:prstGeom prst="rect">
            <a:avLst/>
          </a:prstGeom>
        </p:spPr>
      </p:pic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9DF2AA07-E1A6-4748-B619-19085F1F2EC0}"/>
              </a:ext>
            </a:extLst>
          </p:cNvPr>
          <p:cNvSpPr/>
          <p:nvPr/>
        </p:nvSpPr>
        <p:spPr>
          <a:xfrm>
            <a:off x="5359341" y="2977979"/>
            <a:ext cx="1665987" cy="523220"/>
          </a:xfrm>
          <a:prstGeom prst="roundRect">
            <a:avLst/>
          </a:prstGeom>
          <a:solidFill>
            <a:srgbClr val="F7FA76">
              <a:alpha val="9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4 641,1 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87FE1BE-929D-49F8-B584-A7119575B73D}"/>
              </a:ext>
            </a:extLst>
          </p:cNvPr>
          <p:cNvSpPr/>
          <p:nvPr/>
        </p:nvSpPr>
        <p:spPr>
          <a:xfrm>
            <a:off x="5467734" y="4063310"/>
            <a:ext cx="1397589" cy="523220"/>
          </a:xfrm>
          <a:prstGeom prst="roundRect">
            <a:avLst/>
          </a:prstGeom>
          <a:solidFill>
            <a:srgbClr val="F7FA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59,5 %</a:t>
            </a:r>
          </a:p>
        </p:txBody>
      </p:sp>
    </p:spTree>
    <p:extLst>
      <p:ext uri="{BB962C8B-B14F-4D97-AF65-F5344CB8AC3E}">
        <p14:creationId xmlns:p14="http://schemas.microsoft.com/office/powerpoint/2010/main" val="2154993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CE774F20-283F-48AB-B6AB-AC72BAD861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064618"/>
              </p:ext>
            </p:extLst>
          </p:nvPr>
        </p:nvGraphicFramePr>
        <p:xfrm>
          <a:off x="171253" y="889177"/>
          <a:ext cx="11849493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8208">
                  <a:extLst>
                    <a:ext uri="{9D8B030D-6E8A-4147-A177-3AD203B41FA5}">
                      <a16:colId xmlns:a16="http://schemas.microsoft.com/office/drawing/2014/main" val="2355000020"/>
                    </a:ext>
                  </a:extLst>
                </a:gridCol>
                <a:gridCol w="1311623">
                  <a:extLst>
                    <a:ext uri="{9D8B030D-6E8A-4147-A177-3AD203B41FA5}">
                      <a16:colId xmlns:a16="http://schemas.microsoft.com/office/drawing/2014/main" val="1108696084"/>
                    </a:ext>
                  </a:extLst>
                </a:gridCol>
                <a:gridCol w="1579291">
                  <a:extLst>
                    <a:ext uri="{9D8B030D-6E8A-4147-A177-3AD203B41FA5}">
                      <a16:colId xmlns:a16="http://schemas.microsoft.com/office/drawing/2014/main" val="3995624007"/>
                    </a:ext>
                  </a:extLst>
                </a:gridCol>
                <a:gridCol w="1183935">
                  <a:extLst>
                    <a:ext uri="{9D8B030D-6E8A-4147-A177-3AD203B41FA5}">
                      <a16:colId xmlns:a16="http://schemas.microsoft.com/office/drawing/2014/main" val="1841205791"/>
                    </a:ext>
                  </a:extLst>
                </a:gridCol>
                <a:gridCol w="2496557">
                  <a:extLst>
                    <a:ext uri="{9D8B030D-6E8A-4147-A177-3AD203B41FA5}">
                      <a16:colId xmlns:a16="http://schemas.microsoft.com/office/drawing/2014/main" val="657284672"/>
                    </a:ext>
                  </a:extLst>
                </a:gridCol>
                <a:gridCol w="2639879">
                  <a:extLst>
                    <a:ext uri="{9D8B030D-6E8A-4147-A177-3AD203B41FA5}">
                      <a16:colId xmlns:a16="http://schemas.microsoft.com/office/drawing/2014/main" val="1549544102"/>
                    </a:ext>
                  </a:extLst>
                </a:gridCol>
              </a:tblGrid>
              <a:tr h="134782">
                <a:tc rowSpan="2">
                  <a:txBody>
                    <a:bodyPr/>
                    <a:lstStyle/>
                    <a:p>
                      <a:endParaRPr lang="en-US" sz="2400">
                        <a:solidFill>
                          <a:srgbClr val="FFFF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châu lục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 số (triệu ng</a:t>
                      </a:r>
                      <a:r>
                        <a:rPr lang="vi-VN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ời)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Tỉ lệ gia tăng tự nhiên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FFFF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các giai đoạn (%)</a:t>
                      </a:r>
                    </a:p>
                  </a:txBody>
                  <a:tcPr>
                    <a:solidFill>
                      <a:srgbClr val="00B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176270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2010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Năm </a:t>
                      </a:r>
                    </a:p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2010-2015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2015-2020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2086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Á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4164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4391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1,1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99881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Âu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88147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Đại D</a:t>
                      </a:r>
                      <a:r>
                        <a:rPr lang="vi-VN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ư</a:t>
                      </a:r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ơng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</a:t>
                      </a:r>
                    </a:p>
                  </a:txBody>
                  <a:tcPr>
                    <a:solidFill>
                      <a:srgbClr val="92D050">
                        <a:alpha val="76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21820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Mĩ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992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0,7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3974125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 Phi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1186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672617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en-US" sz="2400" b="0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Thế giới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6896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7346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>
                        <a:solidFill>
                          <a:srgbClr val="1C11A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1,09</a:t>
                      </a:r>
                    </a:p>
                  </a:txBody>
                  <a:tcPr>
                    <a:solidFill>
                      <a:srgbClr val="92D050">
                        <a:alpha val="84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3837835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03D0B9B6-8DEF-4768-9B0F-A6EE69FCED82}"/>
              </a:ext>
            </a:extLst>
          </p:cNvPr>
          <p:cNvSpPr/>
          <p:nvPr/>
        </p:nvSpPr>
        <p:spPr>
          <a:xfrm>
            <a:off x="1047368" y="5515761"/>
            <a:ext cx="107342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tỉ lệ gia tăng dân số của Châu Á so với thế giới và các châu lục khác?</a:t>
            </a:r>
            <a:endParaRPr lang="vi-VN" sz="320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090A230-7F88-4256-BA2C-2937EA300F53}"/>
              </a:ext>
            </a:extLst>
          </p:cNvPr>
          <p:cNvSpPr txBox="1"/>
          <p:nvPr/>
        </p:nvSpPr>
        <p:spPr>
          <a:xfrm>
            <a:off x="171253" y="260206"/>
            <a:ext cx="1232657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1. Dân số và tỉ lệ gia tăng dân số tự nhiên của các châu lục qua các năm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CFB4C7-2E42-4F73-A0D3-8627992EDA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749" t="43556" r="43417" b="27111"/>
          <a:stretch/>
        </p:blipFill>
        <p:spPr>
          <a:xfrm>
            <a:off x="11211180" y="5857461"/>
            <a:ext cx="980819" cy="96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6184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E83FCD86-7B2E-4BE5-867B-CEA53540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391" y="2341291"/>
            <a:ext cx="1079921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có số dân đông nhất thế giới, chiếm gần 60% dân số thế giới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1F3EB410-52AC-481C-88AE-9728028B69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6391" y="3573299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- </a:t>
            </a: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 lệ gia tăng dân số 0,95 %, đã giảm đáng kể </a:t>
            </a:r>
            <a:endParaRPr lang="vi-V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CEC28E61-7AC4-4755-ACF6-E86C80E3C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901" y="1088164"/>
            <a:ext cx="1056677" cy="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BF6CF42-3C3A-439E-B45D-86405CC7D60E}"/>
              </a:ext>
            </a:extLst>
          </p:cNvPr>
          <p:cNvSpPr txBox="1"/>
          <p:nvPr/>
        </p:nvSpPr>
        <p:spPr>
          <a:xfrm>
            <a:off x="1045279" y="1309338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Dân c</a:t>
            </a:r>
            <a:r>
              <a:rPr lang="vi-VN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endParaRPr lang="en-US" sz="32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5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DB52ACA6-78A7-46EE-917D-987F8A3C3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117145"/>
              </p:ext>
            </p:extLst>
          </p:nvPr>
        </p:nvGraphicFramePr>
        <p:xfrm>
          <a:off x="872862" y="2348433"/>
          <a:ext cx="11087265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8305">
                  <a:extLst>
                    <a:ext uri="{9D8B030D-6E8A-4147-A177-3AD203B41FA5}">
                      <a16:colId xmlns:a16="http://schemas.microsoft.com/office/drawing/2014/main" val="1527723999"/>
                    </a:ext>
                  </a:extLst>
                </a:gridCol>
                <a:gridCol w="2254685">
                  <a:extLst>
                    <a:ext uri="{9D8B030D-6E8A-4147-A177-3AD203B41FA5}">
                      <a16:colId xmlns:a16="http://schemas.microsoft.com/office/drawing/2014/main" val="1053913917"/>
                    </a:ext>
                  </a:extLst>
                </a:gridCol>
                <a:gridCol w="1979112">
                  <a:extLst>
                    <a:ext uri="{9D8B030D-6E8A-4147-A177-3AD203B41FA5}">
                      <a16:colId xmlns:a16="http://schemas.microsoft.com/office/drawing/2014/main" val="1499758537"/>
                    </a:ext>
                  </a:extLst>
                </a:gridCol>
                <a:gridCol w="1841326">
                  <a:extLst>
                    <a:ext uri="{9D8B030D-6E8A-4147-A177-3AD203B41FA5}">
                      <a16:colId xmlns:a16="http://schemas.microsoft.com/office/drawing/2014/main" val="1869819463"/>
                    </a:ext>
                  </a:extLst>
                </a:gridCol>
                <a:gridCol w="1713837">
                  <a:extLst>
                    <a:ext uri="{9D8B030D-6E8A-4147-A177-3AD203B41FA5}">
                      <a16:colId xmlns:a16="http://schemas.microsoft.com/office/drawing/2014/main" val="1383611135"/>
                    </a:ext>
                  </a:extLst>
                </a:gridCol>
              </a:tblGrid>
              <a:tr h="607206"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597433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0 đến 14 tuổi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27,6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24,6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</a:t>
                      </a:r>
                    </a:p>
                  </a:txBody>
                  <a:tcPr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73385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15 đến 64 tuổi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67,9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28797"/>
                  </a:ext>
                </a:extLst>
              </a:tr>
              <a:tr h="41260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65 tuổi trở lên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78951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FB26A6C-2741-4474-9C77-5DD5418662D9}"/>
              </a:ext>
            </a:extLst>
          </p:cNvPr>
          <p:cNvSpPr txBox="1"/>
          <p:nvPr/>
        </p:nvSpPr>
        <p:spPr>
          <a:xfrm>
            <a:off x="717419" y="1141338"/>
            <a:ext cx="11415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6.1. Cơ câu dân số theo nhóm tuổi của Châu Á (không tính số dân của Liên bang Nga),giai đoạn 2005-2020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52A03C-3BE2-4D34-8D13-E3191DCB89FC}"/>
              </a:ext>
            </a:extLst>
          </p:cNvPr>
          <p:cNvCxnSpPr>
            <a:cxnSpLocks/>
          </p:cNvCxnSpPr>
          <p:nvPr/>
        </p:nvCxnSpPr>
        <p:spPr>
          <a:xfrm>
            <a:off x="792619" y="2309353"/>
            <a:ext cx="3416670" cy="947371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9B4B18-CBAD-4442-9902-B4B712155235}"/>
              </a:ext>
            </a:extLst>
          </p:cNvPr>
          <p:cNvSpPr txBox="1"/>
          <p:nvPr/>
        </p:nvSpPr>
        <p:spPr>
          <a:xfrm>
            <a:off x="965036" y="2796877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tuổi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062599-C3E9-42C5-A269-38A83F08238B}"/>
              </a:ext>
            </a:extLst>
          </p:cNvPr>
          <p:cNvSpPr txBox="1"/>
          <p:nvPr/>
        </p:nvSpPr>
        <p:spPr>
          <a:xfrm>
            <a:off x="3075709" y="2410420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96DD91-8A62-41F0-B4FA-FD0C053C8881}"/>
              </a:ext>
            </a:extLst>
          </p:cNvPr>
          <p:cNvGrpSpPr/>
          <p:nvPr/>
        </p:nvGrpSpPr>
        <p:grpSpPr>
          <a:xfrm>
            <a:off x="4289532" y="1844864"/>
            <a:ext cx="7750838" cy="1434544"/>
            <a:chOff x="4289532" y="1844864"/>
            <a:chExt cx="7750838" cy="14345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1FC167-E559-41BB-B38D-58ED4A02A973}"/>
                </a:ext>
              </a:extLst>
            </p:cNvPr>
            <p:cNvSpPr txBox="1"/>
            <p:nvPr/>
          </p:nvSpPr>
          <p:spPr>
            <a:xfrm>
              <a:off x="428953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2005</a:t>
              </a:r>
              <a:endParaRPr lang="en-US" sz="2800" b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BF07FB-662A-4420-9000-60C2667FF6EB}"/>
                </a:ext>
              </a:extLst>
            </p:cNvPr>
            <p:cNvSpPr txBox="1"/>
            <p:nvPr/>
          </p:nvSpPr>
          <p:spPr>
            <a:xfrm>
              <a:off x="631996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  <a:endParaRPr lang="en-US" sz="2800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6E13C4-C476-49E7-8643-218365957E7A}"/>
                </a:ext>
              </a:extLst>
            </p:cNvPr>
            <p:cNvSpPr txBox="1"/>
            <p:nvPr/>
          </p:nvSpPr>
          <p:spPr>
            <a:xfrm>
              <a:off x="835039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lang="en-US" sz="2800" b="1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D0044F-A232-453E-92B5-EAEF3FAE1A8C}"/>
                </a:ext>
              </a:extLst>
            </p:cNvPr>
            <p:cNvSpPr txBox="1"/>
            <p:nvPr/>
          </p:nvSpPr>
          <p:spPr>
            <a:xfrm>
              <a:off x="10009940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en-US" sz="2800" b="1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3D334E-C7A9-436D-ACE2-C6ABDDCAA37A}"/>
                </a:ext>
              </a:extLst>
            </p:cNvPr>
            <p:cNvSpPr txBox="1"/>
            <p:nvPr/>
          </p:nvSpPr>
          <p:spPr>
            <a:xfrm>
              <a:off x="9535731" y="1844864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(Đ</a:t>
              </a:r>
              <a:r>
                <a:rPr lang="vi-VN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vị %)</a:t>
              </a:r>
              <a:endParaRPr lang="en-US" sz="2800" b="1">
                <a:solidFill>
                  <a:srgbClr val="FF0066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6444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3DD257F-0110-4D24-9105-82DF64B2B97A}"/>
              </a:ext>
            </a:extLst>
          </p:cNvPr>
          <p:cNvGrpSpPr/>
          <p:nvPr/>
        </p:nvGrpSpPr>
        <p:grpSpPr>
          <a:xfrm>
            <a:off x="2593655" y="800977"/>
            <a:ext cx="9391329" cy="2682307"/>
            <a:chOff x="2612336" y="729937"/>
            <a:chExt cx="8812156" cy="2243638"/>
          </a:xfrm>
        </p:grpSpPr>
        <p:sp>
          <p:nvSpPr>
            <p:cNvPr id="9" name="Rectangle 9">
              <a:extLst>
                <a:ext uri="{FF2B5EF4-FFF2-40B4-BE49-F238E27FC236}">
                  <a16:creationId xmlns:a16="http://schemas.microsoft.com/office/drawing/2014/main" id="{29A8B722-E89B-4890-86D7-CF84A8BBEB3F}"/>
                </a:ext>
              </a:extLst>
            </p:cNvPr>
            <p:cNvSpPr/>
            <p:nvPr/>
          </p:nvSpPr>
          <p:spPr>
            <a:xfrm>
              <a:off x="2612336" y="729937"/>
              <a:ext cx="8812156" cy="1726289"/>
            </a:xfrm>
            <a:custGeom>
              <a:avLst/>
              <a:gdLst>
                <a:gd name="connsiteX0" fmla="*/ 0 w 8812156"/>
                <a:gd name="connsiteY0" fmla="*/ 0 h 1726289"/>
                <a:gd name="connsiteX1" fmla="*/ 765980 w 8812156"/>
                <a:gd name="connsiteY1" fmla="*/ 0 h 1726289"/>
                <a:gd name="connsiteX2" fmla="*/ 1620081 w 8812156"/>
                <a:gd name="connsiteY2" fmla="*/ 0 h 1726289"/>
                <a:gd name="connsiteX3" fmla="*/ 2121696 w 8812156"/>
                <a:gd name="connsiteY3" fmla="*/ 0 h 1726289"/>
                <a:gd name="connsiteX4" fmla="*/ 2887676 w 8812156"/>
                <a:gd name="connsiteY4" fmla="*/ 0 h 1726289"/>
                <a:gd name="connsiteX5" fmla="*/ 3389291 w 8812156"/>
                <a:gd name="connsiteY5" fmla="*/ 0 h 1726289"/>
                <a:gd name="connsiteX6" fmla="*/ 4067149 w 8812156"/>
                <a:gd name="connsiteY6" fmla="*/ 0 h 1726289"/>
                <a:gd name="connsiteX7" fmla="*/ 4833129 w 8812156"/>
                <a:gd name="connsiteY7" fmla="*/ 0 h 1726289"/>
                <a:gd name="connsiteX8" fmla="*/ 5246622 w 8812156"/>
                <a:gd name="connsiteY8" fmla="*/ 0 h 1726289"/>
                <a:gd name="connsiteX9" fmla="*/ 5660116 w 8812156"/>
                <a:gd name="connsiteY9" fmla="*/ 0 h 1726289"/>
                <a:gd name="connsiteX10" fmla="*/ 6514217 w 8812156"/>
                <a:gd name="connsiteY10" fmla="*/ 0 h 1726289"/>
                <a:gd name="connsiteX11" fmla="*/ 7192075 w 8812156"/>
                <a:gd name="connsiteY11" fmla="*/ 0 h 1726289"/>
                <a:gd name="connsiteX12" fmla="*/ 7605568 w 8812156"/>
                <a:gd name="connsiteY12" fmla="*/ 0 h 1726289"/>
                <a:gd name="connsiteX13" fmla="*/ 8812156 w 8812156"/>
                <a:gd name="connsiteY13" fmla="*/ 0 h 1726289"/>
                <a:gd name="connsiteX14" fmla="*/ 8812156 w 8812156"/>
                <a:gd name="connsiteY14" fmla="*/ 609955 h 1726289"/>
                <a:gd name="connsiteX15" fmla="*/ 8812156 w 8812156"/>
                <a:gd name="connsiteY15" fmla="*/ 1150859 h 1726289"/>
                <a:gd name="connsiteX16" fmla="*/ 8812156 w 8812156"/>
                <a:gd name="connsiteY16" fmla="*/ 1726289 h 1726289"/>
                <a:gd name="connsiteX17" fmla="*/ 8398663 w 8812156"/>
                <a:gd name="connsiteY17" fmla="*/ 1726289 h 1726289"/>
                <a:gd name="connsiteX18" fmla="*/ 7544561 w 8812156"/>
                <a:gd name="connsiteY18" fmla="*/ 1726289 h 1726289"/>
                <a:gd name="connsiteX19" fmla="*/ 6778582 w 8812156"/>
                <a:gd name="connsiteY19" fmla="*/ 1726289 h 1726289"/>
                <a:gd name="connsiteX20" fmla="*/ 6012602 w 8812156"/>
                <a:gd name="connsiteY20" fmla="*/ 1726289 h 1726289"/>
                <a:gd name="connsiteX21" fmla="*/ 5246622 w 8812156"/>
                <a:gd name="connsiteY21" fmla="*/ 1726289 h 1726289"/>
                <a:gd name="connsiteX22" fmla="*/ 4745007 w 8812156"/>
                <a:gd name="connsiteY22" fmla="*/ 1726289 h 1726289"/>
                <a:gd name="connsiteX23" fmla="*/ 3890906 w 8812156"/>
                <a:gd name="connsiteY23" fmla="*/ 1726289 h 1726289"/>
                <a:gd name="connsiteX24" fmla="*/ 3213048 w 8812156"/>
                <a:gd name="connsiteY24" fmla="*/ 1726289 h 1726289"/>
                <a:gd name="connsiteX25" fmla="*/ 2799554 w 8812156"/>
                <a:gd name="connsiteY25" fmla="*/ 1726289 h 1726289"/>
                <a:gd name="connsiteX26" fmla="*/ 2121696 w 8812156"/>
                <a:gd name="connsiteY26" fmla="*/ 1726289 h 1726289"/>
                <a:gd name="connsiteX27" fmla="*/ 1531959 w 8812156"/>
                <a:gd name="connsiteY27" fmla="*/ 1726289 h 1726289"/>
                <a:gd name="connsiteX28" fmla="*/ 942223 w 8812156"/>
                <a:gd name="connsiteY28" fmla="*/ 1726289 h 1726289"/>
                <a:gd name="connsiteX29" fmla="*/ 0 w 8812156"/>
                <a:gd name="connsiteY29" fmla="*/ 1726289 h 1726289"/>
                <a:gd name="connsiteX30" fmla="*/ 0 w 8812156"/>
                <a:gd name="connsiteY30" fmla="*/ 1168122 h 1726289"/>
                <a:gd name="connsiteX31" fmla="*/ 0 w 8812156"/>
                <a:gd name="connsiteY31" fmla="*/ 575430 h 1726289"/>
                <a:gd name="connsiteX32" fmla="*/ 0 w 8812156"/>
                <a:gd name="connsiteY32" fmla="*/ 0 h 172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812156" h="1726289" fill="none" extrusionOk="0">
                  <a:moveTo>
                    <a:pt x="0" y="0"/>
                  </a:moveTo>
                  <a:cubicBezTo>
                    <a:pt x="367926" y="-8052"/>
                    <a:pt x="430285" y="24300"/>
                    <a:pt x="765980" y="0"/>
                  </a:cubicBezTo>
                  <a:cubicBezTo>
                    <a:pt x="1101675" y="-24300"/>
                    <a:pt x="1404624" y="-6678"/>
                    <a:pt x="1620081" y="0"/>
                  </a:cubicBezTo>
                  <a:cubicBezTo>
                    <a:pt x="1835538" y="6678"/>
                    <a:pt x="1898197" y="-18396"/>
                    <a:pt x="2121696" y="0"/>
                  </a:cubicBezTo>
                  <a:cubicBezTo>
                    <a:pt x="2345196" y="18396"/>
                    <a:pt x="2555955" y="-18693"/>
                    <a:pt x="2887676" y="0"/>
                  </a:cubicBezTo>
                  <a:cubicBezTo>
                    <a:pt x="3219397" y="18693"/>
                    <a:pt x="3209613" y="-12229"/>
                    <a:pt x="3389291" y="0"/>
                  </a:cubicBezTo>
                  <a:cubicBezTo>
                    <a:pt x="3568969" y="12229"/>
                    <a:pt x="3735915" y="-7360"/>
                    <a:pt x="4067149" y="0"/>
                  </a:cubicBezTo>
                  <a:cubicBezTo>
                    <a:pt x="4398383" y="7360"/>
                    <a:pt x="4644352" y="-14634"/>
                    <a:pt x="4833129" y="0"/>
                  </a:cubicBezTo>
                  <a:cubicBezTo>
                    <a:pt x="5021906" y="14634"/>
                    <a:pt x="5126028" y="12714"/>
                    <a:pt x="5246622" y="0"/>
                  </a:cubicBezTo>
                  <a:cubicBezTo>
                    <a:pt x="5367216" y="-12714"/>
                    <a:pt x="5556310" y="-988"/>
                    <a:pt x="5660116" y="0"/>
                  </a:cubicBezTo>
                  <a:cubicBezTo>
                    <a:pt x="5763922" y="988"/>
                    <a:pt x="6104606" y="-11870"/>
                    <a:pt x="6514217" y="0"/>
                  </a:cubicBezTo>
                  <a:cubicBezTo>
                    <a:pt x="6923828" y="11870"/>
                    <a:pt x="6960835" y="-25971"/>
                    <a:pt x="7192075" y="0"/>
                  </a:cubicBezTo>
                  <a:cubicBezTo>
                    <a:pt x="7423315" y="25971"/>
                    <a:pt x="7482409" y="10993"/>
                    <a:pt x="7605568" y="0"/>
                  </a:cubicBezTo>
                  <a:cubicBezTo>
                    <a:pt x="7728727" y="-10993"/>
                    <a:pt x="8325140" y="50842"/>
                    <a:pt x="8812156" y="0"/>
                  </a:cubicBezTo>
                  <a:cubicBezTo>
                    <a:pt x="8828412" y="192249"/>
                    <a:pt x="8810002" y="412836"/>
                    <a:pt x="8812156" y="609955"/>
                  </a:cubicBezTo>
                  <a:cubicBezTo>
                    <a:pt x="8814310" y="807075"/>
                    <a:pt x="8810756" y="947190"/>
                    <a:pt x="8812156" y="1150859"/>
                  </a:cubicBezTo>
                  <a:cubicBezTo>
                    <a:pt x="8813556" y="1354528"/>
                    <a:pt x="8795067" y="1516901"/>
                    <a:pt x="8812156" y="1726289"/>
                  </a:cubicBezTo>
                  <a:cubicBezTo>
                    <a:pt x="8615875" y="1746366"/>
                    <a:pt x="8576134" y="1739975"/>
                    <a:pt x="8398663" y="1726289"/>
                  </a:cubicBezTo>
                  <a:cubicBezTo>
                    <a:pt x="8221192" y="1712603"/>
                    <a:pt x="7904005" y="1710625"/>
                    <a:pt x="7544561" y="1726289"/>
                  </a:cubicBezTo>
                  <a:cubicBezTo>
                    <a:pt x="7185117" y="1741953"/>
                    <a:pt x="7105249" y="1734809"/>
                    <a:pt x="6778582" y="1726289"/>
                  </a:cubicBezTo>
                  <a:cubicBezTo>
                    <a:pt x="6451915" y="1717769"/>
                    <a:pt x="6193609" y="1705737"/>
                    <a:pt x="6012602" y="1726289"/>
                  </a:cubicBezTo>
                  <a:cubicBezTo>
                    <a:pt x="5831595" y="1746841"/>
                    <a:pt x="5495226" y="1754270"/>
                    <a:pt x="5246622" y="1726289"/>
                  </a:cubicBezTo>
                  <a:cubicBezTo>
                    <a:pt x="4998018" y="1698308"/>
                    <a:pt x="4963761" y="1721173"/>
                    <a:pt x="4745007" y="1726289"/>
                  </a:cubicBezTo>
                  <a:cubicBezTo>
                    <a:pt x="4526253" y="1731405"/>
                    <a:pt x="4243864" y="1753246"/>
                    <a:pt x="3890906" y="1726289"/>
                  </a:cubicBezTo>
                  <a:cubicBezTo>
                    <a:pt x="3537948" y="1699332"/>
                    <a:pt x="3444222" y="1749803"/>
                    <a:pt x="3213048" y="1726289"/>
                  </a:cubicBezTo>
                  <a:cubicBezTo>
                    <a:pt x="2981874" y="1702775"/>
                    <a:pt x="2924801" y="1737595"/>
                    <a:pt x="2799554" y="1726289"/>
                  </a:cubicBezTo>
                  <a:cubicBezTo>
                    <a:pt x="2674307" y="1714983"/>
                    <a:pt x="2412360" y="1738380"/>
                    <a:pt x="2121696" y="1726289"/>
                  </a:cubicBezTo>
                  <a:cubicBezTo>
                    <a:pt x="1831032" y="1714198"/>
                    <a:pt x="1762944" y="1730766"/>
                    <a:pt x="1531959" y="1726289"/>
                  </a:cubicBezTo>
                  <a:cubicBezTo>
                    <a:pt x="1300974" y="1721812"/>
                    <a:pt x="1179210" y="1739880"/>
                    <a:pt x="942223" y="1726289"/>
                  </a:cubicBezTo>
                  <a:cubicBezTo>
                    <a:pt x="705236" y="1712698"/>
                    <a:pt x="247181" y="1746006"/>
                    <a:pt x="0" y="1726289"/>
                  </a:cubicBezTo>
                  <a:cubicBezTo>
                    <a:pt x="-14424" y="1557120"/>
                    <a:pt x="1395" y="1360913"/>
                    <a:pt x="0" y="1168122"/>
                  </a:cubicBezTo>
                  <a:cubicBezTo>
                    <a:pt x="-1395" y="975331"/>
                    <a:pt x="-25228" y="756844"/>
                    <a:pt x="0" y="575430"/>
                  </a:cubicBezTo>
                  <a:cubicBezTo>
                    <a:pt x="25228" y="394016"/>
                    <a:pt x="28470" y="177517"/>
                    <a:pt x="0" y="0"/>
                  </a:cubicBezTo>
                  <a:close/>
                </a:path>
                <a:path w="8812156" h="1726289" stroke="0" extrusionOk="0">
                  <a:moveTo>
                    <a:pt x="0" y="0"/>
                  </a:moveTo>
                  <a:cubicBezTo>
                    <a:pt x="211943" y="15199"/>
                    <a:pt x="334432" y="-5668"/>
                    <a:pt x="589737" y="0"/>
                  </a:cubicBezTo>
                  <a:cubicBezTo>
                    <a:pt x="845042" y="5668"/>
                    <a:pt x="826260" y="15570"/>
                    <a:pt x="1003230" y="0"/>
                  </a:cubicBezTo>
                  <a:cubicBezTo>
                    <a:pt x="1180200" y="-15570"/>
                    <a:pt x="1676126" y="37061"/>
                    <a:pt x="1857331" y="0"/>
                  </a:cubicBezTo>
                  <a:cubicBezTo>
                    <a:pt x="2038536" y="-37061"/>
                    <a:pt x="2289281" y="-13914"/>
                    <a:pt x="2447068" y="0"/>
                  </a:cubicBezTo>
                  <a:cubicBezTo>
                    <a:pt x="2604855" y="13914"/>
                    <a:pt x="2748173" y="27376"/>
                    <a:pt x="3036805" y="0"/>
                  </a:cubicBezTo>
                  <a:cubicBezTo>
                    <a:pt x="3325437" y="-27376"/>
                    <a:pt x="3539316" y="-4102"/>
                    <a:pt x="3890906" y="0"/>
                  </a:cubicBezTo>
                  <a:cubicBezTo>
                    <a:pt x="4242496" y="4102"/>
                    <a:pt x="4257195" y="18097"/>
                    <a:pt x="4392521" y="0"/>
                  </a:cubicBezTo>
                  <a:cubicBezTo>
                    <a:pt x="4527848" y="-18097"/>
                    <a:pt x="5020731" y="-3278"/>
                    <a:pt x="5246622" y="0"/>
                  </a:cubicBezTo>
                  <a:cubicBezTo>
                    <a:pt x="5472513" y="3278"/>
                    <a:pt x="5727723" y="7554"/>
                    <a:pt x="6100723" y="0"/>
                  </a:cubicBezTo>
                  <a:cubicBezTo>
                    <a:pt x="6473723" y="-7554"/>
                    <a:pt x="6508616" y="-22998"/>
                    <a:pt x="6778582" y="0"/>
                  </a:cubicBezTo>
                  <a:cubicBezTo>
                    <a:pt x="7048548" y="22998"/>
                    <a:pt x="7367116" y="-8053"/>
                    <a:pt x="7632683" y="0"/>
                  </a:cubicBezTo>
                  <a:cubicBezTo>
                    <a:pt x="7898250" y="8053"/>
                    <a:pt x="8074321" y="-18202"/>
                    <a:pt x="8222419" y="0"/>
                  </a:cubicBezTo>
                  <a:cubicBezTo>
                    <a:pt x="8370517" y="18202"/>
                    <a:pt x="8593227" y="1972"/>
                    <a:pt x="8812156" y="0"/>
                  </a:cubicBezTo>
                  <a:cubicBezTo>
                    <a:pt x="8817927" y="180105"/>
                    <a:pt x="8794521" y="397528"/>
                    <a:pt x="8812156" y="592693"/>
                  </a:cubicBezTo>
                  <a:cubicBezTo>
                    <a:pt x="8829791" y="787858"/>
                    <a:pt x="8788047" y="973996"/>
                    <a:pt x="8812156" y="1168122"/>
                  </a:cubicBezTo>
                  <a:cubicBezTo>
                    <a:pt x="8836265" y="1362248"/>
                    <a:pt x="8808758" y="1565001"/>
                    <a:pt x="8812156" y="1726289"/>
                  </a:cubicBezTo>
                  <a:cubicBezTo>
                    <a:pt x="8629407" y="1693151"/>
                    <a:pt x="8361561" y="1704058"/>
                    <a:pt x="8046176" y="1726289"/>
                  </a:cubicBezTo>
                  <a:cubicBezTo>
                    <a:pt x="7730791" y="1748520"/>
                    <a:pt x="7603503" y="1734921"/>
                    <a:pt x="7368318" y="1726289"/>
                  </a:cubicBezTo>
                  <a:cubicBezTo>
                    <a:pt x="7133133" y="1717657"/>
                    <a:pt x="7049431" y="1728033"/>
                    <a:pt x="6954825" y="1726289"/>
                  </a:cubicBezTo>
                  <a:cubicBezTo>
                    <a:pt x="6860219" y="1724545"/>
                    <a:pt x="6650657" y="1745147"/>
                    <a:pt x="6453210" y="1726289"/>
                  </a:cubicBezTo>
                  <a:cubicBezTo>
                    <a:pt x="6255763" y="1707431"/>
                    <a:pt x="5853505" y="1687749"/>
                    <a:pt x="5599108" y="1726289"/>
                  </a:cubicBezTo>
                  <a:cubicBezTo>
                    <a:pt x="5344711" y="1764829"/>
                    <a:pt x="5170334" y="1759868"/>
                    <a:pt x="4921250" y="1726289"/>
                  </a:cubicBezTo>
                  <a:cubicBezTo>
                    <a:pt x="4672166" y="1692710"/>
                    <a:pt x="4578907" y="1706646"/>
                    <a:pt x="4419635" y="1726289"/>
                  </a:cubicBezTo>
                  <a:cubicBezTo>
                    <a:pt x="4260363" y="1745932"/>
                    <a:pt x="3902228" y="1735730"/>
                    <a:pt x="3741777" y="1726289"/>
                  </a:cubicBezTo>
                  <a:cubicBezTo>
                    <a:pt x="3581326" y="1716848"/>
                    <a:pt x="3482954" y="1726758"/>
                    <a:pt x="3328284" y="1726289"/>
                  </a:cubicBezTo>
                  <a:cubicBezTo>
                    <a:pt x="3173614" y="1725820"/>
                    <a:pt x="3098972" y="1743863"/>
                    <a:pt x="2914790" y="1726289"/>
                  </a:cubicBezTo>
                  <a:cubicBezTo>
                    <a:pt x="2730608" y="1708715"/>
                    <a:pt x="2382168" y="1751576"/>
                    <a:pt x="2236932" y="1726289"/>
                  </a:cubicBezTo>
                  <a:cubicBezTo>
                    <a:pt x="2091696" y="1701002"/>
                    <a:pt x="1957025" y="1711989"/>
                    <a:pt x="1735317" y="1726289"/>
                  </a:cubicBezTo>
                  <a:cubicBezTo>
                    <a:pt x="1513609" y="1740589"/>
                    <a:pt x="1135733" y="1727819"/>
                    <a:pt x="969337" y="1726289"/>
                  </a:cubicBezTo>
                  <a:cubicBezTo>
                    <a:pt x="802941" y="1724759"/>
                    <a:pt x="366152" y="1701625"/>
                    <a:pt x="0" y="1726289"/>
                  </a:cubicBezTo>
                  <a:cubicBezTo>
                    <a:pt x="10730" y="1484073"/>
                    <a:pt x="-7687" y="1340250"/>
                    <a:pt x="0" y="1133596"/>
                  </a:cubicBezTo>
                  <a:cubicBezTo>
                    <a:pt x="7687" y="926942"/>
                    <a:pt x="27413" y="714072"/>
                    <a:pt x="0" y="540904"/>
                  </a:cubicBezTo>
                  <a:cubicBezTo>
                    <a:pt x="-27413" y="367736"/>
                    <a:pt x="21404" y="168063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7E098A6-4AE0-4ED1-8225-F0F20E1B069B}"/>
                </a:ext>
              </a:extLst>
            </p:cNvPr>
            <p:cNvSpPr/>
            <p:nvPr/>
          </p:nvSpPr>
          <p:spPr>
            <a:xfrm>
              <a:off x="2722730" y="863192"/>
              <a:ext cx="8334374" cy="21103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1: </a:t>
              </a:r>
              <a:r>
                <a:rPr lang="fr-FR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ựa vào BSL, n</a:t>
              </a:r>
              <a:r>
                <a:rPr lang="en-US" alt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hận xét cơ cấu dân số theo nhóm tuổi của Châu Á giai đoạn 2005-2020?</a:t>
              </a:r>
              <a:endParaRPr lang="vi-VN" altLang="en-US" sz="3600">
                <a:solidFill>
                  <a:srgbClr val="1B04FA"/>
                </a:solidFill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3600">
                <a:solidFill>
                  <a:srgbClr val="140FE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68490D5-0765-4DC2-B5DE-6D272FC1F7ED}"/>
              </a:ext>
            </a:extLst>
          </p:cNvPr>
          <p:cNvGrpSpPr/>
          <p:nvPr/>
        </p:nvGrpSpPr>
        <p:grpSpPr>
          <a:xfrm>
            <a:off x="-41010" y="2512277"/>
            <a:ext cx="2634665" cy="2634665"/>
            <a:chOff x="163827" y="1365896"/>
            <a:chExt cx="2183374" cy="2183374"/>
          </a:xfrm>
        </p:grpSpPr>
        <p:sp>
          <p:nvSpPr>
            <p:cNvPr id="12" name="Arrow: Circular 11">
              <a:extLst>
                <a:ext uri="{FF2B5EF4-FFF2-40B4-BE49-F238E27FC236}">
                  <a16:creationId xmlns:a16="http://schemas.microsoft.com/office/drawing/2014/main" id="{006DDBA1-BD55-4B86-BD7B-9E5613E2B3D1}"/>
                </a:ext>
              </a:extLst>
            </p:cNvPr>
            <p:cNvSpPr/>
            <p:nvPr/>
          </p:nvSpPr>
          <p:spPr>
            <a:xfrm>
              <a:off x="163827" y="1365896"/>
              <a:ext cx="2183374" cy="2183374"/>
            </a:xfrm>
            <a:prstGeom prst="circularArrow">
              <a:avLst>
                <a:gd name="adj1" fmla="val 5085"/>
                <a:gd name="adj2" fmla="val 327528"/>
                <a:gd name="adj3" fmla="val 15808768"/>
                <a:gd name="adj4" fmla="val 16084141"/>
                <a:gd name="adj5" fmla="val 5932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BEC568-E818-4EB7-8141-D636A9EBDE48}"/>
                </a:ext>
              </a:extLst>
            </p:cNvPr>
            <p:cNvGrpSpPr/>
            <p:nvPr/>
          </p:nvGrpSpPr>
          <p:grpSpPr>
            <a:xfrm>
              <a:off x="274846" y="1465512"/>
              <a:ext cx="1942833" cy="1942833"/>
              <a:chOff x="274846" y="1465512"/>
              <a:chExt cx="1942833" cy="1942833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77B51A61-A032-47B7-8137-538B68889D33}"/>
                  </a:ext>
                </a:extLst>
              </p:cNvPr>
              <p:cNvGrpSpPr/>
              <p:nvPr/>
            </p:nvGrpSpPr>
            <p:grpSpPr>
              <a:xfrm>
                <a:off x="274846" y="1465512"/>
                <a:ext cx="1942833" cy="1942833"/>
                <a:chOff x="610892" y="370063"/>
                <a:chExt cx="1942833" cy="1942833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4A602A01-4C72-4AA2-80BA-F47E32FE3651}"/>
                    </a:ext>
                  </a:extLst>
                </p:cNvPr>
                <p:cNvSpPr/>
                <p:nvPr/>
              </p:nvSpPr>
              <p:spPr>
                <a:xfrm>
                  <a:off x="610892" y="370063"/>
                  <a:ext cx="1942833" cy="1942833"/>
                </a:xfrm>
                <a:prstGeom prst="ellipse">
                  <a:avLst/>
                </a:prstGeom>
              </p:spPr>
              <p:style>
                <a:lnRef idx="2">
                  <a:schemeClr val="lt1">
                    <a:hueOff val="0"/>
                    <a:satOff val="0"/>
                    <a:lumOff val="0"/>
                    <a:alphaOff val="0"/>
                  </a:schemeClr>
                </a:lnRef>
                <a:fillRef idx="1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0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7" name="Oval 4">
                  <a:extLst>
                    <a:ext uri="{FF2B5EF4-FFF2-40B4-BE49-F238E27FC236}">
                      <a16:creationId xmlns:a16="http://schemas.microsoft.com/office/drawing/2014/main" id="{B2F60F14-FDB3-49F1-A512-17CBA518E0C9}"/>
                    </a:ext>
                  </a:extLst>
                </p:cNvPr>
                <p:cNvSpPr txBox="1"/>
                <p:nvPr/>
              </p:nvSpPr>
              <p:spPr>
                <a:xfrm>
                  <a:off x="934698" y="581450"/>
                  <a:ext cx="1295222" cy="1295222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52070" tIns="52070" rIns="52070" bIns="52070" numCol="1" spcCol="1270" anchor="ctr" anchorCtr="0">
                  <a:noAutofit/>
                </a:bodyPr>
                <a:lstStyle/>
                <a:p>
                  <a:pPr marL="0" lvl="0" indent="0" algn="ctr" defTabSz="182245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  <a:buNone/>
                  </a:pPr>
                  <a:endParaRPr lang="en-US" sz="4100" kern="1200"/>
                </a:p>
              </p:txBody>
            </p:sp>
          </p:grp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13C5061-C3B3-46C5-8F09-06F935D0FBBE}"/>
                  </a:ext>
                </a:extLst>
              </p:cNvPr>
              <p:cNvSpPr txBox="1"/>
              <p:nvPr/>
            </p:nvSpPr>
            <p:spPr>
              <a:xfrm>
                <a:off x="391359" y="1990578"/>
                <a:ext cx="1739298" cy="892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THỬ TÀI CỦA EM</a:t>
                </a:r>
              </a:p>
            </p:txBody>
          </p:sp>
        </p:grp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9F3F963-67D6-4606-A5DE-803655BAE4B1}"/>
              </a:ext>
            </a:extLst>
          </p:cNvPr>
          <p:cNvGrpSpPr/>
          <p:nvPr/>
        </p:nvGrpSpPr>
        <p:grpSpPr>
          <a:xfrm>
            <a:off x="2485181" y="4526984"/>
            <a:ext cx="9724324" cy="2344815"/>
            <a:chOff x="2304646" y="3301497"/>
            <a:chExt cx="9248237" cy="2687509"/>
          </a:xfrm>
        </p:grpSpPr>
        <p:sp>
          <p:nvSpPr>
            <p:cNvPr id="19" name="Rectangle 9">
              <a:extLst>
                <a:ext uri="{FF2B5EF4-FFF2-40B4-BE49-F238E27FC236}">
                  <a16:creationId xmlns:a16="http://schemas.microsoft.com/office/drawing/2014/main" id="{9F3AEEB6-3725-492D-A99C-D4D3654DA46A}"/>
                </a:ext>
              </a:extLst>
            </p:cNvPr>
            <p:cNvSpPr/>
            <p:nvPr/>
          </p:nvSpPr>
          <p:spPr>
            <a:xfrm>
              <a:off x="2462993" y="3301497"/>
              <a:ext cx="8931545" cy="2223605"/>
            </a:xfrm>
            <a:custGeom>
              <a:avLst/>
              <a:gdLst>
                <a:gd name="connsiteX0" fmla="*/ 0 w 8931545"/>
                <a:gd name="connsiteY0" fmla="*/ 0 h 2223605"/>
                <a:gd name="connsiteX1" fmla="*/ 597726 w 8931545"/>
                <a:gd name="connsiteY1" fmla="*/ 0 h 2223605"/>
                <a:gd name="connsiteX2" fmla="*/ 1374084 w 8931545"/>
                <a:gd name="connsiteY2" fmla="*/ 0 h 2223605"/>
                <a:gd name="connsiteX3" fmla="*/ 1882495 w 8931545"/>
                <a:gd name="connsiteY3" fmla="*/ 0 h 2223605"/>
                <a:gd name="connsiteX4" fmla="*/ 2569537 w 8931545"/>
                <a:gd name="connsiteY4" fmla="*/ 0 h 2223605"/>
                <a:gd name="connsiteX5" fmla="*/ 3345894 w 8931545"/>
                <a:gd name="connsiteY5" fmla="*/ 0 h 2223605"/>
                <a:gd name="connsiteX6" fmla="*/ 3764990 w 8931545"/>
                <a:gd name="connsiteY6" fmla="*/ 0 h 2223605"/>
                <a:gd name="connsiteX7" fmla="*/ 4184085 w 8931545"/>
                <a:gd name="connsiteY7" fmla="*/ 0 h 2223605"/>
                <a:gd name="connsiteX8" fmla="*/ 5049758 w 8931545"/>
                <a:gd name="connsiteY8" fmla="*/ 0 h 2223605"/>
                <a:gd name="connsiteX9" fmla="*/ 5736800 w 8931545"/>
                <a:gd name="connsiteY9" fmla="*/ 0 h 2223605"/>
                <a:gd name="connsiteX10" fmla="*/ 6155896 w 8931545"/>
                <a:gd name="connsiteY10" fmla="*/ 0 h 2223605"/>
                <a:gd name="connsiteX11" fmla="*/ 6842938 w 8931545"/>
                <a:gd name="connsiteY11" fmla="*/ 0 h 2223605"/>
                <a:gd name="connsiteX12" fmla="*/ 7708610 w 8931545"/>
                <a:gd name="connsiteY12" fmla="*/ 0 h 2223605"/>
                <a:gd name="connsiteX13" fmla="*/ 8306337 w 8931545"/>
                <a:gd name="connsiteY13" fmla="*/ 0 h 2223605"/>
                <a:gd name="connsiteX14" fmla="*/ 8931545 w 8931545"/>
                <a:gd name="connsiteY14" fmla="*/ 0 h 2223605"/>
                <a:gd name="connsiteX15" fmla="*/ 8931545 w 8931545"/>
                <a:gd name="connsiteY15" fmla="*/ 555901 h 2223605"/>
                <a:gd name="connsiteX16" fmla="*/ 8931545 w 8931545"/>
                <a:gd name="connsiteY16" fmla="*/ 1156275 h 2223605"/>
                <a:gd name="connsiteX17" fmla="*/ 8931545 w 8931545"/>
                <a:gd name="connsiteY17" fmla="*/ 1712176 h 2223605"/>
                <a:gd name="connsiteX18" fmla="*/ 8931545 w 8931545"/>
                <a:gd name="connsiteY18" fmla="*/ 2223605 h 2223605"/>
                <a:gd name="connsiteX19" fmla="*/ 8333819 w 8931545"/>
                <a:gd name="connsiteY19" fmla="*/ 2223605 h 2223605"/>
                <a:gd name="connsiteX20" fmla="*/ 7825408 w 8931545"/>
                <a:gd name="connsiteY20" fmla="*/ 2223605 h 2223605"/>
                <a:gd name="connsiteX21" fmla="*/ 6959735 w 8931545"/>
                <a:gd name="connsiteY21" fmla="*/ 2223605 h 2223605"/>
                <a:gd name="connsiteX22" fmla="*/ 6272693 w 8931545"/>
                <a:gd name="connsiteY22" fmla="*/ 2223605 h 2223605"/>
                <a:gd name="connsiteX23" fmla="*/ 5853597 w 8931545"/>
                <a:gd name="connsiteY23" fmla="*/ 2223605 h 2223605"/>
                <a:gd name="connsiteX24" fmla="*/ 5166555 w 8931545"/>
                <a:gd name="connsiteY24" fmla="*/ 2223605 h 2223605"/>
                <a:gd name="connsiteX25" fmla="*/ 4568829 w 8931545"/>
                <a:gd name="connsiteY25" fmla="*/ 2223605 h 2223605"/>
                <a:gd name="connsiteX26" fmla="*/ 3971102 w 8931545"/>
                <a:gd name="connsiteY26" fmla="*/ 2223605 h 2223605"/>
                <a:gd name="connsiteX27" fmla="*/ 3373376 w 8931545"/>
                <a:gd name="connsiteY27" fmla="*/ 2223605 h 2223605"/>
                <a:gd name="connsiteX28" fmla="*/ 2775649 w 8931545"/>
                <a:gd name="connsiteY28" fmla="*/ 2223605 h 2223605"/>
                <a:gd name="connsiteX29" fmla="*/ 1999292 w 8931545"/>
                <a:gd name="connsiteY29" fmla="*/ 2223605 h 2223605"/>
                <a:gd name="connsiteX30" fmla="*/ 1312250 w 8931545"/>
                <a:gd name="connsiteY30" fmla="*/ 2223605 h 2223605"/>
                <a:gd name="connsiteX31" fmla="*/ 893154 w 8931545"/>
                <a:gd name="connsiteY31" fmla="*/ 2223605 h 2223605"/>
                <a:gd name="connsiteX32" fmla="*/ 0 w 8931545"/>
                <a:gd name="connsiteY32" fmla="*/ 2223605 h 2223605"/>
                <a:gd name="connsiteX33" fmla="*/ 0 w 8931545"/>
                <a:gd name="connsiteY33" fmla="*/ 1645468 h 2223605"/>
                <a:gd name="connsiteX34" fmla="*/ 0 w 8931545"/>
                <a:gd name="connsiteY34" fmla="*/ 1045094 h 2223605"/>
                <a:gd name="connsiteX35" fmla="*/ 0 w 8931545"/>
                <a:gd name="connsiteY35" fmla="*/ 555901 h 2223605"/>
                <a:gd name="connsiteX36" fmla="*/ 0 w 8931545"/>
                <a:gd name="connsiteY36" fmla="*/ 0 h 222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931545" h="2223605" fill="none" extrusionOk="0">
                  <a:moveTo>
                    <a:pt x="0" y="0"/>
                  </a:moveTo>
                  <a:cubicBezTo>
                    <a:pt x="290938" y="4698"/>
                    <a:pt x="308931" y="-12162"/>
                    <a:pt x="597726" y="0"/>
                  </a:cubicBezTo>
                  <a:cubicBezTo>
                    <a:pt x="886521" y="12162"/>
                    <a:pt x="1186728" y="-22538"/>
                    <a:pt x="1374084" y="0"/>
                  </a:cubicBezTo>
                  <a:cubicBezTo>
                    <a:pt x="1561440" y="22538"/>
                    <a:pt x="1658921" y="25160"/>
                    <a:pt x="1882495" y="0"/>
                  </a:cubicBezTo>
                  <a:cubicBezTo>
                    <a:pt x="2106069" y="-25160"/>
                    <a:pt x="2246434" y="5402"/>
                    <a:pt x="2569537" y="0"/>
                  </a:cubicBezTo>
                  <a:cubicBezTo>
                    <a:pt x="2892640" y="-5402"/>
                    <a:pt x="3128662" y="-10347"/>
                    <a:pt x="3345894" y="0"/>
                  </a:cubicBezTo>
                  <a:cubicBezTo>
                    <a:pt x="3563126" y="10347"/>
                    <a:pt x="3675868" y="1562"/>
                    <a:pt x="3764990" y="0"/>
                  </a:cubicBezTo>
                  <a:cubicBezTo>
                    <a:pt x="3854112" y="-1562"/>
                    <a:pt x="3989207" y="15693"/>
                    <a:pt x="4184085" y="0"/>
                  </a:cubicBezTo>
                  <a:cubicBezTo>
                    <a:pt x="4378964" y="-15693"/>
                    <a:pt x="4746309" y="-21293"/>
                    <a:pt x="5049758" y="0"/>
                  </a:cubicBezTo>
                  <a:cubicBezTo>
                    <a:pt x="5353207" y="21293"/>
                    <a:pt x="5517734" y="-5977"/>
                    <a:pt x="5736800" y="0"/>
                  </a:cubicBezTo>
                  <a:cubicBezTo>
                    <a:pt x="5955866" y="5977"/>
                    <a:pt x="5947024" y="-19400"/>
                    <a:pt x="6155896" y="0"/>
                  </a:cubicBezTo>
                  <a:cubicBezTo>
                    <a:pt x="6364768" y="19400"/>
                    <a:pt x="6540996" y="-12369"/>
                    <a:pt x="6842938" y="0"/>
                  </a:cubicBezTo>
                  <a:cubicBezTo>
                    <a:pt x="7144880" y="12369"/>
                    <a:pt x="7300490" y="-17422"/>
                    <a:pt x="7708610" y="0"/>
                  </a:cubicBezTo>
                  <a:cubicBezTo>
                    <a:pt x="8116730" y="17422"/>
                    <a:pt x="8071718" y="-20221"/>
                    <a:pt x="8306337" y="0"/>
                  </a:cubicBezTo>
                  <a:cubicBezTo>
                    <a:pt x="8540956" y="20221"/>
                    <a:pt x="8670244" y="-10064"/>
                    <a:pt x="8931545" y="0"/>
                  </a:cubicBezTo>
                  <a:cubicBezTo>
                    <a:pt x="8930819" y="214757"/>
                    <a:pt x="8933192" y="319441"/>
                    <a:pt x="8931545" y="555901"/>
                  </a:cubicBezTo>
                  <a:cubicBezTo>
                    <a:pt x="8929898" y="792361"/>
                    <a:pt x="8926459" y="898892"/>
                    <a:pt x="8931545" y="1156275"/>
                  </a:cubicBezTo>
                  <a:cubicBezTo>
                    <a:pt x="8936631" y="1413658"/>
                    <a:pt x="8948963" y="1591111"/>
                    <a:pt x="8931545" y="1712176"/>
                  </a:cubicBezTo>
                  <a:cubicBezTo>
                    <a:pt x="8914127" y="1833241"/>
                    <a:pt x="8929847" y="2061965"/>
                    <a:pt x="8931545" y="2223605"/>
                  </a:cubicBezTo>
                  <a:cubicBezTo>
                    <a:pt x="8749271" y="2198509"/>
                    <a:pt x="8510066" y="2201436"/>
                    <a:pt x="8333819" y="2223605"/>
                  </a:cubicBezTo>
                  <a:cubicBezTo>
                    <a:pt x="8157572" y="2245774"/>
                    <a:pt x="7968266" y="2201038"/>
                    <a:pt x="7825408" y="2223605"/>
                  </a:cubicBezTo>
                  <a:cubicBezTo>
                    <a:pt x="7682550" y="2246172"/>
                    <a:pt x="7270082" y="2200803"/>
                    <a:pt x="6959735" y="2223605"/>
                  </a:cubicBezTo>
                  <a:cubicBezTo>
                    <a:pt x="6649388" y="2246407"/>
                    <a:pt x="6504405" y="2211566"/>
                    <a:pt x="6272693" y="2223605"/>
                  </a:cubicBezTo>
                  <a:cubicBezTo>
                    <a:pt x="6040981" y="2235644"/>
                    <a:pt x="6054335" y="2212395"/>
                    <a:pt x="5853597" y="2223605"/>
                  </a:cubicBezTo>
                  <a:cubicBezTo>
                    <a:pt x="5652859" y="2234815"/>
                    <a:pt x="5340358" y="2192402"/>
                    <a:pt x="5166555" y="2223605"/>
                  </a:cubicBezTo>
                  <a:cubicBezTo>
                    <a:pt x="4992752" y="2254808"/>
                    <a:pt x="4740994" y="2208044"/>
                    <a:pt x="4568829" y="2223605"/>
                  </a:cubicBezTo>
                  <a:cubicBezTo>
                    <a:pt x="4396664" y="2239166"/>
                    <a:pt x="4165797" y="2214249"/>
                    <a:pt x="3971102" y="2223605"/>
                  </a:cubicBezTo>
                  <a:cubicBezTo>
                    <a:pt x="3776407" y="2232961"/>
                    <a:pt x="3651102" y="2215089"/>
                    <a:pt x="3373376" y="2223605"/>
                  </a:cubicBezTo>
                  <a:cubicBezTo>
                    <a:pt x="3095650" y="2232121"/>
                    <a:pt x="2956225" y="2228192"/>
                    <a:pt x="2775649" y="2223605"/>
                  </a:cubicBezTo>
                  <a:cubicBezTo>
                    <a:pt x="2595073" y="2219018"/>
                    <a:pt x="2315693" y="2235306"/>
                    <a:pt x="1999292" y="2223605"/>
                  </a:cubicBezTo>
                  <a:cubicBezTo>
                    <a:pt x="1682891" y="2211904"/>
                    <a:pt x="1588592" y="2218323"/>
                    <a:pt x="1312250" y="2223605"/>
                  </a:cubicBezTo>
                  <a:cubicBezTo>
                    <a:pt x="1035908" y="2228887"/>
                    <a:pt x="991142" y="2209023"/>
                    <a:pt x="893154" y="2223605"/>
                  </a:cubicBezTo>
                  <a:cubicBezTo>
                    <a:pt x="795166" y="2238187"/>
                    <a:pt x="325523" y="2194055"/>
                    <a:pt x="0" y="2223605"/>
                  </a:cubicBezTo>
                  <a:cubicBezTo>
                    <a:pt x="-3066" y="1998432"/>
                    <a:pt x="-28130" y="1895763"/>
                    <a:pt x="0" y="1645468"/>
                  </a:cubicBezTo>
                  <a:cubicBezTo>
                    <a:pt x="28130" y="1395173"/>
                    <a:pt x="23560" y="1266651"/>
                    <a:pt x="0" y="1045094"/>
                  </a:cubicBezTo>
                  <a:cubicBezTo>
                    <a:pt x="-23560" y="823537"/>
                    <a:pt x="-8849" y="677458"/>
                    <a:pt x="0" y="555901"/>
                  </a:cubicBezTo>
                  <a:cubicBezTo>
                    <a:pt x="8849" y="434344"/>
                    <a:pt x="19122" y="173688"/>
                    <a:pt x="0" y="0"/>
                  </a:cubicBezTo>
                  <a:close/>
                </a:path>
                <a:path w="8931545" h="2223605" stroke="0" extrusionOk="0">
                  <a:moveTo>
                    <a:pt x="0" y="0"/>
                  </a:moveTo>
                  <a:cubicBezTo>
                    <a:pt x="167980" y="5404"/>
                    <a:pt x="472024" y="29299"/>
                    <a:pt x="597726" y="0"/>
                  </a:cubicBezTo>
                  <a:cubicBezTo>
                    <a:pt x="723428" y="-29299"/>
                    <a:pt x="841569" y="-9479"/>
                    <a:pt x="1016822" y="0"/>
                  </a:cubicBezTo>
                  <a:cubicBezTo>
                    <a:pt x="1192075" y="9479"/>
                    <a:pt x="1476166" y="7333"/>
                    <a:pt x="1882495" y="0"/>
                  </a:cubicBezTo>
                  <a:cubicBezTo>
                    <a:pt x="2288824" y="-7333"/>
                    <a:pt x="2238046" y="20404"/>
                    <a:pt x="2480221" y="0"/>
                  </a:cubicBezTo>
                  <a:cubicBezTo>
                    <a:pt x="2722396" y="-20404"/>
                    <a:pt x="2934330" y="-14866"/>
                    <a:pt x="3077948" y="0"/>
                  </a:cubicBezTo>
                  <a:cubicBezTo>
                    <a:pt x="3221566" y="14866"/>
                    <a:pt x="3658303" y="-21044"/>
                    <a:pt x="3943621" y="0"/>
                  </a:cubicBezTo>
                  <a:cubicBezTo>
                    <a:pt x="4228939" y="21044"/>
                    <a:pt x="4289506" y="19031"/>
                    <a:pt x="4452032" y="0"/>
                  </a:cubicBezTo>
                  <a:cubicBezTo>
                    <a:pt x="4614558" y="-19031"/>
                    <a:pt x="5125963" y="11051"/>
                    <a:pt x="5317704" y="0"/>
                  </a:cubicBezTo>
                  <a:cubicBezTo>
                    <a:pt x="5509445" y="-11051"/>
                    <a:pt x="5900897" y="19906"/>
                    <a:pt x="6183377" y="0"/>
                  </a:cubicBezTo>
                  <a:cubicBezTo>
                    <a:pt x="6465857" y="-19906"/>
                    <a:pt x="6647708" y="5200"/>
                    <a:pt x="6870419" y="0"/>
                  </a:cubicBezTo>
                  <a:cubicBezTo>
                    <a:pt x="7093130" y="-5200"/>
                    <a:pt x="7469080" y="-29884"/>
                    <a:pt x="7736092" y="0"/>
                  </a:cubicBezTo>
                  <a:cubicBezTo>
                    <a:pt x="8003104" y="29884"/>
                    <a:pt x="8120459" y="-5493"/>
                    <a:pt x="8333819" y="0"/>
                  </a:cubicBezTo>
                  <a:cubicBezTo>
                    <a:pt x="8547179" y="5493"/>
                    <a:pt x="8737447" y="27345"/>
                    <a:pt x="8931545" y="0"/>
                  </a:cubicBezTo>
                  <a:cubicBezTo>
                    <a:pt x="8933884" y="226046"/>
                    <a:pt x="8935918" y="306080"/>
                    <a:pt x="8931545" y="578137"/>
                  </a:cubicBezTo>
                  <a:cubicBezTo>
                    <a:pt x="8927172" y="850194"/>
                    <a:pt x="8928419" y="942127"/>
                    <a:pt x="8931545" y="1134039"/>
                  </a:cubicBezTo>
                  <a:cubicBezTo>
                    <a:pt x="8934671" y="1325951"/>
                    <a:pt x="8921500" y="1484754"/>
                    <a:pt x="8931545" y="1689940"/>
                  </a:cubicBezTo>
                  <a:cubicBezTo>
                    <a:pt x="8941590" y="1895126"/>
                    <a:pt x="8945445" y="2086612"/>
                    <a:pt x="8931545" y="2223605"/>
                  </a:cubicBezTo>
                  <a:cubicBezTo>
                    <a:pt x="8565279" y="2208743"/>
                    <a:pt x="8525389" y="2260066"/>
                    <a:pt x="8155188" y="2223605"/>
                  </a:cubicBezTo>
                  <a:cubicBezTo>
                    <a:pt x="7784987" y="2187144"/>
                    <a:pt x="7854866" y="2240350"/>
                    <a:pt x="7736092" y="2223605"/>
                  </a:cubicBezTo>
                  <a:cubicBezTo>
                    <a:pt x="7617318" y="2206860"/>
                    <a:pt x="7390559" y="2227593"/>
                    <a:pt x="7227681" y="2223605"/>
                  </a:cubicBezTo>
                  <a:cubicBezTo>
                    <a:pt x="7064803" y="2219617"/>
                    <a:pt x="6683275" y="2207601"/>
                    <a:pt x="6362008" y="2223605"/>
                  </a:cubicBezTo>
                  <a:cubicBezTo>
                    <a:pt x="6040741" y="2239609"/>
                    <a:pt x="5821346" y="2240833"/>
                    <a:pt x="5674966" y="2223605"/>
                  </a:cubicBezTo>
                  <a:cubicBezTo>
                    <a:pt x="5528586" y="2206377"/>
                    <a:pt x="5353741" y="2222087"/>
                    <a:pt x="5166555" y="2223605"/>
                  </a:cubicBezTo>
                  <a:cubicBezTo>
                    <a:pt x="4979369" y="2225123"/>
                    <a:pt x="4729262" y="2250219"/>
                    <a:pt x="4479513" y="2223605"/>
                  </a:cubicBezTo>
                  <a:cubicBezTo>
                    <a:pt x="4229764" y="2196991"/>
                    <a:pt x="4202979" y="2213464"/>
                    <a:pt x="4060418" y="2223605"/>
                  </a:cubicBezTo>
                  <a:cubicBezTo>
                    <a:pt x="3917858" y="2233746"/>
                    <a:pt x="3817923" y="2221267"/>
                    <a:pt x="3641322" y="2223605"/>
                  </a:cubicBezTo>
                  <a:cubicBezTo>
                    <a:pt x="3464721" y="2225943"/>
                    <a:pt x="3288684" y="2205989"/>
                    <a:pt x="2954280" y="2223605"/>
                  </a:cubicBezTo>
                  <a:cubicBezTo>
                    <a:pt x="2619876" y="2241221"/>
                    <a:pt x="2641822" y="2223918"/>
                    <a:pt x="2445869" y="2223605"/>
                  </a:cubicBezTo>
                  <a:cubicBezTo>
                    <a:pt x="2249916" y="2223292"/>
                    <a:pt x="1987930" y="2197630"/>
                    <a:pt x="1669512" y="2223605"/>
                  </a:cubicBezTo>
                  <a:cubicBezTo>
                    <a:pt x="1351094" y="2249580"/>
                    <a:pt x="1270430" y="2216661"/>
                    <a:pt x="1161101" y="2223605"/>
                  </a:cubicBezTo>
                  <a:cubicBezTo>
                    <a:pt x="1051772" y="2230549"/>
                    <a:pt x="410953" y="2265919"/>
                    <a:pt x="0" y="2223605"/>
                  </a:cubicBezTo>
                  <a:cubicBezTo>
                    <a:pt x="-18102" y="2001388"/>
                    <a:pt x="-2440" y="1884325"/>
                    <a:pt x="0" y="1734412"/>
                  </a:cubicBezTo>
                  <a:cubicBezTo>
                    <a:pt x="2440" y="1584499"/>
                    <a:pt x="5395" y="1404596"/>
                    <a:pt x="0" y="1222983"/>
                  </a:cubicBezTo>
                  <a:cubicBezTo>
                    <a:pt x="-5395" y="1041370"/>
                    <a:pt x="-9825" y="864064"/>
                    <a:pt x="0" y="644845"/>
                  </a:cubicBezTo>
                  <a:cubicBezTo>
                    <a:pt x="9825" y="425626"/>
                    <a:pt x="15641" y="314513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BCDB5C2-3D00-498C-8B6C-628990212D89}"/>
                </a:ext>
              </a:extLst>
            </p:cNvPr>
            <p:cNvSpPr/>
            <p:nvPr/>
          </p:nvSpPr>
          <p:spPr>
            <a:xfrm>
              <a:off x="2304646" y="3384401"/>
              <a:ext cx="9248237" cy="2604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2: 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số đông,c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cấu dân số trẻ ở Châu Á sẽ có những thuận lợi khó khăn như thế nào cho phát triển kinh tế, xã hội ?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D6024AC6-9463-4E08-A7DE-30A63B874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6133488" y="3474127"/>
            <a:ext cx="1992316" cy="86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B819651-A202-49DF-9CEF-35006E5CFE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04590" y="3062765"/>
            <a:ext cx="1992316" cy="12503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91E3E57-CE2D-4E27-9FD0-6565F3F68B87}"/>
              </a:ext>
            </a:extLst>
          </p:cNvPr>
          <p:cNvSpPr txBox="1"/>
          <p:nvPr/>
        </p:nvSpPr>
        <p:spPr>
          <a:xfrm>
            <a:off x="8300529" y="3435042"/>
            <a:ext cx="3891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4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Trình bày theo vòng tròn</a:t>
            </a:r>
          </a:p>
        </p:txBody>
      </p:sp>
    </p:spTree>
    <p:extLst>
      <p:ext uri="{BB962C8B-B14F-4D97-AF65-F5344CB8AC3E}">
        <p14:creationId xmlns:p14="http://schemas.microsoft.com/office/powerpoint/2010/main" val="416272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DB52ACA6-78A7-46EE-917D-987F8A3C3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9190774"/>
              </p:ext>
            </p:extLst>
          </p:nvPr>
        </p:nvGraphicFramePr>
        <p:xfrm>
          <a:off x="872862" y="2348433"/>
          <a:ext cx="11087265" cy="2499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8305">
                  <a:extLst>
                    <a:ext uri="{9D8B030D-6E8A-4147-A177-3AD203B41FA5}">
                      <a16:colId xmlns:a16="http://schemas.microsoft.com/office/drawing/2014/main" val="1527723999"/>
                    </a:ext>
                  </a:extLst>
                </a:gridCol>
                <a:gridCol w="2254685">
                  <a:extLst>
                    <a:ext uri="{9D8B030D-6E8A-4147-A177-3AD203B41FA5}">
                      <a16:colId xmlns:a16="http://schemas.microsoft.com/office/drawing/2014/main" val="1053913917"/>
                    </a:ext>
                  </a:extLst>
                </a:gridCol>
                <a:gridCol w="1979112">
                  <a:extLst>
                    <a:ext uri="{9D8B030D-6E8A-4147-A177-3AD203B41FA5}">
                      <a16:colId xmlns:a16="http://schemas.microsoft.com/office/drawing/2014/main" val="1499758537"/>
                    </a:ext>
                  </a:extLst>
                </a:gridCol>
                <a:gridCol w="1841326">
                  <a:extLst>
                    <a:ext uri="{9D8B030D-6E8A-4147-A177-3AD203B41FA5}">
                      <a16:colId xmlns:a16="http://schemas.microsoft.com/office/drawing/2014/main" val="1869819463"/>
                    </a:ext>
                  </a:extLst>
                </a:gridCol>
                <a:gridCol w="1713837">
                  <a:extLst>
                    <a:ext uri="{9D8B030D-6E8A-4147-A177-3AD203B41FA5}">
                      <a16:colId xmlns:a16="http://schemas.microsoft.com/office/drawing/2014/main" val="1383611135"/>
                    </a:ext>
                  </a:extLst>
                </a:gridCol>
              </a:tblGrid>
              <a:tr h="607206">
                <a:tc>
                  <a:txBody>
                    <a:bodyPr/>
                    <a:lstStyle/>
                    <a:p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1597433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0 đến 14 tuổi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27,6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25,9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24,6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23,5</a:t>
                      </a:r>
                    </a:p>
                  </a:txBody>
                  <a:tcPr>
                    <a:solidFill>
                      <a:srgbClr val="FCFEB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373385"/>
                  </a:ext>
                </a:extLst>
              </a:tr>
              <a:tr h="385350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15 đến 64 tuổi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66,1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67,4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67,9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67,6</a:t>
                      </a: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28797"/>
                  </a:ext>
                </a:extLst>
              </a:tr>
              <a:tr h="412607">
                <a:tc>
                  <a:txBody>
                    <a:bodyPr/>
                    <a:lstStyle/>
                    <a:p>
                      <a:r>
                        <a:rPr lang="en-US" sz="2800" b="1">
                          <a:solidFill>
                            <a:srgbClr val="3366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Từ 65 tuổi trở lên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6,7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7,5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>
                          <a:solidFill>
                            <a:srgbClr val="1C11A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578951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3FB26A6C-2741-4474-9C77-5DD5418662D9}"/>
              </a:ext>
            </a:extLst>
          </p:cNvPr>
          <p:cNvSpPr txBox="1"/>
          <p:nvPr/>
        </p:nvSpPr>
        <p:spPr>
          <a:xfrm>
            <a:off x="717419" y="1141338"/>
            <a:ext cx="114155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 6.1. Cơ câu dân số theo nhóm tuổi của Châu Á (không tính số dân của Liên bang Nga),giai đoạn 2005-2020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52A03C-3BE2-4D34-8D13-E3191DCB89FC}"/>
              </a:ext>
            </a:extLst>
          </p:cNvPr>
          <p:cNvCxnSpPr>
            <a:cxnSpLocks/>
          </p:cNvCxnSpPr>
          <p:nvPr/>
        </p:nvCxnSpPr>
        <p:spPr>
          <a:xfrm>
            <a:off x="792619" y="2309353"/>
            <a:ext cx="3416670" cy="947371"/>
          </a:xfrm>
          <a:prstGeom prst="line">
            <a:avLst/>
          </a:prstGeom>
          <a:ln w="222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C79B4B18-CBAD-4442-9902-B4B712155235}"/>
              </a:ext>
            </a:extLst>
          </p:cNvPr>
          <p:cNvSpPr txBox="1"/>
          <p:nvPr/>
        </p:nvSpPr>
        <p:spPr>
          <a:xfrm>
            <a:off x="965036" y="2796877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tuổi</a:t>
            </a:r>
            <a:endParaRPr lang="en-US" b="1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A062599-C3E9-42C5-A269-38A83F08238B}"/>
              </a:ext>
            </a:extLst>
          </p:cNvPr>
          <p:cNvSpPr txBox="1"/>
          <p:nvPr/>
        </p:nvSpPr>
        <p:spPr>
          <a:xfrm>
            <a:off x="3075709" y="2410420"/>
            <a:ext cx="20304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endParaRPr lang="en-US" b="1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A96DD91-8A62-41F0-B4FA-FD0C053C8881}"/>
              </a:ext>
            </a:extLst>
          </p:cNvPr>
          <p:cNvGrpSpPr/>
          <p:nvPr/>
        </p:nvGrpSpPr>
        <p:grpSpPr>
          <a:xfrm>
            <a:off x="4289532" y="1844864"/>
            <a:ext cx="7750838" cy="1434544"/>
            <a:chOff x="4289532" y="1844864"/>
            <a:chExt cx="7750838" cy="1434544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1FC167-E559-41BB-B38D-58ED4A02A973}"/>
                </a:ext>
              </a:extLst>
            </p:cNvPr>
            <p:cNvSpPr txBox="1"/>
            <p:nvPr/>
          </p:nvSpPr>
          <p:spPr>
            <a:xfrm>
              <a:off x="428953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2005</a:t>
              </a:r>
              <a:endParaRPr lang="en-US" sz="2800" b="1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3BF07FB-662A-4420-9000-60C2667FF6EB}"/>
                </a:ext>
              </a:extLst>
            </p:cNvPr>
            <p:cNvSpPr txBox="1"/>
            <p:nvPr/>
          </p:nvSpPr>
          <p:spPr>
            <a:xfrm>
              <a:off x="631996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2010</a:t>
              </a:r>
              <a:endParaRPr lang="en-US" sz="2800" b="1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846E13C4-C476-49E7-8643-218365957E7A}"/>
                </a:ext>
              </a:extLst>
            </p:cNvPr>
            <p:cNvSpPr txBox="1"/>
            <p:nvPr/>
          </p:nvSpPr>
          <p:spPr>
            <a:xfrm>
              <a:off x="8350392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2015</a:t>
              </a:r>
              <a:endParaRPr lang="en-US" sz="2800" b="1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4D0044F-A232-453E-92B5-EAEF3FAE1A8C}"/>
                </a:ext>
              </a:extLst>
            </p:cNvPr>
            <p:cNvSpPr txBox="1"/>
            <p:nvPr/>
          </p:nvSpPr>
          <p:spPr>
            <a:xfrm>
              <a:off x="10009940" y="2756188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2020</a:t>
              </a:r>
              <a:endParaRPr lang="en-US" sz="2800" b="1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D3D334E-C7A9-436D-ACE2-C6ABDDCAA37A}"/>
                </a:ext>
              </a:extLst>
            </p:cNvPr>
            <p:cNvSpPr txBox="1"/>
            <p:nvPr/>
          </p:nvSpPr>
          <p:spPr>
            <a:xfrm>
              <a:off x="9535731" y="1844864"/>
              <a:ext cx="20304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(Đ</a:t>
              </a:r>
              <a:r>
                <a:rPr lang="vi-VN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2800" b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 vị %)</a:t>
              </a:r>
              <a:endParaRPr lang="en-US" sz="2800" b="1">
                <a:solidFill>
                  <a:srgbClr val="FF0066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44175F9-6CCD-473A-BDCA-4C267BF695AF}"/>
              </a:ext>
            </a:extLst>
          </p:cNvPr>
          <p:cNvGrpSpPr/>
          <p:nvPr/>
        </p:nvGrpSpPr>
        <p:grpSpPr>
          <a:xfrm>
            <a:off x="968579" y="5092950"/>
            <a:ext cx="11071791" cy="2038048"/>
            <a:chOff x="2612336" y="729937"/>
            <a:chExt cx="8922550" cy="2518354"/>
          </a:xfrm>
        </p:grpSpPr>
        <p:sp>
          <p:nvSpPr>
            <p:cNvPr id="29" name="Rectangle 9">
              <a:extLst>
                <a:ext uri="{FF2B5EF4-FFF2-40B4-BE49-F238E27FC236}">
                  <a16:creationId xmlns:a16="http://schemas.microsoft.com/office/drawing/2014/main" id="{D5FB229D-5DC5-490B-9848-197E63E61EEE}"/>
                </a:ext>
              </a:extLst>
            </p:cNvPr>
            <p:cNvSpPr/>
            <p:nvPr/>
          </p:nvSpPr>
          <p:spPr>
            <a:xfrm>
              <a:off x="2612336" y="729937"/>
              <a:ext cx="8812156" cy="1726289"/>
            </a:xfrm>
            <a:custGeom>
              <a:avLst/>
              <a:gdLst>
                <a:gd name="connsiteX0" fmla="*/ 0 w 8812156"/>
                <a:gd name="connsiteY0" fmla="*/ 0 h 1726289"/>
                <a:gd name="connsiteX1" fmla="*/ 765980 w 8812156"/>
                <a:gd name="connsiteY1" fmla="*/ 0 h 1726289"/>
                <a:gd name="connsiteX2" fmla="*/ 1620081 w 8812156"/>
                <a:gd name="connsiteY2" fmla="*/ 0 h 1726289"/>
                <a:gd name="connsiteX3" fmla="*/ 2121696 w 8812156"/>
                <a:gd name="connsiteY3" fmla="*/ 0 h 1726289"/>
                <a:gd name="connsiteX4" fmla="*/ 2887676 w 8812156"/>
                <a:gd name="connsiteY4" fmla="*/ 0 h 1726289"/>
                <a:gd name="connsiteX5" fmla="*/ 3389291 w 8812156"/>
                <a:gd name="connsiteY5" fmla="*/ 0 h 1726289"/>
                <a:gd name="connsiteX6" fmla="*/ 4067149 w 8812156"/>
                <a:gd name="connsiteY6" fmla="*/ 0 h 1726289"/>
                <a:gd name="connsiteX7" fmla="*/ 4833129 w 8812156"/>
                <a:gd name="connsiteY7" fmla="*/ 0 h 1726289"/>
                <a:gd name="connsiteX8" fmla="*/ 5246622 w 8812156"/>
                <a:gd name="connsiteY8" fmla="*/ 0 h 1726289"/>
                <a:gd name="connsiteX9" fmla="*/ 5660116 w 8812156"/>
                <a:gd name="connsiteY9" fmla="*/ 0 h 1726289"/>
                <a:gd name="connsiteX10" fmla="*/ 6514217 w 8812156"/>
                <a:gd name="connsiteY10" fmla="*/ 0 h 1726289"/>
                <a:gd name="connsiteX11" fmla="*/ 7192075 w 8812156"/>
                <a:gd name="connsiteY11" fmla="*/ 0 h 1726289"/>
                <a:gd name="connsiteX12" fmla="*/ 7605568 w 8812156"/>
                <a:gd name="connsiteY12" fmla="*/ 0 h 1726289"/>
                <a:gd name="connsiteX13" fmla="*/ 8812156 w 8812156"/>
                <a:gd name="connsiteY13" fmla="*/ 0 h 1726289"/>
                <a:gd name="connsiteX14" fmla="*/ 8812156 w 8812156"/>
                <a:gd name="connsiteY14" fmla="*/ 609955 h 1726289"/>
                <a:gd name="connsiteX15" fmla="*/ 8812156 w 8812156"/>
                <a:gd name="connsiteY15" fmla="*/ 1150859 h 1726289"/>
                <a:gd name="connsiteX16" fmla="*/ 8812156 w 8812156"/>
                <a:gd name="connsiteY16" fmla="*/ 1726289 h 1726289"/>
                <a:gd name="connsiteX17" fmla="*/ 8398663 w 8812156"/>
                <a:gd name="connsiteY17" fmla="*/ 1726289 h 1726289"/>
                <a:gd name="connsiteX18" fmla="*/ 7544561 w 8812156"/>
                <a:gd name="connsiteY18" fmla="*/ 1726289 h 1726289"/>
                <a:gd name="connsiteX19" fmla="*/ 6778582 w 8812156"/>
                <a:gd name="connsiteY19" fmla="*/ 1726289 h 1726289"/>
                <a:gd name="connsiteX20" fmla="*/ 6012602 w 8812156"/>
                <a:gd name="connsiteY20" fmla="*/ 1726289 h 1726289"/>
                <a:gd name="connsiteX21" fmla="*/ 5246622 w 8812156"/>
                <a:gd name="connsiteY21" fmla="*/ 1726289 h 1726289"/>
                <a:gd name="connsiteX22" fmla="*/ 4745007 w 8812156"/>
                <a:gd name="connsiteY22" fmla="*/ 1726289 h 1726289"/>
                <a:gd name="connsiteX23" fmla="*/ 3890906 w 8812156"/>
                <a:gd name="connsiteY23" fmla="*/ 1726289 h 1726289"/>
                <a:gd name="connsiteX24" fmla="*/ 3213048 w 8812156"/>
                <a:gd name="connsiteY24" fmla="*/ 1726289 h 1726289"/>
                <a:gd name="connsiteX25" fmla="*/ 2799554 w 8812156"/>
                <a:gd name="connsiteY25" fmla="*/ 1726289 h 1726289"/>
                <a:gd name="connsiteX26" fmla="*/ 2121696 w 8812156"/>
                <a:gd name="connsiteY26" fmla="*/ 1726289 h 1726289"/>
                <a:gd name="connsiteX27" fmla="*/ 1531959 w 8812156"/>
                <a:gd name="connsiteY27" fmla="*/ 1726289 h 1726289"/>
                <a:gd name="connsiteX28" fmla="*/ 942223 w 8812156"/>
                <a:gd name="connsiteY28" fmla="*/ 1726289 h 1726289"/>
                <a:gd name="connsiteX29" fmla="*/ 0 w 8812156"/>
                <a:gd name="connsiteY29" fmla="*/ 1726289 h 1726289"/>
                <a:gd name="connsiteX30" fmla="*/ 0 w 8812156"/>
                <a:gd name="connsiteY30" fmla="*/ 1168122 h 1726289"/>
                <a:gd name="connsiteX31" fmla="*/ 0 w 8812156"/>
                <a:gd name="connsiteY31" fmla="*/ 575430 h 1726289"/>
                <a:gd name="connsiteX32" fmla="*/ 0 w 8812156"/>
                <a:gd name="connsiteY32" fmla="*/ 0 h 17262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8812156" h="1726289" fill="none" extrusionOk="0">
                  <a:moveTo>
                    <a:pt x="0" y="0"/>
                  </a:moveTo>
                  <a:cubicBezTo>
                    <a:pt x="367926" y="-8052"/>
                    <a:pt x="430285" y="24300"/>
                    <a:pt x="765980" y="0"/>
                  </a:cubicBezTo>
                  <a:cubicBezTo>
                    <a:pt x="1101675" y="-24300"/>
                    <a:pt x="1404624" y="-6678"/>
                    <a:pt x="1620081" y="0"/>
                  </a:cubicBezTo>
                  <a:cubicBezTo>
                    <a:pt x="1835538" y="6678"/>
                    <a:pt x="1898197" y="-18396"/>
                    <a:pt x="2121696" y="0"/>
                  </a:cubicBezTo>
                  <a:cubicBezTo>
                    <a:pt x="2345196" y="18396"/>
                    <a:pt x="2555955" y="-18693"/>
                    <a:pt x="2887676" y="0"/>
                  </a:cubicBezTo>
                  <a:cubicBezTo>
                    <a:pt x="3219397" y="18693"/>
                    <a:pt x="3209613" y="-12229"/>
                    <a:pt x="3389291" y="0"/>
                  </a:cubicBezTo>
                  <a:cubicBezTo>
                    <a:pt x="3568969" y="12229"/>
                    <a:pt x="3735915" y="-7360"/>
                    <a:pt x="4067149" y="0"/>
                  </a:cubicBezTo>
                  <a:cubicBezTo>
                    <a:pt x="4398383" y="7360"/>
                    <a:pt x="4644352" y="-14634"/>
                    <a:pt x="4833129" y="0"/>
                  </a:cubicBezTo>
                  <a:cubicBezTo>
                    <a:pt x="5021906" y="14634"/>
                    <a:pt x="5126028" y="12714"/>
                    <a:pt x="5246622" y="0"/>
                  </a:cubicBezTo>
                  <a:cubicBezTo>
                    <a:pt x="5367216" y="-12714"/>
                    <a:pt x="5556310" y="-988"/>
                    <a:pt x="5660116" y="0"/>
                  </a:cubicBezTo>
                  <a:cubicBezTo>
                    <a:pt x="5763922" y="988"/>
                    <a:pt x="6104606" y="-11870"/>
                    <a:pt x="6514217" y="0"/>
                  </a:cubicBezTo>
                  <a:cubicBezTo>
                    <a:pt x="6923828" y="11870"/>
                    <a:pt x="6960835" y="-25971"/>
                    <a:pt x="7192075" y="0"/>
                  </a:cubicBezTo>
                  <a:cubicBezTo>
                    <a:pt x="7423315" y="25971"/>
                    <a:pt x="7482409" y="10993"/>
                    <a:pt x="7605568" y="0"/>
                  </a:cubicBezTo>
                  <a:cubicBezTo>
                    <a:pt x="7728727" y="-10993"/>
                    <a:pt x="8325140" y="50842"/>
                    <a:pt x="8812156" y="0"/>
                  </a:cubicBezTo>
                  <a:cubicBezTo>
                    <a:pt x="8828412" y="192249"/>
                    <a:pt x="8810002" y="412836"/>
                    <a:pt x="8812156" y="609955"/>
                  </a:cubicBezTo>
                  <a:cubicBezTo>
                    <a:pt x="8814310" y="807075"/>
                    <a:pt x="8810756" y="947190"/>
                    <a:pt x="8812156" y="1150859"/>
                  </a:cubicBezTo>
                  <a:cubicBezTo>
                    <a:pt x="8813556" y="1354528"/>
                    <a:pt x="8795067" y="1516901"/>
                    <a:pt x="8812156" y="1726289"/>
                  </a:cubicBezTo>
                  <a:cubicBezTo>
                    <a:pt x="8615875" y="1746366"/>
                    <a:pt x="8576134" y="1739975"/>
                    <a:pt x="8398663" y="1726289"/>
                  </a:cubicBezTo>
                  <a:cubicBezTo>
                    <a:pt x="8221192" y="1712603"/>
                    <a:pt x="7904005" y="1710625"/>
                    <a:pt x="7544561" y="1726289"/>
                  </a:cubicBezTo>
                  <a:cubicBezTo>
                    <a:pt x="7185117" y="1741953"/>
                    <a:pt x="7105249" y="1734809"/>
                    <a:pt x="6778582" y="1726289"/>
                  </a:cubicBezTo>
                  <a:cubicBezTo>
                    <a:pt x="6451915" y="1717769"/>
                    <a:pt x="6193609" y="1705737"/>
                    <a:pt x="6012602" y="1726289"/>
                  </a:cubicBezTo>
                  <a:cubicBezTo>
                    <a:pt x="5831595" y="1746841"/>
                    <a:pt x="5495226" y="1754270"/>
                    <a:pt x="5246622" y="1726289"/>
                  </a:cubicBezTo>
                  <a:cubicBezTo>
                    <a:pt x="4998018" y="1698308"/>
                    <a:pt x="4963761" y="1721173"/>
                    <a:pt x="4745007" y="1726289"/>
                  </a:cubicBezTo>
                  <a:cubicBezTo>
                    <a:pt x="4526253" y="1731405"/>
                    <a:pt x="4243864" y="1753246"/>
                    <a:pt x="3890906" y="1726289"/>
                  </a:cubicBezTo>
                  <a:cubicBezTo>
                    <a:pt x="3537948" y="1699332"/>
                    <a:pt x="3444222" y="1749803"/>
                    <a:pt x="3213048" y="1726289"/>
                  </a:cubicBezTo>
                  <a:cubicBezTo>
                    <a:pt x="2981874" y="1702775"/>
                    <a:pt x="2924801" y="1737595"/>
                    <a:pt x="2799554" y="1726289"/>
                  </a:cubicBezTo>
                  <a:cubicBezTo>
                    <a:pt x="2674307" y="1714983"/>
                    <a:pt x="2412360" y="1738380"/>
                    <a:pt x="2121696" y="1726289"/>
                  </a:cubicBezTo>
                  <a:cubicBezTo>
                    <a:pt x="1831032" y="1714198"/>
                    <a:pt x="1762944" y="1730766"/>
                    <a:pt x="1531959" y="1726289"/>
                  </a:cubicBezTo>
                  <a:cubicBezTo>
                    <a:pt x="1300974" y="1721812"/>
                    <a:pt x="1179210" y="1739880"/>
                    <a:pt x="942223" y="1726289"/>
                  </a:cubicBezTo>
                  <a:cubicBezTo>
                    <a:pt x="705236" y="1712698"/>
                    <a:pt x="247181" y="1746006"/>
                    <a:pt x="0" y="1726289"/>
                  </a:cubicBezTo>
                  <a:cubicBezTo>
                    <a:pt x="-14424" y="1557120"/>
                    <a:pt x="1395" y="1360913"/>
                    <a:pt x="0" y="1168122"/>
                  </a:cubicBezTo>
                  <a:cubicBezTo>
                    <a:pt x="-1395" y="975331"/>
                    <a:pt x="-25228" y="756844"/>
                    <a:pt x="0" y="575430"/>
                  </a:cubicBezTo>
                  <a:cubicBezTo>
                    <a:pt x="25228" y="394016"/>
                    <a:pt x="28470" y="177517"/>
                    <a:pt x="0" y="0"/>
                  </a:cubicBezTo>
                  <a:close/>
                </a:path>
                <a:path w="8812156" h="1726289" stroke="0" extrusionOk="0">
                  <a:moveTo>
                    <a:pt x="0" y="0"/>
                  </a:moveTo>
                  <a:cubicBezTo>
                    <a:pt x="211943" y="15199"/>
                    <a:pt x="334432" y="-5668"/>
                    <a:pt x="589737" y="0"/>
                  </a:cubicBezTo>
                  <a:cubicBezTo>
                    <a:pt x="845042" y="5668"/>
                    <a:pt x="826260" y="15570"/>
                    <a:pt x="1003230" y="0"/>
                  </a:cubicBezTo>
                  <a:cubicBezTo>
                    <a:pt x="1180200" y="-15570"/>
                    <a:pt x="1676126" y="37061"/>
                    <a:pt x="1857331" y="0"/>
                  </a:cubicBezTo>
                  <a:cubicBezTo>
                    <a:pt x="2038536" y="-37061"/>
                    <a:pt x="2289281" y="-13914"/>
                    <a:pt x="2447068" y="0"/>
                  </a:cubicBezTo>
                  <a:cubicBezTo>
                    <a:pt x="2604855" y="13914"/>
                    <a:pt x="2748173" y="27376"/>
                    <a:pt x="3036805" y="0"/>
                  </a:cubicBezTo>
                  <a:cubicBezTo>
                    <a:pt x="3325437" y="-27376"/>
                    <a:pt x="3539316" y="-4102"/>
                    <a:pt x="3890906" y="0"/>
                  </a:cubicBezTo>
                  <a:cubicBezTo>
                    <a:pt x="4242496" y="4102"/>
                    <a:pt x="4257195" y="18097"/>
                    <a:pt x="4392521" y="0"/>
                  </a:cubicBezTo>
                  <a:cubicBezTo>
                    <a:pt x="4527848" y="-18097"/>
                    <a:pt x="5020731" y="-3278"/>
                    <a:pt x="5246622" y="0"/>
                  </a:cubicBezTo>
                  <a:cubicBezTo>
                    <a:pt x="5472513" y="3278"/>
                    <a:pt x="5727723" y="7554"/>
                    <a:pt x="6100723" y="0"/>
                  </a:cubicBezTo>
                  <a:cubicBezTo>
                    <a:pt x="6473723" y="-7554"/>
                    <a:pt x="6508616" y="-22998"/>
                    <a:pt x="6778582" y="0"/>
                  </a:cubicBezTo>
                  <a:cubicBezTo>
                    <a:pt x="7048548" y="22998"/>
                    <a:pt x="7367116" y="-8053"/>
                    <a:pt x="7632683" y="0"/>
                  </a:cubicBezTo>
                  <a:cubicBezTo>
                    <a:pt x="7898250" y="8053"/>
                    <a:pt x="8074321" y="-18202"/>
                    <a:pt x="8222419" y="0"/>
                  </a:cubicBezTo>
                  <a:cubicBezTo>
                    <a:pt x="8370517" y="18202"/>
                    <a:pt x="8593227" y="1972"/>
                    <a:pt x="8812156" y="0"/>
                  </a:cubicBezTo>
                  <a:cubicBezTo>
                    <a:pt x="8817927" y="180105"/>
                    <a:pt x="8794521" y="397528"/>
                    <a:pt x="8812156" y="592693"/>
                  </a:cubicBezTo>
                  <a:cubicBezTo>
                    <a:pt x="8829791" y="787858"/>
                    <a:pt x="8788047" y="973996"/>
                    <a:pt x="8812156" y="1168122"/>
                  </a:cubicBezTo>
                  <a:cubicBezTo>
                    <a:pt x="8836265" y="1362248"/>
                    <a:pt x="8808758" y="1565001"/>
                    <a:pt x="8812156" y="1726289"/>
                  </a:cubicBezTo>
                  <a:cubicBezTo>
                    <a:pt x="8629407" y="1693151"/>
                    <a:pt x="8361561" y="1704058"/>
                    <a:pt x="8046176" y="1726289"/>
                  </a:cubicBezTo>
                  <a:cubicBezTo>
                    <a:pt x="7730791" y="1748520"/>
                    <a:pt x="7603503" y="1734921"/>
                    <a:pt x="7368318" y="1726289"/>
                  </a:cubicBezTo>
                  <a:cubicBezTo>
                    <a:pt x="7133133" y="1717657"/>
                    <a:pt x="7049431" y="1728033"/>
                    <a:pt x="6954825" y="1726289"/>
                  </a:cubicBezTo>
                  <a:cubicBezTo>
                    <a:pt x="6860219" y="1724545"/>
                    <a:pt x="6650657" y="1745147"/>
                    <a:pt x="6453210" y="1726289"/>
                  </a:cubicBezTo>
                  <a:cubicBezTo>
                    <a:pt x="6255763" y="1707431"/>
                    <a:pt x="5853505" y="1687749"/>
                    <a:pt x="5599108" y="1726289"/>
                  </a:cubicBezTo>
                  <a:cubicBezTo>
                    <a:pt x="5344711" y="1764829"/>
                    <a:pt x="5170334" y="1759868"/>
                    <a:pt x="4921250" y="1726289"/>
                  </a:cubicBezTo>
                  <a:cubicBezTo>
                    <a:pt x="4672166" y="1692710"/>
                    <a:pt x="4578907" y="1706646"/>
                    <a:pt x="4419635" y="1726289"/>
                  </a:cubicBezTo>
                  <a:cubicBezTo>
                    <a:pt x="4260363" y="1745932"/>
                    <a:pt x="3902228" y="1735730"/>
                    <a:pt x="3741777" y="1726289"/>
                  </a:cubicBezTo>
                  <a:cubicBezTo>
                    <a:pt x="3581326" y="1716848"/>
                    <a:pt x="3482954" y="1726758"/>
                    <a:pt x="3328284" y="1726289"/>
                  </a:cubicBezTo>
                  <a:cubicBezTo>
                    <a:pt x="3173614" y="1725820"/>
                    <a:pt x="3098972" y="1743863"/>
                    <a:pt x="2914790" y="1726289"/>
                  </a:cubicBezTo>
                  <a:cubicBezTo>
                    <a:pt x="2730608" y="1708715"/>
                    <a:pt x="2382168" y="1751576"/>
                    <a:pt x="2236932" y="1726289"/>
                  </a:cubicBezTo>
                  <a:cubicBezTo>
                    <a:pt x="2091696" y="1701002"/>
                    <a:pt x="1957025" y="1711989"/>
                    <a:pt x="1735317" y="1726289"/>
                  </a:cubicBezTo>
                  <a:cubicBezTo>
                    <a:pt x="1513609" y="1740589"/>
                    <a:pt x="1135733" y="1727819"/>
                    <a:pt x="969337" y="1726289"/>
                  </a:cubicBezTo>
                  <a:cubicBezTo>
                    <a:pt x="802941" y="1724759"/>
                    <a:pt x="366152" y="1701625"/>
                    <a:pt x="0" y="1726289"/>
                  </a:cubicBezTo>
                  <a:cubicBezTo>
                    <a:pt x="10730" y="1484073"/>
                    <a:pt x="-7687" y="1340250"/>
                    <a:pt x="0" y="1133596"/>
                  </a:cubicBezTo>
                  <a:cubicBezTo>
                    <a:pt x="7687" y="926942"/>
                    <a:pt x="27413" y="714072"/>
                    <a:pt x="0" y="540904"/>
                  </a:cubicBezTo>
                  <a:cubicBezTo>
                    <a:pt x="-27413" y="367736"/>
                    <a:pt x="21404" y="168063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D0AF03A-4B49-411E-8496-1E9F80A30902}"/>
                </a:ext>
              </a:extLst>
            </p:cNvPr>
            <p:cNvSpPr/>
            <p:nvPr/>
          </p:nvSpPr>
          <p:spPr>
            <a:xfrm>
              <a:off x="2722730" y="863192"/>
              <a:ext cx="8812156" cy="2385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1: </a:t>
              </a:r>
              <a:r>
                <a:rPr lang="fr-FR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ựa vào BSL, n</a:t>
              </a:r>
              <a:r>
                <a:rPr lang="en-US" alt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  <a:sym typeface="Wingdings" panose="05000000000000000000" pitchFamily="2" charset="2"/>
                </a:rPr>
                <a:t>hận xét cơ cấu dân số theo nhóm tuổi của Châu Á giai đoạn 2005-2020?</a:t>
              </a:r>
              <a:endParaRPr lang="vi-VN" altLang="en-US" sz="3600">
                <a:solidFill>
                  <a:srgbClr val="1B04FA"/>
                </a:solidFill>
                <a:cs typeface="Arial" panose="020B0604020202020204" pitchFamily="34" charset="0"/>
              </a:endParaRPr>
            </a:p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endParaRPr lang="en-US" sz="3600">
                <a:solidFill>
                  <a:srgbClr val="140FEB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87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FC4E8AD-CE6C-4327-A8DF-15BA132C3295}"/>
              </a:ext>
            </a:extLst>
          </p:cNvPr>
          <p:cNvGrpSpPr/>
          <p:nvPr/>
        </p:nvGrpSpPr>
        <p:grpSpPr>
          <a:xfrm>
            <a:off x="827630" y="146280"/>
            <a:ext cx="10616540" cy="2344815"/>
            <a:chOff x="2304646" y="3301497"/>
            <a:chExt cx="9248237" cy="2687509"/>
          </a:xfrm>
        </p:grpSpPr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DDAB4A2D-B7DF-438E-8049-6D02B33EA741}"/>
                </a:ext>
              </a:extLst>
            </p:cNvPr>
            <p:cNvSpPr/>
            <p:nvPr/>
          </p:nvSpPr>
          <p:spPr>
            <a:xfrm>
              <a:off x="2462993" y="3301497"/>
              <a:ext cx="8931545" cy="2223605"/>
            </a:xfrm>
            <a:custGeom>
              <a:avLst/>
              <a:gdLst>
                <a:gd name="connsiteX0" fmla="*/ 0 w 8931545"/>
                <a:gd name="connsiteY0" fmla="*/ 0 h 2223605"/>
                <a:gd name="connsiteX1" fmla="*/ 597726 w 8931545"/>
                <a:gd name="connsiteY1" fmla="*/ 0 h 2223605"/>
                <a:gd name="connsiteX2" fmla="*/ 1374084 w 8931545"/>
                <a:gd name="connsiteY2" fmla="*/ 0 h 2223605"/>
                <a:gd name="connsiteX3" fmla="*/ 1882495 w 8931545"/>
                <a:gd name="connsiteY3" fmla="*/ 0 h 2223605"/>
                <a:gd name="connsiteX4" fmla="*/ 2569537 w 8931545"/>
                <a:gd name="connsiteY4" fmla="*/ 0 h 2223605"/>
                <a:gd name="connsiteX5" fmla="*/ 3345894 w 8931545"/>
                <a:gd name="connsiteY5" fmla="*/ 0 h 2223605"/>
                <a:gd name="connsiteX6" fmla="*/ 3764990 w 8931545"/>
                <a:gd name="connsiteY6" fmla="*/ 0 h 2223605"/>
                <a:gd name="connsiteX7" fmla="*/ 4184085 w 8931545"/>
                <a:gd name="connsiteY7" fmla="*/ 0 h 2223605"/>
                <a:gd name="connsiteX8" fmla="*/ 5049758 w 8931545"/>
                <a:gd name="connsiteY8" fmla="*/ 0 h 2223605"/>
                <a:gd name="connsiteX9" fmla="*/ 5736800 w 8931545"/>
                <a:gd name="connsiteY9" fmla="*/ 0 h 2223605"/>
                <a:gd name="connsiteX10" fmla="*/ 6155896 w 8931545"/>
                <a:gd name="connsiteY10" fmla="*/ 0 h 2223605"/>
                <a:gd name="connsiteX11" fmla="*/ 6842938 w 8931545"/>
                <a:gd name="connsiteY11" fmla="*/ 0 h 2223605"/>
                <a:gd name="connsiteX12" fmla="*/ 7708610 w 8931545"/>
                <a:gd name="connsiteY12" fmla="*/ 0 h 2223605"/>
                <a:gd name="connsiteX13" fmla="*/ 8306337 w 8931545"/>
                <a:gd name="connsiteY13" fmla="*/ 0 h 2223605"/>
                <a:gd name="connsiteX14" fmla="*/ 8931545 w 8931545"/>
                <a:gd name="connsiteY14" fmla="*/ 0 h 2223605"/>
                <a:gd name="connsiteX15" fmla="*/ 8931545 w 8931545"/>
                <a:gd name="connsiteY15" fmla="*/ 555901 h 2223605"/>
                <a:gd name="connsiteX16" fmla="*/ 8931545 w 8931545"/>
                <a:gd name="connsiteY16" fmla="*/ 1156275 h 2223605"/>
                <a:gd name="connsiteX17" fmla="*/ 8931545 w 8931545"/>
                <a:gd name="connsiteY17" fmla="*/ 1712176 h 2223605"/>
                <a:gd name="connsiteX18" fmla="*/ 8931545 w 8931545"/>
                <a:gd name="connsiteY18" fmla="*/ 2223605 h 2223605"/>
                <a:gd name="connsiteX19" fmla="*/ 8333819 w 8931545"/>
                <a:gd name="connsiteY19" fmla="*/ 2223605 h 2223605"/>
                <a:gd name="connsiteX20" fmla="*/ 7825408 w 8931545"/>
                <a:gd name="connsiteY20" fmla="*/ 2223605 h 2223605"/>
                <a:gd name="connsiteX21" fmla="*/ 6959735 w 8931545"/>
                <a:gd name="connsiteY21" fmla="*/ 2223605 h 2223605"/>
                <a:gd name="connsiteX22" fmla="*/ 6272693 w 8931545"/>
                <a:gd name="connsiteY22" fmla="*/ 2223605 h 2223605"/>
                <a:gd name="connsiteX23" fmla="*/ 5853597 w 8931545"/>
                <a:gd name="connsiteY23" fmla="*/ 2223605 h 2223605"/>
                <a:gd name="connsiteX24" fmla="*/ 5166555 w 8931545"/>
                <a:gd name="connsiteY24" fmla="*/ 2223605 h 2223605"/>
                <a:gd name="connsiteX25" fmla="*/ 4568829 w 8931545"/>
                <a:gd name="connsiteY25" fmla="*/ 2223605 h 2223605"/>
                <a:gd name="connsiteX26" fmla="*/ 3971102 w 8931545"/>
                <a:gd name="connsiteY26" fmla="*/ 2223605 h 2223605"/>
                <a:gd name="connsiteX27" fmla="*/ 3373376 w 8931545"/>
                <a:gd name="connsiteY27" fmla="*/ 2223605 h 2223605"/>
                <a:gd name="connsiteX28" fmla="*/ 2775649 w 8931545"/>
                <a:gd name="connsiteY28" fmla="*/ 2223605 h 2223605"/>
                <a:gd name="connsiteX29" fmla="*/ 1999292 w 8931545"/>
                <a:gd name="connsiteY29" fmla="*/ 2223605 h 2223605"/>
                <a:gd name="connsiteX30" fmla="*/ 1312250 w 8931545"/>
                <a:gd name="connsiteY30" fmla="*/ 2223605 h 2223605"/>
                <a:gd name="connsiteX31" fmla="*/ 893154 w 8931545"/>
                <a:gd name="connsiteY31" fmla="*/ 2223605 h 2223605"/>
                <a:gd name="connsiteX32" fmla="*/ 0 w 8931545"/>
                <a:gd name="connsiteY32" fmla="*/ 2223605 h 2223605"/>
                <a:gd name="connsiteX33" fmla="*/ 0 w 8931545"/>
                <a:gd name="connsiteY33" fmla="*/ 1645468 h 2223605"/>
                <a:gd name="connsiteX34" fmla="*/ 0 w 8931545"/>
                <a:gd name="connsiteY34" fmla="*/ 1045094 h 2223605"/>
                <a:gd name="connsiteX35" fmla="*/ 0 w 8931545"/>
                <a:gd name="connsiteY35" fmla="*/ 555901 h 2223605"/>
                <a:gd name="connsiteX36" fmla="*/ 0 w 8931545"/>
                <a:gd name="connsiteY36" fmla="*/ 0 h 2223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931545" h="2223605" fill="none" extrusionOk="0">
                  <a:moveTo>
                    <a:pt x="0" y="0"/>
                  </a:moveTo>
                  <a:cubicBezTo>
                    <a:pt x="290938" y="4698"/>
                    <a:pt x="308931" y="-12162"/>
                    <a:pt x="597726" y="0"/>
                  </a:cubicBezTo>
                  <a:cubicBezTo>
                    <a:pt x="886521" y="12162"/>
                    <a:pt x="1186728" y="-22538"/>
                    <a:pt x="1374084" y="0"/>
                  </a:cubicBezTo>
                  <a:cubicBezTo>
                    <a:pt x="1561440" y="22538"/>
                    <a:pt x="1658921" y="25160"/>
                    <a:pt x="1882495" y="0"/>
                  </a:cubicBezTo>
                  <a:cubicBezTo>
                    <a:pt x="2106069" y="-25160"/>
                    <a:pt x="2246434" y="5402"/>
                    <a:pt x="2569537" y="0"/>
                  </a:cubicBezTo>
                  <a:cubicBezTo>
                    <a:pt x="2892640" y="-5402"/>
                    <a:pt x="3128662" y="-10347"/>
                    <a:pt x="3345894" y="0"/>
                  </a:cubicBezTo>
                  <a:cubicBezTo>
                    <a:pt x="3563126" y="10347"/>
                    <a:pt x="3675868" y="1562"/>
                    <a:pt x="3764990" y="0"/>
                  </a:cubicBezTo>
                  <a:cubicBezTo>
                    <a:pt x="3854112" y="-1562"/>
                    <a:pt x="3989207" y="15693"/>
                    <a:pt x="4184085" y="0"/>
                  </a:cubicBezTo>
                  <a:cubicBezTo>
                    <a:pt x="4378964" y="-15693"/>
                    <a:pt x="4746309" y="-21293"/>
                    <a:pt x="5049758" y="0"/>
                  </a:cubicBezTo>
                  <a:cubicBezTo>
                    <a:pt x="5353207" y="21293"/>
                    <a:pt x="5517734" y="-5977"/>
                    <a:pt x="5736800" y="0"/>
                  </a:cubicBezTo>
                  <a:cubicBezTo>
                    <a:pt x="5955866" y="5977"/>
                    <a:pt x="5947024" y="-19400"/>
                    <a:pt x="6155896" y="0"/>
                  </a:cubicBezTo>
                  <a:cubicBezTo>
                    <a:pt x="6364768" y="19400"/>
                    <a:pt x="6540996" y="-12369"/>
                    <a:pt x="6842938" y="0"/>
                  </a:cubicBezTo>
                  <a:cubicBezTo>
                    <a:pt x="7144880" y="12369"/>
                    <a:pt x="7300490" y="-17422"/>
                    <a:pt x="7708610" y="0"/>
                  </a:cubicBezTo>
                  <a:cubicBezTo>
                    <a:pt x="8116730" y="17422"/>
                    <a:pt x="8071718" y="-20221"/>
                    <a:pt x="8306337" y="0"/>
                  </a:cubicBezTo>
                  <a:cubicBezTo>
                    <a:pt x="8540956" y="20221"/>
                    <a:pt x="8670244" y="-10064"/>
                    <a:pt x="8931545" y="0"/>
                  </a:cubicBezTo>
                  <a:cubicBezTo>
                    <a:pt x="8930819" y="214757"/>
                    <a:pt x="8933192" y="319441"/>
                    <a:pt x="8931545" y="555901"/>
                  </a:cubicBezTo>
                  <a:cubicBezTo>
                    <a:pt x="8929898" y="792361"/>
                    <a:pt x="8926459" y="898892"/>
                    <a:pt x="8931545" y="1156275"/>
                  </a:cubicBezTo>
                  <a:cubicBezTo>
                    <a:pt x="8936631" y="1413658"/>
                    <a:pt x="8948963" y="1591111"/>
                    <a:pt x="8931545" y="1712176"/>
                  </a:cubicBezTo>
                  <a:cubicBezTo>
                    <a:pt x="8914127" y="1833241"/>
                    <a:pt x="8929847" y="2061965"/>
                    <a:pt x="8931545" y="2223605"/>
                  </a:cubicBezTo>
                  <a:cubicBezTo>
                    <a:pt x="8749271" y="2198509"/>
                    <a:pt x="8510066" y="2201436"/>
                    <a:pt x="8333819" y="2223605"/>
                  </a:cubicBezTo>
                  <a:cubicBezTo>
                    <a:pt x="8157572" y="2245774"/>
                    <a:pt x="7968266" y="2201038"/>
                    <a:pt x="7825408" y="2223605"/>
                  </a:cubicBezTo>
                  <a:cubicBezTo>
                    <a:pt x="7682550" y="2246172"/>
                    <a:pt x="7270082" y="2200803"/>
                    <a:pt x="6959735" y="2223605"/>
                  </a:cubicBezTo>
                  <a:cubicBezTo>
                    <a:pt x="6649388" y="2246407"/>
                    <a:pt x="6504405" y="2211566"/>
                    <a:pt x="6272693" y="2223605"/>
                  </a:cubicBezTo>
                  <a:cubicBezTo>
                    <a:pt x="6040981" y="2235644"/>
                    <a:pt x="6054335" y="2212395"/>
                    <a:pt x="5853597" y="2223605"/>
                  </a:cubicBezTo>
                  <a:cubicBezTo>
                    <a:pt x="5652859" y="2234815"/>
                    <a:pt x="5340358" y="2192402"/>
                    <a:pt x="5166555" y="2223605"/>
                  </a:cubicBezTo>
                  <a:cubicBezTo>
                    <a:pt x="4992752" y="2254808"/>
                    <a:pt x="4740994" y="2208044"/>
                    <a:pt x="4568829" y="2223605"/>
                  </a:cubicBezTo>
                  <a:cubicBezTo>
                    <a:pt x="4396664" y="2239166"/>
                    <a:pt x="4165797" y="2214249"/>
                    <a:pt x="3971102" y="2223605"/>
                  </a:cubicBezTo>
                  <a:cubicBezTo>
                    <a:pt x="3776407" y="2232961"/>
                    <a:pt x="3651102" y="2215089"/>
                    <a:pt x="3373376" y="2223605"/>
                  </a:cubicBezTo>
                  <a:cubicBezTo>
                    <a:pt x="3095650" y="2232121"/>
                    <a:pt x="2956225" y="2228192"/>
                    <a:pt x="2775649" y="2223605"/>
                  </a:cubicBezTo>
                  <a:cubicBezTo>
                    <a:pt x="2595073" y="2219018"/>
                    <a:pt x="2315693" y="2235306"/>
                    <a:pt x="1999292" y="2223605"/>
                  </a:cubicBezTo>
                  <a:cubicBezTo>
                    <a:pt x="1682891" y="2211904"/>
                    <a:pt x="1588592" y="2218323"/>
                    <a:pt x="1312250" y="2223605"/>
                  </a:cubicBezTo>
                  <a:cubicBezTo>
                    <a:pt x="1035908" y="2228887"/>
                    <a:pt x="991142" y="2209023"/>
                    <a:pt x="893154" y="2223605"/>
                  </a:cubicBezTo>
                  <a:cubicBezTo>
                    <a:pt x="795166" y="2238187"/>
                    <a:pt x="325523" y="2194055"/>
                    <a:pt x="0" y="2223605"/>
                  </a:cubicBezTo>
                  <a:cubicBezTo>
                    <a:pt x="-3066" y="1998432"/>
                    <a:pt x="-28130" y="1895763"/>
                    <a:pt x="0" y="1645468"/>
                  </a:cubicBezTo>
                  <a:cubicBezTo>
                    <a:pt x="28130" y="1395173"/>
                    <a:pt x="23560" y="1266651"/>
                    <a:pt x="0" y="1045094"/>
                  </a:cubicBezTo>
                  <a:cubicBezTo>
                    <a:pt x="-23560" y="823537"/>
                    <a:pt x="-8849" y="677458"/>
                    <a:pt x="0" y="555901"/>
                  </a:cubicBezTo>
                  <a:cubicBezTo>
                    <a:pt x="8849" y="434344"/>
                    <a:pt x="19122" y="173688"/>
                    <a:pt x="0" y="0"/>
                  </a:cubicBezTo>
                  <a:close/>
                </a:path>
                <a:path w="8931545" h="2223605" stroke="0" extrusionOk="0">
                  <a:moveTo>
                    <a:pt x="0" y="0"/>
                  </a:moveTo>
                  <a:cubicBezTo>
                    <a:pt x="167980" y="5404"/>
                    <a:pt x="472024" y="29299"/>
                    <a:pt x="597726" y="0"/>
                  </a:cubicBezTo>
                  <a:cubicBezTo>
                    <a:pt x="723428" y="-29299"/>
                    <a:pt x="841569" y="-9479"/>
                    <a:pt x="1016822" y="0"/>
                  </a:cubicBezTo>
                  <a:cubicBezTo>
                    <a:pt x="1192075" y="9479"/>
                    <a:pt x="1476166" y="7333"/>
                    <a:pt x="1882495" y="0"/>
                  </a:cubicBezTo>
                  <a:cubicBezTo>
                    <a:pt x="2288824" y="-7333"/>
                    <a:pt x="2238046" y="20404"/>
                    <a:pt x="2480221" y="0"/>
                  </a:cubicBezTo>
                  <a:cubicBezTo>
                    <a:pt x="2722396" y="-20404"/>
                    <a:pt x="2934330" y="-14866"/>
                    <a:pt x="3077948" y="0"/>
                  </a:cubicBezTo>
                  <a:cubicBezTo>
                    <a:pt x="3221566" y="14866"/>
                    <a:pt x="3658303" y="-21044"/>
                    <a:pt x="3943621" y="0"/>
                  </a:cubicBezTo>
                  <a:cubicBezTo>
                    <a:pt x="4228939" y="21044"/>
                    <a:pt x="4289506" y="19031"/>
                    <a:pt x="4452032" y="0"/>
                  </a:cubicBezTo>
                  <a:cubicBezTo>
                    <a:pt x="4614558" y="-19031"/>
                    <a:pt x="5125963" y="11051"/>
                    <a:pt x="5317704" y="0"/>
                  </a:cubicBezTo>
                  <a:cubicBezTo>
                    <a:pt x="5509445" y="-11051"/>
                    <a:pt x="5900897" y="19906"/>
                    <a:pt x="6183377" y="0"/>
                  </a:cubicBezTo>
                  <a:cubicBezTo>
                    <a:pt x="6465857" y="-19906"/>
                    <a:pt x="6647708" y="5200"/>
                    <a:pt x="6870419" y="0"/>
                  </a:cubicBezTo>
                  <a:cubicBezTo>
                    <a:pt x="7093130" y="-5200"/>
                    <a:pt x="7469080" y="-29884"/>
                    <a:pt x="7736092" y="0"/>
                  </a:cubicBezTo>
                  <a:cubicBezTo>
                    <a:pt x="8003104" y="29884"/>
                    <a:pt x="8120459" y="-5493"/>
                    <a:pt x="8333819" y="0"/>
                  </a:cubicBezTo>
                  <a:cubicBezTo>
                    <a:pt x="8547179" y="5493"/>
                    <a:pt x="8737447" y="27345"/>
                    <a:pt x="8931545" y="0"/>
                  </a:cubicBezTo>
                  <a:cubicBezTo>
                    <a:pt x="8933884" y="226046"/>
                    <a:pt x="8935918" y="306080"/>
                    <a:pt x="8931545" y="578137"/>
                  </a:cubicBezTo>
                  <a:cubicBezTo>
                    <a:pt x="8927172" y="850194"/>
                    <a:pt x="8928419" y="942127"/>
                    <a:pt x="8931545" y="1134039"/>
                  </a:cubicBezTo>
                  <a:cubicBezTo>
                    <a:pt x="8934671" y="1325951"/>
                    <a:pt x="8921500" y="1484754"/>
                    <a:pt x="8931545" y="1689940"/>
                  </a:cubicBezTo>
                  <a:cubicBezTo>
                    <a:pt x="8941590" y="1895126"/>
                    <a:pt x="8945445" y="2086612"/>
                    <a:pt x="8931545" y="2223605"/>
                  </a:cubicBezTo>
                  <a:cubicBezTo>
                    <a:pt x="8565279" y="2208743"/>
                    <a:pt x="8525389" y="2260066"/>
                    <a:pt x="8155188" y="2223605"/>
                  </a:cubicBezTo>
                  <a:cubicBezTo>
                    <a:pt x="7784987" y="2187144"/>
                    <a:pt x="7854866" y="2240350"/>
                    <a:pt x="7736092" y="2223605"/>
                  </a:cubicBezTo>
                  <a:cubicBezTo>
                    <a:pt x="7617318" y="2206860"/>
                    <a:pt x="7390559" y="2227593"/>
                    <a:pt x="7227681" y="2223605"/>
                  </a:cubicBezTo>
                  <a:cubicBezTo>
                    <a:pt x="7064803" y="2219617"/>
                    <a:pt x="6683275" y="2207601"/>
                    <a:pt x="6362008" y="2223605"/>
                  </a:cubicBezTo>
                  <a:cubicBezTo>
                    <a:pt x="6040741" y="2239609"/>
                    <a:pt x="5821346" y="2240833"/>
                    <a:pt x="5674966" y="2223605"/>
                  </a:cubicBezTo>
                  <a:cubicBezTo>
                    <a:pt x="5528586" y="2206377"/>
                    <a:pt x="5353741" y="2222087"/>
                    <a:pt x="5166555" y="2223605"/>
                  </a:cubicBezTo>
                  <a:cubicBezTo>
                    <a:pt x="4979369" y="2225123"/>
                    <a:pt x="4729262" y="2250219"/>
                    <a:pt x="4479513" y="2223605"/>
                  </a:cubicBezTo>
                  <a:cubicBezTo>
                    <a:pt x="4229764" y="2196991"/>
                    <a:pt x="4202979" y="2213464"/>
                    <a:pt x="4060418" y="2223605"/>
                  </a:cubicBezTo>
                  <a:cubicBezTo>
                    <a:pt x="3917858" y="2233746"/>
                    <a:pt x="3817923" y="2221267"/>
                    <a:pt x="3641322" y="2223605"/>
                  </a:cubicBezTo>
                  <a:cubicBezTo>
                    <a:pt x="3464721" y="2225943"/>
                    <a:pt x="3288684" y="2205989"/>
                    <a:pt x="2954280" y="2223605"/>
                  </a:cubicBezTo>
                  <a:cubicBezTo>
                    <a:pt x="2619876" y="2241221"/>
                    <a:pt x="2641822" y="2223918"/>
                    <a:pt x="2445869" y="2223605"/>
                  </a:cubicBezTo>
                  <a:cubicBezTo>
                    <a:pt x="2249916" y="2223292"/>
                    <a:pt x="1987930" y="2197630"/>
                    <a:pt x="1669512" y="2223605"/>
                  </a:cubicBezTo>
                  <a:cubicBezTo>
                    <a:pt x="1351094" y="2249580"/>
                    <a:pt x="1270430" y="2216661"/>
                    <a:pt x="1161101" y="2223605"/>
                  </a:cubicBezTo>
                  <a:cubicBezTo>
                    <a:pt x="1051772" y="2230549"/>
                    <a:pt x="410953" y="2265919"/>
                    <a:pt x="0" y="2223605"/>
                  </a:cubicBezTo>
                  <a:cubicBezTo>
                    <a:pt x="-18102" y="2001388"/>
                    <a:pt x="-2440" y="1884325"/>
                    <a:pt x="0" y="1734412"/>
                  </a:cubicBezTo>
                  <a:cubicBezTo>
                    <a:pt x="2440" y="1584499"/>
                    <a:pt x="5395" y="1404596"/>
                    <a:pt x="0" y="1222983"/>
                  </a:cubicBezTo>
                  <a:cubicBezTo>
                    <a:pt x="-5395" y="1041370"/>
                    <a:pt x="-9825" y="864064"/>
                    <a:pt x="0" y="644845"/>
                  </a:cubicBezTo>
                  <a:cubicBezTo>
                    <a:pt x="9825" y="425626"/>
                    <a:pt x="15641" y="314513"/>
                    <a:pt x="0" y="0"/>
                  </a:cubicBezTo>
                  <a:close/>
                </a:path>
              </a:pathLst>
            </a:custGeom>
            <a:solidFill>
              <a:srgbClr val="FCFEB0"/>
            </a:solidFill>
            <a:ln w="22225">
              <a:solidFill>
                <a:srgbClr val="00B05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  <a:p>
              <a:pPr algn="ctr"/>
              <a:endParaRPr lang="vi-VN" sz="4400" b="1" dirty="0">
                <a:solidFill>
                  <a:srgbClr val="00B05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0F0AF20-DA19-403B-AFBD-FE697083A494}"/>
                </a:ext>
              </a:extLst>
            </p:cNvPr>
            <p:cNvSpPr/>
            <p:nvPr/>
          </p:nvSpPr>
          <p:spPr>
            <a:xfrm>
              <a:off x="2304646" y="3384401"/>
              <a:ext cx="9248237" cy="2604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3600" b="1">
                  <a:solidFill>
                    <a:srgbClr val="FF0066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Nhiệm vụ 2: 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 số đông, c</a:t>
              </a:r>
              <a:r>
                <a:rPr lang="vi-VN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cấu dân số trẻ ở Châu Á sẽ có những thuận lợi khó khăn như </a:t>
              </a:r>
            </a:p>
            <a:p>
              <a:pPr algn="ctr"/>
              <a:r>
                <a:rPr lang="en-US" sz="3600">
                  <a:solidFill>
                    <a:srgbClr val="1B04F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thế nào cho phát triển kinh tế, xã hội ?</a:t>
              </a:r>
            </a:p>
            <a:p>
              <a:pPr>
                <a:lnSpc>
                  <a:spcPct val="115000"/>
                </a:lnSpc>
                <a:spcAft>
                  <a:spcPts val="0"/>
                </a:spcAft>
              </a:pPr>
              <a:endParaRPr lang="en-US" sz="32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3" name="Hình ảnh 4">
            <a:extLst>
              <a:ext uri="{FF2B5EF4-FFF2-40B4-BE49-F238E27FC236}">
                <a16:creationId xmlns:a16="http://schemas.microsoft.com/office/drawing/2014/main" id="{B26D88EB-5C55-44ED-9F10-BA53314692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988" r="-1" b="-1"/>
          <a:stretch/>
        </p:blipFill>
        <p:spPr>
          <a:xfrm>
            <a:off x="245428" y="2165050"/>
            <a:ext cx="11322814" cy="5291317"/>
          </a:xfrm>
          <a:custGeom>
            <a:avLst/>
            <a:gdLst/>
            <a:ahLst/>
            <a:cxnLst/>
            <a:rect l="l" t="t" r="r" b="b"/>
            <a:pathLst>
              <a:path w="12188952" h="5696077">
                <a:moveTo>
                  <a:pt x="0" y="0"/>
                </a:moveTo>
                <a:lnTo>
                  <a:pt x="12188952" y="0"/>
                </a:lnTo>
                <a:lnTo>
                  <a:pt x="12188952" y="4710335"/>
                </a:lnTo>
                <a:lnTo>
                  <a:pt x="12113803" y="4718295"/>
                </a:lnTo>
                <a:cubicBezTo>
                  <a:pt x="10139508" y="4916244"/>
                  <a:pt x="8237152" y="5009247"/>
                  <a:pt x="6753597" y="5041852"/>
                </a:cubicBezTo>
                <a:cubicBezTo>
                  <a:pt x="4940362" y="5081701"/>
                  <a:pt x="2657278" y="5062371"/>
                  <a:pt x="400746" y="4870509"/>
                </a:cubicBezTo>
                <a:lnTo>
                  <a:pt x="3700" y="4833875"/>
                </a:lnTo>
                <a:lnTo>
                  <a:pt x="3700" y="5696077"/>
                </a:lnTo>
                <a:lnTo>
                  <a:pt x="0" y="5696077"/>
                </a:lnTo>
                <a:close/>
              </a:path>
            </a:pathLst>
          </a:cu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CD590BF-57A7-4CDE-AB46-0BB49910DAC8}"/>
              </a:ext>
            </a:extLst>
          </p:cNvPr>
          <p:cNvSpPr txBox="1"/>
          <p:nvPr/>
        </p:nvSpPr>
        <p:spPr>
          <a:xfrm>
            <a:off x="3766715" y="5307917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BCB7D-F426-4315-B016-ADDA3BA51DBB}"/>
              </a:ext>
            </a:extLst>
          </p:cNvPr>
          <p:cNvSpPr txBox="1"/>
          <p:nvPr/>
        </p:nvSpPr>
        <p:spPr>
          <a:xfrm>
            <a:off x="6096000" y="4192087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8E5EB4-C964-417C-96F3-2B8DDF822C6D}"/>
              </a:ext>
            </a:extLst>
          </p:cNvPr>
          <p:cNvSpPr txBox="1"/>
          <p:nvPr/>
        </p:nvSpPr>
        <p:spPr>
          <a:xfrm>
            <a:off x="8359024" y="3429000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246449-57B6-457B-A788-94D0DE2FEFAD}"/>
              </a:ext>
            </a:extLst>
          </p:cNvPr>
          <p:cNvSpPr txBox="1"/>
          <p:nvPr/>
        </p:nvSpPr>
        <p:spPr>
          <a:xfrm>
            <a:off x="10434768" y="2768810"/>
            <a:ext cx="100940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2480788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563AC8-87A0-42B0-A339-7EB95C6854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13" t="4292" r="1470" b="7102"/>
          <a:stretch/>
        </p:blipFill>
        <p:spPr>
          <a:xfrm>
            <a:off x="122711" y="-2969"/>
            <a:ext cx="11946577" cy="34319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34E090-89DC-4216-A729-26ED63857587}"/>
              </a:ext>
            </a:extLst>
          </p:cNvPr>
          <p:cNvSpPr/>
          <p:nvPr/>
        </p:nvSpPr>
        <p:spPr>
          <a:xfrm>
            <a:off x="157479" y="3743958"/>
            <a:ext cx="11877040" cy="3114042"/>
          </a:xfrm>
          <a:prstGeom prst="rect">
            <a:avLst/>
          </a:prstGeom>
          <a:solidFill>
            <a:srgbClr val="FFFF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A29C82-6035-430D-9293-F8682D27713B}"/>
              </a:ext>
            </a:extLst>
          </p:cNvPr>
          <p:cNvSpPr txBox="1"/>
          <p:nvPr/>
        </p:nvSpPr>
        <p:spPr>
          <a:xfrm>
            <a:off x="739537" y="3837031"/>
            <a:ext cx="104993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 CHƯ</a:t>
            </a:r>
            <a:r>
              <a:rPr lang="vi-VN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 TRÌNH NÀY, EM SẼ TÌM HIỂU VỀ: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47A2BC-3690-4855-B8D1-620B830331AD}"/>
              </a:ext>
            </a:extLst>
          </p:cNvPr>
          <p:cNvSpPr txBox="1"/>
          <p:nvPr/>
        </p:nvSpPr>
        <p:spPr>
          <a:xfrm>
            <a:off x="1508796" y="4431580"/>
            <a:ext cx="99436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 trí địa lí, đặc điểm tự nhiên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dân cư, xã hội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 đồ chính trị châu Á. Các khu vực của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2800" b="1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một nền kinh tế lớn và một nền kinh tế mới nổi của châu Á</a:t>
            </a:r>
            <a:endParaRPr lang="en-US" sz="28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9363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5" descr="hop-tac-lao-dong-12">
            <a:extLst>
              <a:ext uri="{FF2B5EF4-FFF2-40B4-BE49-F238E27FC236}">
                <a16:creationId xmlns:a16="http://schemas.microsoft.com/office/drawing/2014/main" id="{556699F0-43EF-496C-8926-E1D6E3F58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5" y="609600"/>
            <a:ext cx="5344478" cy="3255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6" descr="xuat-khau-lao-dong">
            <a:extLst>
              <a:ext uri="{FF2B5EF4-FFF2-40B4-BE49-F238E27FC236}">
                <a16:creationId xmlns:a16="http://schemas.microsoft.com/office/drawing/2014/main" id="{F595F202-0C85-449C-9081-6A872D215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5" y="3922713"/>
            <a:ext cx="5331779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80" name="Rectangle 8">
            <a:extLst>
              <a:ext uri="{FF2B5EF4-FFF2-40B4-BE49-F238E27FC236}">
                <a16:creationId xmlns:a16="http://schemas.microsoft.com/office/drawing/2014/main" id="{26487427-B7B9-46FA-9E2B-9FBD646A72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505" y="6423596"/>
            <a:ext cx="3352800" cy="405829"/>
          </a:xfrm>
          <a:prstGeom prst="rect">
            <a:avLst/>
          </a:prstGeom>
          <a:solidFill>
            <a:srgbClr val="FCFEB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 lao động dồi dào.</a:t>
            </a:r>
          </a:p>
        </p:txBody>
      </p:sp>
      <p:pic>
        <p:nvPicPr>
          <p:cNvPr id="12295" name="Picture 6" descr="4_6">
            <a:extLst>
              <a:ext uri="{FF2B5EF4-FFF2-40B4-BE49-F238E27FC236}">
                <a16:creationId xmlns:a16="http://schemas.microsoft.com/office/drawing/2014/main" id="{7EAEF609-DACD-42A8-9B20-C687A19D9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008" y="609601"/>
            <a:ext cx="5748337" cy="621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2EED9798-F87B-441F-887B-862AEFC58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2007" y="6423596"/>
            <a:ext cx="4135295" cy="405829"/>
          </a:xfrm>
          <a:prstGeom prst="rect">
            <a:avLst/>
          </a:prstGeom>
          <a:solidFill>
            <a:srgbClr val="FCFEB0"/>
          </a:solidFill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000" b="1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 trường tiêu thụ rộng lớn</a:t>
            </a:r>
            <a:endParaRPr lang="en-US" altLang="en-US" sz="2000" b="1" i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57BE6CA-A485-4974-92EE-1BBB57786CDB}"/>
              </a:ext>
            </a:extLst>
          </p:cNvPr>
          <p:cNvSpPr txBox="1"/>
          <p:nvPr/>
        </p:nvSpPr>
        <p:spPr>
          <a:xfrm>
            <a:off x="4824470" y="28575"/>
            <a:ext cx="324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THUẬN LỢI</a:t>
            </a: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5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0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5" name="Picture 3" descr="20140925-chay-viec-mat-tien-ma-van-that-nghiep-2">
            <a:extLst>
              <a:ext uri="{FF2B5EF4-FFF2-40B4-BE49-F238E27FC236}">
                <a16:creationId xmlns:a16="http://schemas.microsoft.com/office/drawing/2014/main" id="{162BD4D2-DEDA-47D6-A4D6-C76BE6C15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058" y="3677886"/>
            <a:ext cx="5411950" cy="293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7639" name="Picture 7" descr="a1-1435198724_660x0">
            <a:extLst>
              <a:ext uri="{FF2B5EF4-FFF2-40B4-BE49-F238E27FC236}">
                <a16:creationId xmlns:a16="http://schemas.microsoft.com/office/drawing/2014/main" id="{6FE68B58-C5D1-439B-B1E4-8457EC7B5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59" y="3677886"/>
            <a:ext cx="4928171" cy="301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A276F-FBBD-4075-B3E8-71E498EA714C}"/>
              </a:ext>
            </a:extLst>
          </p:cNvPr>
          <p:cNvSpPr txBox="1"/>
          <p:nvPr/>
        </p:nvSpPr>
        <p:spPr>
          <a:xfrm>
            <a:off x="4970244" y="-20169"/>
            <a:ext cx="324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KHÓ KHĂN</a:t>
            </a:r>
          </a:p>
        </p:txBody>
      </p:sp>
      <p:pic>
        <p:nvPicPr>
          <p:cNvPr id="7" name="Picture 14" descr="A picture containing text, person, outdoor, person&#10;&#10;Description automatically generated">
            <a:extLst>
              <a:ext uri="{FF2B5EF4-FFF2-40B4-BE49-F238E27FC236}">
                <a16:creationId xmlns:a16="http://schemas.microsoft.com/office/drawing/2014/main" id="{A6932EA6-89FD-4F9E-8D83-4D778A2EAC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6" r="17847" b="-4"/>
          <a:stretch/>
        </p:blipFill>
        <p:spPr bwMode="auto">
          <a:xfrm>
            <a:off x="737057" y="544774"/>
            <a:ext cx="5411949" cy="293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362.jpg" descr="Related image">
            <a:extLst>
              <a:ext uri="{FF2B5EF4-FFF2-40B4-BE49-F238E27FC236}">
                <a16:creationId xmlns:a16="http://schemas.microsoft.com/office/drawing/2014/main" id="{E096D3B5-4F63-4AD4-B7CF-EF9BA38B99C9}"/>
              </a:ext>
            </a:extLst>
          </p:cNvPr>
          <p:cNvPicPr/>
          <p:nvPr/>
        </p:nvPicPr>
        <p:blipFill>
          <a:blip r:embed="rId5"/>
          <a:srcRect t="5058" b="5058"/>
          <a:stretch>
            <a:fillRect/>
          </a:stretch>
        </p:blipFill>
        <p:spPr>
          <a:xfrm>
            <a:off x="6514559" y="503051"/>
            <a:ext cx="4928171" cy="3052966"/>
          </a:xfrm>
          <a:prstGeom prst="rect">
            <a:avLst/>
          </a:prstGeom>
          <a:ln/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7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7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65422547-DF89-4BF4-973E-1CFB3F1D88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17" r="24988" b="-2"/>
          <a:stretch/>
        </p:blipFill>
        <p:spPr>
          <a:xfrm>
            <a:off x="20" y="10"/>
            <a:ext cx="3728839" cy="4197358"/>
          </a:xfrm>
          <a:prstGeom prst="rect">
            <a:avLst/>
          </a:prstGeom>
        </p:spPr>
      </p:pic>
      <p:pic>
        <p:nvPicPr>
          <p:cNvPr id="49154" name="Picture 2" descr="Lời nguyền tài nguyên - Bảo vệ môi trường">
            <a:extLst>
              <a:ext uri="{FF2B5EF4-FFF2-40B4-BE49-F238E27FC236}">
                <a16:creationId xmlns:a16="http://schemas.microsoft.com/office/drawing/2014/main" id="{7B00DD2E-65BB-4E86-A731-62AFFF209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08" r="8281" b="3"/>
          <a:stretch/>
        </p:blipFill>
        <p:spPr bwMode="auto">
          <a:xfrm>
            <a:off x="3847755" y="5"/>
            <a:ext cx="3686887" cy="4197368"/>
          </a:xfrm>
          <a:custGeom>
            <a:avLst/>
            <a:gdLst/>
            <a:ahLst/>
            <a:cxnLst/>
            <a:rect l="l" t="t" r="r" b="b"/>
            <a:pathLst>
              <a:path w="3686887" h="4197368">
                <a:moveTo>
                  <a:pt x="0" y="0"/>
                </a:moveTo>
                <a:lnTo>
                  <a:pt x="3686887" y="0"/>
                </a:lnTo>
                <a:lnTo>
                  <a:pt x="3686887" y="3832811"/>
                </a:lnTo>
                <a:lnTo>
                  <a:pt x="3497100" y="3826712"/>
                </a:lnTo>
                <a:cubicBezTo>
                  <a:pt x="3497100" y="3826712"/>
                  <a:pt x="3493758" y="3826712"/>
                  <a:pt x="3493758" y="3826712"/>
                </a:cubicBezTo>
                <a:cubicBezTo>
                  <a:pt x="3426914" y="3823370"/>
                  <a:pt x="3363416" y="3823370"/>
                  <a:pt x="3296571" y="3820027"/>
                </a:cubicBezTo>
                <a:cubicBezTo>
                  <a:pt x="3065966" y="3820027"/>
                  <a:pt x="2835360" y="3820027"/>
                  <a:pt x="2608095" y="3820027"/>
                </a:cubicBezTo>
                <a:cubicBezTo>
                  <a:pt x="2384173" y="3910265"/>
                  <a:pt x="2140198" y="3833396"/>
                  <a:pt x="1919619" y="3903581"/>
                </a:cubicBezTo>
                <a:cubicBezTo>
                  <a:pt x="1685670" y="3900239"/>
                  <a:pt x="1465092" y="3970423"/>
                  <a:pt x="1234485" y="4000503"/>
                </a:cubicBezTo>
                <a:cubicBezTo>
                  <a:pt x="1060693" y="4013871"/>
                  <a:pt x="883561" y="3997160"/>
                  <a:pt x="723139" y="4067345"/>
                </a:cubicBezTo>
                <a:cubicBezTo>
                  <a:pt x="661310" y="4095753"/>
                  <a:pt x="606165" y="4128339"/>
                  <a:pt x="583188" y="4172622"/>
                </a:cubicBezTo>
                <a:lnTo>
                  <a:pt x="575662" y="4197368"/>
                </a:lnTo>
                <a:lnTo>
                  <a:pt x="0" y="4197368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Nguồn tài nguyên ngày càng bị cạn kiệt: Ai phải gánh chịu hậu quả?">
            <a:extLst>
              <a:ext uri="{FF2B5EF4-FFF2-40B4-BE49-F238E27FC236}">
                <a16:creationId xmlns:a16="http://schemas.microsoft.com/office/drawing/2014/main" id="{8AC36E95-CC4C-43F7-8932-917839584F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0" r="12821" b="-2"/>
          <a:stretch/>
        </p:blipFill>
        <p:spPr bwMode="auto">
          <a:xfrm>
            <a:off x="7653541" y="1"/>
            <a:ext cx="4538463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215743E1-1AA2-4CC6-A71D-6FEB0776208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737" b="948"/>
          <a:stretch/>
        </p:blipFill>
        <p:spPr>
          <a:xfrm>
            <a:off x="20" y="4297691"/>
            <a:ext cx="6836830" cy="2560309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AECFFB08-442F-4EDD-A7A9-A192587DAB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677892"/>
            <a:ext cx="11140201" cy="769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44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#9Slide05 Atlantika" pitchFamily="2" charset="0"/>
              <a:ea typeface="+mn-ea"/>
              <a:cs typeface="#9Slide03 Arima Madurai" panose="00000500000000000000" pitchFamily="2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BF13542D-1A54-4E4A-8B8B-0666C6512D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5859" y="4802542"/>
            <a:ext cx="4538462" cy="1200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rPr>
              <a:t>Tài nguyên cạn kiệt, môi trường ô nhiễm</a:t>
            </a:r>
            <a:endParaRPr kumimoji="0" lang="vi-VN" altLang="en-US" sz="3600" b="0" i="0" u="none" strike="noStrike" kern="1200" cap="none" spc="0" normalizeH="0" baseline="0" noProof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Arima Madurai" panose="00000500000000000000" pitchFamily="2" charset="0"/>
              <a:ea typeface="+mn-ea"/>
              <a:cs typeface="#9Slide03 Arima Madurai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90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28E6B54-FAFB-40AB-8857-56B29D57322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917" t="22815" r="34749" b="18815"/>
          <a:stretch/>
        </p:blipFill>
        <p:spPr>
          <a:xfrm>
            <a:off x="6493565" y="1031154"/>
            <a:ext cx="5646359" cy="5733674"/>
          </a:xfrm>
          <a:prstGeom prst="rect">
            <a:avLst/>
          </a:prstGeom>
        </p:spPr>
      </p:pic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F7213779-ED81-450F-ACC4-58AD044AA7DA}"/>
              </a:ext>
            </a:extLst>
          </p:cNvPr>
          <p:cNvSpPr/>
          <p:nvPr/>
        </p:nvSpPr>
        <p:spPr>
          <a:xfrm>
            <a:off x="519998" y="2608741"/>
            <a:ext cx="4798031" cy="2527443"/>
          </a:xfrm>
          <a:prstGeom prst="wedgeRoundRectCallout">
            <a:avLst>
              <a:gd name="adj1" fmla="val 77597"/>
              <a:gd name="adj2" fmla="val -24315"/>
              <a:gd name="adj3" fmla="val 16667"/>
            </a:avLst>
          </a:prstGeom>
          <a:solidFill>
            <a:srgbClr val="FCFE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03C9DF-63A0-4681-979B-71D7B51A4EEB}"/>
              </a:ext>
            </a:extLst>
          </p:cNvPr>
          <p:cNvSpPr txBox="1"/>
          <p:nvPr/>
        </p:nvSpPr>
        <p:spPr>
          <a:xfrm>
            <a:off x="728126" y="2853457"/>
            <a:ext cx="479803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 cư châu Á thuộc chủng tộc nào? Mỗi chủng tộc sống chủ yếu ở khu vực nào?</a:t>
            </a:r>
            <a:endParaRPr lang="en-US" sz="32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4CA6CC-0ABA-4239-8D90-B6DFF879EB5D}"/>
              </a:ext>
            </a:extLst>
          </p:cNvPr>
          <p:cNvSpPr txBox="1"/>
          <p:nvPr/>
        </p:nvSpPr>
        <p:spPr>
          <a:xfrm>
            <a:off x="311870" y="1772615"/>
            <a:ext cx="601949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Ơ-rô-pê-ô-it: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Á, Trung Á, Tây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FCE69-E26B-4331-940D-5CFFEE48F33D}"/>
              </a:ext>
            </a:extLst>
          </p:cNvPr>
          <p:cNvSpPr txBox="1"/>
          <p:nvPr/>
        </p:nvSpPr>
        <p:spPr>
          <a:xfrm>
            <a:off x="311870" y="3155048"/>
            <a:ext cx="614277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Môn-gô- lô-it: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Á, Đông Á, Đông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825A63-6414-46E2-856B-8C98F8FC98FB}"/>
              </a:ext>
            </a:extLst>
          </p:cNvPr>
          <p:cNvSpPr txBox="1"/>
          <p:nvPr/>
        </p:nvSpPr>
        <p:spPr>
          <a:xfrm>
            <a:off x="311870" y="4530928"/>
            <a:ext cx="488401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Chủng tộc Ô-xtra-lô-it</a:t>
            </a:r>
          </a:p>
          <a:p>
            <a:r>
              <a:rPr lang="vi-VN" sz="34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Á, Đông Nam Á</a:t>
            </a:r>
            <a:endParaRPr lang="en-US" sz="340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Explosion: 8 Points 15">
            <a:extLst>
              <a:ext uri="{FF2B5EF4-FFF2-40B4-BE49-F238E27FC236}">
                <a16:creationId xmlns:a16="http://schemas.microsoft.com/office/drawing/2014/main" id="{9E431334-76AB-4D41-A487-3D4C819E6689}"/>
              </a:ext>
            </a:extLst>
          </p:cNvPr>
          <p:cNvSpPr/>
          <p:nvPr/>
        </p:nvSpPr>
        <p:spPr>
          <a:xfrm>
            <a:off x="689203" y="1989958"/>
            <a:ext cx="5642161" cy="4471694"/>
          </a:xfrm>
          <a:prstGeom prst="irregularSeal1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325BBE-1AFC-4FF7-9D7E-6710CF30EA78}"/>
              </a:ext>
            </a:extLst>
          </p:cNvPr>
          <p:cNvSpPr txBox="1"/>
          <p:nvPr/>
        </p:nvSpPr>
        <p:spPr>
          <a:xfrm>
            <a:off x="2030144" y="3334116"/>
            <a:ext cx="29193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thuộc chủng tộc nào?</a:t>
            </a:r>
          </a:p>
        </p:txBody>
      </p:sp>
    </p:spTree>
    <p:extLst>
      <p:ext uri="{BB962C8B-B14F-4D97-AF65-F5344CB8AC3E}">
        <p14:creationId xmlns:p14="http://schemas.microsoft.com/office/powerpoint/2010/main" val="4031426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2" grpId="0"/>
      <p:bldP spid="12" grpId="1"/>
      <p:bldP spid="13" grpId="0"/>
      <p:bldP spid="13" grpId="1"/>
      <p:bldP spid="14" grpId="0"/>
      <p:bldP spid="14" grpId="1"/>
      <p:bldP spid="15" grpId="0"/>
      <p:bldP spid="15" grpId="1"/>
      <p:bldP spid="16" grpId="0" animBg="1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06323BB4-0058-42F9-892B-0F20BA4F90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1760739"/>
              </p:ext>
            </p:extLst>
          </p:nvPr>
        </p:nvGraphicFramePr>
        <p:xfrm>
          <a:off x="2845981" y="72957"/>
          <a:ext cx="9346019" cy="678504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587410">
                  <a:extLst>
                    <a:ext uri="{9D8B030D-6E8A-4147-A177-3AD203B41FA5}">
                      <a16:colId xmlns:a16="http://schemas.microsoft.com/office/drawing/2014/main" val="1919794690"/>
                    </a:ext>
                  </a:extLst>
                </a:gridCol>
                <a:gridCol w="6758609">
                  <a:extLst>
                    <a:ext uri="{9D8B030D-6E8A-4147-A177-3AD203B41FA5}">
                      <a16:colId xmlns:a16="http://schemas.microsoft.com/office/drawing/2014/main" val="804720878"/>
                    </a:ext>
                  </a:extLst>
                </a:gridCol>
              </a:tblGrid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</a:t>
                      </a: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rgbClr val="F7FA76">
                        <a:alpha val="78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thế kỉ đầu của thiên niên kỉ thứ I TCN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gốc:………………………….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thần Bra-ma, Si-va, thần Vệ Nữ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thánh địa, đền thờ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rgbClr val="F7FA76">
                        <a:alpha val="78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6057812"/>
                  </a:ext>
                </a:extLst>
              </a:tr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………………………………………………………………………………..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thế kỉ VI TCN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gốc:………………………….</a:t>
                      </a:r>
                      <a:r>
                        <a:rPr lang="vi-VN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......................................................................................................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Phật Thích ca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chùa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9228828"/>
                  </a:ext>
                </a:extLst>
              </a:tr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</a:t>
                      </a: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đầu Công nguyên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gốc:……………………..</a:t>
                      </a:r>
                      <a:r>
                        <a:rPr lang="vi-VN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.........................................................................................................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Chúa Giê-su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nhà thờ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209778"/>
                  </a:ext>
                </a:extLst>
              </a:tr>
              <a:tr h="1485405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</a:t>
                      </a:r>
                      <a:r>
                        <a:rPr lang="vi-VN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</a:t>
                      </a:r>
                      <a:r>
                        <a:rPr lang="en-US" sz="1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......................................................................</a:t>
                      </a:r>
                      <a:endParaRPr lang="en-US" sz="18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Thời gian ra đời: Thế kỉ VII sau CN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Nguồn gốc:………………………..</a:t>
                      </a:r>
                      <a:r>
                        <a:rPr lang="vi-VN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.............................................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lvl="0" indent="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None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……………………………………………………………………………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Thờ thánh A-la</a:t>
                      </a:r>
                    </a:p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Nơi thờ cúng: nhà thờ, thánh địa</a:t>
                      </a:r>
                      <a:endParaRPr lang="en-US" sz="180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5305504"/>
                  </a:ext>
                </a:extLst>
              </a:tr>
              <a:tr h="452556">
                <a:tc>
                  <a:txBody>
                    <a:bodyPr/>
                    <a:lstStyle/>
                    <a:p>
                      <a:pPr indent="18034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2400" b="1">
                          <a:solidFill>
                            <a:srgbClr val="1B04FA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Tôn giáo ở VN</a:t>
                      </a:r>
                      <a:endParaRPr lang="en-US" sz="2400" b="1">
                        <a:solidFill>
                          <a:srgbClr val="1B04FA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20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●"/>
                        <a:tabLst>
                          <a:tab pos="180340" algn="l"/>
                          <a:tab pos="450215" algn="l"/>
                        </a:tabLst>
                      </a:pPr>
                      <a:r>
                        <a:rPr lang="en-US" sz="180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800">
                        <a:solidFill>
                          <a:srgbClr val="00B050"/>
                        </a:solidFill>
                        <a:effectLst/>
                        <a:latin typeface="Arial" panose="020B0604020202020204" pitchFamily="34" charset="0"/>
                        <a:ea typeface="Noto Sans Symbols"/>
                        <a:cs typeface="Arial" panose="020B0604020202020204" pitchFamily="34" charset="0"/>
                      </a:endParaRPr>
                    </a:p>
                  </a:txBody>
                  <a:tcPr marL="39396" marR="39396" marT="0" marB="0"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528094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7D546FC5-38C2-4390-88E8-3AE62C58636D}"/>
              </a:ext>
            </a:extLst>
          </p:cNvPr>
          <p:cNvSpPr txBox="1"/>
          <p:nvPr/>
        </p:nvSpPr>
        <p:spPr>
          <a:xfrm>
            <a:off x="57979" y="2798803"/>
            <a:ext cx="2703961" cy="2400657"/>
          </a:xfrm>
          <a:prstGeom prst="rect">
            <a:avLst/>
          </a:prstGeom>
          <a:solidFill>
            <a:srgbClr val="00B050"/>
          </a:solidFill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Điền tên và nơi ra đời các tôn giáo ở châu Á vào chỗ trống</a:t>
            </a:r>
            <a:endParaRPr lang="en-US" sz="30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0740E6-F42D-4300-8F3E-9F2CEEB08429}"/>
              </a:ext>
            </a:extLst>
          </p:cNvPr>
          <p:cNvSpPr/>
          <p:nvPr/>
        </p:nvSpPr>
        <p:spPr>
          <a:xfrm>
            <a:off x="304652" y="2228792"/>
            <a:ext cx="2547991" cy="529185"/>
          </a:xfrm>
          <a:prstGeom prst="roundRect">
            <a:avLst/>
          </a:prstGeom>
          <a:solidFill>
            <a:srgbClr val="FCFE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</a:t>
            </a:r>
            <a:endParaRPr lang="en-US" sz="2000" b="1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82C5A8D-56DA-48B8-B88A-3CA64DB7B7D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000" t="48594" r="67417" b="41481"/>
          <a:stretch/>
        </p:blipFill>
        <p:spPr>
          <a:xfrm>
            <a:off x="270386" y="1414910"/>
            <a:ext cx="1177065" cy="648092"/>
          </a:xfrm>
          <a:prstGeom prst="rect">
            <a:avLst/>
          </a:prstGeom>
          <a:ln>
            <a:solidFill>
              <a:schemeClr val="accent1">
                <a:shade val="50000"/>
              </a:schemeClr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094DFC9-009D-459D-B6A7-540DC679A26E}"/>
              </a:ext>
            </a:extLst>
          </p:cNvPr>
          <p:cNvSpPr txBox="1"/>
          <p:nvPr/>
        </p:nvSpPr>
        <p:spPr>
          <a:xfrm>
            <a:off x="3267423" y="536734"/>
            <a:ext cx="18554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Độ giáo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046CCA-DF86-4A74-9DAB-FAB6F6B85FB2}"/>
              </a:ext>
            </a:extLst>
          </p:cNvPr>
          <p:cNvSpPr txBox="1"/>
          <p:nvPr/>
        </p:nvSpPr>
        <p:spPr>
          <a:xfrm>
            <a:off x="7323385" y="412359"/>
            <a:ext cx="10805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Độ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713396-A905-495B-BA99-FEC6D6C247A6}"/>
              </a:ext>
            </a:extLst>
          </p:cNvPr>
          <p:cNvSpPr txBox="1"/>
          <p:nvPr/>
        </p:nvSpPr>
        <p:spPr>
          <a:xfrm>
            <a:off x="3267423" y="1923841"/>
            <a:ext cx="185540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Phật giáo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B2F866-9F33-421B-B078-8ABE154CFA96}"/>
              </a:ext>
            </a:extLst>
          </p:cNvPr>
          <p:cNvSpPr txBox="1"/>
          <p:nvPr/>
        </p:nvSpPr>
        <p:spPr>
          <a:xfrm>
            <a:off x="7199986" y="1862947"/>
            <a:ext cx="108055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Ấn Độ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C69656B-C302-49F2-8DBF-E04C1997CD8C}"/>
              </a:ext>
            </a:extLst>
          </p:cNvPr>
          <p:cNvSpPr txBox="1"/>
          <p:nvPr/>
        </p:nvSpPr>
        <p:spPr>
          <a:xfrm>
            <a:off x="3202320" y="3408307"/>
            <a:ext cx="173084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tô giáo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E278350-6EF6-410B-A155-B4DBF8A1E357}"/>
              </a:ext>
            </a:extLst>
          </p:cNvPr>
          <p:cNvSpPr txBox="1"/>
          <p:nvPr/>
        </p:nvSpPr>
        <p:spPr>
          <a:xfrm>
            <a:off x="3385611" y="5330014"/>
            <a:ext cx="1649187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Hồi giáo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9CA2009-25F8-4701-AF21-E881BEE91F10}"/>
              </a:ext>
            </a:extLst>
          </p:cNvPr>
          <p:cNvSpPr txBox="1"/>
          <p:nvPr/>
        </p:nvSpPr>
        <p:spPr>
          <a:xfrm>
            <a:off x="7141638" y="3501642"/>
            <a:ext cx="1444043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Pa-le-xtin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372241-8998-4E61-BED2-E5621FC8A623}"/>
              </a:ext>
            </a:extLst>
          </p:cNvPr>
          <p:cNvSpPr txBox="1"/>
          <p:nvPr/>
        </p:nvSpPr>
        <p:spPr>
          <a:xfrm>
            <a:off x="7157203" y="5177723"/>
            <a:ext cx="176989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rập xê út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FB5ACE-BD66-4FF5-B9B3-67DB8875D234}"/>
              </a:ext>
            </a:extLst>
          </p:cNvPr>
          <p:cNvSpPr txBox="1"/>
          <p:nvPr/>
        </p:nvSpPr>
        <p:spPr>
          <a:xfrm>
            <a:off x="5875792" y="6453425"/>
            <a:ext cx="407628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Phật giáo,tin lành, thiên chúa giáo</a:t>
            </a:r>
          </a:p>
        </p:txBody>
      </p:sp>
      <p:pic>
        <p:nvPicPr>
          <p:cNvPr id="21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24FB11A2-C62A-49A5-A368-518B7A8418D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55733" y="1450812"/>
            <a:ext cx="1171535" cy="64809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E90A95DF-76D7-4026-A9A6-350B49063F9D}"/>
              </a:ext>
            </a:extLst>
          </p:cNvPr>
          <p:cNvSpPr txBox="1"/>
          <p:nvPr/>
        </p:nvSpPr>
        <p:spPr>
          <a:xfrm>
            <a:off x="170108" y="166138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Tôn giáo</a:t>
            </a:r>
          </a:p>
        </p:txBody>
      </p:sp>
    </p:spTree>
    <p:extLst>
      <p:ext uri="{BB962C8B-B14F-4D97-AF65-F5344CB8AC3E}">
        <p14:creationId xmlns:p14="http://schemas.microsoft.com/office/powerpoint/2010/main" val="31131078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9511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7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video>
              <p:cMediaNode vol="80000">
                <p:cTn id="78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  <p:bldLst>
      <p:bldP spid="8" grpId="0" animBg="1"/>
      <p:bldP spid="9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06B3688-0506-4BE3-A488-EB2E08191C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417" t="23259" r="30250" b="37334"/>
          <a:stretch/>
        </p:blipFill>
        <p:spPr>
          <a:xfrm>
            <a:off x="948463" y="1181146"/>
            <a:ext cx="10175358" cy="5456945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087F5461-DB15-4E55-A8D7-0C4258D1B4CD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id="{8A62C658-8A30-4F71-8319-A42D001A4FEC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EB0993-B5A2-4B69-9623-EB82F4FEBD43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D35B903-99F1-4712-8C35-A1E57393A048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0D09D9-C579-4382-8AEA-B11B6395A741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12" name="Arrow: Pentagon 11">
              <a:extLst>
                <a:ext uri="{FF2B5EF4-FFF2-40B4-BE49-F238E27FC236}">
                  <a16:creationId xmlns:a16="http://schemas.microsoft.com/office/drawing/2014/main" id="{AC887196-CB16-4DAD-ACC7-F4C3E0C30EB6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AE49779A-B387-477A-8A86-4D2C259F797F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6CCD383C-7587-464C-932B-E8A70DD5D2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8578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andogiao2">
            <a:extLst>
              <a:ext uri="{FF2B5EF4-FFF2-40B4-BE49-F238E27FC236}">
                <a16:creationId xmlns:a16="http://schemas.microsoft.com/office/drawing/2014/main" id="{188281F6-481A-417E-A0DB-62D7F1F485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6" b="3847"/>
          <a:stretch>
            <a:fillRect/>
          </a:stretch>
        </p:blipFill>
        <p:spPr bwMode="auto">
          <a:xfrm>
            <a:off x="5350632" y="365198"/>
            <a:ext cx="3505200" cy="367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andogiao5">
            <a:extLst>
              <a:ext uri="{FF2B5EF4-FFF2-40B4-BE49-F238E27FC236}">
                <a16:creationId xmlns:a16="http://schemas.microsoft.com/office/drawing/2014/main" id="{E2B0E3A9-25BC-4417-85EA-49FB180463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2"/>
          <a:stretch>
            <a:fillRect/>
          </a:stretch>
        </p:blipFill>
        <p:spPr bwMode="auto">
          <a:xfrm>
            <a:off x="495298" y="3615669"/>
            <a:ext cx="4000501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andogiao1">
            <a:extLst>
              <a:ext uri="{FF2B5EF4-FFF2-40B4-BE49-F238E27FC236}">
                <a16:creationId xmlns:a16="http://schemas.microsoft.com/office/drawing/2014/main" id="{D7ED07D8-492C-4706-A3EB-48006F7C1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884" y="3065329"/>
            <a:ext cx="3317116" cy="3792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angco-vat">
            <a:extLst>
              <a:ext uri="{FF2B5EF4-FFF2-40B4-BE49-F238E27FC236}">
                <a16:creationId xmlns:a16="http://schemas.microsoft.com/office/drawing/2014/main" id="{D8B3014E-A811-414A-891E-12A6C55B7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20"/>
          <a:stretch>
            <a:fillRect/>
          </a:stretch>
        </p:blipFill>
        <p:spPr bwMode="auto">
          <a:xfrm>
            <a:off x="457200" y="321365"/>
            <a:ext cx="4038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Text Box 6">
            <a:extLst>
              <a:ext uri="{FF2B5EF4-FFF2-40B4-BE49-F238E27FC236}">
                <a16:creationId xmlns:a16="http://schemas.microsoft.com/office/drawing/2014/main" id="{4720CAB5-B08E-44FB-B625-3D4A674E3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347" y="3178003"/>
            <a:ext cx="3962401" cy="400110"/>
          </a:xfrm>
          <a:prstGeom prst="rect">
            <a:avLst/>
          </a:prstGeom>
          <a:solidFill>
            <a:srgbClr val="FCFEB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thánh địa của Ấn Độ giáo</a:t>
            </a:r>
          </a:p>
        </p:txBody>
      </p:sp>
      <p:sp>
        <p:nvSpPr>
          <p:cNvPr id="23559" name="Text Box 7">
            <a:extLst>
              <a:ext uri="{FF2B5EF4-FFF2-40B4-BE49-F238E27FC236}">
                <a16:creationId xmlns:a16="http://schemas.microsoft.com/office/drawing/2014/main" id="{FC613B58-EA1D-4C2D-8A90-C3B3414FBB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275" y="6457950"/>
            <a:ext cx="3657600" cy="400050"/>
          </a:xfrm>
          <a:prstGeom prst="rect">
            <a:avLst/>
          </a:prstGeom>
          <a:solidFill>
            <a:srgbClr val="FCFEB0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nghi lễ của Ấn Độ giáo</a:t>
            </a:r>
          </a:p>
        </p:txBody>
      </p:sp>
      <p:sp>
        <p:nvSpPr>
          <p:cNvPr id="23560" name="Text Box 8">
            <a:extLst>
              <a:ext uri="{FF2B5EF4-FFF2-40B4-BE49-F238E27FC236}">
                <a16:creationId xmlns:a16="http://schemas.microsoft.com/office/drawing/2014/main" id="{12D38837-76BE-4ADD-8809-D41C8F35FC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3032" y="1862621"/>
            <a:ext cx="2421768" cy="907941"/>
          </a:xfrm>
          <a:prstGeom prst="rect">
            <a:avLst/>
          </a:prstGeom>
          <a:solidFill>
            <a:srgbClr val="FCFEB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vị thần </a:t>
            </a:r>
          </a:p>
          <a:p>
            <a:pPr algn="ctr" eaLnBrk="1" hangingPunct="1">
              <a:spcBef>
                <a:spcPts val="600"/>
              </a:spcBef>
              <a:buFontTx/>
              <a:buNone/>
            </a:pPr>
            <a:r>
              <a:rPr lang="en-US" altLang="en-US" sz="24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 Ấn Độ giáo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477ED9-8D68-44A6-AAFF-7DBAE92EC9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3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nimBg="1"/>
      <p:bldP spid="2356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oigiao7">
            <a:extLst>
              <a:ext uri="{FF2B5EF4-FFF2-40B4-BE49-F238E27FC236}">
                <a16:creationId xmlns:a16="http://schemas.microsoft.com/office/drawing/2014/main" id="{2053D57A-7DA7-4656-890E-C98ABFC22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71"/>
          <a:stretch>
            <a:fillRect/>
          </a:stretch>
        </p:blipFill>
        <p:spPr bwMode="auto">
          <a:xfrm>
            <a:off x="5941887" y="3559863"/>
            <a:ext cx="5236395" cy="2792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hoi giao mec ca">
            <a:extLst>
              <a:ext uri="{FF2B5EF4-FFF2-40B4-BE49-F238E27FC236}">
                <a16:creationId xmlns:a16="http://schemas.microsoft.com/office/drawing/2014/main" id="{BCC58DC2-BF06-4840-927E-271D65A1F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2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87" y="-40481"/>
            <a:ext cx="523639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oi giao">
            <a:extLst>
              <a:ext uri="{FF2B5EF4-FFF2-40B4-BE49-F238E27FC236}">
                <a16:creationId xmlns:a16="http://schemas.microsoft.com/office/drawing/2014/main" id="{46CC6879-48BF-435A-BD2F-3EAD6BC4F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6" b="2272"/>
          <a:stretch>
            <a:fillRect/>
          </a:stretch>
        </p:blipFill>
        <p:spPr bwMode="auto">
          <a:xfrm>
            <a:off x="565079" y="3536052"/>
            <a:ext cx="5106255" cy="281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hoi giao 4">
            <a:extLst>
              <a:ext uri="{FF2B5EF4-FFF2-40B4-BE49-F238E27FC236}">
                <a16:creationId xmlns:a16="http://schemas.microsoft.com/office/drawing/2014/main" id="{85D5288F-62EE-41B7-9E4B-0556E8976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 b="20088"/>
          <a:stretch>
            <a:fillRect/>
          </a:stretch>
        </p:blipFill>
        <p:spPr bwMode="auto">
          <a:xfrm>
            <a:off x="565079" y="114650"/>
            <a:ext cx="4981253" cy="2816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>
            <a:extLst>
              <a:ext uri="{FF2B5EF4-FFF2-40B4-BE49-F238E27FC236}">
                <a16:creationId xmlns:a16="http://schemas.microsoft.com/office/drawing/2014/main" id="{5062F382-8439-4502-BA55-F28F039A5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17201" y="2988228"/>
            <a:ext cx="25908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Nhà thờ Hồi giáo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DA6984D1-01E0-4E11-91BD-D8ACC389C9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0900" y="2993231"/>
            <a:ext cx="23622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Thánh địa Mec-ca </a:t>
            </a:r>
          </a:p>
        </p:txBody>
      </p:sp>
      <p:sp>
        <p:nvSpPr>
          <p:cNvPr id="12" name="Text Box 9">
            <a:extLst>
              <a:ext uri="{FF2B5EF4-FFF2-40B4-BE49-F238E27FC236}">
                <a16:creationId xmlns:a16="http://schemas.microsoft.com/office/drawing/2014/main" id="{1F039B15-79C8-4392-97EE-35419042C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334" y="6447676"/>
            <a:ext cx="4267200" cy="400050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solidFill>
                  <a:srgbClr val="00B050"/>
                </a:solidFill>
                <a:latin typeface="Times New Roman" panose="02020603050405020304" pitchFamily="18" charset="0"/>
              </a:rPr>
              <a:t>Tín đồ đạo Hồi đang cầu nguyện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5959F23-34B6-4D58-95DD-E1C55D362C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1209176" y="0"/>
            <a:ext cx="982824" cy="838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633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quanam">
            <a:extLst>
              <a:ext uri="{FF2B5EF4-FFF2-40B4-BE49-F238E27FC236}">
                <a16:creationId xmlns:a16="http://schemas.microsoft.com/office/drawing/2014/main" id="{D7D7F9FD-9892-4016-A863-D568E26DB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07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A4P1N9ACAMXIG9UCAWVP3SCCACU3XPLCAE3UZSZCAJG21CHCANPQTGVCAY80846CA20CTFGCAAVZLPRCAT8ZXSSCAXT5FCICA24K261CAWS0X0MCA9GXP54CAEUX106CA6DV1XCCAVYMS7ZCAD23DCFCA4M4LX9">
            <a:extLst>
              <a:ext uri="{FF2B5EF4-FFF2-40B4-BE49-F238E27FC236}">
                <a16:creationId xmlns:a16="http://schemas.microsoft.com/office/drawing/2014/main" id="{473C80B6-A884-446E-BCE2-88DF8BB97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4" y="3489327"/>
            <a:ext cx="4253499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Kathmandu_1024_768">
            <a:extLst>
              <a:ext uri="{FF2B5EF4-FFF2-40B4-BE49-F238E27FC236}">
                <a16:creationId xmlns:a16="http://schemas.microsoft.com/office/drawing/2014/main" id="{FDFB6497-7107-4FFD-B182-9C34D054F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9" y="350043"/>
            <a:ext cx="4404190" cy="3006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Lumbini3">
            <a:extLst>
              <a:ext uri="{FF2B5EF4-FFF2-40B4-BE49-F238E27FC236}">
                <a16:creationId xmlns:a16="http://schemas.microsoft.com/office/drawing/2014/main" id="{DDCBD74D-C298-4BBF-AFFE-6CD36E941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34" y="404020"/>
            <a:ext cx="4253500" cy="304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 Box 6">
            <a:extLst>
              <a:ext uri="{FF2B5EF4-FFF2-40B4-BE49-F238E27FC236}">
                <a16:creationId xmlns:a16="http://schemas.microsoft.com/office/drawing/2014/main" id="{85FB05B8-7656-4E10-A5E8-30819E5B4D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38699" y="0"/>
            <a:ext cx="25146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Nơi ra đời đạo Phật</a:t>
            </a:r>
          </a:p>
        </p:txBody>
      </p:sp>
      <p:sp>
        <p:nvSpPr>
          <p:cNvPr id="28679" name="Text Box 7">
            <a:extLst>
              <a:ext uri="{FF2B5EF4-FFF2-40B4-BE49-F238E27FC236}">
                <a16:creationId xmlns:a16="http://schemas.microsoft.com/office/drawing/2014/main" id="{BB0E8F91-1288-445C-9F36-2DA060D01F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5500" y="6504255"/>
            <a:ext cx="20574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Phật Thích ca</a:t>
            </a:r>
          </a:p>
        </p:txBody>
      </p:sp>
      <p:sp>
        <p:nvSpPr>
          <p:cNvPr id="28680" name="Text Box 8">
            <a:extLst>
              <a:ext uri="{FF2B5EF4-FFF2-40B4-BE49-F238E27FC236}">
                <a16:creationId xmlns:a16="http://schemas.microsoft.com/office/drawing/2014/main" id="{417A3C7D-721E-4523-A214-3C6636FBE1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30275" y="6475413"/>
            <a:ext cx="23622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Quan âm bồ tát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3A9049-B5A6-4E87-B1F9-D3F091812DA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8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4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8" grpId="0"/>
      <p:bldP spid="28679" grpId="0"/>
      <p:bldP spid="2868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andogiao5">
            <a:extLst>
              <a:ext uri="{FF2B5EF4-FFF2-40B4-BE49-F238E27FC236}">
                <a16:creationId xmlns:a16="http://schemas.microsoft.com/office/drawing/2014/main" id="{F04C5EA2-6BE4-41A4-BA39-7B178CBE4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02"/>
          <a:stretch>
            <a:fillRect/>
          </a:stretch>
        </p:blipFill>
        <p:spPr bwMode="auto">
          <a:xfrm>
            <a:off x="1752600" y="173218"/>
            <a:ext cx="4419600" cy="274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hoi giao 4">
            <a:extLst>
              <a:ext uri="{FF2B5EF4-FFF2-40B4-BE49-F238E27FC236}">
                <a16:creationId xmlns:a16="http://schemas.microsoft.com/office/drawing/2014/main" id="{F10C01FB-9DB2-4824-BE60-530C32B6D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 b="20088"/>
          <a:stretch>
            <a:fillRect/>
          </a:stretch>
        </p:blipFill>
        <p:spPr bwMode="auto">
          <a:xfrm>
            <a:off x="6248400" y="173218"/>
            <a:ext cx="4191000" cy="274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4" descr="Lumbini3">
            <a:extLst>
              <a:ext uri="{FF2B5EF4-FFF2-40B4-BE49-F238E27FC236}">
                <a16:creationId xmlns:a16="http://schemas.microsoft.com/office/drawing/2014/main" id="{872537DA-BD31-4C5B-8E75-9DCDB1D78F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41910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5">
            <a:extLst>
              <a:ext uri="{FF2B5EF4-FFF2-40B4-BE49-F238E27FC236}">
                <a16:creationId xmlns:a16="http://schemas.microsoft.com/office/drawing/2014/main" id="{56F5219B-C3F7-445D-850A-134F00DBFC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957245"/>
            <a:ext cx="2895600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 Một nghi lễ củaẤn Độ giáo</a:t>
            </a:r>
          </a:p>
        </p:txBody>
      </p:sp>
      <p:sp>
        <p:nvSpPr>
          <p:cNvPr id="30726" name="Text Box 6">
            <a:extLst>
              <a:ext uri="{FF2B5EF4-FFF2-40B4-BE49-F238E27FC236}">
                <a16:creationId xmlns:a16="http://schemas.microsoft.com/office/drawing/2014/main" id="{A8F4F114-C4EE-46F8-91C8-A09EDF64A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971801"/>
            <a:ext cx="2389188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Nhà thờ Hồi giáo</a:t>
            </a:r>
          </a:p>
        </p:txBody>
      </p:sp>
      <p:sp>
        <p:nvSpPr>
          <p:cNvPr id="30727" name="Text Box 7">
            <a:extLst>
              <a:ext uri="{FF2B5EF4-FFF2-40B4-BE49-F238E27FC236}">
                <a16:creationId xmlns:a16="http://schemas.microsoft.com/office/drawing/2014/main" id="{E9879AE3-42DD-478F-9AAE-B5FCE3C148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1" y="6447889"/>
            <a:ext cx="2816225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Nơi ra đời đạo Phật</a:t>
            </a:r>
          </a:p>
        </p:txBody>
      </p:sp>
      <p:pic>
        <p:nvPicPr>
          <p:cNvPr id="30728" name="Picture 8" descr="Lebanon4">
            <a:extLst>
              <a:ext uri="{FF2B5EF4-FFF2-40B4-BE49-F238E27FC236}">
                <a16:creationId xmlns:a16="http://schemas.microsoft.com/office/drawing/2014/main" id="{2AC25674-5510-446C-A284-08FBE6521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352800"/>
            <a:ext cx="44196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9" name="Text Box 9">
            <a:extLst>
              <a:ext uri="{FF2B5EF4-FFF2-40B4-BE49-F238E27FC236}">
                <a16:creationId xmlns:a16="http://schemas.microsoft.com/office/drawing/2014/main" id="{5B181BF2-E284-48F5-9116-13C3F22F8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1" y="6447889"/>
            <a:ext cx="2816225" cy="366713"/>
          </a:xfrm>
          <a:prstGeom prst="rect">
            <a:avLst/>
          </a:prstGeom>
          <a:noFill/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Times New Roman" panose="02020603050405020304" pitchFamily="18" charset="0"/>
              </a:rPr>
              <a:t>Nhà thờ Ki-tô giáo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6CFF9F-A810-40E4-8F16-05397500B2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1" dur="2000"/>
                                        <p:tgtEl>
                                          <p:spTgt spid="30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2000"/>
                                        <p:tgtEl>
                                          <p:spTgt spid="30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0" dur="20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30726" grpId="0"/>
      <p:bldP spid="30727" grpId="0"/>
      <p:bldP spid="307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9FFD48-4586-4F86-B36E-6DAF159AD8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11" t="23071" r="8399" b="9930"/>
          <a:stretch/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grpSp>
        <p:nvGrpSpPr>
          <p:cNvPr id="54" name="vong quay">
            <a:extLst>
              <a:ext uri="{FF2B5EF4-FFF2-40B4-BE49-F238E27FC236}">
                <a16:creationId xmlns:a16="http://schemas.microsoft.com/office/drawing/2014/main" id="{C3681784-B81E-4B3F-B9DB-47BACA12E47C}"/>
              </a:ext>
            </a:extLst>
          </p:cNvPr>
          <p:cNvGrpSpPr/>
          <p:nvPr/>
        </p:nvGrpSpPr>
        <p:grpSpPr>
          <a:xfrm>
            <a:off x="5825983" y="478508"/>
            <a:ext cx="5042125" cy="5036855"/>
            <a:chOff x="5425622" y="292790"/>
            <a:chExt cx="5834378" cy="5828280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B653DD5-7BA0-4F85-9876-CAE74D8EEC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5C5D033-13BE-422A-A89B-46FD899CC47F}"/>
                </a:ext>
              </a:extLst>
            </p:cNvPr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96659178-567E-4E74-9FBB-C36C12FA92F7}"/>
                </a:ext>
              </a:extLst>
            </p:cNvPr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163C45EF-A3A2-4B72-9B34-F763F66EA123}"/>
                </a:ext>
              </a:extLst>
            </p:cNvPr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CE3DBF5-821F-44AD-B7F9-8453E3CEDACC}"/>
                </a:ext>
              </a:extLst>
            </p:cNvPr>
            <p:cNvSpPr txBox="1"/>
            <p:nvPr/>
          </p:nvSpPr>
          <p:spPr>
            <a:xfrm rot="20155085">
              <a:off x="8974088" y="3459154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F5C2A1C-2193-4212-859B-34C8A64FC2A7}"/>
                </a:ext>
              </a:extLst>
            </p:cNvPr>
            <p:cNvSpPr txBox="1"/>
            <p:nvPr/>
          </p:nvSpPr>
          <p:spPr>
            <a:xfrm rot="9501114">
              <a:off x="5698230" y="3409482"/>
              <a:ext cx="2025648" cy="1104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Phần th</a:t>
              </a:r>
              <a:r>
                <a:rPr kumimoji="0" lang="vi-VN" sz="28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28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ởng</a:t>
              </a:r>
              <a:endPara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9ED525B-3C4D-46D9-9EE7-4B7ACC4A8E0F}"/>
                </a:ext>
              </a:extLst>
            </p:cNvPr>
            <p:cNvSpPr txBox="1"/>
            <p:nvPr/>
          </p:nvSpPr>
          <p:spPr>
            <a:xfrm rot="6703311">
              <a:off x="6660976" y="4350541"/>
              <a:ext cx="2025648" cy="961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 điểm cộng</a:t>
              </a:r>
              <a:endPara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52A5591-8FBD-49B9-A368-AD46140F8324}"/>
                </a:ext>
              </a:extLst>
            </p:cNvPr>
            <p:cNvSpPr txBox="1"/>
            <p:nvPr/>
          </p:nvSpPr>
          <p:spPr>
            <a:xfrm rot="3829829">
              <a:off x="8019634" y="4215327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Mất l</a:t>
              </a:r>
              <a:r>
                <a:rPr kumimoji="0" lang="vi-VN" sz="3200" b="1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 b="1">
                  <a:solidFill>
                    <a:srgbClr val="0070C0"/>
                  </a:solidFill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ợt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B38757C-92F4-4F34-A806-95DE1648D48C}"/>
                </a:ext>
              </a:extLst>
            </p:cNvPr>
            <p:cNvSpPr txBox="1"/>
            <p:nvPr/>
          </p:nvSpPr>
          <p:spPr>
            <a:xfrm rot="20155085">
              <a:off x="9094326" y="236582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4" name="Isosceles Triangle 63">
            <a:extLst>
              <a:ext uri="{FF2B5EF4-FFF2-40B4-BE49-F238E27FC236}">
                <a16:creationId xmlns:a16="http://schemas.microsoft.com/office/drawing/2014/main" id="{75421831-A5AB-45D8-8294-B3608FF364D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5" name="quay dung">
            <a:extLst>
              <a:ext uri="{FF2B5EF4-FFF2-40B4-BE49-F238E27FC236}">
                <a16:creationId xmlns:a16="http://schemas.microsoft.com/office/drawing/2014/main" id="{ABC2C2A4-321B-4778-AB8E-1CBC2063C5C6}"/>
              </a:ext>
            </a:extLst>
          </p:cNvPr>
          <p:cNvSpPr/>
          <p:nvPr/>
        </p:nvSpPr>
        <p:spPr>
          <a:xfrm>
            <a:off x="9287691" y="5878286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Rounded Rectangle 25">
            <a:hlinkClick r:id="rId7" action="ppaction://hlinksldjump"/>
            <a:extLst>
              <a:ext uri="{FF2B5EF4-FFF2-40B4-BE49-F238E27FC236}">
                <a16:creationId xmlns:a16="http://schemas.microsoft.com/office/drawing/2014/main" id="{02A6DAA4-D06D-41DA-B857-2E1497582A59}"/>
              </a:ext>
            </a:extLst>
          </p:cNvPr>
          <p:cNvSpPr/>
          <p:nvPr/>
        </p:nvSpPr>
        <p:spPr>
          <a:xfrm>
            <a:off x="697240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Rounded Rectangle 26">
            <a:hlinkClick r:id="rId8" action="ppaction://hlinksldjump"/>
            <a:extLst>
              <a:ext uri="{FF2B5EF4-FFF2-40B4-BE49-F238E27FC236}">
                <a16:creationId xmlns:a16="http://schemas.microsoft.com/office/drawing/2014/main" id="{CBD0C41C-F5DF-4094-A219-DDFDD6CE867B}"/>
              </a:ext>
            </a:extLst>
          </p:cNvPr>
          <p:cNvSpPr/>
          <p:nvPr/>
        </p:nvSpPr>
        <p:spPr>
          <a:xfrm>
            <a:off x="2379528" y="27265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Rounded Rectangle 27">
            <a:hlinkClick r:id="rId9" action="ppaction://hlinksldjump"/>
            <a:extLst>
              <a:ext uri="{FF2B5EF4-FFF2-40B4-BE49-F238E27FC236}">
                <a16:creationId xmlns:a16="http://schemas.microsoft.com/office/drawing/2014/main" id="{BF489B1B-D27B-48EB-961E-5327BAA858B3}"/>
              </a:ext>
            </a:extLst>
          </p:cNvPr>
          <p:cNvSpPr/>
          <p:nvPr/>
        </p:nvSpPr>
        <p:spPr>
          <a:xfrm>
            <a:off x="625414" y="47922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Rounded Rectangle 34">
            <a:hlinkClick r:id="rId10" action="ppaction://hlinksldjump"/>
            <a:extLst>
              <a:ext uri="{FF2B5EF4-FFF2-40B4-BE49-F238E27FC236}">
                <a16:creationId xmlns:a16="http://schemas.microsoft.com/office/drawing/2014/main" id="{6239B1F4-6159-488F-8218-45B6F7B039BC}"/>
              </a:ext>
            </a:extLst>
          </p:cNvPr>
          <p:cNvSpPr/>
          <p:nvPr/>
        </p:nvSpPr>
        <p:spPr>
          <a:xfrm>
            <a:off x="2379528" y="4792299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64451FA-4CD2-4B13-B25A-D83FDD09CE5E}"/>
              </a:ext>
            </a:extLst>
          </p:cNvPr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B52EDF15-86C4-41D9-87D6-77C85A5F9BD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2395DEBA-868E-43C1-8FEF-702107BC73D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4792F8F-DDB0-4D5D-9ECF-74CA4985DEF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79" name="Picture 78">
            <a:hlinkClick r:id="rId12" action="ppaction://hlinksldjump"/>
            <a:extLst>
              <a:ext uri="{FF2B5EF4-FFF2-40B4-BE49-F238E27FC236}">
                <a16:creationId xmlns:a16="http://schemas.microsoft.com/office/drawing/2014/main" id="{BCE860F3-2015-486C-8DDC-D314519352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830" y="478508"/>
            <a:ext cx="714375" cy="1190625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2F471819-4C4D-4046-8856-F54BE9940C2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397345"/>
            <a:ext cx="1354214" cy="1155064"/>
          </a:xfrm>
          <a:prstGeom prst="rect">
            <a:avLst/>
          </a:prstGeom>
        </p:spPr>
      </p:pic>
      <p:pic>
        <p:nvPicPr>
          <p:cNvPr id="81" name="vongquay">
            <a:hlinkClick r:id="" action="ppaction://media"/>
            <a:extLst>
              <a:ext uri="{FF2B5EF4-FFF2-40B4-BE49-F238E27FC236}">
                <a16:creationId xmlns:a16="http://schemas.microsoft.com/office/drawing/2014/main" id="{2BA9BF9F-EE03-425B-900D-44A5A48938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82" name="Isosceles Triangle 81">
            <a:extLst>
              <a:ext uri="{FF2B5EF4-FFF2-40B4-BE49-F238E27FC236}">
                <a16:creationId xmlns:a16="http://schemas.microsoft.com/office/drawing/2014/main" id="{A3C50472-02CC-4056-9112-08AAC3F49D94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5875BE44-BFE6-432C-B04A-1850A1BB226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4" name="Isosceles Triangle 83">
            <a:extLst>
              <a:ext uri="{FF2B5EF4-FFF2-40B4-BE49-F238E27FC236}">
                <a16:creationId xmlns:a16="http://schemas.microsoft.com/office/drawing/2014/main" id="{3175A65E-A1E7-4284-B43C-01711CE14F50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5" name="Isosceles Triangle 84">
            <a:extLst>
              <a:ext uri="{FF2B5EF4-FFF2-40B4-BE49-F238E27FC236}">
                <a16:creationId xmlns:a16="http://schemas.microsoft.com/office/drawing/2014/main" id="{2B8A835D-4512-41EE-B4FD-981E6EEFF1E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6" name="Isosceles Triangle 85">
            <a:extLst>
              <a:ext uri="{FF2B5EF4-FFF2-40B4-BE49-F238E27FC236}">
                <a16:creationId xmlns:a16="http://schemas.microsoft.com/office/drawing/2014/main" id="{4061ADDD-D7F7-453F-A2D1-AC446798187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7" name="Isosceles Triangle 86">
            <a:extLst>
              <a:ext uri="{FF2B5EF4-FFF2-40B4-BE49-F238E27FC236}">
                <a16:creationId xmlns:a16="http://schemas.microsoft.com/office/drawing/2014/main" id="{706EDEFF-22F8-4D4D-B27B-446DFFCE5347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8" name="Isosceles Triangle 87">
            <a:extLst>
              <a:ext uri="{FF2B5EF4-FFF2-40B4-BE49-F238E27FC236}">
                <a16:creationId xmlns:a16="http://schemas.microsoft.com/office/drawing/2014/main" id="{ED801563-F8CD-4CA6-AB6F-BF99CA54D3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9" name="Isosceles Triangle 88">
            <a:extLst>
              <a:ext uri="{FF2B5EF4-FFF2-40B4-BE49-F238E27FC236}">
                <a16:creationId xmlns:a16="http://schemas.microsoft.com/office/drawing/2014/main" id="{6946D98D-AE9C-4398-97D7-191F395DE15F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0" name="Isosceles Triangle 89">
            <a:extLst>
              <a:ext uri="{FF2B5EF4-FFF2-40B4-BE49-F238E27FC236}">
                <a16:creationId xmlns:a16="http://schemas.microsoft.com/office/drawing/2014/main" id="{8F266BA7-4BD8-4098-AD37-F3E61CCB1F78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45582D79-0C0C-4398-9C53-F6191B08F05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2" name="Isosceles Triangle 91">
            <a:extLst>
              <a:ext uri="{FF2B5EF4-FFF2-40B4-BE49-F238E27FC236}">
                <a16:creationId xmlns:a16="http://schemas.microsoft.com/office/drawing/2014/main" id="{153236FA-8DF7-4E09-A56B-37B9BFE0526D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3" name="Isosceles Triangle 92">
            <a:extLst>
              <a:ext uri="{FF2B5EF4-FFF2-40B4-BE49-F238E27FC236}">
                <a16:creationId xmlns:a16="http://schemas.microsoft.com/office/drawing/2014/main" id="{9B326026-DF44-4E0D-BE37-6F828E2C3962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C24B1367-B490-49CE-8DE0-E28BAA00F0C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5" name="Isosceles Triangle 94">
            <a:extLst>
              <a:ext uri="{FF2B5EF4-FFF2-40B4-BE49-F238E27FC236}">
                <a16:creationId xmlns:a16="http://schemas.microsoft.com/office/drawing/2014/main" id="{B3619E5B-C24A-483D-9B49-545D6D246006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6" name="Isosceles Triangle 95">
            <a:extLst>
              <a:ext uri="{FF2B5EF4-FFF2-40B4-BE49-F238E27FC236}">
                <a16:creationId xmlns:a16="http://schemas.microsoft.com/office/drawing/2014/main" id="{F327DDB0-D152-44E7-81CA-2D57E0C8CC0E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7" name="Isosceles Triangle 96">
            <a:extLst>
              <a:ext uri="{FF2B5EF4-FFF2-40B4-BE49-F238E27FC236}">
                <a16:creationId xmlns:a16="http://schemas.microsoft.com/office/drawing/2014/main" id="{2353A4D8-A246-4424-AE40-27D46E87CB11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8" name="Isosceles Triangle 97">
            <a:extLst>
              <a:ext uri="{FF2B5EF4-FFF2-40B4-BE49-F238E27FC236}">
                <a16:creationId xmlns:a16="http://schemas.microsoft.com/office/drawing/2014/main" id="{A435AB01-2D72-4F2B-B692-EB43C477A8BA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9" name="Isosceles Triangle 98">
            <a:extLst>
              <a:ext uri="{FF2B5EF4-FFF2-40B4-BE49-F238E27FC236}">
                <a16:creationId xmlns:a16="http://schemas.microsoft.com/office/drawing/2014/main" id="{B83CEFF6-65D2-4883-85B2-1B68EC764C3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CB8C84E-B8A4-4339-B7E3-BD128908E089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>
            <a:extLst>
              <a:ext uri="{FF2B5EF4-FFF2-40B4-BE49-F238E27FC236}">
                <a16:creationId xmlns:a16="http://schemas.microsoft.com/office/drawing/2014/main" id="{9773FC63-3E12-419D-B408-EC5B3051C64C}"/>
              </a:ext>
            </a:extLst>
          </p:cNvPr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Heart 101">
            <a:hlinkClick r:id="rId9" action="ppaction://hlinksldjump"/>
            <a:extLst>
              <a:ext uri="{FF2B5EF4-FFF2-40B4-BE49-F238E27FC236}">
                <a16:creationId xmlns:a16="http://schemas.microsoft.com/office/drawing/2014/main" id="{F180652A-056E-4FF8-BEBC-70A8F2D28D26}"/>
              </a:ext>
            </a:extLst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7" name="Rounded Rectangle 27">
            <a:hlinkClick r:id="rId16" action="ppaction://hlinksldjump"/>
            <a:extLst>
              <a:ext uri="{FF2B5EF4-FFF2-40B4-BE49-F238E27FC236}">
                <a16:creationId xmlns:a16="http://schemas.microsoft.com/office/drawing/2014/main" id="{5C9A306F-AABC-486D-944E-A6151BF407F1}"/>
              </a:ext>
            </a:extLst>
          </p:cNvPr>
          <p:cNvSpPr/>
          <p:nvPr/>
        </p:nvSpPr>
        <p:spPr>
          <a:xfrm>
            <a:off x="4159988" y="276015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Rounded Rectangle 34">
            <a:hlinkClick r:id="rId17" action="ppaction://hlinksldjump"/>
            <a:extLst>
              <a:ext uri="{FF2B5EF4-FFF2-40B4-BE49-F238E27FC236}">
                <a16:creationId xmlns:a16="http://schemas.microsoft.com/office/drawing/2014/main" id="{21275851-166B-4AC6-A68C-7AD222CB5CFF}"/>
              </a:ext>
            </a:extLst>
          </p:cNvPr>
          <p:cNvSpPr/>
          <p:nvPr/>
        </p:nvSpPr>
        <p:spPr>
          <a:xfrm>
            <a:off x="4207286" y="4768116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73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75" grpId="0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AutoShape 3" descr="Kết quả hình ảnh cho hinh anh chua hoang phap o Viet nam">
            <a:extLst>
              <a:ext uri="{FF2B5EF4-FFF2-40B4-BE49-F238E27FC236}">
                <a16:creationId xmlns:a16="http://schemas.microsoft.com/office/drawing/2014/main" id="{143A3297-4DA3-4226-8CB7-06DBF424AC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24579" name="Picture 5" descr="Kết quả hình ảnh cho hinh anh chua hoang phap o Viet nam">
            <a:extLst>
              <a:ext uri="{FF2B5EF4-FFF2-40B4-BE49-F238E27FC236}">
                <a16:creationId xmlns:a16="http://schemas.microsoft.com/office/drawing/2014/main" id="{CB6D6659-6FDD-4135-8330-77B447935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91" y="829923"/>
            <a:ext cx="4123362" cy="2675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7" descr="thumbnail">
            <a:extLst>
              <a:ext uri="{FF2B5EF4-FFF2-40B4-BE49-F238E27FC236}">
                <a16:creationId xmlns:a16="http://schemas.microsoft.com/office/drawing/2014/main" id="{318C1BCF-D378-413F-8D9F-C1EC9C8DB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95620"/>
            <a:ext cx="4331416" cy="2881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9" descr="Kết quả hình ảnh cho hinh anh chua hoang phap o Viet nam">
            <a:extLst>
              <a:ext uri="{FF2B5EF4-FFF2-40B4-BE49-F238E27FC236}">
                <a16:creationId xmlns:a16="http://schemas.microsoft.com/office/drawing/2014/main" id="{C5C961B7-3DEE-4F97-80F7-C18DCDCAA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91" y="3791164"/>
            <a:ext cx="4123362" cy="2886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6">
            <a:extLst>
              <a:ext uri="{FF2B5EF4-FFF2-40B4-BE49-F238E27FC236}">
                <a16:creationId xmlns:a16="http://schemas.microsoft.com/office/drawing/2014/main" id="{C60D7705-27D7-4AAC-876A-DC4AB7CCCD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2902" y="130715"/>
            <a:ext cx="531858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Những nét đặc trưng của Phật giáo</a:t>
            </a:r>
          </a:p>
        </p:txBody>
      </p:sp>
      <p:pic>
        <p:nvPicPr>
          <p:cNvPr id="24583" name="Picture 34" descr="dao phat">
            <a:extLst>
              <a:ext uri="{FF2B5EF4-FFF2-40B4-BE49-F238E27FC236}">
                <a16:creationId xmlns:a16="http://schemas.microsoft.com/office/drawing/2014/main" id="{4297DE8F-9284-4BFB-A5A6-9762A6C1FB0B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829923"/>
            <a:ext cx="4331416" cy="267527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4AB3740-A328-437A-B33B-E4F56DD7C7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0932160" y="7990"/>
            <a:ext cx="1259840" cy="1074695"/>
          </a:xfrm>
          <a:prstGeom prst="rect">
            <a:avLst/>
          </a:prstGeom>
        </p:spPr>
      </p:pic>
    </p:spTree>
  </p:cSld>
  <p:clrMapOvr>
    <a:masterClrMapping/>
  </p:clrMapOvr>
  <p:transition spd="med">
    <p:circl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8" descr="Lebanon4">
            <a:extLst>
              <a:ext uri="{FF2B5EF4-FFF2-40B4-BE49-F238E27FC236}">
                <a16:creationId xmlns:a16="http://schemas.microsoft.com/office/drawing/2014/main" id="{A98DB30E-9972-4C5F-92CE-FCB0F3B5C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2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02" y="441789"/>
            <a:ext cx="4965843" cy="293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6" descr="ThanhTam_0">
            <a:extLst>
              <a:ext uri="{FF2B5EF4-FFF2-40B4-BE49-F238E27FC236}">
                <a16:creationId xmlns:a16="http://schemas.microsoft.com/office/drawing/2014/main" id="{C75449D0-C77F-4D09-AD47-0EB6B2F0F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67" y="441789"/>
            <a:ext cx="4965842" cy="2934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8" descr="Kết quả hình ảnh cho hinh anh hanh lễ thien chua giao">
            <a:extLst>
              <a:ext uri="{FF2B5EF4-FFF2-40B4-BE49-F238E27FC236}">
                <a16:creationId xmlns:a16="http://schemas.microsoft.com/office/drawing/2014/main" id="{4CE709B1-ED4C-4208-97C8-44A214759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395" y="3585682"/>
            <a:ext cx="4965843" cy="30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0" descr="IMG_6773-600x422">
            <a:extLst>
              <a:ext uri="{FF2B5EF4-FFF2-40B4-BE49-F238E27FC236}">
                <a16:creationId xmlns:a16="http://schemas.microsoft.com/office/drawing/2014/main" id="{01474D7D-BE80-4B6A-BB71-66268CBD5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267" y="3505200"/>
            <a:ext cx="4965842" cy="315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 Box 6">
            <a:extLst>
              <a:ext uri="{FF2B5EF4-FFF2-40B4-BE49-F238E27FC236}">
                <a16:creationId xmlns:a16="http://schemas.microsoft.com/office/drawing/2014/main" id="{7F6B3328-0E24-46AF-B44D-70BCF733C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2778" y="8830"/>
            <a:ext cx="45035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Những nét đặc trưng của đạo Ki - tô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03290F-8583-4AF4-B3D2-A8A422EE9B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1260977" y="44688"/>
            <a:ext cx="931023" cy="794201"/>
          </a:xfrm>
          <a:prstGeom prst="rect">
            <a:avLst/>
          </a:prstGeom>
        </p:spPr>
      </p:pic>
    </p:spTree>
  </p:cSld>
  <p:clrMapOvr>
    <a:masterClrMapping/>
  </p:clrMapOvr>
  <p:transition spd="med">
    <p:zoom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hoi giao 4">
            <a:extLst>
              <a:ext uri="{FF2B5EF4-FFF2-40B4-BE49-F238E27FC236}">
                <a16:creationId xmlns:a16="http://schemas.microsoft.com/office/drawing/2014/main" id="{4756CD77-148E-4EE4-B0FB-492E6CBEC8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000" b="20088"/>
          <a:stretch>
            <a:fillRect/>
          </a:stretch>
        </p:blipFill>
        <p:spPr bwMode="auto">
          <a:xfrm>
            <a:off x="930367" y="633951"/>
            <a:ext cx="4911047" cy="2940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6" descr="1412220445-3-1443084262621">
            <a:extLst>
              <a:ext uri="{FF2B5EF4-FFF2-40B4-BE49-F238E27FC236}">
                <a16:creationId xmlns:a16="http://schemas.microsoft.com/office/drawing/2014/main" id="{AE54BF69-512D-45C1-8254-F373A0D38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64" y="592855"/>
            <a:ext cx="4911047" cy="3052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8" descr="Mohammad-va-dai-thien-su-jibril">
            <a:extLst>
              <a:ext uri="{FF2B5EF4-FFF2-40B4-BE49-F238E27FC236}">
                <a16:creationId xmlns:a16="http://schemas.microsoft.com/office/drawing/2014/main" id="{82C774B1-3194-4C21-A944-26FB47CE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0" y="3782698"/>
            <a:ext cx="5613886" cy="294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" descr="UUUUUUUUUUUU4">
            <a:extLst>
              <a:ext uri="{FF2B5EF4-FFF2-40B4-BE49-F238E27FC236}">
                <a16:creationId xmlns:a16="http://schemas.microsoft.com/office/drawing/2014/main" id="{7E2D6ADE-DB60-428D-944E-7C0E007F7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864" y="3792268"/>
            <a:ext cx="4911047" cy="2890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 Box 6">
            <a:extLst>
              <a:ext uri="{FF2B5EF4-FFF2-40B4-BE49-F238E27FC236}">
                <a16:creationId xmlns:a16="http://schemas.microsoft.com/office/drawing/2014/main" id="{E95DF1D3-ACA7-4D09-A7D6-4238652751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616" y="134382"/>
            <a:ext cx="4343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Những</a:t>
            </a:r>
            <a:r>
              <a:rPr lang="en-US" altLang="en-US" sz="1800" b="1">
                <a:latin typeface="Comic Sans MS" panose="030F0702030302020204" pitchFamily="66" charset="0"/>
              </a:rPr>
              <a:t> </a:t>
            </a:r>
            <a:r>
              <a:rPr lang="en-US" altLang="en-US" sz="1800" b="1">
                <a:solidFill>
                  <a:srgbClr val="00B050"/>
                </a:solidFill>
                <a:latin typeface="Comic Sans MS" panose="030F0702030302020204" pitchFamily="66" charset="0"/>
              </a:rPr>
              <a:t>nét đặc trưng của Hồi giáo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8727932-F40F-4BA0-8A9E-33ECA2F0C2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9250" t="16517" r="40417" b="67812"/>
          <a:stretch/>
        </p:blipFill>
        <p:spPr>
          <a:xfrm>
            <a:off x="11225115" y="0"/>
            <a:ext cx="930367" cy="793641"/>
          </a:xfrm>
          <a:prstGeom prst="rect">
            <a:avLst/>
          </a:prstGeom>
        </p:spPr>
      </p:pic>
    </p:spTree>
  </p:cSld>
  <p:clrMapOvr>
    <a:masterClrMapping/>
  </p:clrMapOvr>
  <p:transition spd="med"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EF7B649-DC3B-448D-AF14-9540ED83D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68" y="251791"/>
            <a:ext cx="4281149" cy="3767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ED80FED-AB07-4BAD-8D23-69B0C24A8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287" y="3067974"/>
            <a:ext cx="4185145" cy="3790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AAD9738-515C-4C6A-90DE-E5D0E568BD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83701" y="877689"/>
            <a:ext cx="7115710" cy="1938992"/>
          </a:xfrm>
          <a:prstGeom prst="rect">
            <a:avLst/>
          </a:prstGeom>
          <a:solidFill>
            <a:srgbClr val="FCFEB0"/>
          </a:solidFill>
          <a:ln w="9525">
            <a:solidFill>
              <a:schemeClr val="accent5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 b="1">
                <a:solidFill>
                  <a:srgbClr val="1B04FA"/>
                </a:solidFill>
                <a:latin typeface="+mn-lt"/>
              </a:rPr>
              <a:t>l-Masjid Al-Haram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 (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4" tooltip="Tiếng Ả Rậ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tiếng Ả Rập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: </a:t>
            </a:r>
            <a:r>
              <a:rPr lang="ar-AE" altLang="en-US" sz="2400">
                <a:solidFill>
                  <a:srgbClr val="1B04FA"/>
                </a:solidFill>
                <a:latin typeface="+mn-lt"/>
              </a:rPr>
              <a:t>المسجد الحرام, 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Nhà thờ Hồi giáo linh thiêng hay The Grand Mosque)</a:t>
            </a:r>
            <a:r>
              <a:rPr lang="vi-VN" altLang="en-US" sz="2400" baseline="30000">
                <a:solidFill>
                  <a:srgbClr val="1B04FA"/>
                </a:solidFill>
                <a:latin typeface="+mn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[1]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 là nhà thờ 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6" tooltip="Hồi giá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Hồi giáo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 tại thành phố 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7" tooltip="Mecc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Mecca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, 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8" tooltip="Ả Rập Xê Út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Ả Rập Xê Út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. Đây là </a:t>
            </a:r>
            <a:r>
              <a:rPr lang="vi-VN" altLang="en-US" sz="2400">
                <a:solidFill>
                  <a:srgbClr val="1B04FA"/>
                </a:solidFill>
                <a:latin typeface="+mn-lt"/>
                <a:hlinkClick r:id="rId9" tooltip="Thánh đường Hồi giá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thánh đường Hồi giáo</a:t>
            </a:r>
            <a:r>
              <a:rPr lang="vi-VN" altLang="en-US" sz="2400">
                <a:solidFill>
                  <a:srgbClr val="1B04FA"/>
                </a:solidFill>
                <a:latin typeface="+mn-lt"/>
              </a:rPr>
              <a:t> lớn nhất thế giới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57BC262-45ED-480F-8CA2-A36B0F4051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305" y="4779982"/>
            <a:ext cx="7314218" cy="830997"/>
          </a:xfrm>
          <a:prstGeom prst="rect">
            <a:avLst/>
          </a:prstGeom>
          <a:solidFill>
            <a:srgbClr val="FCFEB0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400">
                <a:solidFill>
                  <a:srgbClr val="1B04FA"/>
                </a:solidFill>
                <a:latin typeface="+mn-lt"/>
              </a:rPr>
              <a:t>Chùa Shwedagon (hay Chùa Vàng) ở Yangon, là ngôi đền Phật giáo linh thiêng nhất ở Miến Điện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91611D-5A6D-444D-A1E8-52993044889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50" t="16517" r="40417" b="67812"/>
          <a:stretch/>
        </p:blipFill>
        <p:spPr>
          <a:xfrm>
            <a:off x="11143027" y="71592"/>
            <a:ext cx="1048973" cy="736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223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252531-8132-4908-9173-C41AC1D06769}"/>
              </a:ext>
            </a:extLst>
          </p:cNvPr>
          <p:cNvGrpSpPr/>
          <p:nvPr/>
        </p:nvGrpSpPr>
        <p:grpSpPr>
          <a:xfrm>
            <a:off x="872863" y="93172"/>
            <a:ext cx="5620702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EDF44B02-C7D4-43EB-9A1C-D3A9D7ED223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0A0D230-C254-44CB-A530-00A9D818CFA4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BF5E59E-1C51-4D6A-BDCC-169F0DD6CC24}"/>
              </a:ext>
            </a:extLst>
          </p:cNvPr>
          <p:cNvSpPr txBox="1"/>
          <p:nvPr/>
        </p:nvSpPr>
        <p:spPr>
          <a:xfrm>
            <a:off x="2044930" y="268389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Dân cư,tôn giáo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A35662B-4097-4F11-A25E-1EA633DA8650}"/>
              </a:ext>
            </a:extLst>
          </p:cNvPr>
          <p:cNvGrpSpPr/>
          <p:nvPr/>
        </p:nvGrpSpPr>
        <p:grpSpPr>
          <a:xfrm>
            <a:off x="110635" y="93172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2566DAB2-8108-478E-BC4C-FA9EACA1552A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D27078DB-C4BE-459A-A8FC-3764D4B8EE3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9EFB2B51-8BE8-4FA1-A42F-506CD58E11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E83FCD86-7B2E-4BE5-867B-CEA5354000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88" y="2371019"/>
            <a:ext cx="1213275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Char char="-"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là nơi ra đời các tôn giáo lớn : Ấn Độ giáo,phật giáo,</a:t>
            </a:r>
          </a:p>
          <a:p>
            <a:pPr>
              <a:spcBef>
                <a:spcPct val="0"/>
              </a:spcBef>
              <a:buNone/>
            </a:pPr>
            <a:r>
              <a:rPr lang="en-US" alt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 tô giáo,hồi giáo</a:t>
            </a:r>
          </a:p>
        </p:txBody>
      </p:sp>
      <p:pic>
        <p:nvPicPr>
          <p:cNvPr id="14" name="Picture 13" descr="book9">
            <a:extLst>
              <a:ext uri="{FF2B5EF4-FFF2-40B4-BE49-F238E27FC236}">
                <a16:creationId xmlns:a16="http://schemas.microsoft.com/office/drawing/2014/main" id="{CEC28E61-7AC4-4755-ACF6-E86C80E3C37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36" y="1026259"/>
            <a:ext cx="1056677" cy="726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5A8A8FC-8F7B-4446-8EA9-83C0580CFAF1}"/>
              </a:ext>
            </a:extLst>
          </p:cNvPr>
          <p:cNvSpPr txBox="1"/>
          <p:nvPr/>
        </p:nvSpPr>
        <p:spPr>
          <a:xfrm>
            <a:off x="1359564" y="1217442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Tôn giáo</a:t>
            </a:r>
          </a:p>
        </p:txBody>
      </p:sp>
    </p:spTree>
    <p:extLst>
      <p:ext uri="{BB962C8B-B14F-4D97-AF65-F5344CB8AC3E}">
        <p14:creationId xmlns:p14="http://schemas.microsoft.com/office/powerpoint/2010/main" val="141082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D6D333E-7C59-4A3C-8A68-49A974071E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769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TỔNG KẾT BÀI HỌC</a:t>
            </a:r>
          </a:p>
        </p:txBody>
      </p:sp>
    </p:spTree>
    <p:extLst>
      <p:ext uri="{BB962C8B-B14F-4D97-AF65-F5344CB8AC3E}">
        <p14:creationId xmlns:p14="http://schemas.microsoft.com/office/powerpoint/2010/main" val="727395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>
            <a:extLst>
              <a:ext uri="{FF2B5EF4-FFF2-40B4-BE49-F238E27FC236}">
                <a16:creationId xmlns:a16="http://schemas.microsoft.com/office/drawing/2014/main" id="{0B86723D-91B9-4A68-B791-A6EF4531D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51" y="54434"/>
            <a:ext cx="109745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các khu vực cho phù hợp với sự phân bố của từng chủng tộc :</a:t>
            </a:r>
          </a:p>
        </p:txBody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47B652E7-D03E-4314-A96E-684A6F5DE5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951" y="1524000"/>
            <a:ext cx="3585687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6" name="Rectangle 4">
            <a:extLst>
              <a:ext uri="{FF2B5EF4-FFF2-40B4-BE49-F238E27FC236}">
                <a16:creationId xmlns:a16="http://schemas.microsoft.com/office/drawing/2014/main" id="{3A425FFE-CC16-4A46-9251-5EB1F2DDCC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524000"/>
            <a:ext cx="3476088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7" name="Rectangle 5">
            <a:extLst>
              <a:ext uri="{FF2B5EF4-FFF2-40B4-BE49-F238E27FC236}">
                <a16:creationId xmlns:a16="http://schemas.microsoft.com/office/drawing/2014/main" id="{172BB582-D74A-4192-B5E5-897D34F75C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9487" y="1524000"/>
            <a:ext cx="3769761" cy="2133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Comic Sans MS" panose="030F0702030302020204" pitchFamily="66" charset="0"/>
            </a:endParaRPr>
          </a:p>
        </p:txBody>
      </p:sp>
      <p:sp>
        <p:nvSpPr>
          <p:cNvPr id="38918" name="Oval 6">
            <a:extLst>
              <a:ext uri="{FF2B5EF4-FFF2-40B4-BE49-F238E27FC236}">
                <a16:creationId xmlns:a16="http://schemas.microsoft.com/office/drawing/2014/main" id="{A383DC42-4DBF-4479-9351-4AE9EBF35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626" y="556855"/>
            <a:ext cx="2306782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Môn-gô-lô-it</a:t>
            </a:r>
          </a:p>
        </p:txBody>
      </p:sp>
      <p:sp>
        <p:nvSpPr>
          <p:cNvPr id="38919" name="Oval 7">
            <a:extLst>
              <a:ext uri="{FF2B5EF4-FFF2-40B4-BE49-F238E27FC236}">
                <a16:creationId xmlns:a16="http://schemas.microsoft.com/office/drawing/2014/main" id="{774E8793-606F-4F0D-B92A-19349EE036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2514" y="556855"/>
            <a:ext cx="2317680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Ơ-rô-pê-ô-it</a:t>
            </a:r>
          </a:p>
        </p:txBody>
      </p:sp>
      <p:sp>
        <p:nvSpPr>
          <p:cNvPr id="38920" name="Oval 8">
            <a:extLst>
              <a:ext uri="{FF2B5EF4-FFF2-40B4-BE49-F238E27FC236}">
                <a16:creationId xmlns:a16="http://schemas.microsoft.com/office/drawing/2014/main" id="{3769F2EF-1408-4ADA-B784-1EE44FC258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1148" y="556855"/>
            <a:ext cx="2157979" cy="967145"/>
          </a:xfrm>
          <a:prstGeom prst="ellipse">
            <a:avLst/>
          </a:prstGeom>
          <a:solidFill>
            <a:srgbClr val="FCFEB0"/>
          </a:solidFill>
          <a:ln w="28575">
            <a:solidFill>
              <a:srgbClr val="00B050"/>
            </a:solidFill>
            <a:round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Ô-xtra-lô-it</a:t>
            </a:r>
          </a:p>
        </p:txBody>
      </p:sp>
      <p:sp>
        <p:nvSpPr>
          <p:cNvPr id="38921" name="Text Box 9">
            <a:extLst>
              <a:ext uri="{FF2B5EF4-FFF2-40B4-BE49-F238E27FC236}">
                <a16:creationId xmlns:a16="http://schemas.microsoft.com/office/drawing/2014/main" id="{7FB24DD7-214F-422C-AC96-C05B552ADB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95" y="4191000"/>
            <a:ext cx="1435753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Bắc 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38922" name="Text Box 10">
            <a:extLst>
              <a:ext uri="{FF2B5EF4-FFF2-40B4-BE49-F238E27FC236}">
                <a16:creationId xmlns:a16="http://schemas.microsoft.com/office/drawing/2014/main" id="{57EB9195-62A8-49DE-A43A-2BDEC91096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52552" y="4148677"/>
            <a:ext cx="1574149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Trung Á</a:t>
            </a:r>
          </a:p>
        </p:txBody>
      </p:sp>
      <p:sp>
        <p:nvSpPr>
          <p:cNvPr id="38923" name="Text Box 11">
            <a:extLst>
              <a:ext uri="{FF2B5EF4-FFF2-40B4-BE49-F238E27FC236}">
                <a16:creationId xmlns:a16="http://schemas.microsoft.com/office/drawing/2014/main" id="{E68F3C86-8343-49FC-A3B2-709842B9EB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688" y="4163081"/>
            <a:ext cx="1491019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Á</a:t>
            </a:r>
          </a:p>
        </p:txBody>
      </p:sp>
      <p:sp>
        <p:nvSpPr>
          <p:cNvPr id="38924" name="Text Box 12">
            <a:extLst>
              <a:ext uri="{FF2B5EF4-FFF2-40B4-BE49-F238E27FC236}">
                <a16:creationId xmlns:a16="http://schemas.microsoft.com/office/drawing/2014/main" id="{F4E5FB0D-60E7-4F27-8D02-50A45BC097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5408" y="4953001"/>
            <a:ext cx="2291722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</a:t>
            </a:r>
          </a:p>
        </p:txBody>
      </p:sp>
      <p:sp>
        <p:nvSpPr>
          <p:cNvPr id="38925" name="Text Box 13">
            <a:extLst>
              <a:ext uri="{FF2B5EF4-FFF2-40B4-BE49-F238E27FC236}">
                <a16:creationId xmlns:a16="http://schemas.microsoft.com/office/drawing/2014/main" id="{B63099B5-2CA5-4126-ABFB-930E2CAFA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06222" y="4148677"/>
            <a:ext cx="1538307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</a:t>
            </a:r>
            <a:r>
              <a:rPr lang="en-US" altLang="en-US" sz="2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</a:p>
        </p:txBody>
      </p:sp>
      <p:sp>
        <p:nvSpPr>
          <p:cNvPr id="38926" name="Text Box 14">
            <a:extLst>
              <a:ext uri="{FF2B5EF4-FFF2-40B4-BE49-F238E27FC236}">
                <a16:creationId xmlns:a16="http://schemas.microsoft.com/office/drawing/2014/main" id="{ADBD6688-57C7-40D2-92EA-388EE7A2B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3694" y="4163081"/>
            <a:ext cx="1845969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 nam Á</a:t>
            </a:r>
          </a:p>
        </p:txBody>
      </p:sp>
      <p:sp>
        <p:nvSpPr>
          <p:cNvPr id="38927" name="Text Box 15">
            <a:extLst>
              <a:ext uri="{FF2B5EF4-FFF2-40B4-BE49-F238E27FC236}">
                <a16:creationId xmlns:a16="http://schemas.microsoft.com/office/drawing/2014/main" id="{08C6F5BC-0EBD-4D8C-AFBA-A97B71DCB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953001"/>
            <a:ext cx="2291722" cy="461665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Á</a:t>
            </a:r>
          </a:p>
        </p:txBody>
      </p:sp>
      <p:sp>
        <p:nvSpPr>
          <p:cNvPr id="38928" name="Text Box 16">
            <a:extLst>
              <a:ext uri="{FF2B5EF4-FFF2-40B4-BE49-F238E27FC236}">
                <a16:creationId xmlns:a16="http://schemas.microsoft.com/office/drawing/2014/main" id="{BDBEE1DB-D21D-463F-AB21-C91A09802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687" y="4148677"/>
            <a:ext cx="1640860" cy="457200"/>
          </a:xfrm>
          <a:prstGeom prst="rect">
            <a:avLst/>
          </a:prstGeom>
          <a:solidFill>
            <a:srgbClr val="00B050"/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 Á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C5F8BC9-96E4-46AE-A7CA-982CBE70F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994885" y="35595"/>
            <a:ext cx="1133761" cy="967145"/>
          </a:xfrm>
          <a:prstGeom prst="rect">
            <a:avLst/>
          </a:prstGeom>
        </p:spPr>
      </p:pic>
    </p:spTree>
  </p:cSld>
  <p:clrMapOvr>
    <a:masterClrMapping/>
  </p:clrMapOvr>
  <p:transition spd="med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8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8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8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89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38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89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0.04444 L 0.08333 -0.36666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389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7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89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 nodeType="clickPar">
                      <p:stCondLst>
                        <p:cond delay="0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4444 L 0.29166 -0.3666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89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89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 nodeType="clickPar">
                      <p:stCondLst>
                        <p:cond delay="0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0.04444 L 0.49166 -0.3666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389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83" y="-1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89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0.04445 L 0.00833 -0.27778 " pathEditMode="relative" rAng="0" ptsTypes="AA">
                                      <p:cBhvr>
                                        <p:cTn id="83" dur="2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89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 nodeType="clickPar">
                      <p:stCondLst>
                        <p:cond delay="0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4445 L -0.49166 -0.25556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389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583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89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 nodeType="clickPar">
                      <p:stCondLst>
                        <p:cond delay="0"/>
                      </p:stCondLst>
                      <p:childTnLst>
                        <p:par>
                          <p:cTn id="9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0.04445 L -0.34167 -0.16667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-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6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389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4445 L -0.17083 -0.2777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389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50" y="-1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9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 nodeType="clickPar">
                      <p:stCondLst>
                        <p:cond delay="0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4445 L 0.2625 -0.32223 " pathEditMode="relative" rAng="0" ptsTypes="AA">
                                      <p:cBhvr>
                                        <p:cTn id="103" dur="2000" fill="hold"/>
                                        <p:tgtEl>
                                          <p:spTgt spid="389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1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927"/>
                  </p:tgtEl>
                </p:cond>
              </p:nextCondLst>
            </p:seq>
          </p:childTnLst>
        </p:cTn>
      </p:par>
    </p:tnLst>
    <p:bldLst>
      <p:bldP spid="38914" grpId="0"/>
      <p:bldP spid="38915" grpId="0" animBg="1"/>
      <p:bldP spid="38916" grpId="0" animBg="1"/>
      <p:bldP spid="38917" grpId="0" animBg="1"/>
      <p:bldP spid="38921" grpId="0" animBg="1"/>
      <p:bldP spid="38922" grpId="0" animBg="1"/>
      <p:bldP spid="38923" grpId="0" animBg="1"/>
      <p:bldP spid="38924" grpId="0" animBg="1"/>
      <p:bldP spid="38925" grpId="0" animBg="1"/>
      <p:bldP spid="38926" grpId="0" animBg="1"/>
      <p:bldP spid="38927" grpId="0" animBg="1"/>
      <p:bldP spid="3892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11FF55F-CBDE-4246-A13C-1E7300AF8A4F}"/>
              </a:ext>
            </a:extLst>
          </p:cNvPr>
          <p:cNvSpPr txBox="1"/>
          <p:nvPr/>
        </p:nvSpPr>
        <p:spPr>
          <a:xfrm>
            <a:off x="2855640" y="131966"/>
            <a:ext cx="7416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rgbClr val="FF0000"/>
                </a:solidFill>
                <a:latin typeface="#9Slide03 IcielNovecento sans E" panose="00000900000000000000" pitchFamily="2" charset="0"/>
              </a:rPr>
              <a:t>LUYỆN TẬP -VẬN DỤNG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215964-5E16-4ABA-A5A4-835A98C4A55D}"/>
              </a:ext>
            </a:extLst>
          </p:cNvPr>
          <p:cNvSpPr/>
          <p:nvPr/>
        </p:nvSpPr>
        <p:spPr>
          <a:xfrm>
            <a:off x="140501" y="1151667"/>
            <a:ext cx="11321397" cy="1200329"/>
          </a:xfrm>
          <a:prstGeom prst="rect">
            <a:avLst/>
          </a:prstGeom>
          <a:solidFill>
            <a:srgbClr val="FCFEB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n-US"/>
              <a:t> </a:t>
            </a:r>
            <a:r>
              <a:rPr lang="en-US" sz="36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tôn giáo của châu Á sẽ có những thuận lợi và khó khăn như thế nào đến phát triển kinh tế - xã hội?</a:t>
            </a:r>
          </a:p>
        </p:txBody>
      </p:sp>
      <p:pic>
        <p:nvPicPr>
          <p:cNvPr id="7" name="image70.png" descr="Image result for kÄ© thuáº­t khÄn phá»§ bÃ n">
            <a:extLst>
              <a:ext uri="{FF2B5EF4-FFF2-40B4-BE49-F238E27FC236}">
                <a16:creationId xmlns:a16="http://schemas.microsoft.com/office/drawing/2014/main" id="{391CD05E-9968-4B0B-9996-5D54DCFA5122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871871" y="2415159"/>
            <a:ext cx="2583712" cy="1629312"/>
          </a:xfrm>
          <a:prstGeom prst="rect">
            <a:avLst/>
          </a:prstGeom>
          <a:ln/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F872BDD-774D-4D0C-8D88-02B2D326BE22}"/>
              </a:ext>
            </a:extLst>
          </p:cNvPr>
          <p:cNvSpPr/>
          <p:nvPr/>
        </p:nvSpPr>
        <p:spPr>
          <a:xfrm>
            <a:off x="3540690" y="2415159"/>
            <a:ext cx="7921208" cy="15960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589802"/>
            </a:solidFill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✔"/>
              <a:tabLst>
                <a:tab pos="180340" algn="l"/>
                <a:tab pos="450215" algn="l"/>
              </a:tabLs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HS có 2 phút suy nghĩ và trả lời cá nhân</a:t>
            </a:r>
          </a:p>
          <a:p>
            <a:pPr marL="342900" lvl="0" indent="-342900" algn="just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Char char="✔"/>
              <a:tabLst>
                <a:tab pos="180340" algn="l"/>
                <a:tab pos="450215" algn="l"/>
              </a:tabLst>
            </a:pPr>
            <a:r>
              <a:rPr lang="en-US" sz="2800">
                <a:solidFill>
                  <a:srgbClr val="0070C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</a:rPr>
              <a:t>HS có 3 phút để hoàn thành thông tin trả lời trên bảng nhóm</a:t>
            </a:r>
            <a:endParaRPr lang="en-US" sz="2800">
              <a:solidFill>
                <a:srgbClr val="0070C0"/>
              </a:solidFill>
              <a:effectLst/>
              <a:latin typeface="Arial" panose="020B0604020202020204" pitchFamily="34" charset="0"/>
              <a:ea typeface="Noto Sans Symbols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494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7AC302E1-8070-4DFA-A4FB-E95D13044F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130" y="0"/>
            <a:ext cx="12192000" cy="6858000"/>
          </a:xfrm>
          <a:prstGeom prst="rect">
            <a:avLst/>
          </a:prstGeom>
        </p:spPr>
      </p:pic>
      <p:sp>
        <p:nvSpPr>
          <p:cNvPr id="98320" name="Rectangle 16"/>
          <p:cNvSpPr>
            <a:spLocks noChangeArrowheads="1"/>
          </p:cNvSpPr>
          <p:nvPr/>
        </p:nvSpPr>
        <p:spPr bwMode="auto">
          <a:xfrm>
            <a:off x="4531224" y="1016764"/>
            <a:ext cx="3776663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8330" name="Text Box 26"/>
          <p:cNvSpPr txBox="1">
            <a:spLocks noChangeArrowheads="1"/>
          </p:cNvSpPr>
          <p:nvPr/>
        </p:nvSpPr>
        <p:spPr bwMode="auto">
          <a:xfrm>
            <a:off x="3113946" y="1944690"/>
            <a:ext cx="730102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1.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Làm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bài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tập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và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trả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lời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các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câu</a:t>
            </a:r>
            <a:r>
              <a:rPr kumimoji="0" lang="en-US" altLang="vi-VN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hỏi trong vở bài tập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sp>
        <p:nvSpPr>
          <p:cNvPr id="98331" name="Text Box 27"/>
          <p:cNvSpPr txBox="1">
            <a:spLocks noChangeArrowheads="1"/>
          </p:cNvSpPr>
          <p:nvPr/>
        </p:nvSpPr>
        <p:spPr bwMode="auto">
          <a:xfrm>
            <a:off x="3113946" y="2987650"/>
            <a:ext cx="455909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557213" indent="-214313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2.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Tìm</a:t>
            </a: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800" b="1" i="0" u="none" strike="noStrike" kern="1200" cap="none" spc="0" normalizeH="0" baseline="0" noProof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hiểu</a:t>
            </a:r>
            <a:r>
              <a:rPr kumimoji="0" lang="en-US" altLang="vi-VN" sz="4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bài</a:t>
            </a:r>
            <a:r>
              <a:rPr kumimoji="0" lang="en-US" altLang="vi-VN" sz="4800" b="1" i="0" u="none" strike="noStrike" kern="1200" cap="none" spc="0" normalizeH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#9Slide07 IcielFinch" panose="02000508040000020003" pitchFamily="2" charset="0"/>
                <a:cs typeface="Times New Roman" panose="02020603050405020304" pitchFamily="18" charset="0"/>
              </a:rPr>
              <a:t> mới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7 IcielFinch" panose="02000508040000020003" pitchFamily="2" charset="0"/>
              <a:cs typeface="Times New Roman" panose="02020603050405020304" pitchFamily="18" charset="0"/>
            </a:endParaRPr>
          </a:p>
        </p:txBody>
      </p:sp>
      <p:pic>
        <p:nvPicPr>
          <p:cNvPr id="2" name="Hình ảnh 1">
            <a:extLst>
              <a:ext uri="{FF2B5EF4-FFF2-40B4-BE49-F238E27FC236}">
                <a16:creationId xmlns:a16="http://schemas.microsoft.com/office/drawing/2014/main" id="{406F26C8-511F-4AEA-9970-1826E1CD40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181" y="3429000"/>
            <a:ext cx="389096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84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3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4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5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7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8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800" decel="100000"/>
                                        <p:tgtEl>
                                          <p:spTgt spid="983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83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320" grpId="0"/>
      <p:bldP spid="98330" grpId="0"/>
      <p:bldP spid="983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Dãy</a:t>
            </a:r>
            <a:r>
              <a:rPr kumimoji="0" lang="en-US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núi này là ranh giới giữa Châu Á và châu Âu?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46568" y="1953534"/>
            <a:ext cx="4974332" cy="12124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U-Ran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771102" y="1953534"/>
            <a:ext cx="5275585" cy="121245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Hi-ma-lay-a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446566" y="3947464"/>
            <a:ext cx="4867675" cy="1182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Dãy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Xai-an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815470" y="3947463"/>
            <a:ext cx="5275585" cy="11829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Dãy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Côn- Luân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970796" y="2193063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607073" y="414677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214" y="417454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369" y="2193063"/>
            <a:ext cx="804742" cy="707197"/>
          </a:xfrm>
          <a:prstGeom prst="rect">
            <a:avLst/>
          </a:prstGeom>
        </p:spPr>
      </p:pic>
      <p:pic>
        <p:nvPicPr>
          <p:cNvPr id="18" name="Picture 17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4EE6039D-130C-4C21-859B-8303D032B3B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452100" y="383820"/>
            <a:ext cx="9287800" cy="251227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9" tIns="45665" rIns="91329" bIns="45665" rtlCol="0" anchor="ctr"/>
          <a:lstStyle/>
          <a:p>
            <a:pPr algn="ctr"/>
            <a:endParaRPr lang="en-US" sz="3596"/>
          </a:p>
        </p:txBody>
      </p:sp>
      <p:sp>
        <p:nvSpPr>
          <p:cNvPr id="3" name="TextBox 2"/>
          <p:cNvSpPr txBox="1"/>
          <p:nvPr/>
        </p:nvSpPr>
        <p:spPr>
          <a:xfrm>
            <a:off x="1320020" y="4061057"/>
            <a:ext cx="9906780" cy="2551870"/>
          </a:xfrm>
          <a:prstGeom prst="rect">
            <a:avLst/>
          </a:prstGeom>
          <a:solidFill>
            <a:srgbClr val="D8F4E3"/>
          </a:solidFill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 b="1">
                <a:latin typeface="Arial" pitchFamily="34" charset="0"/>
                <a:cs typeface="Arial" pitchFamily="34" charset="0"/>
              </a:rPr>
              <a:t>Thân chào Quý Thầy Cô!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Người soạn rất mong nhận được phản hồi và góp ý từ Quý Thầy Cô để bộ giáo án ppt được hoàn thiện hơn.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Mọi thông tin phản hồi mong được QTC gửi về: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Zalo: 0982276629</a:t>
            </a:r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998">
                <a:hlinkClick r:id="rId2"/>
              </a:rPr>
              <a:t>https://www.facebook.com/ti.gon.566</a:t>
            </a:r>
            <a:endParaRPr lang="en-US" sz="1998"/>
          </a:p>
          <a:p>
            <a:r>
              <a:rPr lang="en-US" sz="1998" b="1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998" b="1">
                <a:latin typeface="Arial" pitchFamily="34" charset="0"/>
                <a:cs typeface="Arial" pitchFamily="34" charset="0"/>
                <a:hlinkClick r:id="rId3"/>
              </a:rPr>
              <a:t>https://www.facebook.com/groups/1448467355535530</a:t>
            </a:r>
            <a:endParaRPr lang="en-US" sz="1998" b="1">
              <a:latin typeface="Arial" pitchFamily="34" charset="0"/>
              <a:cs typeface="Arial" pitchFamily="34" charset="0"/>
            </a:endParaRPr>
          </a:p>
          <a:p>
            <a:r>
              <a:rPr lang="en-US" sz="1998" b="1" i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* Thầy cô có thể liên hệ khi cần được hỗ trợ soạn giáo án điện tử.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244424" y="717786"/>
            <a:ext cx="5942628" cy="1629502"/>
          </a:xfrm>
          <a:prstGeom prst="rect">
            <a:avLst/>
          </a:prstGeom>
          <a:noFill/>
        </p:spPr>
        <p:txBody>
          <a:bodyPr wrap="square" lIns="91329" tIns="45665" rIns="91329" bIns="45665" rtlCol="0">
            <a:spAutoFit/>
          </a:bodyPr>
          <a:lstStyle/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Người soạn	: Lê Thị Chinh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Năm sinh           : 1990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Đơn vị công tác	: Trường THCS LÝ TỰ TRỌNG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SĐT		: 0982276629</a:t>
            </a:r>
          </a:p>
          <a:p>
            <a:r>
              <a:rPr lang="en-US" sz="1998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Mail		: lethichinh09sdl@gmail.com</a:t>
            </a:r>
          </a:p>
        </p:txBody>
      </p:sp>
      <p:pic>
        <p:nvPicPr>
          <p:cNvPr id="1026" name="Picture 2" descr="Có thể là hình ảnh về Chinh Lê và đang cười">
            <a:extLst>
              <a:ext uri="{FF2B5EF4-FFF2-40B4-BE49-F238E27FC236}">
                <a16:creationId xmlns:a16="http://schemas.microsoft.com/office/drawing/2014/main" id="{B6F0CEC5-1133-43C2-AFAB-A10F331152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431" y="419194"/>
            <a:ext cx="1831144" cy="2441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DB166E-121C-4A2F-BD4D-CF667EF03B39}"/>
              </a:ext>
            </a:extLst>
          </p:cNvPr>
          <p:cNvSpPr txBox="1"/>
          <p:nvPr/>
        </p:nvSpPr>
        <p:spPr>
          <a:xfrm>
            <a:off x="866255" y="3013501"/>
            <a:ext cx="10459490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TÀI LIỆU TỰ MÌNH BIÊN SOẠN CÓ ĐỦ BỘ POWERPOINT 6,7,8,9</a:t>
            </a:r>
          </a:p>
          <a:p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 PHÍ NHỎ, THẦY CÔ CẦN IB NHẬN BÀI THAM KHẢO NHÉ! CẢM </a:t>
            </a:r>
            <a:r>
              <a:rPr lang="vi-VN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1558C1-095B-4B5C-928F-EAF1486F26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3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632BB6-A4B7-441C-AB1C-EF1DEC4C9136}"/>
              </a:ext>
            </a:extLst>
          </p:cNvPr>
          <p:cNvGrpSpPr/>
          <p:nvPr/>
        </p:nvGrpSpPr>
        <p:grpSpPr>
          <a:xfrm>
            <a:off x="66260" y="26504"/>
            <a:ext cx="8745198" cy="893628"/>
            <a:chOff x="1843289" y="3682528"/>
            <a:chExt cx="8745198" cy="8936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E0F8E6-13D8-4232-8B4E-76013823E293}"/>
                </a:ext>
              </a:extLst>
            </p:cNvPr>
            <p:cNvGrpSpPr/>
            <p:nvPr/>
          </p:nvGrpSpPr>
          <p:grpSpPr>
            <a:xfrm>
              <a:off x="1905609" y="3685452"/>
              <a:ext cx="8682878" cy="872949"/>
              <a:chOff x="1133366" y="2220084"/>
              <a:chExt cx="5681780" cy="914400"/>
            </a:xfrm>
            <a:solidFill>
              <a:srgbClr val="F7FA76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D95D6840-BED8-42FB-8C23-2723C115C5F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282E6D-362B-4E33-8E6D-AB299A07DF2D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6D9E53-02D3-4FF7-877D-6E365FF6A55D}"/>
                </a:ext>
              </a:extLst>
            </p:cNvPr>
            <p:cNvSpPr txBox="1"/>
            <p:nvPr/>
          </p:nvSpPr>
          <p:spPr>
            <a:xfrm>
              <a:off x="3145241" y="3827996"/>
              <a:ext cx="7024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bố dân cư, các đô thị lớn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0E4F7C7-DE11-4663-A707-59F3271FF38E}"/>
                </a:ext>
              </a:extLst>
            </p:cNvPr>
            <p:cNvSpPr/>
            <p:nvPr/>
          </p:nvSpPr>
          <p:spPr>
            <a:xfrm>
              <a:off x="1843289" y="3682528"/>
              <a:ext cx="1301952" cy="89362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4B4AAE4-8A3B-477E-9D68-BF63E99DF2A0}"/>
                </a:ext>
              </a:extLst>
            </p:cNvPr>
            <p:cNvSpPr/>
            <p:nvPr/>
          </p:nvSpPr>
          <p:spPr>
            <a:xfrm rot="5400000">
              <a:off x="2786521" y="3989901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87905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632BB6-A4B7-441C-AB1C-EF1DEC4C9136}"/>
              </a:ext>
            </a:extLst>
          </p:cNvPr>
          <p:cNvGrpSpPr/>
          <p:nvPr/>
        </p:nvGrpSpPr>
        <p:grpSpPr>
          <a:xfrm>
            <a:off x="66260" y="26504"/>
            <a:ext cx="8745198" cy="893628"/>
            <a:chOff x="1843289" y="3682528"/>
            <a:chExt cx="8745198" cy="89362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6E0F8E6-13D8-4232-8B4E-76013823E293}"/>
                </a:ext>
              </a:extLst>
            </p:cNvPr>
            <p:cNvGrpSpPr/>
            <p:nvPr/>
          </p:nvGrpSpPr>
          <p:grpSpPr>
            <a:xfrm>
              <a:off x="1905609" y="3685452"/>
              <a:ext cx="8682878" cy="872949"/>
              <a:chOff x="1133366" y="2220084"/>
              <a:chExt cx="5681780" cy="914400"/>
            </a:xfrm>
            <a:solidFill>
              <a:srgbClr val="F7FA76"/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id="{D95D6840-BED8-42FB-8C23-2723C115C5F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5681780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A282E6D-362B-4E33-8E6D-AB299A07DF2D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46D9E53-02D3-4FF7-877D-6E365FF6A55D}"/>
                </a:ext>
              </a:extLst>
            </p:cNvPr>
            <p:cNvSpPr txBox="1"/>
            <p:nvPr/>
          </p:nvSpPr>
          <p:spPr>
            <a:xfrm>
              <a:off x="3145241" y="3827996"/>
              <a:ext cx="7024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 phân bố dân cư, các đô thị lớn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id="{E0E4F7C7-DE11-4663-A707-59F3271FF38E}"/>
                </a:ext>
              </a:extLst>
            </p:cNvPr>
            <p:cNvSpPr/>
            <p:nvPr/>
          </p:nvSpPr>
          <p:spPr>
            <a:xfrm>
              <a:off x="1843289" y="3682528"/>
              <a:ext cx="1301952" cy="893628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id="{44B4AAE4-8A3B-477E-9D68-BF63E99DF2A0}"/>
                </a:ext>
              </a:extLst>
            </p:cNvPr>
            <p:cNvSpPr/>
            <p:nvPr/>
          </p:nvSpPr>
          <p:spPr>
            <a:xfrm rot="5400000">
              <a:off x="2786521" y="3989901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0FC35255-B924-443C-A99C-B6953FD55C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467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" name="Hình ảnh 9">
            <a:extLst>
              <a:ext uri="{FF2B5EF4-FFF2-40B4-BE49-F238E27FC236}">
                <a16:creationId xmlns:a16="http://schemas.microsoft.com/office/drawing/2014/main" id="{AB4B89C3-FAA2-4411-B0AB-9CEF54CF3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45341" y1="35326" x2="45341" y2="3532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33331" y="148779"/>
            <a:ext cx="1639789" cy="17143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A020358-A767-4365-A2C0-03A8E50040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250" t="16517" r="40417" b="67812"/>
          <a:stretch/>
        </p:blipFill>
        <p:spPr>
          <a:xfrm>
            <a:off x="10700288" y="152653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1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082F467-10C5-4859-A32C-1A26A50E97F2}"/>
              </a:ext>
            </a:extLst>
          </p:cNvPr>
          <p:cNvGrpSpPr/>
          <p:nvPr/>
        </p:nvGrpSpPr>
        <p:grpSpPr>
          <a:xfrm>
            <a:off x="899367" y="104465"/>
            <a:ext cx="7791351" cy="872949"/>
            <a:chOff x="1133366" y="2220084"/>
            <a:chExt cx="5681780" cy="914400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3" name="Arrow: Pentagon 2">
              <a:extLst>
                <a:ext uri="{FF2B5EF4-FFF2-40B4-BE49-F238E27FC236}">
                  <a16:creationId xmlns:a16="http://schemas.microsoft.com/office/drawing/2014/main" id="{84725DB7-77B3-40AF-B183-9B13D89CE479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660E6CB-CAAF-44D7-A6A0-4BE347D0E172}"/>
                </a:ext>
              </a:extLst>
            </p:cNvPr>
            <p:cNvSpPr txBox="1"/>
            <p:nvPr/>
          </p:nvSpPr>
          <p:spPr>
            <a:xfrm>
              <a:off x="1307656" y="2384346"/>
              <a:ext cx="5176902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32808919-C402-4CA9-9732-04BAE8400383}"/>
              </a:ext>
            </a:extLst>
          </p:cNvPr>
          <p:cNvSpPr txBox="1"/>
          <p:nvPr/>
        </p:nvSpPr>
        <p:spPr>
          <a:xfrm>
            <a:off x="1572343" y="255041"/>
            <a:ext cx="73815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Vị trí địa lí, hình dạng và kích th</a:t>
            </a:r>
            <a:r>
              <a:rPr lang="vi-VN" sz="3200">
                <a:solidFill>
                  <a:srgbClr val="0070C0"/>
                </a:solidFill>
                <a:cs typeface="Arial" pitchFamily="34" charset="0"/>
              </a:rPr>
              <a:t>ư</a:t>
            </a:r>
            <a:r>
              <a:rPr lang="en-US" sz="320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ớc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271AB56-0B77-46E3-A92C-B76189A85E3D}"/>
              </a:ext>
            </a:extLst>
          </p:cNvPr>
          <p:cNvGrpSpPr/>
          <p:nvPr/>
        </p:nvGrpSpPr>
        <p:grpSpPr>
          <a:xfrm>
            <a:off x="137140" y="104465"/>
            <a:ext cx="1301952" cy="872949"/>
            <a:chOff x="344605" y="154323"/>
            <a:chExt cx="1301952" cy="872949"/>
          </a:xfrm>
        </p:grpSpPr>
        <p:sp>
          <p:nvSpPr>
            <p:cNvPr id="7" name="Arrow: Pentagon 6">
              <a:extLst>
                <a:ext uri="{FF2B5EF4-FFF2-40B4-BE49-F238E27FC236}">
                  <a16:creationId xmlns:a16="http://schemas.microsoft.com/office/drawing/2014/main" id="{72A55454-4ABA-4487-92FB-5B81F2D2BB13}"/>
                </a:ext>
              </a:extLst>
            </p:cNvPr>
            <p:cNvSpPr/>
            <p:nvPr/>
          </p:nvSpPr>
          <p:spPr>
            <a:xfrm>
              <a:off x="344605" y="154323"/>
              <a:ext cx="1301952" cy="872949"/>
            </a:xfrm>
            <a:prstGeom prst="homePlate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E902F13E-BB7D-483D-BB5C-FB5AE1D5D16D}"/>
                </a:ext>
              </a:extLst>
            </p:cNvPr>
            <p:cNvSpPr/>
            <p:nvPr/>
          </p:nvSpPr>
          <p:spPr>
            <a:xfrm rot="5400000">
              <a:off x="1335337" y="461696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578FE921-EF35-4C89-9A0E-EA0ED9D62A28}"/>
              </a:ext>
            </a:extLst>
          </p:cNvPr>
          <p:cNvSpPr/>
          <p:nvPr/>
        </p:nvSpPr>
        <p:spPr>
          <a:xfrm>
            <a:off x="219024" y="2256665"/>
            <a:ext cx="11753952" cy="3667058"/>
          </a:xfrm>
          <a:prstGeom prst="roundRect">
            <a:avLst/>
          </a:prstGeom>
          <a:noFill/>
          <a:ln w="9525">
            <a:solidFill>
              <a:srgbClr val="00B05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89BCC30-FC3B-4EE6-8CED-BA96CBEB83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6205" y="1603010"/>
            <a:ext cx="7579589" cy="1032114"/>
          </a:xfrm>
          <a:prstGeom prst="rect">
            <a:avLst/>
          </a:prstGeom>
          <a:ln>
            <a:solidFill>
              <a:srgbClr val="00B050"/>
            </a:solidFill>
            <a:prstDash val="sysDash"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2E99722-73E0-4B33-95A7-B0724FDC6F10}"/>
              </a:ext>
            </a:extLst>
          </p:cNvPr>
          <p:cNvSpPr txBox="1"/>
          <p:nvPr/>
        </p:nvSpPr>
        <p:spPr>
          <a:xfrm>
            <a:off x="0" y="2745526"/>
            <a:ext cx="125350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Quan sát l</a:t>
            </a:r>
            <a:r>
              <a:rPr lang="vi-VN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ợc đồ hình 1 các đảo, bán đảo, quần đảo,</a:t>
            </a:r>
          </a:p>
          <a:p>
            <a:pPr algn="ctr"/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vịnh, biển, đại d</a:t>
            </a:r>
            <a:r>
              <a:rPr lang="vi-VN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ơng,châu lục Châu Á tiếp giáp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71B59A-9554-408B-8B30-F1016B87B100}"/>
              </a:ext>
            </a:extLst>
          </p:cNvPr>
          <p:cNvSpPr txBox="1"/>
          <p:nvPr/>
        </p:nvSpPr>
        <p:spPr>
          <a:xfrm>
            <a:off x="340965" y="3956770"/>
            <a:ext cx="11225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Sau 3 phút, GV gọi ngẫu nhiên các STT của nhóm xác định tên địa danh bất kì trên hình 1.</a:t>
            </a:r>
          </a:p>
        </p:txBody>
      </p:sp>
      <p:pic>
        <p:nvPicPr>
          <p:cNvPr id="41" name="Picture 2" descr="People Logo Team Welcome. Vector Icon Design Stock Vector #business  #communication #concept #design #group #icon #i… | People logo, Vector icon  design, Icon design">
            <a:extLst>
              <a:ext uri="{FF2B5EF4-FFF2-40B4-BE49-F238E27FC236}">
                <a16:creationId xmlns:a16="http://schemas.microsoft.com/office/drawing/2014/main" id="{352AC9A4-B9B1-455D-A8BC-8DED28629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7" t="33855" r="19901" b="41111"/>
          <a:stretch/>
        </p:blipFill>
        <p:spPr bwMode="auto">
          <a:xfrm>
            <a:off x="219023" y="1323689"/>
            <a:ext cx="2017718" cy="87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id="{9F8131D7-9050-42EC-A79A-054A4CE0450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43752" y="1276189"/>
            <a:ext cx="1522816" cy="87423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08CC1F82-D3C9-48C0-8FAF-52E65B2B47D1}"/>
              </a:ext>
            </a:extLst>
          </p:cNvPr>
          <p:cNvSpPr txBox="1"/>
          <p:nvPr/>
        </p:nvSpPr>
        <p:spPr>
          <a:xfrm>
            <a:off x="137140" y="5157099"/>
            <a:ext cx="112256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en-US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Nhóm nào có bạn trả lời nhanh hơn sẽ ghi điểm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80DDE719-3636-4400-A6BF-FB8DA09F5A0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07" t="35673" r="77408" b="53633"/>
          <a:stretch/>
        </p:blipFill>
        <p:spPr>
          <a:xfrm>
            <a:off x="6304942" y="5986885"/>
            <a:ext cx="968877" cy="789213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FE51644-00E5-42E4-88C0-0DFD4DF1AC6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79" t="34327" r="85585" b="53313"/>
          <a:stretch/>
        </p:blipFill>
        <p:spPr>
          <a:xfrm>
            <a:off x="1529634" y="5950705"/>
            <a:ext cx="998626" cy="81344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AB362E9-C53F-4B55-A92D-39B224108FA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79" t="63030" r="86102" b="24531"/>
          <a:stretch/>
        </p:blipFill>
        <p:spPr>
          <a:xfrm>
            <a:off x="4703790" y="5962244"/>
            <a:ext cx="977634" cy="85305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CACBC687-6663-4415-8C20-12A64645FE6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879" t="49255" r="85930" b="38306"/>
          <a:stretch/>
        </p:blipFill>
        <p:spPr>
          <a:xfrm>
            <a:off x="3016925" y="5986056"/>
            <a:ext cx="998627" cy="85305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E297F63-7403-472E-A4E8-6B71669B7F46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4639" t="63031" r="77170" b="24531"/>
          <a:stretch/>
        </p:blipFill>
        <p:spPr>
          <a:xfrm>
            <a:off x="9648922" y="5941815"/>
            <a:ext cx="998626" cy="853056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C192F0D5-0FFE-4FEF-A4E8-8B194552A02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544" t="50137" r="77320" b="38410"/>
          <a:stretch/>
        </p:blipFill>
        <p:spPr>
          <a:xfrm>
            <a:off x="8056527" y="5976515"/>
            <a:ext cx="944811" cy="85305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AD60E9-FE97-43C0-9E80-AEB1C5D5825B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9250" t="16517" r="40417" b="67812"/>
          <a:stretch/>
        </p:blipFill>
        <p:spPr>
          <a:xfrm>
            <a:off x="10805160" y="0"/>
            <a:ext cx="1259840" cy="107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39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  <p:bldLst>
      <p:bldP spid="32" grpId="0" animBg="1"/>
      <p:bldP spid="35" grpId="0"/>
      <p:bldP spid="36" grpId="0"/>
      <p:bldP spid="43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Điểm Kết Thúc 147">
            <a:extLst>
              <a:ext uri="{FF2B5EF4-FFF2-40B4-BE49-F238E27FC236}">
                <a16:creationId xmlns:a16="http://schemas.microsoft.com/office/drawing/2014/main" id="{73F1F8B4-C02C-474D-BB37-38B374B7B139}"/>
              </a:ext>
            </a:extLst>
          </p:cNvPr>
          <p:cNvSpPr/>
          <p:nvPr/>
        </p:nvSpPr>
        <p:spPr>
          <a:xfrm>
            <a:off x="0" y="184129"/>
            <a:ext cx="5150945" cy="676265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36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endParaRPr lang="en-US" sz="3600" b="1" dirty="0">
              <a:solidFill>
                <a:srgbClr val="0070C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id="{D47CC17A-039A-4351-AB2E-7669855B7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9"/>
          <a:stretch/>
        </p:blipFill>
        <p:spPr bwMode="auto">
          <a:xfrm>
            <a:off x="45541" y="0"/>
            <a:ext cx="83072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BFADC4-22A8-4B9A-9154-362AC14E3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95" y="1514355"/>
            <a:ext cx="1498919" cy="9567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0B2620-5BFB-43E3-A836-9EF6D76076BB}"/>
              </a:ext>
            </a:extLst>
          </p:cNvPr>
          <p:cNvSpPr/>
          <p:nvPr/>
        </p:nvSpPr>
        <p:spPr>
          <a:xfrm>
            <a:off x="258000" y="759081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(</a:t>
            </a:r>
            <a:r>
              <a:rPr lang="en-US" sz="40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59D981-8FD2-4B0B-AFF1-C2C3DDBED42C}"/>
              </a:ext>
            </a:extLst>
          </p:cNvPr>
          <p:cNvSpPr/>
          <p:nvPr/>
        </p:nvSpPr>
        <p:spPr>
          <a:xfrm>
            <a:off x="5620556" y="236382"/>
            <a:ext cx="3695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stt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hết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446CF1-3C84-47DF-8334-4223013DC9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0000"/>
          <a:stretch/>
        </p:blipFill>
        <p:spPr>
          <a:xfrm>
            <a:off x="8722430" y="659767"/>
            <a:ext cx="1835506" cy="563792"/>
          </a:xfrm>
          <a:prstGeom prst="rect">
            <a:avLst/>
          </a:prstGeom>
        </p:spPr>
      </p:pic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D9F1AD37-D313-43F2-A5BB-05FE64F62651}"/>
              </a:ext>
            </a:extLst>
          </p:cNvPr>
          <p:cNvSpPr/>
          <p:nvPr/>
        </p:nvSpPr>
        <p:spPr>
          <a:xfrm>
            <a:off x="4661612" y="1631918"/>
            <a:ext cx="2394423" cy="537328"/>
          </a:xfrm>
          <a:prstGeom prst="flowChartTermina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#9Slide03 SFU Futura_12" panose="00000400000000000000" pitchFamily="2" charset="0"/>
              </a:rPr>
              <a:t>Nhiệm</a:t>
            </a:r>
            <a:r>
              <a:rPr lang="en-US" sz="3200" b="1" dirty="0">
                <a:latin typeface="#9Slide03 SFU Futura_12" panose="00000400000000000000" pitchFamily="2" charset="0"/>
              </a:rPr>
              <a:t> </a:t>
            </a:r>
            <a:r>
              <a:rPr lang="en-US" sz="3200" b="1" dirty="0" err="1">
                <a:latin typeface="#9Slide03 SFU Futura_12" panose="00000400000000000000" pitchFamily="2" charset="0"/>
              </a:rPr>
              <a:t>vụ</a:t>
            </a:r>
            <a:r>
              <a:rPr lang="vi-VN" sz="3200" b="1" dirty="0">
                <a:latin typeface="#9Slide03 SFU Futura_12" panose="00000400000000000000" pitchFamily="2" charset="0"/>
              </a:rPr>
              <a:t> </a:t>
            </a:r>
            <a:endParaRPr lang="en-US" sz="3200" b="1" dirty="0">
              <a:latin typeface="#9Slide03 SFU Futura_12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4E5449-9D97-404C-82FA-E6FD1F8953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9775" y="1521860"/>
            <a:ext cx="1207481" cy="1207481"/>
          </a:xfrm>
          <a:prstGeom prst="rect">
            <a:avLst/>
          </a:prstGeom>
        </p:spPr>
      </p:pic>
      <p:pic>
        <p:nvPicPr>
          <p:cNvPr id="14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A298EE07-645D-4A85-A926-49008F34EC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8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01256" y="1367333"/>
            <a:ext cx="1813714" cy="1040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777894-ECDB-425B-B353-6D2E43ACC2DD}"/>
              </a:ext>
            </a:extLst>
          </p:cNvPr>
          <p:cNvSpPr txBox="1"/>
          <p:nvPr/>
        </p:nvSpPr>
        <p:spPr>
          <a:xfrm>
            <a:off x="460905" y="2456795"/>
            <a:ext cx="11049470" cy="440120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mục a,b (SGK), quan sát hình 1.</a:t>
            </a:r>
          </a:p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1,3 :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Xác định trên bản đồ các khu vực địa hình của Châu Á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đặc điểm địa hình của Châu Á và ý nghĩa của địa hình đối với việc sử dụng và bảo vệ tự nhiên.</a:t>
            </a:r>
          </a:p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2,4 :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-Xác định trên hình 1, sự phân bố của  một số loại khoáng sản chính ở Châu Á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Tài nguyên khoáng sản có ý nghĩa nh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thế nào đối với các n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Châu Á?</a:t>
            </a:r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761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5358052" cy="927477"/>
            <a:chOff x="0" y="0"/>
            <a:chExt cx="5358052" cy="927477"/>
          </a:xfrm>
        </p:grpSpPr>
        <p:sp>
          <p:nvSpPr>
            <p:cNvPr id="108" name="Lưu đồ: Điểm Kết Thúc 147">
              <a:extLst>
                <a:ext uri="{FF2B5EF4-FFF2-40B4-BE49-F238E27FC236}">
                  <a16:creationId xmlns:a16="http://schemas.microsoft.com/office/drawing/2014/main" id="{63E51507-ACD3-404D-9167-F5FEE4DF673B}"/>
                </a:ext>
              </a:extLst>
            </p:cNvPr>
            <p:cNvSpPr/>
            <p:nvPr/>
          </p:nvSpPr>
          <p:spPr>
            <a:xfrm>
              <a:off x="0" y="55743"/>
              <a:ext cx="5358052" cy="676265"/>
            </a:xfrm>
            <a:prstGeom prst="flowChartTerminator">
              <a:avLst/>
            </a:prstGeom>
            <a:solidFill>
              <a:srgbClr val="FFFF00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rgbClr val="00800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en-US" sz="40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Nhóm</a:t>
              </a:r>
              <a:r>
                <a:rPr lang="en-US" sz="40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mảnh</a:t>
              </a:r>
              <a:r>
                <a:rPr lang="en-US" sz="4000" b="1" dirty="0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#9Slide03 SFU Futura_12" panose="00000400000000000000" pitchFamily="2" charset="0"/>
                  <a:ea typeface="Tahoma" panose="020B0604030504040204" pitchFamily="34" charset="0"/>
                  <a:cs typeface="Tahoma" panose="020B0604030504040204" pitchFamily="34" charset="0"/>
                </a:rPr>
                <a:t>ghép</a:t>
              </a:r>
              <a:endParaRPr lang="en-US" sz="4000" b="1" dirty="0">
                <a:solidFill>
                  <a:srgbClr val="00206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2050" name="Picture 2" descr="Puzzle Piece Icon Cliparts, Vector, Và Stock Hình ảnh Minh Họa Miễn Phí Bản  Quyền. Image 14557243.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553" b="94741" l="5077" r="92231">
                          <a14:foregroundMark x1="20692" y1="6672" x2="20692" y2="6672"/>
                          <a14:foregroundMark x1="7923" y1="17425" x2="7923" y2="17425"/>
                          <a14:foregroundMark x1="5077" y1="46075" x2="5077" y2="46075"/>
                          <a14:foregroundMark x1="53846" y1="4631" x2="53846" y2="4631"/>
                          <a14:foregroundMark x1="92231" y1="21036" x2="92231" y2="21036"/>
                          <a14:foregroundMark x1="74154" y1="93564" x2="74154" y2="93564"/>
                          <a14:foregroundMark x1="41462" y1="94741" x2="40769" y2="947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1" y="0"/>
              <a:ext cx="946405" cy="9274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8CBD5527-BEE3-42D1-8797-6D17A480B491}"/>
              </a:ext>
            </a:extLst>
          </p:cNvPr>
          <p:cNvSpPr txBox="1"/>
          <p:nvPr/>
        </p:nvSpPr>
        <p:spPr>
          <a:xfrm>
            <a:off x="143154" y="1320359"/>
            <a:ext cx="5501123" cy="954107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mới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8CBD5527-BEE3-42D1-8797-6D17A480B491}"/>
              </a:ext>
            </a:extLst>
          </p:cNvPr>
          <p:cNvSpPr txBox="1"/>
          <p:nvPr/>
        </p:nvSpPr>
        <p:spPr>
          <a:xfrm>
            <a:off x="274075" y="5275242"/>
            <a:ext cx="1913195" cy="954107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Thời</a:t>
            </a:r>
            <a:r>
              <a:rPr lang="en-US" sz="2800" b="1" dirty="0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2800" b="1" dirty="0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00B05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phút</a:t>
            </a:r>
            <a:endParaRPr lang="en-US" sz="2800" b="1" dirty="0">
              <a:solidFill>
                <a:srgbClr val="00B05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8" name="Picture 1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2846" y="1011599"/>
            <a:ext cx="6096000" cy="1571625"/>
          </a:xfrm>
          <a:prstGeom prst="rect">
            <a:avLst/>
          </a:prstGeom>
        </p:spPr>
      </p:pic>
      <p:sp>
        <p:nvSpPr>
          <p:cNvPr id="218" name="TextBox 217">
            <a:extLst>
              <a:ext uri="{FF2B5EF4-FFF2-40B4-BE49-F238E27FC236}">
                <a16:creationId xmlns:a16="http://schemas.microsoft.com/office/drawing/2014/main" id="{8CBD5527-BEE3-42D1-8797-6D17A480B491}"/>
              </a:ext>
            </a:extLst>
          </p:cNvPr>
          <p:cNvSpPr txBox="1"/>
          <p:nvPr/>
        </p:nvSpPr>
        <p:spPr>
          <a:xfrm>
            <a:off x="3702505" y="3005223"/>
            <a:ext cx="6045639" cy="954107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ở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cũ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chia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sẻ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hoàn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thiện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PHT.</a:t>
            </a:r>
          </a:p>
        </p:txBody>
      </p:sp>
      <p:sp>
        <p:nvSpPr>
          <p:cNvPr id="219" name="TextBox 218">
            <a:extLst>
              <a:ext uri="{FF2B5EF4-FFF2-40B4-BE49-F238E27FC236}">
                <a16:creationId xmlns:a16="http://schemas.microsoft.com/office/drawing/2014/main" id="{8CBD5527-BEE3-42D1-8797-6D17A480B491}"/>
              </a:ext>
            </a:extLst>
          </p:cNvPr>
          <p:cNvSpPr txBox="1"/>
          <p:nvPr/>
        </p:nvSpPr>
        <p:spPr>
          <a:xfrm>
            <a:off x="4479623" y="5085100"/>
            <a:ext cx="5508273" cy="1384995"/>
          </a:xfrm>
          <a:prstGeom prst="rect">
            <a:avLst/>
          </a:prstGeom>
          <a:noFill/>
          <a:ln w="3175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giờ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GV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bốc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thăm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báo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cáo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check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xét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2800" b="1" dirty="0" err="1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bổ</a:t>
            </a:r>
            <a:r>
              <a:rPr lang="en-US" sz="2800" b="1" dirty="0">
                <a:solidFill>
                  <a:srgbClr val="1C11AF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sung.</a:t>
            </a:r>
          </a:p>
        </p:txBody>
      </p:sp>
      <p:pic>
        <p:nvPicPr>
          <p:cNvPr id="220" name="Picture 2" descr="Xổ Số Hình ảnh PNG | Vector và các tập tin PSD | Tải về miễn phí trên  Pngtre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8000" y1="25667" x2="38000" y2="25667"/>
                        <a14:foregroundMark x1="36833" y1="26667" x2="36333" y2="27417"/>
                        <a14:foregroundMark x1="32917" y1="29833" x2="32917" y2="29833"/>
                        <a14:foregroundMark x1="32417" y1="29333" x2="32667" y2="28083"/>
                        <a14:foregroundMark x1="33167" y1="26917" x2="33167" y2="26917"/>
                        <a14:foregroundMark x1="37750" y1="23750" x2="38500" y2="23750"/>
                        <a14:foregroundMark x1="42667" y1="20583" x2="42667" y2="20583"/>
                        <a14:foregroundMark x1="44583" y1="21333" x2="44583" y2="21333"/>
                        <a14:foregroundMark x1="45750" y1="21583" x2="48250" y2="21583"/>
                        <a14:foregroundMark x1="51833" y1="21583" x2="51833" y2="21583"/>
                        <a14:foregroundMark x1="58167" y1="23000" x2="59333" y2="24750"/>
                        <a14:foregroundMark x1="32167" y1="19667" x2="32167" y2="19667"/>
                        <a14:foregroundMark x1="32167" y1="19417" x2="32167" y2="19417"/>
                        <a14:foregroundMark x1="35833" y1="17917" x2="35833" y2="17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30" t="13564" r="14663" b="15340"/>
          <a:stretch/>
        </p:blipFill>
        <p:spPr bwMode="auto">
          <a:xfrm>
            <a:off x="10224654" y="4911389"/>
            <a:ext cx="1967346" cy="18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2" descr="Biểu tượng máy tính Đồng hồ báo thức Đồng hồ bấm giờ &amp; chấm công, thời  gian, Đồng hồ báo thức, đồng hồ png | PNGEg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47" t="13005" r="31350" b="15971"/>
          <a:stretch/>
        </p:blipFill>
        <p:spPr bwMode="auto">
          <a:xfrm>
            <a:off x="2604695" y="5085100"/>
            <a:ext cx="1457503" cy="1457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2EF6A6D-3D8C-4654-8381-AB466B5FB6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49250" t="16517" r="40417" b="67812"/>
          <a:stretch/>
        </p:blipFill>
        <p:spPr>
          <a:xfrm>
            <a:off x="10847516" y="0"/>
            <a:ext cx="1201330" cy="10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2917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 animBg="1"/>
      <p:bldP spid="117" grpId="0" animBg="1"/>
      <p:bldP spid="218" grpId="0" animBg="1"/>
      <p:bldP spid="21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Lưu đồ: Điểm Kết Thúc 147">
            <a:extLst>
              <a:ext uri="{FF2B5EF4-FFF2-40B4-BE49-F238E27FC236}">
                <a16:creationId xmlns:a16="http://schemas.microsoft.com/office/drawing/2014/main" id="{73F1F8B4-C02C-474D-BB37-38B374B7B139}"/>
              </a:ext>
            </a:extLst>
          </p:cNvPr>
          <p:cNvSpPr/>
          <p:nvPr/>
        </p:nvSpPr>
        <p:spPr>
          <a:xfrm>
            <a:off x="0" y="184129"/>
            <a:ext cx="5150945" cy="676265"/>
          </a:xfrm>
          <a:prstGeom prst="flowChartTerminator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36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chuyên</a:t>
            </a:r>
            <a:r>
              <a:rPr lang="en-US" sz="3600" b="1" dirty="0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gia</a:t>
            </a:r>
            <a:endParaRPr lang="en-US" sz="3600" b="1" dirty="0">
              <a:solidFill>
                <a:srgbClr val="0070C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Picture 4" descr="Chương trình đào tạo học sinh thi tuyển vào các đại học hàng đầu tại Mỹ">
            <a:extLst>
              <a:ext uri="{FF2B5EF4-FFF2-40B4-BE49-F238E27FC236}">
                <a16:creationId xmlns:a16="http://schemas.microsoft.com/office/drawing/2014/main" id="{D47CC17A-039A-4351-AB2E-7669855B7C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67" t="13295" r="14207" b="13729"/>
          <a:stretch/>
        </p:blipFill>
        <p:spPr bwMode="auto">
          <a:xfrm>
            <a:off x="45541" y="0"/>
            <a:ext cx="830729" cy="92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BFADC4-22A8-4B9A-9154-362AC14E3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59" y="1367333"/>
            <a:ext cx="1729253" cy="110377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0B2620-5BFB-43E3-A836-9EF6D76076BB}"/>
              </a:ext>
            </a:extLst>
          </p:cNvPr>
          <p:cNvSpPr/>
          <p:nvPr/>
        </p:nvSpPr>
        <p:spPr>
          <a:xfrm>
            <a:off x="258000" y="759081"/>
            <a:ext cx="412023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HĐ: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theo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(</a:t>
            </a:r>
            <a:r>
              <a:rPr lang="en-US" sz="4000" b="1" dirty="0">
                <a:solidFill>
                  <a:srgbClr val="FF0000"/>
                </a:solidFill>
                <a:latin typeface="#9Slide03 SFU Futura_12" panose="00000400000000000000" pitchFamily="2" charset="0"/>
                <a:cs typeface="Arial" panose="020B0604020202020204" pitchFamily="34" charset="0"/>
              </a:rPr>
              <a:t>4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cs typeface="Arial" panose="020B060402020202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cs typeface="Arial" panose="020B0604020202020204" pitchFamily="34" charset="0"/>
              </a:rPr>
              <a:t>)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59D981-8FD2-4B0B-AFF1-C2C3DDBED42C}"/>
              </a:ext>
            </a:extLst>
          </p:cNvPr>
          <p:cNvSpPr/>
          <p:nvPr/>
        </p:nvSpPr>
        <p:spPr>
          <a:xfrm>
            <a:off x="5620556" y="236382"/>
            <a:ext cx="36950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Thành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viên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nhóm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đếm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stt</a:t>
            </a:r>
            <a:r>
              <a:rPr lang="en-US" sz="2800" b="1" dirty="0">
                <a:solidFill>
                  <a:srgbClr val="FF0000"/>
                </a:solidFill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từ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2800" b="1" dirty="0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latin typeface="#9Slide03 SFU Futura_12" panose="00000400000000000000" pitchFamily="2" charset="0"/>
                <a:ea typeface="Tahoma" panose="020B0604030504040204" pitchFamily="34" charset="0"/>
                <a:cs typeface="Tahoma" panose="020B0604030504040204" pitchFamily="34" charset="0"/>
                <a:sym typeface="Wingdings" panose="05000000000000000000" pitchFamily="2" charset="2"/>
              </a:rPr>
              <a:t>hết</a:t>
            </a:r>
            <a:endParaRPr lang="en-US" sz="2800" b="1" dirty="0">
              <a:solidFill>
                <a:srgbClr val="FF0000"/>
              </a:solidFill>
              <a:latin typeface="#9Slide03 SFU Futura_12" panose="000004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446CF1-3C84-47DF-8334-4223013DC9B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50000"/>
          <a:stretch/>
        </p:blipFill>
        <p:spPr>
          <a:xfrm>
            <a:off x="8722430" y="659767"/>
            <a:ext cx="1835506" cy="563792"/>
          </a:xfrm>
          <a:prstGeom prst="rect">
            <a:avLst/>
          </a:prstGeom>
        </p:spPr>
      </p:pic>
      <p:sp>
        <p:nvSpPr>
          <p:cNvPr id="11" name="Flowchart: Terminator 10">
            <a:extLst>
              <a:ext uri="{FF2B5EF4-FFF2-40B4-BE49-F238E27FC236}">
                <a16:creationId xmlns:a16="http://schemas.microsoft.com/office/drawing/2014/main" id="{D9F1AD37-D313-43F2-A5BB-05FE64F62651}"/>
              </a:ext>
            </a:extLst>
          </p:cNvPr>
          <p:cNvSpPr/>
          <p:nvPr/>
        </p:nvSpPr>
        <p:spPr>
          <a:xfrm>
            <a:off x="4661612" y="1631918"/>
            <a:ext cx="2394423" cy="537328"/>
          </a:xfrm>
          <a:prstGeom prst="flowChartTerminator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#9Slide03 SFU Futura_12" panose="00000400000000000000" pitchFamily="2" charset="0"/>
              </a:rPr>
              <a:t>Nhiệm</a:t>
            </a:r>
            <a:r>
              <a:rPr lang="en-US" sz="3200" b="1" dirty="0">
                <a:latin typeface="#9Slide03 SFU Futura_12" panose="00000400000000000000" pitchFamily="2" charset="0"/>
              </a:rPr>
              <a:t> </a:t>
            </a:r>
            <a:r>
              <a:rPr lang="en-US" sz="3200" b="1" dirty="0" err="1">
                <a:latin typeface="#9Slide03 SFU Futura_12" panose="00000400000000000000" pitchFamily="2" charset="0"/>
              </a:rPr>
              <a:t>vụ</a:t>
            </a:r>
            <a:r>
              <a:rPr lang="vi-VN" sz="3200" b="1" dirty="0">
                <a:latin typeface="#9Slide03 SFU Futura_12" panose="00000400000000000000" pitchFamily="2" charset="0"/>
              </a:rPr>
              <a:t> </a:t>
            </a:r>
            <a:endParaRPr lang="en-US" sz="3200" b="1" dirty="0">
              <a:latin typeface="#9Slide03 SFU Futura_12" panose="00000400000000000000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64E5449-9D97-404C-82FA-E6FD1F89530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6047" r="92907">
                        <a14:foregroundMark x1="8140" y1="38372" x2="13953" y2="48256"/>
                        <a14:foregroundMark x1="6047" y1="40814" x2="8488" y2="44535"/>
                        <a14:foregroundMark x1="31860" y1="58721" x2="32907" y2="59535"/>
                        <a14:foregroundMark x1="92674" y1="80000" x2="92907" y2="836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49775" y="1521860"/>
            <a:ext cx="1207481" cy="1207481"/>
          </a:xfrm>
          <a:prstGeom prst="rect">
            <a:avLst/>
          </a:prstGeom>
        </p:spPr>
      </p:pic>
      <p:pic>
        <p:nvPicPr>
          <p:cNvPr id="14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A298EE07-645D-4A85-A926-49008F34ECF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8086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96661" y="1320009"/>
            <a:ext cx="1813714" cy="104033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777894-ECDB-425B-B353-6D2E43ACC2DD}"/>
              </a:ext>
            </a:extLst>
          </p:cNvPr>
          <p:cNvSpPr txBox="1"/>
          <p:nvPr/>
        </p:nvSpPr>
        <p:spPr>
          <a:xfrm>
            <a:off x="460905" y="2456795"/>
            <a:ext cx="11049470" cy="440120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mục a,b (SGK), quan sát hình 1.</a:t>
            </a:r>
          </a:p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1,3 :</a:t>
            </a:r>
          </a:p>
          <a:p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 định trên bản đồ các khu vực địa hình của Châu Á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Nêu đặc điểm địa hình của Châu Á và ý nghĩa của địa hình đối với việc sử dụng và bảo vệ tự nhiên.</a:t>
            </a:r>
          </a:p>
          <a:p>
            <a:r>
              <a:rPr lang="en-US" sz="28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2,4 :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-Xác định trên hình 1, sự phân bố của  một số loại khoáng sản chính ở Châu Á</a:t>
            </a:r>
          </a:p>
          <a:p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Tài nguyên khoáng sản có ý nghĩa nh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thế nào đối với các n</a:t>
            </a:r>
            <a:r>
              <a:rPr lang="vi-VN" sz="2800">
                <a:solidFill>
                  <a:srgbClr val="1C11AF"/>
                </a:solidFill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Châu Á?</a:t>
            </a:r>
            <a:endParaRPr lang="en-US" sz="28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76969F8-E822-4DEF-A02E-54123836A81E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49250" t="16517" r="40417" b="67812"/>
          <a:stretch/>
        </p:blipFill>
        <p:spPr>
          <a:xfrm>
            <a:off x="10853530" y="0"/>
            <a:ext cx="1201330" cy="10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985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8" grpId="0"/>
      <p:bldP spid="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7A50FA9-9E50-4A19-9898-798E618D51F9}"/>
              </a:ext>
            </a:extLst>
          </p:cNvPr>
          <p:cNvGrpSpPr/>
          <p:nvPr/>
        </p:nvGrpSpPr>
        <p:grpSpPr>
          <a:xfrm>
            <a:off x="193512" y="122925"/>
            <a:ext cx="5902488" cy="872949"/>
            <a:chOff x="1133366" y="2220084"/>
            <a:chExt cx="5681780" cy="9144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3" name="Arrow: Pentagon 12">
              <a:extLst>
                <a:ext uri="{FF2B5EF4-FFF2-40B4-BE49-F238E27FC236}">
                  <a16:creationId xmlns:a16="http://schemas.microsoft.com/office/drawing/2014/main" id="{D99CE59F-2548-44E4-8743-F91CCFCAF57B}"/>
                </a:ext>
              </a:extLst>
            </p:cNvPr>
            <p:cNvSpPr/>
            <p:nvPr/>
          </p:nvSpPr>
          <p:spPr>
            <a:xfrm>
              <a:off x="1133366" y="2220084"/>
              <a:ext cx="5681780" cy="914400"/>
            </a:xfrm>
            <a:prstGeom prst="homePlat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0A90B34-B538-491A-9401-6E8175AA9226}"/>
                </a:ext>
              </a:extLst>
            </p:cNvPr>
            <p:cNvSpPr txBox="1"/>
            <p:nvPr/>
          </p:nvSpPr>
          <p:spPr>
            <a:xfrm>
              <a:off x="1307657" y="2384346"/>
              <a:ext cx="4380918" cy="628662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endParaRPr lang="en-US" sz="330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9B188F4-737B-47A4-AF52-0E28A73503B0}"/>
              </a:ext>
            </a:extLst>
          </p:cNvPr>
          <p:cNvSpPr txBox="1"/>
          <p:nvPr/>
        </p:nvSpPr>
        <p:spPr>
          <a:xfrm>
            <a:off x="1223620" y="264897"/>
            <a:ext cx="4406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 điểm tự nhiên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FF3583B6-D5B9-4473-835C-A1332E20F6BA}"/>
              </a:ext>
            </a:extLst>
          </p:cNvPr>
          <p:cNvSpPr/>
          <p:nvPr/>
        </p:nvSpPr>
        <p:spPr>
          <a:xfrm>
            <a:off x="131192" y="120001"/>
            <a:ext cx="1301952" cy="893628"/>
          </a:xfrm>
          <a:prstGeom prst="homePlat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29C2C6C7-BC91-46C9-B7F8-5AA93921262E}"/>
              </a:ext>
            </a:extLst>
          </p:cNvPr>
          <p:cNvSpPr/>
          <p:nvPr/>
        </p:nvSpPr>
        <p:spPr>
          <a:xfrm rot="5400000">
            <a:off x="1074424" y="427374"/>
            <a:ext cx="262394" cy="254000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256E6A-B0E3-4DB9-AC7B-C14967C3DD54}"/>
              </a:ext>
            </a:extLst>
          </p:cNvPr>
          <p:cNvSpPr txBox="1"/>
          <p:nvPr/>
        </p:nvSpPr>
        <p:spPr>
          <a:xfrm>
            <a:off x="795130" y="1126437"/>
            <a:ext cx="2213113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Địa hình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EF786B-D781-4F99-9242-A836FC8B9F5F}"/>
              </a:ext>
            </a:extLst>
          </p:cNvPr>
          <p:cNvSpPr txBox="1"/>
          <p:nvPr/>
        </p:nvSpPr>
        <p:spPr>
          <a:xfrm>
            <a:off x="782168" y="2036191"/>
            <a:ext cx="2955908" cy="584775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Khoáng sản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2F3273-A47C-43F7-A8B6-56604D47510F}"/>
              </a:ext>
            </a:extLst>
          </p:cNvPr>
          <p:cNvSpPr txBox="1"/>
          <p:nvPr/>
        </p:nvSpPr>
        <p:spPr>
          <a:xfrm>
            <a:off x="782168" y="3177671"/>
            <a:ext cx="10265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Nguồn khoáng sản phong phú,đa dạng và có trữ lượng lớn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5A991F6-D4DC-4F03-BEF1-67B79ACD65A4}"/>
              </a:ext>
            </a:extLst>
          </p:cNvPr>
          <p:cNvSpPr/>
          <p:nvPr/>
        </p:nvSpPr>
        <p:spPr>
          <a:xfrm>
            <a:off x="782168" y="4581151"/>
            <a:ext cx="110438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>
                <a:solidFill>
                  <a:srgbClr val="1C11A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Một số khoáng sản quan trọng nhất là: Dầu mỏ, khí đốt, than, sắt, crom…</a:t>
            </a:r>
            <a:endParaRPr lang="en-US" sz="3600">
              <a:solidFill>
                <a:srgbClr val="1C11A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 descr="book9">
            <a:extLst>
              <a:ext uri="{FF2B5EF4-FFF2-40B4-BE49-F238E27FC236}">
                <a16:creationId xmlns:a16="http://schemas.microsoft.com/office/drawing/2014/main" id="{1D0C6D5C-E2A7-435D-9886-393BB99B23E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972" y="1650298"/>
            <a:ext cx="1269743" cy="872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122D57D-D604-4CF4-95AD-F001CFFB52D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50" t="16517" r="40417" b="67812"/>
          <a:stretch/>
        </p:blipFill>
        <p:spPr>
          <a:xfrm>
            <a:off x="10853530" y="0"/>
            <a:ext cx="1201330" cy="102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7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9" grpId="0" animBg="1"/>
      <p:bldP spid="11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Khu vực</a:t>
            </a:r>
            <a:r>
              <a:rPr kumimoji="0" lang="vi-VN" sz="4400" b="1" i="0" u="none" strike="noStrike" kern="120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nào sau đây có mật độ dân số cao nhất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sz="4400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0071" y="2344236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 noProof="0">
                <a:solidFill>
                  <a:srgbClr val="0E73B7"/>
                </a:solidFill>
                <a:latin typeface="Arial" panose="020B0604020202020204" pitchFamily="34" charset="0"/>
              </a:rPr>
              <a:t>Trung Phi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566552" y="2344236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Nam Á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50071" y="3424001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Nam Mĩ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566552" y="3476367"/>
            <a:ext cx="4906798" cy="7708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200">
                <a:solidFill>
                  <a:srgbClr val="0E73B7"/>
                </a:solidFill>
                <a:latin typeface="Arial" panose="020B0604020202020204" pitchFamily="34" charset="0"/>
              </a:rPr>
              <a:t>Đông Âu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23" y="2422699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388023" y="3476367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538" y="3512579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6417" y="2376342"/>
            <a:ext cx="804742" cy="643793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AE1C482F-2FF2-415E-9319-2ECCFB6B64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21" name="Picture 20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B4B30C65-E421-484C-A5EE-1D3254C5A26B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100" y="6106160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1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7672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tiếp giáp với Châu Âu và Châu Phi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100365" y="2419541"/>
            <a:ext cx="6425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giáp với các châu lục nào?</a:t>
            </a:r>
          </a:p>
        </p:txBody>
      </p:sp>
      <p:sp>
        <p:nvSpPr>
          <p:cNvPr id="4" name="Star: 5 Points 3">
            <a:hlinkClick r:id="rId8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41094" y="6621321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0DBDB50-E65C-4490-8113-593F03C584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162342" y="6589442"/>
            <a:ext cx="406400" cy="406400"/>
          </a:xfrm>
          <a:prstGeom prst="rect">
            <a:avLst/>
          </a:prstGeom>
        </p:spPr>
      </p:pic>
      <p:grpSp>
        <p:nvGrpSpPr>
          <p:cNvPr id="26" name="Group 33">
            <a:extLst>
              <a:ext uri="{FF2B5EF4-FFF2-40B4-BE49-F238E27FC236}">
                <a16:creationId xmlns:a16="http://schemas.microsoft.com/office/drawing/2014/main" id="{FAF1F74D-05D3-4FED-8DC3-1FCFFAC20D06}"/>
              </a:ext>
            </a:extLst>
          </p:cNvPr>
          <p:cNvGrpSpPr>
            <a:grpSpLocks/>
          </p:cNvGrpSpPr>
          <p:nvPr/>
        </p:nvGrpSpPr>
        <p:grpSpPr bwMode="auto">
          <a:xfrm>
            <a:off x="10269494" y="4842914"/>
            <a:ext cx="1371600" cy="1371600"/>
            <a:chOff x="4320" y="2928"/>
            <a:chExt cx="1104" cy="1104"/>
          </a:xfrm>
        </p:grpSpPr>
        <p:sp>
          <p:nvSpPr>
            <p:cNvPr id="27" name="AutoShape 34">
              <a:extLst>
                <a:ext uri="{FF2B5EF4-FFF2-40B4-BE49-F238E27FC236}">
                  <a16:creationId xmlns:a16="http://schemas.microsoft.com/office/drawing/2014/main" id="{1444A943-1067-41A3-9709-929886DE664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20" y="2928"/>
              <a:ext cx="1104" cy="1104"/>
            </a:xfrm>
            <a:prstGeom prst="star32">
              <a:avLst>
                <a:gd name="adj" fmla="val 37500"/>
              </a:avLst>
            </a:prstGeom>
            <a:gradFill rotWithShape="1">
              <a:gsLst>
                <a:gs pos="0">
                  <a:srgbClr val="EC9EC5"/>
                </a:gs>
                <a:gs pos="100000">
                  <a:srgbClr val="CC0066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endParaRPr lang="en-US" altLang="en-US" sz="6000" b="1">
                <a:solidFill>
                  <a:srgbClr val="FF0066"/>
                </a:solidFill>
                <a:latin typeface=".VnHelvetInsH" pitchFamily="34" charset="0"/>
              </a:endParaRPr>
            </a:p>
          </p:txBody>
        </p:sp>
        <p:sp>
          <p:nvSpPr>
            <p:cNvPr id="28" name="WordArt 35">
              <a:extLst>
                <a:ext uri="{FF2B5EF4-FFF2-40B4-BE49-F238E27FC236}">
                  <a16:creationId xmlns:a16="http://schemas.microsoft.com/office/drawing/2014/main" id="{AA0750AC-4F9D-468C-9567-42A023BB02F7}"/>
                </a:ext>
              </a:extLst>
            </p:cNvPr>
            <p:cNvSpPr>
              <a:spLocks noChangeArrowheads="1" noChangeShapeType="1" noTextEdit="1"/>
            </p:cNvSpPr>
            <p:nvPr/>
          </p:nvSpPr>
          <p:spPr bwMode="auto">
            <a:xfrm>
              <a:off x="4563" y="3168"/>
              <a:ext cx="654" cy="504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sz="2800" kern="10"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Hết giờ</a:t>
              </a:r>
            </a:p>
          </p:txBody>
        </p:sp>
      </p:grpSp>
      <p:sp>
        <p:nvSpPr>
          <p:cNvPr id="32" name="WordArt 36">
            <a:extLst>
              <a:ext uri="{FF2B5EF4-FFF2-40B4-BE49-F238E27FC236}">
                <a16:creationId xmlns:a16="http://schemas.microsoft.com/office/drawing/2014/main" id="{B8258A2A-B285-4CED-BB23-A92F5C42643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9311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0</a:t>
            </a:r>
          </a:p>
        </p:txBody>
      </p:sp>
      <p:sp>
        <p:nvSpPr>
          <p:cNvPr id="33" name="WordArt 37">
            <a:extLst>
              <a:ext uri="{FF2B5EF4-FFF2-40B4-BE49-F238E27FC236}">
                <a16:creationId xmlns:a16="http://schemas.microsoft.com/office/drawing/2014/main" id="{9F93C493-27ED-4471-A686-D0D961FCD4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</a:t>
            </a:r>
          </a:p>
        </p:txBody>
      </p:sp>
      <p:sp>
        <p:nvSpPr>
          <p:cNvPr id="34" name="WordArt 38">
            <a:extLst>
              <a:ext uri="{FF2B5EF4-FFF2-40B4-BE49-F238E27FC236}">
                <a16:creationId xmlns:a16="http://schemas.microsoft.com/office/drawing/2014/main" id="{4D951504-8610-4B82-8DB9-2A64D29ED32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524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2</a:t>
            </a:r>
          </a:p>
        </p:txBody>
      </p:sp>
      <p:sp>
        <p:nvSpPr>
          <p:cNvPr id="35" name="WordArt 39">
            <a:extLst>
              <a:ext uri="{FF2B5EF4-FFF2-40B4-BE49-F238E27FC236}">
                <a16:creationId xmlns:a16="http://schemas.microsoft.com/office/drawing/2014/main" id="{CB3914FA-E080-405B-A0DE-C7E5A749ED7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3</a:t>
            </a:r>
          </a:p>
        </p:txBody>
      </p:sp>
      <p:sp>
        <p:nvSpPr>
          <p:cNvPr id="36" name="WordArt 40">
            <a:extLst>
              <a:ext uri="{FF2B5EF4-FFF2-40B4-BE49-F238E27FC236}">
                <a16:creationId xmlns:a16="http://schemas.microsoft.com/office/drawing/2014/main" id="{7D639D17-EA2E-485C-98D1-2AADACA1E62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4</a:t>
            </a:r>
          </a:p>
        </p:txBody>
      </p:sp>
      <p:sp>
        <p:nvSpPr>
          <p:cNvPr id="37" name="WordArt 41">
            <a:extLst>
              <a:ext uri="{FF2B5EF4-FFF2-40B4-BE49-F238E27FC236}">
                <a16:creationId xmlns:a16="http://schemas.microsoft.com/office/drawing/2014/main" id="{D9B59173-A4C5-44C5-82BA-7C58E8962ED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79311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5</a:t>
            </a:r>
          </a:p>
        </p:txBody>
      </p:sp>
      <p:sp>
        <p:nvSpPr>
          <p:cNvPr id="38" name="WordArt 42">
            <a:extLst>
              <a:ext uri="{FF2B5EF4-FFF2-40B4-BE49-F238E27FC236}">
                <a16:creationId xmlns:a16="http://schemas.microsoft.com/office/drawing/2014/main" id="{8600057B-CCF4-4C21-9EF5-00C0AD102D6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6</a:t>
            </a:r>
          </a:p>
        </p:txBody>
      </p:sp>
      <p:sp>
        <p:nvSpPr>
          <p:cNvPr id="39" name="WordArt 43">
            <a:extLst>
              <a:ext uri="{FF2B5EF4-FFF2-40B4-BE49-F238E27FC236}">
                <a16:creationId xmlns:a16="http://schemas.microsoft.com/office/drawing/2014/main" id="{1D2A2C72-FFD4-484A-87C3-27D063CD1A7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7</a:t>
            </a:r>
          </a:p>
        </p:txBody>
      </p:sp>
      <p:sp>
        <p:nvSpPr>
          <p:cNvPr id="40" name="WordArt 44">
            <a:extLst>
              <a:ext uri="{FF2B5EF4-FFF2-40B4-BE49-F238E27FC236}">
                <a16:creationId xmlns:a16="http://schemas.microsoft.com/office/drawing/2014/main" id="{5D6A2AB1-592A-4DE0-B588-EF850CABF5F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69318" y="513342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8</a:t>
            </a:r>
          </a:p>
        </p:txBody>
      </p:sp>
      <p:sp>
        <p:nvSpPr>
          <p:cNvPr id="41" name="WordArt 45">
            <a:extLst>
              <a:ext uri="{FF2B5EF4-FFF2-40B4-BE49-F238E27FC236}">
                <a16:creationId xmlns:a16="http://schemas.microsoft.com/office/drawing/2014/main" id="{E69965DC-FF6A-44E9-9BD8-B51D3FE3C73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88368" y="51524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9</a:t>
            </a:r>
          </a:p>
        </p:txBody>
      </p:sp>
      <p:sp>
        <p:nvSpPr>
          <p:cNvPr id="42" name="WordArt 46">
            <a:extLst>
              <a:ext uri="{FF2B5EF4-FFF2-40B4-BE49-F238E27FC236}">
                <a16:creationId xmlns:a16="http://schemas.microsoft.com/office/drawing/2014/main" id="{F3B107AE-61F8-476F-9CCF-0D800822E2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8812168" y="5152476"/>
            <a:ext cx="666750" cy="742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391007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6500"/>
                            </p:stCondLst>
                            <p:childTnLst>
                              <p:par>
                                <p:cTn id="9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8500"/>
                            </p:stCondLst>
                            <p:childTnLst>
                              <p:par>
                                <p:cTn id="11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9000"/>
                            </p:stCondLst>
                            <p:childTnLst>
                              <p:par>
                                <p:cTn id="1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500"/>
                            </p:stCondLst>
                            <p:childTnLst>
                              <p:par>
                                <p:cTn id="12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500"/>
                            </p:stCondLst>
                            <p:childTnLst>
                              <p:par>
                                <p:cTn id="130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2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Đông Nam của Châu Á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100365" y="2419541"/>
            <a:ext cx="64251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Việt Nam nằm ở khu vực nào của châu Á?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684000" y="6521986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3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E891226-E122-46A1-8181-B5EB4188FD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53943" y="656101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4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3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Hi-ma-lay-a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Dãy núi nào cao nhất </a:t>
            </a:r>
          </a:p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Á 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3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 nguyên Tây Tạng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Sơn nguyên nào cao và đồ sộ nhất châu Á </a:t>
            </a:r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959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5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 đá, dầu mỏ, sắt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3 loại khoáng sản tiêu biểu của châu lục 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9EC849-8B9A-4774-AFD7-FF04A83BC6AB}"/>
              </a:ext>
            </a:extLst>
          </p:cNvPr>
          <p:cNvSpPr/>
          <p:nvPr/>
        </p:nvSpPr>
        <p:spPr>
          <a:xfrm>
            <a:off x="0" y="-259695"/>
            <a:ext cx="12192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scene3d>
            <a:camera prst="orthographicFront"/>
            <a:lightRig rig="threePt" dir="t"/>
          </a:scene3d>
          <a:sp3d>
            <a:bevelT w="69850" prst="angle"/>
            <a:bevelB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7C7C91A-CDC1-4CE7-AC90-D111C03F75E6}"/>
              </a:ext>
            </a:extLst>
          </p:cNvPr>
          <p:cNvGrpSpPr/>
          <p:nvPr/>
        </p:nvGrpSpPr>
        <p:grpSpPr>
          <a:xfrm>
            <a:off x="3420723" y="155294"/>
            <a:ext cx="4815840" cy="970280"/>
            <a:chOff x="3393440" y="164571"/>
            <a:chExt cx="6604000" cy="970280"/>
          </a:xfrm>
          <a:solidFill>
            <a:srgbClr val="E34939"/>
          </a:solidFill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DC5703B5-72D0-4BA0-87FD-F4D6A1612603}"/>
                </a:ext>
              </a:extLst>
            </p:cNvPr>
            <p:cNvSpPr/>
            <p:nvPr/>
          </p:nvSpPr>
          <p:spPr>
            <a:xfrm>
              <a:off x="3393440" y="164571"/>
              <a:ext cx="6604000" cy="97028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DCE4710-913C-4E68-8207-3FC3D7607EC4}"/>
                </a:ext>
              </a:extLst>
            </p:cNvPr>
            <p:cNvSpPr txBox="1"/>
            <p:nvPr/>
          </p:nvSpPr>
          <p:spPr>
            <a:xfrm>
              <a:off x="3718560" y="295768"/>
              <a:ext cx="6197600" cy="70788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40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8E85AC4-D12E-4277-9BCA-C60FF4A0F48F}"/>
              </a:ext>
            </a:extLst>
          </p:cNvPr>
          <p:cNvSpPr/>
          <p:nvPr/>
        </p:nvSpPr>
        <p:spPr>
          <a:xfrm>
            <a:off x="447040" y="1402080"/>
            <a:ext cx="7620000" cy="1341120"/>
          </a:xfrm>
          <a:prstGeom prst="roundRect">
            <a:avLst/>
          </a:prstGeom>
          <a:noFill/>
          <a:ln w="412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F9E392D-0289-43E2-8E8C-72DFB8ED7F86}"/>
              </a:ext>
            </a:extLst>
          </p:cNvPr>
          <p:cNvSpPr/>
          <p:nvPr/>
        </p:nvSpPr>
        <p:spPr>
          <a:xfrm>
            <a:off x="142240" y="1082040"/>
            <a:ext cx="1747520" cy="640080"/>
          </a:xfrm>
          <a:prstGeom prst="roundRect">
            <a:avLst/>
          </a:prstGeom>
          <a:solidFill>
            <a:schemeClr val="accent2"/>
          </a:solidFill>
          <a:scene3d>
            <a:camera prst="orthographicFront"/>
            <a:lightRig rig="threePt" dir="t"/>
          </a:scene3d>
          <a:sp3d>
            <a:bevelT w="139700" h="31750" prst="angle"/>
            <a:bevelB w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Câu 6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D738183-A132-4ADD-B6B2-EF399F837337}"/>
              </a:ext>
            </a:extLst>
          </p:cNvPr>
          <p:cNvSpPr/>
          <p:nvPr/>
        </p:nvSpPr>
        <p:spPr>
          <a:xfrm>
            <a:off x="1016000" y="2156989"/>
            <a:ext cx="6593840" cy="1957812"/>
          </a:xfrm>
          <a:prstGeom prst="roundRect">
            <a:avLst/>
          </a:prstGeom>
          <a:solidFill>
            <a:schemeClr val="accent5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78FD6E09-F5FB-46EA-B484-B09448555BFF}"/>
              </a:ext>
            </a:extLst>
          </p:cNvPr>
          <p:cNvSpPr/>
          <p:nvPr/>
        </p:nvSpPr>
        <p:spPr>
          <a:xfrm>
            <a:off x="9022080" y="1963950"/>
            <a:ext cx="2661920" cy="134111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D4EF501-F0E3-4B1E-8B00-75F189F6C5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079" y="2114751"/>
            <a:ext cx="709058" cy="907191"/>
          </a:xfrm>
          <a:prstGeom prst="rect">
            <a:avLst/>
          </a:prstGeom>
        </p:spPr>
      </p:pic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80298B65-CB4D-47D0-A97D-E6DB6297D3F2}"/>
              </a:ext>
            </a:extLst>
          </p:cNvPr>
          <p:cNvSpPr/>
          <p:nvPr/>
        </p:nvSpPr>
        <p:spPr>
          <a:xfrm>
            <a:off x="9002294" y="1477923"/>
            <a:ext cx="726497" cy="486027"/>
          </a:xfrm>
          <a:prstGeom prst="wedgeEllipseCallout">
            <a:avLst>
              <a:gd name="adj1" fmla="val 75456"/>
              <a:gd name="adj2" fmla="val 67804"/>
            </a:avLst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/>
              <a:t>?</a:t>
            </a:r>
          </a:p>
        </p:txBody>
      </p:sp>
      <p:sp>
        <p:nvSpPr>
          <p:cNvPr id="22" name="Speech Bubble: Oval 21">
            <a:extLst>
              <a:ext uri="{FF2B5EF4-FFF2-40B4-BE49-F238E27FC236}">
                <a16:creationId xmlns:a16="http://schemas.microsoft.com/office/drawing/2014/main" id="{4DF5AB7F-602F-400D-984C-3318E3B8541A}"/>
              </a:ext>
            </a:extLst>
          </p:cNvPr>
          <p:cNvSpPr/>
          <p:nvPr/>
        </p:nvSpPr>
        <p:spPr>
          <a:xfrm>
            <a:off x="9757143" y="1413774"/>
            <a:ext cx="706711" cy="400964"/>
          </a:xfrm>
          <a:prstGeom prst="wedgeEllipseCallout">
            <a:avLst>
              <a:gd name="adj1" fmla="val 33330"/>
              <a:gd name="adj2" fmla="val 102277"/>
            </a:avLst>
          </a:prstGeom>
          <a:solidFill>
            <a:srgbClr val="E3493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5D80F1C3-314C-4EC1-919D-A0A052F0BD9B}"/>
              </a:ext>
            </a:extLst>
          </p:cNvPr>
          <p:cNvSpPr/>
          <p:nvPr/>
        </p:nvSpPr>
        <p:spPr>
          <a:xfrm>
            <a:off x="10460307" y="1317727"/>
            <a:ext cx="706711" cy="400964"/>
          </a:xfrm>
          <a:prstGeom prst="wedgeEllipseCallout">
            <a:avLst>
              <a:gd name="adj1" fmla="val 10762"/>
              <a:gd name="adj2" fmla="val 10227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4" name="Speech Bubble: Oval 23">
            <a:extLst>
              <a:ext uri="{FF2B5EF4-FFF2-40B4-BE49-F238E27FC236}">
                <a16:creationId xmlns:a16="http://schemas.microsoft.com/office/drawing/2014/main" id="{4B5EDF13-0809-44F4-9464-0DA80B3DE472}"/>
              </a:ext>
            </a:extLst>
          </p:cNvPr>
          <p:cNvSpPr/>
          <p:nvPr/>
        </p:nvSpPr>
        <p:spPr>
          <a:xfrm>
            <a:off x="11218703" y="1362504"/>
            <a:ext cx="706711" cy="400964"/>
          </a:xfrm>
          <a:prstGeom prst="wedgeEllipseCallout">
            <a:avLst>
              <a:gd name="adj1" fmla="val -52428"/>
              <a:gd name="adj2" fmla="val 96974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B38D752-9669-495A-A65B-9C83B65D50DB}"/>
              </a:ext>
            </a:extLst>
          </p:cNvPr>
          <p:cNvSpPr/>
          <p:nvPr/>
        </p:nvSpPr>
        <p:spPr>
          <a:xfrm>
            <a:off x="248565" y="4434791"/>
            <a:ext cx="8128708" cy="1760531"/>
          </a:xfrm>
          <a:prstGeom prst="roundRect">
            <a:avLst/>
          </a:prstGeom>
          <a:solidFill>
            <a:srgbClr val="FFFF99"/>
          </a:solidFill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F6F3E22-3C3C-479E-8A33-3FA56D5089F4}"/>
              </a:ext>
            </a:extLst>
          </p:cNvPr>
          <p:cNvSpPr txBox="1"/>
          <p:nvPr/>
        </p:nvSpPr>
        <p:spPr>
          <a:xfrm>
            <a:off x="866817" y="5194261"/>
            <a:ext cx="5667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 thác, năng lượng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648F82F-774D-4CA9-90FF-92E82FD2B825}"/>
              </a:ext>
            </a:extLst>
          </p:cNvPr>
          <p:cNvSpPr txBox="1"/>
          <p:nvPr/>
        </p:nvSpPr>
        <p:spPr>
          <a:xfrm>
            <a:off x="1204517" y="2383609"/>
            <a:ext cx="6425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/>
              <a:t> </a:t>
            </a:r>
            <a:r>
              <a:rPr lang="en-US"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thế mạnh về than đá, dầu mỏ; Ngành CN nào ở châu Á có điều kiện phát triển mạnh?</a:t>
            </a:r>
          </a:p>
        </p:txBody>
      </p:sp>
      <p:sp>
        <p:nvSpPr>
          <p:cNvPr id="4" name="Star: 5 Points 3">
            <a:hlinkClick r:id="rId6" action="ppaction://hlinksldjump"/>
            <a:extLst>
              <a:ext uri="{FF2B5EF4-FFF2-40B4-BE49-F238E27FC236}">
                <a16:creationId xmlns:a16="http://schemas.microsoft.com/office/drawing/2014/main" id="{53FDEF60-04C5-41B0-9937-6D49EE952CEC}"/>
              </a:ext>
            </a:extLst>
          </p:cNvPr>
          <p:cNvSpPr/>
          <p:nvPr/>
        </p:nvSpPr>
        <p:spPr>
          <a:xfrm>
            <a:off x="11711011" y="6569642"/>
            <a:ext cx="368453" cy="222243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11868A18-31AB-4B95-A36B-F52A4693B28C}"/>
              </a:ext>
            </a:extLst>
          </p:cNvPr>
          <p:cNvSpPr/>
          <p:nvPr/>
        </p:nvSpPr>
        <p:spPr>
          <a:xfrm>
            <a:off x="445898" y="4484380"/>
            <a:ext cx="2085281" cy="542025"/>
          </a:xfrm>
          <a:prstGeom prst="roundRect">
            <a:avLst/>
          </a:prstGeom>
          <a:solidFill>
            <a:srgbClr val="C00000"/>
          </a:solidFill>
          <a:ln>
            <a:noFill/>
          </a:ln>
          <a:scene3d>
            <a:camera prst="orthographicFront"/>
            <a:lightRig rig="threePt" dir="t"/>
          </a:scene3d>
          <a:sp3d>
            <a:bevelT w="63500" prst="convex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Đáp án</a:t>
            </a:r>
          </a:p>
        </p:txBody>
      </p:sp>
      <p:pic>
        <p:nvPicPr>
          <p:cNvPr id="14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1E89563-A28E-4B7F-9081-5FD6C9F9B7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95387" y="650447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3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5" grpId="0" animBg="1"/>
      <p:bldP spid="29" grpId="0"/>
      <p:bldP spid="30" grpId="0"/>
      <p:bldP spid="31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17FD781-E026-4842-9A08-6B8F287C2960}"/>
              </a:ext>
            </a:extLst>
          </p:cNvPr>
          <p:cNvSpPr txBox="1"/>
          <p:nvPr/>
        </p:nvSpPr>
        <p:spPr>
          <a:xfrm>
            <a:off x="327642" y="1924056"/>
            <a:ext cx="11490290" cy="1200329"/>
          </a:xfrm>
          <a:prstGeom prst="rect">
            <a:avLst/>
          </a:prstGeom>
          <a:noFill/>
          <a:ln>
            <a:solidFill>
              <a:srgbClr val="00B050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1C11A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hiều và viết đoạn văn ngắn mô tả đặc điểm của một đồng bằng hoặc cao nguyên ở Châu Á.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A20B018-4A5B-4A3A-88EF-7848084703EB}"/>
              </a:ext>
            </a:extLst>
          </p:cNvPr>
          <p:cNvSpPr/>
          <p:nvPr/>
        </p:nvSpPr>
        <p:spPr>
          <a:xfrm>
            <a:off x="2994992" y="305491"/>
            <a:ext cx="6467060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Hộp_Văn_Bản 52">
            <a:extLst>
              <a:ext uri="{FF2B5EF4-FFF2-40B4-BE49-F238E27FC236}">
                <a16:creationId xmlns:a16="http://schemas.microsoft.com/office/drawing/2014/main" id="{9CCEAA7A-353C-4F73-8AFE-9AF20BE1C5CE}"/>
              </a:ext>
            </a:extLst>
          </p:cNvPr>
          <p:cNvSpPr txBox="1"/>
          <p:nvPr/>
        </p:nvSpPr>
        <p:spPr>
          <a:xfrm>
            <a:off x="2690192" y="466116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9023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EAAF909-09B6-4F77-A107-4E80ACD6B788}"/>
              </a:ext>
            </a:extLst>
          </p:cNvPr>
          <p:cNvSpPr txBox="1"/>
          <p:nvPr/>
        </p:nvSpPr>
        <p:spPr>
          <a:xfrm>
            <a:off x="1939379" y="1609433"/>
            <a:ext cx="995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 cứ vào nội dung bài học vừa qua. Hãy tóm tắt nội dung bài học bằng sơ đồ tư duy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9CA5FF-7055-4FD8-9197-3AE099BE5E65}"/>
              </a:ext>
            </a:extLst>
          </p:cNvPr>
          <p:cNvSpPr txBox="1"/>
          <p:nvPr/>
        </p:nvSpPr>
        <p:spPr>
          <a:xfrm>
            <a:off x="2468880" y="4032291"/>
            <a:ext cx="362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en-US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 s</a:t>
            </a:r>
            <a:r>
              <a:rPr lang="vi-VN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đồ t</a:t>
            </a:r>
            <a:r>
              <a:rPr lang="vi-VN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duy</a:t>
            </a: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9CD41A8-C190-46FC-A81B-141102F5B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111760" y="1409180"/>
            <a:ext cx="1625600" cy="1903663"/>
          </a:xfrm>
          <a:prstGeom prst="rect">
            <a:avLst/>
          </a:prstGeom>
        </p:spPr>
      </p:pic>
      <p:pic>
        <p:nvPicPr>
          <p:cNvPr id="1028" name="Picture 4" descr="Hướng dẫn cách vẽ sơ đồ tư duy bằng tay - Mindalife">
            <a:extLst>
              <a:ext uri="{FF2B5EF4-FFF2-40B4-BE49-F238E27FC236}">
                <a16:creationId xmlns:a16="http://schemas.microsoft.com/office/drawing/2014/main" id="{DBBC2472-FEAE-489C-934D-70912E33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98" y="3429000"/>
            <a:ext cx="3339548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1CBE109-06B3-46CA-BB77-012367B1028C}"/>
              </a:ext>
            </a:extLst>
          </p:cNvPr>
          <p:cNvSpPr/>
          <p:nvPr/>
        </p:nvSpPr>
        <p:spPr>
          <a:xfrm>
            <a:off x="2994992" y="305491"/>
            <a:ext cx="6467060" cy="115224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ộp_Văn_Bản 52">
            <a:extLst>
              <a:ext uri="{FF2B5EF4-FFF2-40B4-BE49-F238E27FC236}">
                <a16:creationId xmlns:a16="http://schemas.microsoft.com/office/drawing/2014/main" id="{35C96C1B-A53B-4911-AD8F-E2E234A6BDAF}"/>
              </a:ext>
            </a:extLst>
          </p:cNvPr>
          <p:cNvSpPr txBox="1"/>
          <p:nvPr/>
        </p:nvSpPr>
        <p:spPr>
          <a:xfrm>
            <a:off x="2690192" y="466116"/>
            <a:ext cx="6963041" cy="830997"/>
          </a:xfrm>
          <a:prstGeom prst="rect">
            <a:avLst/>
          </a:prstGeom>
          <a:noFill/>
          <a:ln>
            <a:noFill/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800" b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THỬ THÁCH CHO EM</a:t>
            </a:r>
            <a:endParaRPr lang="en-US" sz="48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01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</a:t>
            </a:r>
            <a:r>
              <a:rPr lang="en-US" sz="6000" b="1">
                <a:latin typeface="Arial" pitchFamily="34" charset="0"/>
                <a:cs typeface="Arial" pitchFamily="34" charset="0"/>
              </a:rPr>
              <a:t>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60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vi-VN" sz="3600" b="1">
                <a:solidFill>
                  <a:srgbClr val="FF00FF"/>
                </a:solidFill>
              </a:rPr>
              <a:t>Về nhà </a:t>
            </a:r>
            <a:r>
              <a:rPr lang="en-US" sz="3600" b="1">
                <a:solidFill>
                  <a:srgbClr val="FF00FF"/>
                </a:solidFill>
              </a:rPr>
              <a:t>…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bị</a:t>
            </a:r>
            <a:r>
              <a:rPr lang="en-US" sz="36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err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60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 ……..</a:t>
            </a:r>
            <a:endParaRPr lang="en-US" sz="3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457199" y="199869"/>
            <a:ext cx="11483163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6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 vàng,tóc đen và dài,mắt đen,mũi thấp là những đặc điểm cơ bản của người thuộc chủng tộc nào?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041624" y="3667006"/>
            <a:ext cx="4906798" cy="11829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>
                <a:solidFill>
                  <a:srgbClr val="0E73B7"/>
                </a:solidFill>
                <a:latin typeface="Arial" panose="020B0604020202020204" pitchFamily="34" charset="0"/>
              </a:rPr>
              <a:t>C. </a:t>
            </a:r>
            <a:r>
              <a:rPr lang="en-US" sz="3600" noProof="0">
                <a:solidFill>
                  <a:srgbClr val="0E73B7"/>
                </a:solidFill>
                <a:latin typeface="Arial" panose="020B0604020202020204" pitchFamily="34" charset="0"/>
              </a:rPr>
              <a:t>Môn-gô-lô-it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8" cy="131011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600" noProof="0">
                <a:solidFill>
                  <a:srgbClr val="0E73B7"/>
                </a:solidFill>
                <a:latin typeface="Arial" panose="020B0604020202020204" pitchFamily="34" charset="0"/>
              </a:rPr>
              <a:t>Ơ-rô-pê- 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62208" y="1992518"/>
            <a:ext cx="4906798" cy="12711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UcPeriod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Nê-gr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</a:rPr>
              <a:t>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1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949301" y="3788762"/>
            <a:ext cx="885137" cy="70805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698" y="2433200"/>
            <a:ext cx="804742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4280" y="2581927"/>
            <a:ext cx="804742" cy="70719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17BCCED6-93BB-4E73-B38A-2D9CD2D5A97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1071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0115;p73">
            <a:extLst>
              <a:ext uri="{FF2B5EF4-FFF2-40B4-BE49-F238E27FC236}">
                <a16:creationId xmlns:a16="http://schemas.microsoft.com/office/drawing/2014/main" id="{7338BDDA-B27F-4603-B871-C4ED7F2ABAEB}"/>
              </a:ext>
            </a:extLst>
          </p:cNvPr>
          <p:cNvGrpSpPr/>
          <p:nvPr/>
        </p:nvGrpSpPr>
        <p:grpSpPr>
          <a:xfrm>
            <a:off x="1293331" y="1482266"/>
            <a:ext cx="2438400" cy="5105400"/>
            <a:chOff x="8075075" y="3754290"/>
            <a:chExt cx="255613" cy="613194"/>
          </a:xfrm>
          <a:solidFill>
            <a:srgbClr val="FFC000"/>
          </a:solidFill>
        </p:grpSpPr>
        <p:grpSp>
          <p:nvGrpSpPr>
            <p:cNvPr id="3" name="Google Shape;10116;p73">
              <a:extLst>
                <a:ext uri="{FF2B5EF4-FFF2-40B4-BE49-F238E27FC236}">
                  <a16:creationId xmlns:a16="http://schemas.microsoft.com/office/drawing/2014/main" id="{FA31BCB4-B2EA-4B9B-9FC2-78193F80A5E7}"/>
                </a:ext>
              </a:extLst>
            </p:cNvPr>
            <p:cNvGrpSpPr/>
            <p:nvPr/>
          </p:nvGrpSpPr>
          <p:grpSpPr>
            <a:xfrm>
              <a:off x="8075075" y="3754290"/>
              <a:ext cx="255613" cy="613194"/>
              <a:chOff x="8075075" y="3754290"/>
              <a:chExt cx="255613" cy="613194"/>
            </a:xfrm>
            <a:grpFill/>
          </p:grpSpPr>
          <p:sp>
            <p:nvSpPr>
              <p:cNvPr id="5" name="Google Shape;10117;p73">
                <a:extLst>
                  <a:ext uri="{FF2B5EF4-FFF2-40B4-BE49-F238E27FC236}">
                    <a16:creationId xmlns:a16="http://schemas.microsoft.com/office/drawing/2014/main" id="{42596F73-2271-4DEF-A7F4-060E0AEC55CF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28575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" name="Google Shape;10118;p73">
                <a:extLst>
                  <a:ext uri="{FF2B5EF4-FFF2-40B4-BE49-F238E27FC236}">
                    <a16:creationId xmlns:a16="http://schemas.microsoft.com/office/drawing/2014/main" id="{626F7939-934A-4FEA-8F6E-AE13FF911B99}"/>
                  </a:ext>
                </a:extLst>
              </p:cNvPr>
              <p:cNvSpPr/>
              <p:nvPr/>
            </p:nvSpPr>
            <p:spPr>
              <a:xfrm>
                <a:off x="8075076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FFC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" name="Google Shape;10119;p73">
              <a:extLst>
                <a:ext uri="{FF2B5EF4-FFF2-40B4-BE49-F238E27FC236}">
                  <a16:creationId xmlns:a16="http://schemas.microsoft.com/office/drawing/2014/main" id="{F982AD8B-045F-4872-91D7-F249692E193D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BAC8D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074" name="Picture 2" descr="Dân Số-vector Clip Nghệ Thuật-miễn Phí Vector Miễn Phí Tải Về">
            <a:extLst>
              <a:ext uri="{FF2B5EF4-FFF2-40B4-BE49-F238E27FC236}">
                <a16:creationId xmlns:a16="http://schemas.microsoft.com/office/drawing/2014/main" id="{1BF55C6B-1F46-443E-A136-4C3FE9AC9A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88"/>
          <a:stretch/>
        </p:blipFill>
        <p:spPr bwMode="auto">
          <a:xfrm>
            <a:off x="1540145" y="1773502"/>
            <a:ext cx="1882291" cy="1753486"/>
          </a:xfrm>
          <a:prstGeom prst="ellipse">
            <a:avLst/>
          </a:prstGeom>
          <a:solidFill>
            <a:srgbClr val="FFC000"/>
          </a:solidFill>
        </p:spPr>
      </p:pic>
      <p:grpSp>
        <p:nvGrpSpPr>
          <p:cNvPr id="8" name="Google Shape;10115;p73">
            <a:extLst>
              <a:ext uri="{FF2B5EF4-FFF2-40B4-BE49-F238E27FC236}">
                <a16:creationId xmlns:a16="http://schemas.microsoft.com/office/drawing/2014/main" id="{654D1C90-3F68-4CB5-B376-6412AC921E91}"/>
              </a:ext>
            </a:extLst>
          </p:cNvPr>
          <p:cNvGrpSpPr/>
          <p:nvPr/>
        </p:nvGrpSpPr>
        <p:grpSpPr>
          <a:xfrm>
            <a:off x="4909318" y="1482266"/>
            <a:ext cx="2438400" cy="5105400"/>
            <a:chOff x="8075075" y="3754290"/>
            <a:chExt cx="255613" cy="613194"/>
          </a:xfrm>
          <a:solidFill>
            <a:srgbClr val="00B050"/>
          </a:solidFill>
        </p:grpSpPr>
        <p:grpSp>
          <p:nvGrpSpPr>
            <p:cNvPr id="9" name="Google Shape;10116;p73">
              <a:extLst>
                <a:ext uri="{FF2B5EF4-FFF2-40B4-BE49-F238E27FC236}">
                  <a16:creationId xmlns:a16="http://schemas.microsoft.com/office/drawing/2014/main" id="{9F48B93B-F0B6-492C-A31D-F5259F3C3696}"/>
                </a:ext>
              </a:extLst>
            </p:cNvPr>
            <p:cNvGrpSpPr/>
            <p:nvPr/>
          </p:nvGrpSpPr>
          <p:grpSpPr>
            <a:xfrm>
              <a:off x="8075075" y="3754290"/>
              <a:ext cx="255613" cy="613194"/>
              <a:chOff x="8075075" y="3754290"/>
              <a:chExt cx="255613" cy="613194"/>
            </a:xfrm>
            <a:grpFill/>
          </p:grpSpPr>
          <p:sp>
            <p:nvSpPr>
              <p:cNvPr id="11" name="Google Shape;10117;p73">
                <a:extLst>
                  <a:ext uri="{FF2B5EF4-FFF2-40B4-BE49-F238E27FC236}">
                    <a16:creationId xmlns:a16="http://schemas.microsoft.com/office/drawing/2014/main" id="{D4A6DC6A-415C-40F8-870C-E6045AFF99D6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28575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0118;p73">
                <a:extLst>
                  <a:ext uri="{FF2B5EF4-FFF2-40B4-BE49-F238E27FC236}">
                    <a16:creationId xmlns:a16="http://schemas.microsoft.com/office/drawing/2014/main" id="{FF59D34B-BAB9-4102-96C8-6A8C8D35EC1E}"/>
                  </a:ext>
                </a:extLst>
              </p:cNvPr>
              <p:cNvSpPr/>
              <p:nvPr/>
            </p:nvSpPr>
            <p:spPr>
              <a:xfrm>
                <a:off x="8075076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00B05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" name="Google Shape;10119;p73">
              <a:extLst>
                <a:ext uri="{FF2B5EF4-FFF2-40B4-BE49-F238E27FC236}">
                  <a16:creationId xmlns:a16="http://schemas.microsoft.com/office/drawing/2014/main" id="{9C13E3BB-34FF-48DC-A60F-C0A27E5B6F63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00B0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076" name="Picture 4" descr="China Planificación Familiar, Sociedad Armoniosa, Control De La Población,  Planificación Familiar China PNG y PSD para Descargar Gratis | Pngtree">
            <a:extLst>
              <a:ext uri="{FF2B5EF4-FFF2-40B4-BE49-F238E27FC236}">
                <a16:creationId xmlns:a16="http://schemas.microsoft.com/office/drawing/2014/main" id="{D69A5F12-2D06-4877-AD1D-C707F6763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056" y="1773502"/>
            <a:ext cx="1832518" cy="183251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4F923337-6C7E-48EC-871D-F47987C53DF0}"/>
              </a:ext>
            </a:extLst>
          </p:cNvPr>
          <p:cNvSpPr txBox="1"/>
          <p:nvPr/>
        </p:nvSpPr>
        <p:spPr>
          <a:xfrm>
            <a:off x="1076232" y="4007551"/>
            <a:ext cx="266700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742950" indent="-742950"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AutoNum type="arabicPeriod"/>
            </a:pPr>
            <a:r>
              <a:rPr lang="en-US" sz="3600">
                <a:solidFill>
                  <a:srgbClr val="002060"/>
                </a:solidFill>
                <a:latin typeface="SVN-Comic Sans MS" panose="02040603050506020204" pitchFamily="18" charset="0"/>
                <a:ea typeface="+mj-ea"/>
                <a:cs typeface="+mj-cs"/>
              </a:rPr>
              <a:t>Dân cư</a:t>
            </a:r>
          </a:p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rgbClr val="002060"/>
                </a:solidFill>
                <a:latin typeface="SVN-Comic Sans MS" panose="02040603050506020204" pitchFamily="18" charset="0"/>
                <a:ea typeface="+mj-ea"/>
                <a:cs typeface="+mj-cs"/>
              </a:rPr>
              <a:t>tôn giáo</a:t>
            </a:r>
          </a:p>
        </p:txBody>
      </p:sp>
      <p:grpSp>
        <p:nvGrpSpPr>
          <p:cNvPr id="16" name="Google Shape;10115;p73">
            <a:extLst>
              <a:ext uri="{FF2B5EF4-FFF2-40B4-BE49-F238E27FC236}">
                <a16:creationId xmlns:a16="http://schemas.microsoft.com/office/drawing/2014/main" id="{ADFD07FC-A9B7-4329-B174-766F0CCA67DC}"/>
              </a:ext>
            </a:extLst>
          </p:cNvPr>
          <p:cNvGrpSpPr/>
          <p:nvPr/>
        </p:nvGrpSpPr>
        <p:grpSpPr>
          <a:xfrm>
            <a:off x="8636103" y="1545788"/>
            <a:ext cx="2438400" cy="5105400"/>
            <a:chOff x="8075075" y="3754290"/>
            <a:chExt cx="255613" cy="613194"/>
          </a:xfrm>
          <a:solidFill>
            <a:srgbClr val="CC0099"/>
          </a:solidFill>
        </p:grpSpPr>
        <p:grpSp>
          <p:nvGrpSpPr>
            <p:cNvPr id="17" name="Google Shape;10116;p73">
              <a:extLst>
                <a:ext uri="{FF2B5EF4-FFF2-40B4-BE49-F238E27FC236}">
                  <a16:creationId xmlns:a16="http://schemas.microsoft.com/office/drawing/2014/main" id="{DA3BC755-410A-4970-A875-7FED530E2731}"/>
                </a:ext>
              </a:extLst>
            </p:cNvPr>
            <p:cNvGrpSpPr/>
            <p:nvPr/>
          </p:nvGrpSpPr>
          <p:grpSpPr>
            <a:xfrm>
              <a:off x="8075075" y="3754290"/>
              <a:ext cx="255613" cy="613194"/>
              <a:chOff x="8075075" y="3754290"/>
              <a:chExt cx="255613" cy="613194"/>
            </a:xfrm>
            <a:grpFill/>
          </p:grpSpPr>
          <p:sp>
            <p:nvSpPr>
              <p:cNvPr id="19" name="Google Shape;10117;p73">
                <a:extLst>
                  <a:ext uri="{FF2B5EF4-FFF2-40B4-BE49-F238E27FC236}">
                    <a16:creationId xmlns:a16="http://schemas.microsoft.com/office/drawing/2014/main" id="{055FCEE4-ED91-4EFA-8BA3-8E2BB3132843}"/>
                  </a:ext>
                </a:extLst>
              </p:cNvPr>
              <p:cNvSpPr/>
              <p:nvPr/>
            </p:nvSpPr>
            <p:spPr>
              <a:xfrm>
                <a:off x="8075075" y="4252967"/>
                <a:ext cx="255612" cy="114517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7497" extrusionOk="0">
                    <a:moveTo>
                      <a:pt x="1" y="1"/>
                    </a:moveTo>
                    <a:lnTo>
                      <a:pt x="8369" y="7496"/>
                    </a:lnTo>
                    <a:lnTo>
                      <a:pt x="16734" y="1"/>
                    </a:lnTo>
                    <a:close/>
                  </a:path>
                </a:pathLst>
              </a:custGeom>
              <a:grpFill/>
              <a:ln w="28575" cap="flat" cmpd="sng">
                <a:solidFill>
                  <a:srgbClr val="CC00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0118;p73">
                <a:extLst>
                  <a:ext uri="{FF2B5EF4-FFF2-40B4-BE49-F238E27FC236}">
                    <a16:creationId xmlns:a16="http://schemas.microsoft.com/office/drawing/2014/main" id="{48D7E10A-6D8A-4B25-B653-5EE36E207523}"/>
                  </a:ext>
                </a:extLst>
              </p:cNvPr>
              <p:cNvSpPr/>
              <p:nvPr/>
            </p:nvSpPr>
            <p:spPr>
              <a:xfrm>
                <a:off x="8075076" y="3754290"/>
                <a:ext cx="255612" cy="498713"/>
              </a:xfrm>
              <a:custGeom>
                <a:avLst/>
                <a:gdLst/>
                <a:ahLst/>
                <a:cxnLst/>
                <a:rect l="l" t="t" r="r" b="b"/>
                <a:pathLst>
                  <a:path w="16734" h="32649" extrusionOk="0">
                    <a:moveTo>
                      <a:pt x="8369" y="0"/>
                    </a:moveTo>
                    <a:cubicBezTo>
                      <a:pt x="3747" y="0"/>
                      <a:pt x="1" y="3747"/>
                      <a:pt x="1" y="8366"/>
                    </a:cubicBezTo>
                    <a:lnTo>
                      <a:pt x="1" y="32649"/>
                    </a:lnTo>
                    <a:lnTo>
                      <a:pt x="16734" y="32649"/>
                    </a:lnTo>
                    <a:lnTo>
                      <a:pt x="16734" y="8366"/>
                    </a:lnTo>
                    <a:cubicBezTo>
                      <a:pt x="16734" y="3744"/>
                      <a:pt x="12987" y="0"/>
                      <a:pt x="8369" y="0"/>
                    </a:cubicBezTo>
                    <a:close/>
                  </a:path>
                </a:pathLst>
              </a:custGeom>
              <a:grpFill/>
              <a:ln w="28575" cap="flat" cmpd="sng">
                <a:solidFill>
                  <a:srgbClr val="CC009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defTabSz="914400">
                  <a:buClr>
                    <a:srgbClr val="000000"/>
                  </a:buClr>
                  <a:buFont typeface="Arial"/>
                  <a:buNone/>
                </a:pPr>
                <a:endParaRPr sz="14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8" name="Google Shape;10119;p73">
              <a:extLst>
                <a:ext uri="{FF2B5EF4-FFF2-40B4-BE49-F238E27FC236}">
                  <a16:creationId xmlns:a16="http://schemas.microsoft.com/office/drawing/2014/main" id="{11542EAD-1411-4D88-A381-74718F0F4B03}"/>
                </a:ext>
              </a:extLst>
            </p:cNvPr>
            <p:cNvSpPr/>
            <p:nvPr/>
          </p:nvSpPr>
          <p:spPr>
            <a:xfrm>
              <a:off x="8107762" y="3782257"/>
              <a:ext cx="190281" cy="190281"/>
            </a:xfrm>
            <a:custGeom>
              <a:avLst/>
              <a:gdLst/>
              <a:ahLst/>
              <a:cxnLst/>
              <a:rect l="l" t="t" r="r" b="b"/>
              <a:pathLst>
                <a:path w="12457" h="12457" extrusionOk="0">
                  <a:moveTo>
                    <a:pt x="6229" y="1"/>
                  </a:moveTo>
                  <a:cubicBezTo>
                    <a:pt x="2788" y="1"/>
                    <a:pt x="1" y="2788"/>
                    <a:pt x="1" y="6229"/>
                  </a:cubicBezTo>
                  <a:cubicBezTo>
                    <a:pt x="1" y="9670"/>
                    <a:pt x="2788" y="12457"/>
                    <a:pt x="6229" y="12457"/>
                  </a:cubicBezTo>
                  <a:cubicBezTo>
                    <a:pt x="9666" y="12457"/>
                    <a:pt x="12457" y="9670"/>
                    <a:pt x="12457" y="6229"/>
                  </a:cubicBezTo>
                  <a:cubicBezTo>
                    <a:pt x="12457" y="2788"/>
                    <a:pt x="9666" y="1"/>
                    <a:pt x="6229" y="1"/>
                  </a:cubicBezTo>
                  <a:close/>
                </a:path>
              </a:pathLst>
            </a:custGeom>
            <a:grpFill/>
            <a:ln w="9525" cap="flat" cmpd="sng">
              <a:solidFill>
                <a:srgbClr val="CC009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" name="Hình ảnh 6">
            <a:extLst>
              <a:ext uri="{FF2B5EF4-FFF2-40B4-BE49-F238E27FC236}">
                <a16:creationId xmlns:a16="http://schemas.microsoft.com/office/drawing/2014/main" id="{8C9521D8-6290-491C-9FAA-7E5C3AAB4A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683" t="6437" r="6431" b="9814"/>
          <a:stretch/>
        </p:blipFill>
        <p:spPr>
          <a:xfrm>
            <a:off x="8947918" y="1744392"/>
            <a:ext cx="1815171" cy="1705749"/>
          </a:xfrm>
          <a:prstGeom prst="ellipse">
            <a:avLst/>
          </a:prstGeom>
        </p:spPr>
      </p:pic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F979D273-4037-4968-BC1C-9DA0164DB482}"/>
              </a:ext>
            </a:extLst>
          </p:cNvPr>
          <p:cNvSpPr txBox="1"/>
          <p:nvPr/>
        </p:nvSpPr>
        <p:spPr>
          <a:xfrm>
            <a:off x="4299708" y="2219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  <a:latin typeface="#9Slide03 BoosterNextFYBlack" panose="02000A03000000020004" pitchFamily="2" charset="0"/>
              </a:rPr>
              <a:t>NỘI DUNG CHÍNH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53B8620-4C18-446C-AF78-E3E5DA4C96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819400" y="103829"/>
            <a:ext cx="1143000" cy="1088589"/>
          </a:xfrm>
          <a:prstGeom prst="rect">
            <a:avLst/>
          </a:prstGeom>
        </p:spPr>
      </p:pic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C8081445-A446-427A-8EF7-7DBE96C354AA}"/>
              </a:ext>
            </a:extLst>
          </p:cNvPr>
          <p:cNvSpPr txBox="1"/>
          <p:nvPr/>
        </p:nvSpPr>
        <p:spPr>
          <a:xfrm>
            <a:off x="8535589" y="4180743"/>
            <a:ext cx="266700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SVN-Comic Sans MS" panose="02040603050506020204" pitchFamily="18" charset="0"/>
                <a:ea typeface="+mj-ea"/>
                <a:cs typeface="+mj-cs"/>
              </a:rPr>
              <a:t>3. </a:t>
            </a: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E0B75ABB-A135-4B5B-A500-6C2CACDC9BB8}"/>
              </a:ext>
            </a:extLst>
          </p:cNvPr>
          <p:cNvSpPr txBox="1"/>
          <p:nvPr/>
        </p:nvSpPr>
        <p:spPr>
          <a:xfrm>
            <a:off x="5076583" y="4547491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>
                <a:solidFill>
                  <a:schemeClr val="bg1"/>
                </a:solidFill>
                <a:latin typeface="SVN-Comic Sans MS" panose="02040603050506020204" pitchFamily="18" charset="0"/>
                <a:ea typeface="+mj-ea"/>
                <a:cs typeface="+mj-cs"/>
              </a:rPr>
              <a:t>2. Sự phân bố dân cư, các đô thị lớn</a:t>
            </a:r>
          </a:p>
        </p:txBody>
      </p:sp>
    </p:spTree>
    <p:extLst>
      <p:ext uri="{BB962C8B-B14F-4D97-AF65-F5344CB8AC3E}">
        <p14:creationId xmlns:p14="http://schemas.microsoft.com/office/powerpoint/2010/main" val="54349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6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807" y="4430869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4.</a:t>
            </a:r>
            <a:r>
              <a:rPr lang="en-US"/>
              <a:t> </a:t>
            </a:r>
            <a:r>
              <a:rPr lang="en-US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gia nào có dân số đông nhất thế giới?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92228" y="1979499"/>
            <a:ext cx="5169157" cy="16045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 noProof="0">
                <a:solidFill>
                  <a:srgbClr val="0E73B7"/>
                </a:solidFill>
                <a:latin typeface="Arial" panose="020B0604020202020204" pitchFamily="34" charset="0"/>
              </a:rPr>
              <a:t>Ấn Độ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4" y="1986790"/>
            <a:ext cx="5176481" cy="160726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Nhật Bản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52900" y="3733911"/>
            <a:ext cx="5169157" cy="12262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Trung Quốc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82" y="2570170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398" y="3945336"/>
            <a:ext cx="804536" cy="64362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93" y="2617747"/>
            <a:ext cx="732592" cy="64379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0390258" y="6454743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3" action="ppaction://hlinksldjump"/>
            <a:extLst>
              <a:ext uri="{FF2B5EF4-FFF2-40B4-BE49-F238E27FC236}">
                <a16:creationId xmlns:a16="http://schemas.microsoft.com/office/drawing/2014/main" id="{93901FFD-80D8-416F-AD9B-702B900E4BE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EB90A6E7-C6B7-4F6B-835A-B9B30911D38B}"/>
              </a:ext>
            </a:extLst>
          </p:cNvPr>
          <p:cNvSpPr/>
          <p:nvPr/>
        </p:nvSpPr>
        <p:spPr>
          <a:xfrm>
            <a:off x="782274" y="174897"/>
            <a:ext cx="10627451" cy="22598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vi-VN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MỪNG BẠN ĐÃ NHẬN ĐƯỢC </a:t>
            </a:r>
          </a:p>
          <a:p>
            <a:pPr lvl="0" algn="ctr"/>
            <a:r>
              <a:rPr lang="vi-VN" sz="4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PHẦN QUÀ</a:t>
            </a:r>
            <a:endParaRPr lang="en-US" sz="4000" b="1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9257F9-8703-4FEF-8753-584440C446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546515-0D9D-41E0-A624-7881FB618C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15" name="Rectangle: Folded Corner 14">
            <a:extLst>
              <a:ext uri="{FF2B5EF4-FFF2-40B4-BE49-F238E27FC236}">
                <a16:creationId xmlns:a16="http://schemas.microsoft.com/office/drawing/2014/main" id="{EB1891D7-62BF-4890-A921-EF1AFD5AB269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F0ED22D-813E-4BAA-A8A3-4090C5AAC5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3D6522-593F-4DDB-B518-BE62ADB23E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11" name="Picture 10" descr="A picture containing text, building, window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7E35CC33-E2D1-4C1B-8E99-73CCA4D92C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60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6" grpId="0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604597"/>
          </a:xfrm>
          <a:prstGeom prst="snip2Diag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54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  <a:r>
              <a:rPr lang="en-US" sz="4400"/>
              <a:t> </a:t>
            </a:r>
            <a:r>
              <a:rPr lang="en-US" sz="44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Quốc gia nào có dân số đông nhất thế giới?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33484" y="2189708"/>
            <a:ext cx="5226546" cy="10250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Nê-g</a:t>
            </a:r>
            <a:r>
              <a:rPr kumimoji="0" lang="vi-VN" sz="3600" b="0" i="0" u="none" strike="noStrike" kern="1200" cap="none" spc="0" normalizeH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452566" y="2196844"/>
            <a:ext cx="4906798" cy="99073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M</a:t>
            </a:r>
            <a:r>
              <a:rPr lang="en-US" sz="3600">
                <a:solidFill>
                  <a:srgbClr val="0E73B7"/>
                </a:solidFill>
                <a:latin typeface="Arial" panose="020B0604020202020204" pitchFamily="34" charset="0"/>
              </a:rPr>
              <a:t>ô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n-gô-lô-it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33484" y="3645530"/>
            <a:ext cx="5226547" cy="102508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kumimoji="0" lang="vi-VN" sz="3600" b="0" i="0" u="none" strike="noStrike" kern="1200" cap="none" spc="0" normalizeH="0" baseline="0" noProof="0">
                <a:ln>
                  <a:noFill/>
                </a:ln>
                <a:solidFill>
                  <a:srgbClr val="0E73B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lang="vi-VN" sz="3600">
                <a:solidFill>
                  <a:srgbClr val="0E73B7"/>
                </a:solidFill>
                <a:latin typeface="Arial" panose="020B0604020202020204" pitchFamily="34" charset="0"/>
              </a:rPr>
              <a:t>Ơ-rô-pê-ô-it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E73B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759" y="2356248"/>
            <a:ext cx="805722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194881" y="3782412"/>
            <a:ext cx="804536" cy="70408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602" y="2377563"/>
            <a:ext cx="804742" cy="64379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9" name="Picture 18" descr="A picture containing text, building, window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22112DD1-730E-4185-9E0F-B96E7EA2D81E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87" y="6035983"/>
            <a:ext cx="875058" cy="75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1326</TotalTime>
  <Words>2873</Words>
  <Application>Microsoft Office PowerPoint</Application>
  <PresentationFormat>Widescreen</PresentationFormat>
  <Paragraphs>476</Paragraphs>
  <Slides>61</Slides>
  <Notes>25</Notes>
  <HiddenSlides>0</HiddenSlides>
  <MMClips>12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78" baseType="lpstr">
      <vt:lpstr>#9Slide03 Arima Madurai</vt:lpstr>
      <vt:lpstr>#9Slide03 BoosterNextFYBlack</vt:lpstr>
      <vt:lpstr>#9Slide03 IcielNovecento sans E</vt:lpstr>
      <vt:lpstr>#9Slide03 SFU Futura_12</vt:lpstr>
      <vt:lpstr>#9Slide05 Atlantika</vt:lpstr>
      <vt:lpstr>#9Slide07 IcielFinch</vt:lpstr>
      <vt:lpstr>.VnHelvetInsH</vt:lpstr>
      <vt:lpstr>Arial</vt:lpstr>
      <vt:lpstr>Calibri</vt:lpstr>
      <vt:lpstr>Calibri Light</vt:lpstr>
      <vt:lpstr>Comic Sans MS</vt:lpstr>
      <vt:lpstr>Impact</vt:lpstr>
      <vt:lpstr>SVN-Comic Sans MS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VnTeach.Com</dc:creator>
  <cp:keywords>VnTeach.Com</cp:keywords>
  <cp:lastModifiedBy>Admin</cp:lastModifiedBy>
  <cp:revision>1</cp:revision>
  <dcterms:created xsi:type="dcterms:W3CDTF">2022-03-23T08:47:13Z</dcterms:created>
  <dcterms:modified xsi:type="dcterms:W3CDTF">2023-08-14T02:36:53Z</dcterms:modified>
</cp:coreProperties>
</file>