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385" r:id="rId3"/>
    <p:sldId id="302" r:id="rId4"/>
    <p:sldId id="292" r:id="rId5"/>
    <p:sldId id="360" r:id="rId6"/>
    <p:sldId id="334" r:id="rId7"/>
    <p:sldId id="394" r:id="rId8"/>
    <p:sldId id="383" r:id="rId9"/>
    <p:sldId id="386" r:id="rId10"/>
    <p:sldId id="387" r:id="rId11"/>
    <p:sldId id="395" r:id="rId12"/>
    <p:sldId id="396" r:id="rId13"/>
    <p:sldId id="388" r:id="rId14"/>
    <p:sldId id="398" r:id="rId15"/>
    <p:sldId id="399" r:id="rId16"/>
    <p:sldId id="400" r:id="rId17"/>
    <p:sldId id="401" r:id="rId18"/>
    <p:sldId id="397" r:id="rId19"/>
    <p:sldId id="402" r:id="rId20"/>
    <p:sldId id="366" r:id="rId21"/>
    <p:sldId id="403" r:id="rId22"/>
    <p:sldId id="315" r:id="rId23"/>
    <p:sldId id="380" r:id="rId24"/>
    <p:sldId id="331" r:id="rId25"/>
    <p:sldId id="295" r:id="rId26"/>
    <p:sldId id="329" r:id="rId27"/>
    <p:sldId id="343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528" y="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440AAB-4098-414D-A2E7-DDAE3E143503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AD9E24-36D6-4386-A3EE-40B3FD911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DE7B2E-FA4A-45F8-9E4A-EFE047C3FFD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405" y="7937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Unit 2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17954" y="23821"/>
            <a:ext cx="1719317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2a - Reading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emf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4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5172075" y="2092325"/>
            <a:ext cx="63436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Unit 2: Fit for life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alibri" pitchFamily="34" charset="0"/>
              </a:rPr>
              <a:t>Lesson 2a: Reading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 pitchFamily="34" charset="0"/>
              </a:rPr>
              <a:t>Page 30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Text Box 18"/>
          <p:cNvSpPr txBox="1">
            <a:spLocks noChangeArrowheads="1"/>
          </p:cNvSpPr>
          <p:nvPr/>
        </p:nvSpPr>
        <p:spPr bwMode="auto">
          <a:xfrm>
            <a:off x="207963" y="442913"/>
            <a:ext cx="2686050" cy="5794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While-reading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74FED1-E65C-4AEB-9EAF-31113EDD3992}"/>
              </a:ext>
            </a:extLst>
          </p:cNvPr>
          <p:cNvSpPr/>
          <p:nvPr/>
        </p:nvSpPr>
        <p:spPr>
          <a:xfrm>
            <a:off x="3048000" y="468352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b="1" dirty="0">
                <a:solidFill>
                  <a:srgbClr val="211D1E"/>
                </a:solidFill>
                <a:latin typeface="+mj-lt"/>
              </a:rPr>
              <a:t>Listen and read the text.</a:t>
            </a:r>
            <a:endParaRPr lang="en-US" sz="3000" dirty="0">
              <a:latin typeface="+mj-lt"/>
            </a:endParaRPr>
          </a:p>
        </p:txBody>
      </p:sp>
      <p:pic>
        <p:nvPicPr>
          <p:cNvPr id="3" name="TA7 RIGHT ON - CD1 - TRACK 17">
            <a:hlinkClick r:id="" action="ppaction://media"/>
            <a:extLst>
              <a:ext uri="{FF2B5EF4-FFF2-40B4-BE49-F238E27FC236}">
                <a16:creationId xmlns:a16="http://schemas.microsoft.com/office/drawing/2014/main" id="{D45E9600-6335-49FA-BDE0-24316A103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3786" y="46835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9D2C63-A8DA-431A-B70B-0F443CCCA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63" y="1077952"/>
            <a:ext cx="8794368" cy="53919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B26A91-57A0-4285-B08E-85E12EF94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908" t="6009" r="1637" b="7042"/>
          <a:stretch/>
        </p:blipFill>
        <p:spPr>
          <a:xfrm>
            <a:off x="9002331" y="1077952"/>
            <a:ext cx="2981706" cy="5094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440511-452A-47DF-A5D5-4D548092FFE8}"/>
              </a:ext>
            </a:extLst>
          </p:cNvPr>
          <p:cNvSpPr/>
          <p:nvPr/>
        </p:nvSpPr>
        <p:spPr>
          <a:xfrm>
            <a:off x="210355" y="610050"/>
            <a:ext cx="11771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</a:rPr>
              <a:t>2. 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Read the text. Fill in the table with the information from the text.</a:t>
            </a:r>
            <a:endParaRPr lang="en-US" sz="32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20DF32-6750-4D1D-8FD4-4E712DB57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027"/>
          <a:stretch/>
        </p:blipFill>
        <p:spPr>
          <a:xfrm>
            <a:off x="1078330" y="3792311"/>
            <a:ext cx="9519380" cy="169100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1559FE1-88E0-4314-8225-703BBF578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035848"/>
              </p:ext>
            </p:extLst>
          </p:nvPr>
        </p:nvGraphicFramePr>
        <p:xfrm>
          <a:off x="1078330" y="1558136"/>
          <a:ext cx="10523889" cy="1870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7963">
                  <a:extLst>
                    <a:ext uri="{9D8B030D-6E8A-4147-A177-3AD203B41FA5}">
                      <a16:colId xmlns:a16="http://schemas.microsoft.com/office/drawing/2014/main" val="1336346582"/>
                    </a:ext>
                  </a:extLst>
                </a:gridCol>
                <a:gridCol w="3507963">
                  <a:extLst>
                    <a:ext uri="{9D8B030D-6E8A-4147-A177-3AD203B41FA5}">
                      <a16:colId xmlns:a16="http://schemas.microsoft.com/office/drawing/2014/main" val="2913122193"/>
                    </a:ext>
                  </a:extLst>
                </a:gridCol>
                <a:gridCol w="3507963">
                  <a:extLst>
                    <a:ext uri="{9D8B030D-6E8A-4147-A177-3AD203B41FA5}">
                      <a16:colId xmlns:a16="http://schemas.microsoft.com/office/drawing/2014/main" val="1450962709"/>
                    </a:ext>
                  </a:extLst>
                </a:gridCol>
              </a:tblGrid>
              <a:tr h="6821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372760"/>
                  </a:ext>
                </a:extLst>
              </a:tr>
              <a:tr h="6821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139946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4AD7E8-857D-4F82-8CAB-E197F79CA610}"/>
              </a:ext>
            </a:extLst>
          </p:cNvPr>
          <p:cNvCxnSpPr/>
          <p:nvPr/>
        </p:nvCxnSpPr>
        <p:spPr>
          <a:xfrm>
            <a:off x="7197645" y="5058315"/>
            <a:ext cx="14553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EF286FD-0C07-456B-AA69-62FC09D021DD}"/>
              </a:ext>
            </a:extLst>
          </p:cNvPr>
          <p:cNvSpPr txBox="1"/>
          <p:nvPr/>
        </p:nvSpPr>
        <p:spPr>
          <a:xfrm>
            <a:off x="1749881" y="2622358"/>
            <a:ext cx="212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Taekwondo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1A8D9C-8956-4D0C-ADEF-37691E9F1005}"/>
              </a:ext>
            </a:extLst>
          </p:cNvPr>
          <p:cNvCxnSpPr>
            <a:cxnSpLocks/>
          </p:cNvCxnSpPr>
          <p:nvPr/>
        </p:nvCxnSpPr>
        <p:spPr>
          <a:xfrm>
            <a:off x="9441712" y="5058315"/>
            <a:ext cx="9627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A52537F-0B2D-40C8-AE88-C1094CADB4B3}"/>
              </a:ext>
            </a:extLst>
          </p:cNvPr>
          <p:cNvSpPr txBox="1"/>
          <p:nvPr/>
        </p:nvSpPr>
        <p:spPr>
          <a:xfrm>
            <a:off x="5838020" y="2622358"/>
            <a:ext cx="166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Korea</a:t>
            </a:r>
          </a:p>
        </p:txBody>
      </p:sp>
    </p:spTree>
    <p:extLst>
      <p:ext uri="{BB962C8B-B14F-4D97-AF65-F5344CB8AC3E}">
        <p14:creationId xmlns:p14="http://schemas.microsoft.com/office/powerpoint/2010/main" val="2927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440511-452A-47DF-A5D5-4D548092FFE8}"/>
              </a:ext>
            </a:extLst>
          </p:cNvPr>
          <p:cNvSpPr/>
          <p:nvPr/>
        </p:nvSpPr>
        <p:spPr>
          <a:xfrm>
            <a:off x="210355" y="293786"/>
            <a:ext cx="11771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</a:rPr>
              <a:t>2. 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Read the text. Fill in the table with the information from the text.</a:t>
            </a:r>
            <a:endParaRPr lang="en-US" sz="3200" b="1" dirty="0">
              <a:latin typeface="+mj-lt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1559FE1-88E0-4314-8225-703BBF578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29499"/>
              </p:ext>
            </p:extLst>
          </p:nvPr>
        </p:nvGraphicFramePr>
        <p:xfrm>
          <a:off x="1131492" y="855234"/>
          <a:ext cx="10523889" cy="159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7963">
                  <a:extLst>
                    <a:ext uri="{9D8B030D-6E8A-4147-A177-3AD203B41FA5}">
                      <a16:colId xmlns:a16="http://schemas.microsoft.com/office/drawing/2014/main" val="1336346582"/>
                    </a:ext>
                  </a:extLst>
                </a:gridCol>
                <a:gridCol w="3507963">
                  <a:extLst>
                    <a:ext uri="{9D8B030D-6E8A-4147-A177-3AD203B41FA5}">
                      <a16:colId xmlns:a16="http://schemas.microsoft.com/office/drawing/2014/main" val="2913122193"/>
                    </a:ext>
                  </a:extLst>
                </a:gridCol>
                <a:gridCol w="3507963">
                  <a:extLst>
                    <a:ext uri="{9D8B030D-6E8A-4147-A177-3AD203B41FA5}">
                      <a16:colId xmlns:a16="http://schemas.microsoft.com/office/drawing/2014/main" val="1450962709"/>
                    </a:ext>
                  </a:extLst>
                </a:gridCol>
              </a:tblGrid>
              <a:tr h="6821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372760"/>
                  </a:ext>
                </a:extLst>
              </a:tr>
              <a:tr h="6821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13994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EF286FD-0C07-456B-AA69-62FC09D021DD}"/>
              </a:ext>
            </a:extLst>
          </p:cNvPr>
          <p:cNvSpPr txBox="1"/>
          <p:nvPr/>
        </p:nvSpPr>
        <p:spPr>
          <a:xfrm>
            <a:off x="1937513" y="1694845"/>
            <a:ext cx="212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Taekwondo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52537F-0B2D-40C8-AE88-C1094CADB4B3}"/>
              </a:ext>
            </a:extLst>
          </p:cNvPr>
          <p:cNvSpPr txBox="1"/>
          <p:nvPr/>
        </p:nvSpPr>
        <p:spPr>
          <a:xfrm>
            <a:off x="5747514" y="1694845"/>
            <a:ext cx="166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Korea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98BC04-C900-465B-9E73-AFC35935E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02" b="5521"/>
          <a:stretch/>
        </p:blipFill>
        <p:spPr>
          <a:xfrm>
            <a:off x="1131491" y="2726098"/>
            <a:ext cx="10523889" cy="367470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EF3462-8197-4514-8E45-75EAC28EA869}"/>
              </a:ext>
            </a:extLst>
          </p:cNvPr>
          <p:cNvCxnSpPr>
            <a:cxnSpLocks/>
          </p:cNvCxnSpPr>
          <p:nvPr/>
        </p:nvCxnSpPr>
        <p:spPr>
          <a:xfrm>
            <a:off x="9048924" y="3145281"/>
            <a:ext cx="22869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97B180-E76E-4B9F-9380-BBB7ED35C13F}"/>
              </a:ext>
            </a:extLst>
          </p:cNvPr>
          <p:cNvCxnSpPr>
            <a:cxnSpLocks/>
          </p:cNvCxnSpPr>
          <p:nvPr/>
        </p:nvCxnSpPr>
        <p:spPr>
          <a:xfrm>
            <a:off x="3387585" y="3548692"/>
            <a:ext cx="7599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F47868D-F5C5-480B-8147-A13EB7C97F07}"/>
              </a:ext>
            </a:extLst>
          </p:cNvPr>
          <p:cNvCxnSpPr>
            <a:cxnSpLocks/>
          </p:cNvCxnSpPr>
          <p:nvPr/>
        </p:nvCxnSpPr>
        <p:spPr>
          <a:xfrm>
            <a:off x="6669111" y="4758928"/>
            <a:ext cx="11722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DF5109-8ADA-4690-B027-FF9AB23D56C6}"/>
              </a:ext>
            </a:extLst>
          </p:cNvPr>
          <p:cNvCxnSpPr>
            <a:cxnSpLocks/>
          </p:cNvCxnSpPr>
          <p:nvPr/>
        </p:nvCxnSpPr>
        <p:spPr>
          <a:xfrm>
            <a:off x="8521940" y="4758928"/>
            <a:ext cx="7565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693D3EB-01DB-4289-B928-1E48F7045257}"/>
              </a:ext>
            </a:extLst>
          </p:cNvPr>
          <p:cNvSpPr txBox="1"/>
          <p:nvPr/>
        </p:nvSpPr>
        <p:spPr>
          <a:xfrm>
            <a:off x="8125182" y="1497671"/>
            <a:ext cx="3667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a special uniform, a belt, a helmet and pads</a:t>
            </a:r>
          </a:p>
        </p:txBody>
      </p:sp>
    </p:spTree>
    <p:extLst>
      <p:ext uri="{BB962C8B-B14F-4D97-AF65-F5344CB8AC3E}">
        <p14:creationId xmlns:p14="http://schemas.microsoft.com/office/powerpoint/2010/main" val="348738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1B61D8-67C8-4442-A7BF-5E3DC34A4817}"/>
              </a:ext>
            </a:extLst>
          </p:cNvPr>
          <p:cNvSpPr/>
          <p:nvPr/>
        </p:nvSpPr>
        <p:spPr>
          <a:xfrm>
            <a:off x="112058" y="416423"/>
            <a:ext cx="119678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>
                <a:latin typeface="+mj-lt"/>
                <a:ea typeface="Calibri" panose="020F0502020204030204" pitchFamily="34" charset="0"/>
              </a:rPr>
              <a:t> 3.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Read the text again. Decide if the statements are </a:t>
            </a:r>
            <a:r>
              <a:rPr lang="en-US" sz="3000" i="1" dirty="0">
                <a:latin typeface="+mj-lt"/>
                <a:ea typeface="Calibri" panose="020F0502020204030204" pitchFamily="34" charset="0"/>
              </a:rPr>
              <a:t>R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(right) or </a:t>
            </a:r>
            <a:r>
              <a:rPr lang="en-US" sz="3000" i="1" dirty="0">
                <a:latin typeface="+mj-lt"/>
                <a:ea typeface="Calibri" panose="020F0502020204030204" pitchFamily="34" charset="0"/>
              </a:rPr>
              <a:t>W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(wrong).</a:t>
            </a:r>
            <a:endParaRPr lang="en-US" sz="3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0A087-2848-4EA1-BFDA-94EC64AF02E8}"/>
              </a:ext>
            </a:extLst>
          </p:cNvPr>
          <p:cNvSpPr/>
          <p:nvPr/>
        </p:nvSpPr>
        <p:spPr>
          <a:xfrm>
            <a:off x="694762" y="2746253"/>
            <a:ext cx="844923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Giang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started taekwondo lessons last year.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2. 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Taekwondo is a new martial art.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Giang’s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teacher has got a black belt.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4. 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Taekwondo teaches us respect.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CC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4FA3D-C8AE-4480-8F33-402BC851CDF0}"/>
              </a:ext>
            </a:extLst>
          </p:cNvPr>
          <p:cNvSpPr txBox="1"/>
          <p:nvPr/>
        </p:nvSpPr>
        <p:spPr>
          <a:xfrm>
            <a:off x="587186" y="970421"/>
            <a:ext cx="82699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+mj-lt"/>
              </a:rPr>
              <a:t>Tips: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+mj-lt"/>
              </a:rPr>
              <a:t>Underline the important information.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+mj-lt"/>
              </a:rPr>
              <a:t>Compare the information with that in the text.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8F752C-7817-47CF-AF87-54C0AFEF920D}"/>
              </a:ext>
            </a:extLst>
          </p:cNvPr>
          <p:cNvCxnSpPr/>
          <p:nvPr/>
        </p:nvCxnSpPr>
        <p:spPr>
          <a:xfrm>
            <a:off x="1210235" y="3267635"/>
            <a:ext cx="927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9BCB61-2234-482C-AD44-A28A1EA81138}"/>
              </a:ext>
            </a:extLst>
          </p:cNvPr>
          <p:cNvCxnSpPr>
            <a:cxnSpLocks/>
          </p:cNvCxnSpPr>
          <p:nvPr/>
        </p:nvCxnSpPr>
        <p:spPr>
          <a:xfrm>
            <a:off x="3487271" y="3245223"/>
            <a:ext cx="3115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443483-8C62-4C08-B6F2-51BF283E4F15}"/>
              </a:ext>
            </a:extLst>
          </p:cNvPr>
          <p:cNvCxnSpPr>
            <a:cxnSpLocks/>
          </p:cNvCxnSpPr>
          <p:nvPr/>
        </p:nvCxnSpPr>
        <p:spPr>
          <a:xfrm>
            <a:off x="6714564" y="3240741"/>
            <a:ext cx="146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F31C59-C9BB-4E14-90F1-023D1803097F}"/>
              </a:ext>
            </a:extLst>
          </p:cNvPr>
          <p:cNvCxnSpPr>
            <a:cxnSpLocks/>
          </p:cNvCxnSpPr>
          <p:nvPr/>
        </p:nvCxnSpPr>
        <p:spPr>
          <a:xfrm>
            <a:off x="1210235" y="3890682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4A8A64-1E22-4D94-A415-F39C78176229}"/>
              </a:ext>
            </a:extLst>
          </p:cNvPr>
          <p:cNvCxnSpPr>
            <a:cxnSpLocks/>
          </p:cNvCxnSpPr>
          <p:nvPr/>
        </p:nvCxnSpPr>
        <p:spPr>
          <a:xfrm>
            <a:off x="3792071" y="3890682"/>
            <a:ext cx="730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788ECD-A40C-468D-9472-88D19DF7FBB6}"/>
              </a:ext>
            </a:extLst>
          </p:cNvPr>
          <p:cNvCxnSpPr>
            <a:cxnSpLocks/>
          </p:cNvCxnSpPr>
          <p:nvPr/>
        </p:nvCxnSpPr>
        <p:spPr>
          <a:xfrm>
            <a:off x="1183341" y="4513729"/>
            <a:ext cx="24204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88058E0-D8C8-4EDA-A632-AC715A53F710}"/>
              </a:ext>
            </a:extLst>
          </p:cNvPr>
          <p:cNvCxnSpPr>
            <a:cxnSpLocks/>
          </p:cNvCxnSpPr>
          <p:nvPr/>
        </p:nvCxnSpPr>
        <p:spPr>
          <a:xfrm>
            <a:off x="5174876" y="4513729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7E2DA5-84D7-4696-B192-666B43875A35}"/>
              </a:ext>
            </a:extLst>
          </p:cNvPr>
          <p:cNvCxnSpPr>
            <a:cxnSpLocks/>
          </p:cNvCxnSpPr>
          <p:nvPr/>
        </p:nvCxnSpPr>
        <p:spPr>
          <a:xfrm>
            <a:off x="1196788" y="5132293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13B43FD-A4BA-492F-B398-B73129A39764}"/>
              </a:ext>
            </a:extLst>
          </p:cNvPr>
          <p:cNvCxnSpPr>
            <a:cxnSpLocks/>
          </p:cNvCxnSpPr>
          <p:nvPr/>
        </p:nvCxnSpPr>
        <p:spPr>
          <a:xfrm>
            <a:off x="5058335" y="5132293"/>
            <a:ext cx="10914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1B61D8-67C8-4442-A7BF-5E3DC34A4817}"/>
              </a:ext>
            </a:extLst>
          </p:cNvPr>
          <p:cNvSpPr/>
          <p:nvPr/>
        </p:nvSpPr>
        <p:spPr>
          <a:xfrm>
            <a:off x="112058" y="416423"/>
            <a:ext cx="119678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>
                <a:latin typeface="+mj-lt"/>
                <a:ea typeface="Calibri" panose="020F0502020204030204" pitchFamily="34" charset="0"/>
              </a:rPr>
              <a:t> 3.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Read the text again. Decide if the statements are </a:t>
            </a:r>
            <a:r>
              <a:rPr lang="en-US" sz="3000" i="1" dirty="0">
                <a:latin typeface="+mj-lt"/>
                <a:ea typeface="Calibri" panose="020F0502020204030204" pitchFamily="34" charset="0"/>
              </a:rPr>
              <a:t>R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(right) or </a:t>
            </a:r>
            <a:r>
              <a:rPr lang="en-US" sz="3000" i="1" dirty="0">
                <a:latin typeface="+mj-lt"/>
                <a:ea typeface="Calibri" panose="020F0502020204030204" pitchFamily="34" charset="0"/>
              </a:rPr>
              <a:t>W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(wrong).</a:t>
            </a:r>
            <a:endParaRPr lang="en-US" sz="3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0A087-2848-4EA1-BFDA-94EC64AF02E8}"/>
              </a:ext>
            </a:extLst>
          </p:cNvPr>
          <p:cNvSpPr/>
          <p:nvPr/>
        </p:nvSpPr>
        <p:spPr>
          <a:xfrm>
            <a:off x="560292" y="1132606"/>
            <a:ext cx="844923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Giang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started taekwondo lessons last year.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2. 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Taekwondo is a new martial art.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Giang’s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teacher has got a black belt.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4. 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Taekwondo teaches us respect.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CC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8F752C-7817-47CF-AF87-54C0AFEF920D}"/>
              </a:ext>
            </a:extLst>
          </p:cNvPr>
          <p:cNvCxnSpPr/>
          <p:nvPr/>
        </p:nvCxnSpPr>
        <p:spPr>
          <a:xfrm>
            <a:off x="1075765" y="1653988"/>
            <a:ext cx="927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9BCB61-2234-482C-AD44-A28A1EA81138}"/>
              </a:ext>
            </a:extLst>
          </p:cNvPr>
          <p:cNvCxnSpPr>
            <a:cxnSpLocks/>
          </p:cNvCxnSpPr>
          <p:nvPr/>
        </p:nvCxnSpPr>
        <p:spPr>
          <a:xfrm>
            <a:off x="3352801" y="1631576"/>
            <a:ext cx="3115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443483-8C62-4C08-B6F2-51BF283E4F15}"/>
              </a:ext>
            </a:extLst>
          </p:cNvPr>
          <p:cNvCxnSpPr>
            <a:cxnSpLocks/>
          </p:cNvCxnSpPr>
          <p:nvPr/>
        </p:nvCxnSpPr>
        <p:spPr>
          <a:xfrm>
            <a:off x="6580094" y="1627094"/>
            <a:ext cx="146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F31C59-C9BB-4E14-90F1-023D1803097F}"/>
              </a:ext>
            </a:extLst>
          </p:cNvPr>
          <p:cNvCxnSpPr>
            <a:cxnSpLocks/>
          </p:cNvCxnSpPr>
          <p:nvPr/>
        </p:nvCxnSpPr>
        <p:spPr>
          <a:xfrm>
            <a:off x="1075765" y="2277035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4A8A64-1E22-4D94-A415-F39C78176229}"/>
              </a:ext>
            </a:extLst>
          </p:cNvPr>
          <p:cNvCxnSpPr>
            <a:cxnSpLocks/>
          </p:cNvCxnSpPr>
          <p:nvPr/>
        </p:nvCxnSpPr>
        <p:spPr>
          <a:xfrm>
            <a:off x="3657601" y="2277035"/>
            <a:ext cx="730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788ECD-A40C-468D-9472-88D19DF7FBB6}"/>
              </a:ext>
            </a:extLst>
          </p:cNvPr>
          <p:cNvCxnSpPr>
            <a:cxnSpLocks/>
          </p:cNvCxnSpPr>
          <p:nvPr/>
        </p:nvCxnSpPr>
        <p:spPr>
          <a:xfrm>
            <a:off x="995084" y="2900082"/>
            <a:ext cx="24204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88058E0-D8C8-4EDA-A632-AC715A53F710}"/>
              </a:ext>
            </a:extLst>
          </p:cNvPr>
          <p:cNvCxnSpPr>
            <a:cxnSpLocks/>
          </p:cNvCxnSpPr>
          <p:nvPr/>
        </p:nvCxnSpPr>
        <p:spPr>
          <a:xfrm>
            <a:off x="4986619" y="2900082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7E2DA5-84D7-4696-B192-666B43875A35}"/>
              </a:ext>
            </a:extLst>
          </p:cNvPr>
          <p:cNvCxnSpPr>
            <a:cxnSpLocks/>
          </p:cNvCxnSpPr>
          <p:nvPr/>
        </p:nvCxnSpPr>
        <p:spPr>
          <a:xfrm>
            <a:off x="1008531" y="3518646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13B43FD-A4BA-492F-B398-B73129A39764}"/>
              </a:ext>
            </a:extLst>
          </p:cNvPr>
          <p:cNvCxnSpPr>
            <a:cxnSpLocks/>
          </p:cNvCxnSpPr>
          <p:nvPr/>
        </p:nvCxnSpPr>
        <p:spPr>
          <a:xfrm>
            <a:off x="4870078" y="3518646"/>
            <a:ext cx="10914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94A49D0-8052-41C9-A057-1FF44EC53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027"/>
          <a:stretch/>
        </p:blipFill>
        <p:spPr>
          <a:xfrm>
            <a:off x="270888" y="4044512"/>
            <a:ext cx="11809054" cy="209774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651903-D0A4-410F-8B85-63AE20612A41}"/>
              </a:ext>
            </a:extLst>
          </p:cNvPr>
          <p:cNvCxnSpPr>
            <a:cxnSpLocks/>
          </p:cNvCxnSpPr>
          <p:nvPr/>
        </p:nvCxnSpPr>
        <p:spPr>
          <a:xfrm>
            <a:off x="5351930" y="5066488"/>
            <a:ext cx="4738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A3C85D5-1634-406D-8115-9F714CE2B719}"/>
              </a:ext>
            </a:extLst>
          </p:cNvPr>
          <p:cNvSpPr/>
          <p:nvPr/>
        </p:nvSpPr>
        <p:spPr>
          <a:xfrm>
            <a:off x="8520953" y="1179458"/>
            <a:ext cx="5004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56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1B61D8-67C8-4442-A7BF-5E3DC34A4817}"/>
              </a:ext>
            </a:extLst>
          </p:cNvPr>
          <p:cNvSpPr/>
          <p:nvPr/>
        </p:nvSpPr>
        <p:spPr>
          <a:xfrm>
            <a:off x="112058" y="416423"/>
            <a:ext cx="119678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>
                <a:latin typeface="+mj-lt"/>
                <a:ea typeface="Calibri" panose="020F0502020204030204" pitchFamily="34" charset="0"/>
              </a:rPr>
              <a:t> 3.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Read the text again. Decide if the statements are </a:t>
            </a:r>
            <a:r>
              <a:rPr lang="en-US" sz="3000" i="1" dirty="0">
                <a:latin typeface="+mj-lt"/>
                <a:ea typeface="Calibri" panose="020F0502020204030204" pitchFamily="34" charset="0"/>
              </a:rPr>
              <a:t>R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(right) or </a:t>
            </a:r>
            <a:r>
              <a:rPr lang="en-US" sz="3000" i="1" dirty="0">
                <a:latin typeface="+mj-lt"/>
                <a:ea typeface="Calibri" panose="020F0502020204030204" pitchFamily="34" charset="0"/>
              </a:rPr>
              <a:t>W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(wrong).</a:t>
            </a:r>
            <a:endParaRPr lang="en-US" sz="3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0A087-2848-4EA1-BFDA-94EC64AF02E8}"/>
              </a:ext>
            </a:extLst>
          </p:cNvPr>
          <p:cNvSpPr/>
          <p:nvPr/>
        </p:nvSpPr>
        <p:spPr>
          <a:xfrm>
            <a:off x="560292" y="1132606"/>
            <a:ext cx="844923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Giang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started taekwondo lessons last year.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2. 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Taekwondo is a new martial art.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Giang’s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teacher has got a black belt.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4. 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Taekwondo teaches us respect.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CC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8F752C-7817-47CF-AF87-54C0AFEF920D}"/>
              </a:ext>
            </a:extLst>
          </p:cNvPr>
          <p:cNvCxnSpPr/>
          <p:nvPr/>
        </p:nvCxnSpPr>
        <p:spPr>
          <a:xfrm>
            <a:off x="1075765" y="1653988"/>
            <a:ext cx="927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9BCB61-2234-482C-AD44-A28A1EA81138}"/>
              </a:ext>
            </a:extLst>
          </p:cNvPr>
          <p:cNvCxnSpPr>
            <a:cxnSpLocks/>
          </p:cNvCxnSpPr>
          <p:nvPr/>
        </p:nvCxnSpPr>
        <p:spPr>
          <a:xfrm>
            <a:off x="3352801" y="1631576"/>
            <a:ext cx="3115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443483-8C62-4C08-B6F2-51BF283E4F15}"/>
              </a:ext>
            </a:extLst>
          </p:cNvPr>
          <p:cNvCxnSpPr>
            <a:cxnSpLocks/>
          </p:cNvCxnSpPr>
          <p:nvPr/>
        </p:nvCxnSpPr>
        <p:spPr>
          <a:xfrm>
            <a:off x="6580094" y="1627094"/>
            <a:ext cx="146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F31C59-C9BB-4E14-90F1-023D1803097F}"/>
              </a:ext>
            </a:extLst>
          </p:cNvPr>
          <p:cNvCxnSpPr>
            <a:cxnSpLocks/>
          </p:cNvCxnSpPr>
          <p:nvPr/>
        </p:nvCxnSpPr>
        <p:spPr>
          <a:xfrm>
            <a:off x="1075765" y="2277035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4A8A64-1E22-4D94-A415-F39C78176229}"/>
              </a:ext>
            </a:extLst>
          </p:cNvPr>
          <p:cNvCxnSpPr>
            <a:cxnSpLocks/>
          </p:cNvCxnSpPr>
          <p:nvPr/>
        </p:nvCxnSpPr>
        <p:spPr>
          <a:xfrm>
            <a:off x="3657601" y="2277035"/>
            <a:ext cx="730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788ECD-A40C-468D-9472-88D19DF7FBB6}"/>
              </a:ext>
            </a:extLst>
          </p:cNvPr>
          <p:cNvCxnSpPr>
            <a:cxnSpLocks/>
          </p:cNvCxnSpPr>
          <p:nvPr/>
        </p:nvCxnSpPr>
        <p:spPr>
          <a:xfrm>
            <a:off x="995084" y="2900082"/>
            <a:ext cx="24204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88058E0-D8C8-4EDA-A632-AC715A53F710}"/>
              </a:ext>
            </a:extLst>
          </p:cNvPr>
          <p:cNvCxnSpPr>
            <a:cxnSpLocks/>
          </p:cNvCxnSpPr>
          <p:nvPr/>
        </p:nvCxnSpPr>
        <p:spPr>
          <a:xfrm>
            <a:off x="4986619" y="2900082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7E2DA5-84D7-4696-B192-666B43875A35}"/>
              </a:ext>
            </a:extLst>
          </p:cNvPr>
          <p:cNvCxnSpPr>
            <a:cxnSpLocks/>
          </p:cNvCxnSpPr>
          <p:nvPr/>
        </p:nvCxnSpPr>
        <p:spPr>
          <a:xfrm>
            <a:off x="1008531" y="3518646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13B43FD-A4BA-492F-B398-B73129A39764}"/>
              </a:ext>
            </a:extLst>
          </p:cNvPr>
          <p:cNvCxnSpPr>
            <a:cxnSpLocks/>
          </p:cNvCxnSpPr>
          <p:nvPr/>
        </p:nvCxnSpPr>
        <p:spPr>
          <a:xfrm>
            <a:off x="4870078" y="3518646"/>
            <a:ext cx="10914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94A49D0-8052-41C9-A057-1FF44EC53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027"/>
          <a:stretch/>
        </p:blipFill>
        <p:spPr>
          <a:xfrm>
            <a:off x="270888" y="4044512"/>
            <a:ext cx="11809054" cy="209774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651903-D0A4-410F-8B85-63AE20612A41}"/>
              </a:ext>
            </a:extLst>
          </p:cNvPr>
          <p:cNvCxnSpPr>
            <a:cxnSpLocks/>
          </p:cNvCxnSpPr>
          <p:nvPr/>
        </p:nvCxnSpPr>
        <p:spPr>
          <a:xfrm>
            <a:off x="7808051" y="5608748"/>
            <a:ext cx="18250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A3C85D5-1634-406D-8115-9F714CE2B719}"/>
              </a:ext>
            </a:extLst>
          </p:cNvPr>
          <p:cNvSpPr/>
          <p:nvPr/>
        </p:nvSpPr>
        <p:spPr>
          <a:xfrm>
            <a:off x="8520953" y="1179458"/>
            <a:ext cx="5004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2AD1BB-1B5B-41E9-BB6A-94BD4EBD5F0D}"/>
              </a:ext>
            </a:extLst>
          </p:cNvPr>
          <p:cNvCxnSpPr>
            <a:cxnSpLocks/>
          </p:cNvCxnSpPr>
          <p:nvPr/>
        </p:nvCxnSpPr>
        <p:spPr>
          <a:xfrm>
            <a:off x="4538382" y="6116788"/>
            <a:ext cx="26961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AEDFB11-04D1-42A6-93D4-88EE3608B8A2}"/>
              </a:ext>
            </a:extLst>
          </p:cNvPr>
          <p:cNvSpPr/>
          <p:nvPr/>
        </p:nvSpPr>
        <p:spPr>
          <a:xfrm>
            <a:off x="6701118" y="1795075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W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191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1B61D8-67C8-4442-A7BF-5E3DC34A4817}"/>
              </a:ext>
            </a:extLst>
          </p:cNvPr>
          <p:cNvSpPr/>
          <p:nvPr/>
        </p:nvSpPr>
        <p:spPr>
          <a:xfrm>
            <a:off x="112058" y="416423"/>
            <a:ext cx="119678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>
                <a:latin typeface="+mj-lt"/>
                <a:ea typeface="Calibri" panose="020F0502020204030204" pitchFamily="34" charset="0"/>
              </a:rPr>
              <a:t> 3.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Read the text again. Decide if the statements are </a:t>
            </a:r>
            <a:r>
              <a:rPr lang="en-US" sz="3000" i="1" dirty="0">
                <a:latin typeface="+mj-lt"/>
                <a:ea typeface="Calibri" panose="020F0502020204030204" pitchFamily="34" charset="0"/>
              </a:rPr>
              <a:t>R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(right) or </a:t>
            </a:r>
            <a:r>
              <a:rPr lang="en-US" sz="3000" i="1" dirty="0">
                <a:latin typeface="+mj-lt"/>
                <a:ea typeface="Calibri" panose="020F0502020204030204" pitchFamily="34" charset="0"/>
              </a:rPr>
              <a:t>W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(wrong).</a:t>
            </a:r>
            <a:endParaRPr lang="en-US" sz="3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0A087-2848-4EA1-BFDA-94EC64AF02E8}"/>
              </a:ext>
            </a:extLst>
          </p:cNvPr>
          <p:cNvSpPr/>
          <p:nvPr/>
        </p:nvSpPr>
        <p:spPr>
          <a:xfrm>
            <a:off x="560292" y="1132606"/>
            <a:ext cx="844923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Giang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started taekwondo lessons last year.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2. 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Taekwondo is a new martial art.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Giang’s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teacher has got a black belt.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4. 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Taekwondo teaches us respect.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CC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8F752C-7817-47CF-AF87-54C0AFEF920D}"/>
              </a:ext>
            </a:extLst>
          </p:cNvPr>
          <p:cNvCxnSpPr/>
          <p:nvPr/>
        </p:nvCxnSpPr>
        <p:spPr>
          <a:xfrm>
            <a:off x="1075765" y="1653988"/>
            <a:ext cx="927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9BCB61-2234-482C-AD44-A28A1EA81138}"/>
              </a:ext>
            </a:extLst>
          </p:cNvPr>
          <p:cNvCxnSpPr>
            <a:cxnSpLocks/>
          </p:cNvCxnSpPr>
          <p:nvPr/>
        </p:nvCxnSpPr>
        <p:spPr>
          <a:xfrm>
            <a:off x="3352801" y="1631576"/>
            <a:ext cx="3115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443483-8C62-4C08-B6F2-51BF283E4F15}"/>
              </a:ext>
            </a:extLst>
          </p:cNvPr>
          <p:cNvCxnSpPr>
            <a:cxnSpLocks/>
          </p:cNvCxnSpPr>
          <p:nvPr/>
        </p:nvCxnSpPr>
        <p:spPr>
          <a:xfrm>
            <a:off x="6580094" y="1627094"/>
            <a:ext cx="146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F31C59-C9BB-4E14-90F1-023D1803097F}"/>
              </a:ext>
            </a:extLst>
          </p:cNvPr>
          <p:cNvCxnSpPr>
            <a:cxnSpLocks/>
          </p:cNvCxnSpPr>
          <p:nvPr/>
        </p:nvCxnSpPr>
        <p:spPr>
          <a:xfrm>
            <a:off x="1075765" y="2277035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4A8A64-1E22-4D94-A415-F39C78176229}"/>
              </a:ext>
            </a:extLst>
          </p:cNvPr>
          <p:cNvCxnSpPr>
            <a:cxnSpLocks/>
          </p:cNvCxnSpPr>
          <p:nvPr/>
        </p:nvCxnSpPr>
        <p:spPr>
          <a:xfrm>
            <a:off x="3657601" y="2277035"/>
            <a:ext cx="730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788ECD-A40C-468D-9472-88D19DF7FBB6}"/>
              </a:ext>
            </a:extLst>
          </p:cNvPr>
          <p:cNvCxnSpPr>
            <a:cxnSpLocks/>
          </p:cNvCxnSpPr>
          <p:nvPr/>
        </p:nvCxnSpPr>
        <p:spPr>
          <a:xfrm>
            <a:off x="995084" y="2900082"/>
            <a:ext cx="24204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88058E0-D8C8-4EDA-A632-AC715A53F710}"/>
              </a:ext>
            </a:extLst>
          </p:cNvPr>
          <p:cNvCxnSpPr>
            <a:cxnSpLocks/>
          </p:cNvCxnSpPr>
          <p:nvPr/>
        </p:nvCxnSpPr>
        <p:spPr>
          <a:xfrm>
            <a:off x="4986619" y="2900082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7E2DA5-84D7-4696-B192-666B43875A35}"/>
              </a:ext>
            </a:extLst>
          </p:cNvPr>
          <p:cNvCxnSpPr>
            <a:cxnSpLocks/>
          </p:cNvCxnSpPr>
          <p:nvPr/>
        </p:nvCxnSpPr>
        <p:spPr>
          <a:xfrm>
            <a:off x="1008531" y="3518646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13B43FD-A4BA-492F-B398-B73129A39764}"/>
              </a:ext>
            </a:extLst>
          </p:cNvPr>
          <p:cNvCxnSpPr>
            <a:cxnSpLocks/>
          </p:cNvCxnSpPr>
          <p:nvPr/>
        </p:nvCxnSpPr>
        <p:spPr>
          <a:xfrm>
            <a:off x="4870078" y="3518646"/>
            <a:ext cx="10914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A3C85D5-1634-406D-8115-9F714CE2B719}"/>
              </a:ext>
            </a:extLst>
          </p:cNvPr>
          <p:cNvSpPr/>
          <p:nvPr/>
        </p:nvSpPr>
        <p:spPr>
          <a:xfrm>
            <a:off x="8520953" y="1179458"/>
            <a:ext cx="5004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EDFB11-04D1-42A6-93D4-88EE3608B8A2}"/>
              </a:ext>
            </a:extLst>
          </p:cNvPr>
          <p:cNvSpPr/>
          <p:nvPr/>
        </p:nvSpPr>
        <p:spPr>
          <a:xfrm>
            <a:off x="6701118" y="1795075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W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4649E7-2C58-4211-8B68-316E85F5F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02" b="40610"/>
          <a:stretch/>
        </p:blipFill>
        <p:spPr>
          <a:xfrm>
            <a:off x="354445" y="3949048"/>
            <a:ext cx="11725497" cy="19068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1B9906-271E-4427-9B36-FECA3F6F0C64}"/>
              </a:ext>
            </a:extLst>
          </p:cNvPr>
          <p:cNvCxnSpPr>
            <a:cxnSpLocks/>
          </p:cNvCxnSpPr>
          <p:nvPr/>
        </p:nvCxnSpPr>
        <p:spPr>
          <a:xfrm>
            <a:off x="1815354" y="5741894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9194B4-2D4D-4ECE-8FEE-AF46E352366E}"/>
              </a:ext>
            </a:extLst>
          </p:cNvPr>
          <p:cNvCxnSpPr>
            <a:cxnSpLocks/>
          </p:cNvCxnSpPr>
          <p:nvPr/>
        </p:nvCxnSpPr>
        <p:spPr>
          <a:xfrm>
            <a:off x="4494680" y="5728447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C9DF965-06DE-4463-9E05-F11798599B15}"/>
              </a:ext>
            </a:extLst>
          </p:cNvPr>
          <p:cNvSpPr/>
          <p:nvPr/>
        </p:nvSpPr>
        <p:spPr>
          <a:xfrm>
            <a:off x="7284764" y="2399792"/>
            <a:ext cx="5004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33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1B61D8-67C8-4442-A7BF-5E3DC34A4817}"/>
              </a:ext>
            </a:extLst>
          </p:cNvPr>
          <p:cNvSpPr/>
          <p:nvPr/>
        </p:nvSpPr>
        <p:spPr>
          <a:xfrm>
            <a:off x="112058" y="416423"/>
            <a:ext cx="119678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>
                <a:latin typeface="+mj-lt"/>
                <a:ea typeface="Calibri" panose="020F0502020204030204" pitchFamily="34" charset="0"/>
              </a:rPr>
              <a:t> 3.</a:t>
            </a:r>
            <a:r>
              <a:rPr lang="en-US" sz="3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Read the text again. Decide if the statements are </a:t>
            </a:r>
            <a:r>
              <a:rPr lang="en-US" sz="3000" i="1" dirty="0">
                <a:latin typeface="+mj-lt"/>
                <a:ea typeface="Calibri" panose="020F0502020204030204" pitchFamily="34" charset="0"/>
              </a:rPr>
              <a:t>R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(right) or </a:t>
            </a:r>
            <a:r>
              <a:rPr lang="en-US" sz="3000" i="1" dirty="0">
                <a:latin typeface="+mj-lt"/>
                <a:ea typeface="Calibri" panose="020F0502020204030204" pitchFamily="34" charset="0"/>
              </a:rPr>
              <a:t>W </a:t>
            </a:r>
            <a:r>
              <a:rPr lang="en-US" sz="3000" b="1" dirty="0">
                <a:latin typeface="+mj-lt"/>
                <a:ea typeface="Calibri" panose="020F0502020204030204" pitchFamily="34" charset="0"/>
              </a:rPr>
              <a:t>(wrong).</a:t>
            </a:r>
            <a:endParaRPr lang="en-US" sz="3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0A087-2848-4EA1-BFDA-94EC64AF02E8}"/>
              </a:ext>
            </a:extLst>
          </p:cNvPr>
          <p:cNvSpPr/>
          <p:nvPr/>
        </p:nvSpPr>
        <p:spPr>
          <a:xfrm>
            <a:off x="560292" y="1132606"/>
            <a:ext cx="844923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Giang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started taekwondo lessons last year.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2. 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Taekwondo is a new martial art.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Giang’s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teacher has got a black belt.</a:t>
            </a:r>
            <a:endParaRPr lang="en-US" sz="3200" dirty="0">
              <a:solidFill>
                <a:srgbClr val="0000CC"/>
              </a:solidFill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4. 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Taekwondo teaches us respect.</a:t>
            </a:r>
            <a:r>
              <a:rPr lang="en-US" sz="3200" dirty="0">
                <a:solidFill>
                  <a:srgbClr val="0000CC"/>
                </a:solidFill>
                <a:latin typeface="+mj-lt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CC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8F752C-7817-47CF-AF87-54C0AFEF920D}"/>
              </a:ext>
            </a:extLst>
          </p:cNvPr>
          <p:cNvCxnSpPr/>
          <p:nvPr/>
        </p:nvCxnSpPr>
        <p:spPr>
          <a:xfrm>
            <a:off x="1075765" y="1653988"/>
            <a:ext cx="927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9BCB61-2234-482C-AD44-A28A1EA81138}"/>
              </a:ext>
            </a:extLst>
          </p:cNvPr>
          <p:cNvCxnSpPr>
            <a:cxnSpLocks/>
          </p:cNvCxnSpPr>
          <p:nvPr/>
        </p:nvCxnSpPr>
        <p:spPr>
          <a:xfrm>
            <a:off x="3352801" y="1631576"/>
            <a:ext cx="3115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443483-8C62-4C08-B6F2-51BF283E4F15}"/>
              </a:ext>
            </a:extLst>
          </p:cNvPr>
          <p:cNvCxnSpPr>
            <a:cxnSpLocks/>
          </p:cNvCxnSpPr>
          <p:nvPr/>
        </p:nvCxnSpPr>
        <p:spPr>
          <a:xfrm>
            <a:off x="6580094" y="1627094"/>
            <a:ext cx="146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F31C59-C9BB-4E14-90F1-023D1803097F}"/>
              </a:ext>
            </a:extLst>
          </p:cNvPr>
          <p:cNvCxnSpPr>
            <a:cxnSpLocks/>
          </p:cNvCxnSpPr>
          <p:nvPr/>
        </p:nvCxnSpPr>
        <p:spPr>
          <a:xfrm>
            <a:off x="1075765" y="2277035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4A8A64-1E22-4D94-A415-F39C78176229}"/>
              </a:ext>
            </a:extLst>
          </p:cNvPr>
          <p:cNvCxnSpPr>
            <a:cxnSpLocks/>
          </p:cNvCxnSpPr>
          <p:nvPr/>
        </p:nvCxnSpPr>
        <p:spPr>
          <a:xfrm>
            <a:off x="3657601" y="2277035"/>
            <a:ext cx="730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788ECD-A40C-468D-9472-88D19DF7FBB6}"/>
              </a:ext>
            </a:extLst>
          </p:cNvPr>
          <p:cNvCxnSpPr>
            <a:cxnSpLocks/>
          </p:cNvCxnSpPr>
          <p:nvPr/>
        </p:nvCxnSpPr>
        <p:spPr>
          <a:xfrm>
            <a:off x="995084" y="2900082"/>
            <a:ext cx="24204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88058E0-D8C8-4EDA-A632-AC715A53F710}"/>
              </a:ext>
            </a:extLst>
          </p:cNvPr>
          <p:cNvCxnSpPr>
            <a:cxnSpLocks/>
          </p:cNvCxnSpPr>
          <p:nvPr/>
        </p:nvCxnSpPr>
        <p:spPr>
          <a:xfrm>
            <a:off x="4986619" y="2900082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7E2DA5-84D7-4696-B192-666B43875A35}"/>
              </a:ext>
            </a:extLst>
          </p:cNvPr>
          <p:cNvCxnSpPr>
            <a:cxnSpLocks/>
          </p:cNvCxnSpPr>
          <p:nvPr/>
        </p:nvCxnSpPr>
        <p:spPr>
          <a:xfrm>
            <a:off x="1051063" y="3518646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13B43FD-A4BA-492F-B398-B73129A39764}"/>
              </a:ext>
            </a:extLst>
          </p:cNvPr>
          <p:cNvCxnSpPr>
            <a:cxnSpLocks/>
          </p:cNvCxnSpPr>
          <p:nvPr/>
        </p:nvCxnSpPr>
        <p:spPr>
          <a:xfrm>
            <a:off x="4912610" y="3518646"/>
            <a:ext cx="10914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A3C85D5-1634-406D-8115-9F714CE2B719}"/>
              </a:ext>
            </a:extLst>
          </p:cNvPr>
          <p:cNvSpPr/>
          <p:nvPr/>
        </p:nvSpPr>
        <p:spPr>
          <a:xfrm>
            <a:off x="8520953" y="1179458"/>
            <a:ext cx="5004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EDFB11-04D1-42A6-93D4-88EE3608B8A2}"/>
              </a:ext>
            </a:extLst>
          </p:cNvPr>
          <p:cNvSpPr/>
          <p:nvPr/>
        </p:nvSpPr>
        <p:spPr>
          <a:xfrm>
            <a:off x="6701118" y="1795075"/>
            <a:ext cx="643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W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9DF965-06DE-4463-9E05-F11798599B15}"/>
              </a:ext>
            </a:extLst>
          </p:cNvPr>
          <p:cNvSpPr/>
          <p:nvPr/>
        </p:nvSpPr>
        <p:spPr>
          <a:xfrm>
            <a:off x="7284764" y="2399792"/>
            <a:ext cx="5004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47A7BB0-07F4-4AF0-A622-74DE57B89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965" b="4792"/>
          <a:stretch/>
        </p:blipFill>
        <p:spPr>
          <a:xfrm>
            <a:off x="593246" y="3726836"/>
            <a:ext cx="11174318" cy="227199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80892A-6104-474F-8526-AD8FD1F75DF4}"/>
              </a:ext>
            </a:extLst>
          </p:cNvPr>
          <p:cNvCxnSpPr>
            <a:cxnSpLocks/>
          </p:cNvCxnSpPr>
          <p:nvPr/>
        </p:nvCxnSpPr>
        <p:spPr>
          <a:xfrm>
            <a:off x="3863786" y="5447952"/>
            <a:ext cx="1842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AB05D53-F90E-4AD2-8229-DBD91D379890}"/>
              </a:ext>
            </a:extLst>
          </p:cNvPr>
          <p:cNvCxnSpPr>
            <a:cxnSpLocks/>
          </p:cNvCxnSpPr>
          <p:nvPr/>
        </p:nvCxnSpPr>
        <p:spPr>
          <a:xfrm>
            <a:off x="6127899" y="5447952"/>
            <a:ext cx="20493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ADBB91F-669A-49F6-A503-436AFFE12B43}"/>
              </a:ext>
            </a:extLst>
          </p:cNvPr>
          <p:cNvSpPr/>
          <p:nvPr/>
        </p:nvSpPr>
        <p:spPr>
          <a:xfrm>
            <a:off x="6580094" y="3062268"/>
            <a:ext cx="5004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R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89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E1573B-07ED-4B7B-BB30-3DE8B7CADCF1}"/>
              </a:ext>
            </a:extLst>
          </p:cNvPr>
          <p:cNvSpPr txBox="1"/>
          <p:nvPr/>
        </p:nvSpPr>
        <p:spPr>
          <a:xfrm>
            <a:off x="25758" y="425002"/>
            <a:ext cx="2382592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4492-AE22-4A78-87CA-DECDF2303107}"/>
              </a:ext>
            </a:extLst>
          </p:cNvPr>
          <p:cNvSpPr txBox="1"/>
          <p:nvPr/>
        </p:nvSpPr>
        <p:spPr>
          <a:xfrm>
            <a:off x="2614412" y="425002"/>
            <a:ext cx="887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Read the text again and circle the correct answers.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59CD8-979F-4FE0-8343-CC14C5DE935D}"/>
              </a:ext>
            </a:extLst>
          </p:cNvPr>
          <p:cNvSpPr txBox="1"/>
          <p:nvPr/>
        </p:nvSpPr>
        <p:spPr>
          <a:xfrm>
            <a:off x="77273" y="1068944"/>
            <a:ext cx="12037454" cy="5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latin typeface="+mj-lt"/>
              </a:rPr>
              <a:t>1.</a:t>
            </a:r>
            <a:r>
              <a:rPr lang="en-US" sz="2800" dirty="0">
                <a:latin typeface="+mj-lt"/>
              </a:rPr>
              <a:t> What subject didn’t she like when she was a primary school student?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Maths</a:t>
            </a:r>
            <a:r>
              <a:rPr lang="en-US" sz="2800" dirty="0">
                <a:latin typeface="+mj-lt"/>
              </a:rPr>
              <a:t>		B. Physical Education	C. Arts		D. Music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latin typeface="+mj-lt"/>
              </a:rPr>
              <a:t>2.</a:t>
            </a:r>
            <a:r>
              <a:rPr lang="en-US" sz="2800" dirty="0">
                <a:latin typeface="+mj-lt"/>
              </a:rPr>
              <a:t> What was the </a:t>
            </a:r>
            <a:r>
              <a:rPr lang="en-US" sz="2800" dirty="0" err="1">
                <a:latin typeface="+mj-lt"/>
              </a:rPr>
              <a:t>colour</a:t>
            </a:r>
            <a:r>
              <a:rPr lang="en-US" sz="2800" dirty="0">
                <a:latin typeface="+mj-lt"/>
              </a:rPr>
              <a:t> of her belt when she started?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A. green		B. black		           C. yellow	           D. white 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latin typeface="+mj-lt"/>
              </a:rPr>
              <a:t>3.</a:t>
            </a:r>
            <a:r>
              <a:rPr lang="en-US" sz="2800" dirty="0">
                <a:latin typeface="+mj-lt"/>
              </a:rPr>
              <a:t> Which of the following is </a:t>
            </a:r>
            <a:r>
              <a:rPr lang="en-US" sz="2800" b="1" dirty="0">
                <a:latin typeface="+mj-lt"/>
              </a:rPr>
              <a:t>NOT</a:t>
            </a:r>
            <a:r>
              <a:rPr lang="en-US" sz="2800" dirty="0">
                <a:latin typeface="+mj-lt"/>
              </a:rPr>
              <a:t> true according to the passage?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A. She wants to become a martial art teacher.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B. She wants to have a black belt.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C. In taekwondo competitions, they wear a helmet and pads for protection. 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D. People are taught respect when they learn taekwondo.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latin typeface="+mj-lt"/>
              </a:rPr>
              <a:t>4.</a:t>
            </a:r>
            <a:r>
              <a:rPr lang="en-US" sz="2800" dirty="0">
                <a:latin typeface="+mj-lt"/>
              </a:rPr>
              <a:t> The word </a:t>
            </a:r>
            <a:r>
              <a:rPr lang="en-US" sz="2800" b="1" i="1" u="sng" dirty="0">
                <a:latin typeface="+mj-lt"/>
              </a:rPr>
              <a:t>polite</a:t>
            </a:r>
            <a:r>
              <a:rPr lang="en-US" sz="2800" dirty="0">
                <a:latin typeface="+mj-lt"/>
              </a:rPr>
              <a:t> in paragraph 3 is closest in meaning to ______.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A. rude		B. happy		           C. well-behaved      D. curious </a:t>
            </a:r>
          </a:p>
        </p:txBody>
      </p:sp>
    </p:spTree>
    <p:extLst>
      <p:ext uri="{BB962C8B-B14F-4D97-AF65-F5344CB8AC3E}">
        <p14:creationId xmlns:p14="http://schemas.microsoft.com/office/powerpoint/2010/main" val="232275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E1573B-07ED-4B7B-BB30-3DE8B7CADCF1}"/>
              </a:ext>
            </a:extLst>
          </p:cNvPr>
          <p:cNvSpPr txBox="1"/>
          <p:nvPr/>
        </p:nvSpPr>
        <p:spPr>
          <a:xfrm>
            <a:off x="25758" y="425002"/>
            <a:ext cx="2382592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+mj-lt"/>
              </a:rPr>
              <a:t>Extra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84492-AE22-4A78-87CA-DECDF2303107}"/>
              </a:ext>
            </a:extLst>
          </p:cNvPr>
          <p:cNvSpPr txBox="1"/>
          <p:nvPr/>
        </p:nvSpPr>
        <p:spPr>
          <a:xfrm>
            <a:off x="2614412" y="425002"/>
            <a:ext cx="887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Read the text again and circle the correct answers.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59CD8-979F-4FE0-8343-CC14C5DE935D}"/>
              </a:ext>
            </a:extLst>
          </p:cNvPr>
          <p:cNvSpPr txBox="1"/>
          <p:nvPr/>
        </p:nvSpPr>
        <p:spPr>
          <a:xfrm>
            <a:off x="77273" y="1068944"/>
            <a:ext cx="12037454" cy="528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latin typeface="+mj-lt"/>
              </a:rPr>
              <a:t>1.</a:t>
            </a:r>
            <a:r>
              <a:rPr lang="en-US" sz="2800" dirty="0">
                <a:latin typeface="+mj-lt"/>
              </a:rPr>
              <a:t> What subject didn’t she like when she was a primary school student?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Maths</a:t>
            </a:r>
            <a:r>
              <a:rPr lang="en-US" sz="2800" dirty="0">
                <a:latin typeface="+mj-lt"/>
              </a:rPr>
              <a:t>		B. Physical Education	C. Arts		D. Music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latin typeface="+mj-lt"/>
              </a:rPr>
              <a:t>2.</a:t>
            </a:r>
            <a:r>
              <a:rPr lang="en-US" sz="2800" dirty="0">
                <a:latin typeface="+mj-lt"/>
              </a:rPr>
              <a:t> What was the </a:t>
            </a:r>
            <a:r>
              <a:rPr lang="en-US" sz="2800" dirty="0" err="1">
                <a:latin typeface="+mj-lt"/>
              </a:rPr>
              <a:t>colour</a:t>
            </a:r>
            <a:r>
              <a:rPr lang="en-US" sz="2800" dirty="0">
                <a:latin typeface="+mj-lt"/>
              </a:rPr>
              <a:t> of her belt when she started?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A. green		B. black		           C. yellow	           D. white 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latin typeface="+mj-lt"/>
              </a:rPr>
              <a:t>3.</a:t>
            </a:r>
            <a:r>
              <a:rPr lang="en-US" sz="2800" dirty="0">
                <a:latin typeface="+mj-lt"/>
              </a:rPr>
              <a:t> Which of the following is </a:t>
            </a:r>
            <a:r>
              <a:rPr lang="en-US" sz="2800" b="1" dirty="0">
                <a:latin typeface="+mj-lt"/>
              </a:rPr>
              <a:t>NOT</a:t>
            </a:r>
            <a:r>
              <a:rPr lang="en-US" sz="2800" dirty="0">
                <a:latin typeface="+mj-lt"/>
              </a:rPr>
              <a:t> true according to the passage?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A. She wants to become a martial art teacher.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B. She wants to have a black belt.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C. In taekwondo competitions, they wear a helmet and pads for protection. 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D. People are taught respect when they learn taekwondo.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latin typeface="+mj-lt"/>
              </a:rPr>
              <a:t>4.</a:t>
            </a:r>
            <a:r>
              <a:rPr lang="en-US" sz="2800" dirty="0">
                <a:latin typeface="+mj-lt"/>
              </a:rPr>
              <a:t> The word </a:t>
            </a:r>
            <a:r>
              <a:rPr lang="en-US" sz="2800" b="1" i="1" u="sng" dirty="0">
                <a:latin typeface="+mj-lt"/>
              </a:rPr>
              <a:t>polite</a:t>
            </a:r>
            <a:r>
              <a:rPr lang="en-US" sz="2800" dirty="0">
                <a:latin typeface="+mj-lt"/>
              </a:rPr>
              <a:t> in paragraph 3 is closest in meaning to ______.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+mj-lt"/>
              </a:rPr>
              <a:t>A. rude		B. happy		           C. well-behaved      D. curious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98FB59-1CC8-49C0-B7E8-B311219C553E}"/>
              </a:ext>
            </a:extLst>
          </p:cNvPr>
          <p:cNvCxnSpPr/>
          <p:nvPr/>
        </p:nvCxnSpPr>
        <p:spPr>
          <a:xfrm>
            <a:off x="1403797" y="1506828"/>
            <a:ext cx="10045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CE21D2-A301-4CDB-B342-47040D791D09}"/>
              </a:ext>
            </a:extLst>
          </p:cNvPr>
          <p:cNvCxnSpPr>
            <a:cxnSpLocks/>
          </p:cNvCxnSpPr>
          <p:nvPr/>
        </p:nvCxnSpPr>
        <p:spPr>
          <a:xfrm>
            <a:off x="2509233" y="1506828"/>
            <a:ext cx="8006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B779D4-F5FC-4A6A-A1DF-70A330639FAA}"/>
              </a:ext>
            </a:extLst>
          </p:cNvPr>
          <p:cNvCxnSpPr>
            <a:cxnSpLocks/>
          </p:cNvCxnSpPr>
          <p:nvPr/>
        </p:nvCxnSpPr>
        <p:spPr>
          <a:xfrm>
            <a:off x="4010873" y="1506828"/>
            <a:ext cx="4866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4A441F-A730-4FCE-9AC6-B14EAA4DC2E0}"/>
              </a:ext>
            </a:extLst>
          </p:cNvPr>
          <p:cNvCxnSpPr>
            <a:cxnSpLocks/>
          </p:cNvCxnSpPr>
          <p:nvPr/>
        </p:nvCxnSpPr>
        <p:spPr>
          <a:xfrm>
            <a:off x="6965323" y="1506828"/>
            <a:ext cx="21786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78D83CB-BC65-419B-870A-0BE1B9784432}"/>
              </a:ext>
            </a:extLst>
          </p:cNvPr>
          <p:cNvSpPr/>
          <p:nvPr/>
        </p:nvSpPr>
        <p:spPr>
          <a:xfrm>
            <a:off x="2756078" y="1558344"/>
            <a:ext cx="502276" cy="528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18C45D-D4C9-4748-90DE-DF0C7AF1EDB4}"/>
              </a:ext>
            </a:extLst>
          </p:cNvPr>
          <p:cNvCxnSpPr>
            <a:cxnSpLocks/>
          </p:cNvCxnSpPr>
          <p:nvPr/>
        </p:nvCxnSpPr>
        <p:spPr>
          <a:xfrm>
            <a:off x="2614412" y="2470597"/>
            <a:ext cx="24147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5E5CAE-31C1-4F45-9D77-3D5A01E33939}"/>
              </a:ext>
            </a:extLst>
          </p:cNvPr>
          <p:cNvCxnSpPr/>
          <p:nvPr/>
        </p:nvCxnSpPr>
        <p:spPr>
          <a:xfrm>
            <a:off x="6707747" y="2442692"/>
            <a:ext cx="10045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C927A0D5-62B4-460D-9379-38C393636E6C}"/>
              </a:ext>
            </a:extLst>
          </p:cNvPr>
          <p:cNvSpPr/>
          <p:nvPr/>
        </p:nvSpPr>
        <p:spPr>
          <a:xfrm>
            <a:off x="9144000" y="2509234"/>
            <a:ext cx="502276" cy="528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50647-C507-449C-AA69-09839A5E0158}"/>
              </a:ext>
            </a:extLst>
          </p:cNvPr>
          <p:cNvCxnSpPr>
            <a:cxnSpLocks/>
          </p:cNvCxnSpPr>
          <p:nvPr/>
        </p:nvCxnSpPr>
        <p:spPr>
          <a:xfrm>
            <a:off x="4127677" y="3429000"/>
            <a:ext cx="13329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8787A5E-215E-443D-A0F0-A1DC5CA3EFD7}"/>
              </a:ext>
            </a:extLst>
          </p:cNvPr>
          <p:cNvSpPr/>
          <p:nvPr/>
        </p:nvSpPr>
        <p:spPr>
          <a:xfrm>
            <a:off x="51516" y="3452604"/>
            <a:ext cx="502276" cy="528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956868-8926-4605-B5C7-CF12AD34E49E}"/>
              </a:ext>
            </a:extLst>
          </p:cNvPr>
          <p:cNvCxnSpPr/>
          <p:nvPr/>
        </p:nvCxnSpPr>
        <p:spPr>
          <a:xfrm>
            <a:off x="5353319" y="5763294"/>
            <a:ext cx="10045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873BE83-9ECD-4612-A5C4-47251D13C24C}"/>
              </a:ext>
            </a:extLst>
          </p:cNvPr>
          <p:cNvSpPr/>
          <p:nvPr/>
        </p:nvSpPr>
        <p:spPr>
          <a:xfrm>
            <a:off x="6372895" y="5823261"/>
            <a:ext cx="502276" cy="528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0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55212" y="1807673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358387" y="3023698"/>
            <a:ext cx="3255962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Reading 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61562" y="4295285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374262" y="5362085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77437" y="690073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199" y="494145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76250"/>
            <a:ext cx="2400300" cy="579438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alibri" pitchFamily="34" charset="0"/>
              </a:rPr>
              <a:t>Post-reading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250" y="282575"/>
            <a:ext cx="6037263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1384300" y="2827338"/>
            <a:ext cx="1620838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F2940-0088-4C3B-848E-87DDAEC24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81" y="1343648"/>
            <a:ext cx="10793331" cy="1228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AE2FCF-7B58-4546-A4D7-10FAB5B232F9}"/>
              </a:ext>
            </a:extLst>
          </p:cNvPr>
          <p:cNvSpPr/>
          <p:nvPr/>
        </p:nvSpPr>
        <p:spPr>
          <a:xfrm>
            <a:off x="1008427" y="3633617"/>
            <a:ext cx="10793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I would like to try hapkido because this type of martial arts makes you learn techniques on </a:t>
            </a:r>
            <a:r>
              <a:rPr lang="en-US" sz="2800" i="1" dirty="0" err="1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self-defence</a:t>
            </a:r>
            <a:r>
              <a:rPr lang="en-US" sz="2800" i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C8D9A2-85E7-4283-AD8E-73474AD17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07" y="1267510"/>
            <a:ext cx="11355385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05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691265" y="1826070"/>
            <a:ext cx="108982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CC"/>
                </a:solidFill>
                <a:latin typeface="Calibri" pitchFamily="34" charset="0"/>
              </a:rPr>
              <a:t>Write a paragraph (60-80 words) about a martial art you like.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306" y="412709"/>
            <a:ext cx="9453093" cy="60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17263" y="-41275"/>
            <a:ext cx="99695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8660" y="1639947"/>
            <a:ext cx="4344987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+mj-lt"/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martial art</a:t>
            </a:r>
            <a:endParaRPr lang="en-US" sz="3600" i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evel</a:t>
            </a:r>
            <a:endParaRPr lang="en-US" sz="3600" i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vi-VN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</a:t>
            </a:r>
            <a:endParaRPr lang="en-US" sz="3600" i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vi-VN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rotection</a:t>
            </a:r>
            <a:endParaRPr lang="en-US" sz="3600" i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vi-VN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unch</a:t>
            </a:r>
            <a:endParaRPr lang="en-US" sz="3600" i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respect</a:t>
            </a:r>
            <a:endParaRPr lang="en-US" sz="36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3962" y="1639947"/>
            <a:ext cx="6469062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Reading</a:t>
            </a:r>
            <a:endParaRPr lang="en-US" sz="3600" i="1" dirty="0">
              <a:solidFill>
                <a:srgbClr val="0000CC"/>
              </a:solidFill>
              <a:latin typeface="+mj-lt"/>
            </a:endParaRPr>
          </a:p>
          <a:p>
            <a:pPr>
              <a:defRPr/>
            </a:pPr>
            <a:r>
              <a:rPr lang="en-US" sz="3600" i="1" dirty="0">
                <a:solidFill>
                  <a:srgbClr val="0000CC"/>
                </a:solidFill>
                <a:latin typeface="+mj-lt"/>
              </a:rPr>
              <a:t>- Reading for specific information. </a:t>
            </a:r>
          </a:p>
          <a:p>
            <a:pPr>
              <a:defRPr/>
            </a:pPr>
            <a:r>
              <a:rPr lang="en-US" sz="3600" i="1" dirty="0">
                <a:solidFill>
                  <a:srgbClr val="0000CC"/>
                </a:solidFill>
                <a:latin typeface="+mj-lt"/>
              </a:rPr>
              <a:t>- Read for details.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56010" y="1920895"/>
            <a:ext cx="10908093" cy="1508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i="1" dirty="0">
                <a:solidFill>
                  <a:srgbClr val="0000CC"/>
                </a:solidFill>
                <a:latin typeface="+mj-lt"/>
              </a:rPr>
              <a:t>- Do exercises in workbook on page 16.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i="1" dirty="0">
                <a:solidFill>
                  <a:srgbClr val="0000CC"/>
                </a:solidFill>
                <a:latin typeface="+mj-lt"/>
              </a:rPr>
              <a:t>- Prepare the next lesson (page 31 SB).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491643" y="1318378"/>
            <a:ext cx="1151371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By the end of this lesson, students will be able to…</a:t>
            </a:r>
            <a:endParaRPr lang="en-US" sz="3600" dirty="0">
              <a:solidFill>
                <a:srgbClr val="0070C0"/>
              </a:solidFill>
              <a:latin typeface="+mj-lt"/>
            </a:endParaRPr>
          </a:p>
          <a:p>
            <a:r>
              <a:rPr lang="en-US" sz="3600" i="1" dirty="0">
                <a:solidFill>
                  <a:srgbClr val="0000CC"/>
                </a:solidFill>
                <a:latin typeface="+mj-lt"/>
              </a:rPr>
              <a:t>- learn and use vocabularies: </a:t>
            </a:r>
            <a:r>
              <a:rPr lang="en-US" sz="3600" b="1" i="1" dirty="0">
                <a:solidFill>
                  <a:srgbClr val="0000CC"/>
                </a:solidFill>
                <a:latin typeface="+mj-lt"/>
              </a:rPr>
              <a:t>martial art, level, pad, protection, punch, respect</a:t>
            </a:r>
            <a:r>
              <a:rPr lang="en-US" sz="3600" i="1" dirty="0">
                <a:solidFill>
                  <a:srgbClr val="0000CC"/>
                </a:solidFill>
                <a:latin typeface="+mj-lt"/>
              </a:rPr>
              <a:t>.</a:t>
            </a:r>
          </a:p>
          <a:p>
            <a:r>
              <a:rPr lang="en-US" sz="3600" i="1" dirty="0">
                <a:solidFill>
                  <a:srgbClr val="0000CC"/>
                </a:solidFill>
                <a:latin typeface="+mj-lt"/>
              </a:rPr>
              <a:t>- </a:t>
            </a:r>
            <a:r>
              <a:rPr lang="en-US" sz="3600" i="1" dirty="0" err="1">
                <a:solidFill>
                  <a:srgbClr val="0000CC"/>
                </a:solidFill>
                <a:latin typeface="+mj-lt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+mj-lt"/>
              </a:rPr>
              <a:t> talking about a type of martial arts.</a:t>
            </a:r>
          </a:p>
          <a:p>
            <a:r>
              <a:rPr lang="en-US" sz="3600" i="1" dirty="0">
                <a:solidFill>
                  <a:srgbClr val="0000CC"/>
                </a:solidFill>
                <a:latin typeface="+mj-lt"/>
              </a:rPr>
              <a:t>- </a:t>
            </a:r>
            <a:r>
              <a:rPr lang="en-US" sz="3600" i="1" dirty="0" err="1">
                <a:solidFill>
                  <a:srgbClr val="0000CC"/>
                </a:solidFill>
                <a:latin typeface="+mj-lt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+mj-lt"/>
              </a:rPr>
              <a:t> reading for specific information and read for detail.</a:t>
            </a:r>
          </a:p>
          <a:p>
            <a:r>
              <a:rPr lang="en-US" sz="3600" i="1" dirty="0">
                <a:solidFill>
                  <a:srgbClr val="0000CC"/>
                </a:solidFill>
                <a:latin typeface="+mj-lt"/>
              </a:rPr>
              <a:t>- collect information about a martial art they know and make notes. </a:t>
            </a:r>
          </a:p>
          <a:p>
            <a:r>
              <a:rPr lang="en-US" sz="3600" i="1" dirty="0">
                <a:solidFill>
                  <a:srgbClr val="0000CC"/>
                </a:solidFill>
                <a:latin typeface="+mj-lt"/>
              </a:rPr>
              <a:t>- improve listening skills and pronunciation.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654" y="392805"/>
            <a:ext cx="8906171" cy="60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3"/>
          <p:cNvSpPr txBox="1">
            <a:spLocks noChangeArrowheads="1"/>
          </p:cNvSpPr>
          <p:nvPr/>
        </p:nvSpPr>
        <p:spPr bwMode="auto">
          <a:xfrm>
            <a:off x="334851" y="1246188"/>
            <a:ext cx="1165538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latin typeface="Calibri" pitchFamily="34" charset="0"/>
              </a:rPr>
              <a:t>Answer the questions</a:t>
            </a:r>
          </a:p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- What sports do you do in your free time?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 Do you want to attend a martial art class? Why or why not?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D510D-DA0B-48FB-ACE3-FBC65AAD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033" y="1"/>
            <a:ext cx="7091967" cy="6858000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F9AC3CC8-53CC-4DAD-8266-18E717A9C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" y="1287704"/>
            <a:ext cx="402716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Find these words in the text, try to guess what are their meanings.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BF396242-297F-48E2-88FA-9A97BFE74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27050"/>
            <a:ext cx="2438400" cy="5794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Pre-reading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83A13D-F66C-4802-B4E0-ED027F289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34" y="3108173"/>
            <a:ext cx="3095223" cy="233892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D8F553-0F25-4154-A631-74F5B1ACC0BF}"/>
              </a:ext>
            </a:extLst>
          </p:cNvPr>
          <p:cNvCxnSpPr/>
          <p:nvPr/>
        </p:nvCxnSpPr>
        <p:spPr>
          <a:xfrm>
            <a:off x="5331854" y="4069724"/>
            <a:ext cx="9530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C56EE4-B8E3-4061-A389-6CFBDF2FE6D4}"/>
              </a:ext>
            </a:extLst>
          </p:cNvPr>
          <p:cNvCxnSpPr>
            <a:cxnSpLocks/>
          </p:cNvCxnSpPr>
          <p:nvPr/>
        </p:nvCxnSpPr>
        <p:spPr>
          <a:xfrm>
            <a:off x="9888830" y="4634248"/>
            <a:ext cx="4426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0884A3-42B5-403D-B64B-CC7B511267D9}"/>
              </a:ext>
            </a:extLst>
          </p:cNvPr>
          <p:cNvCxnSpPr>
            <a:cxnSpLocks/>
          </p:cNvCxnSpPr>
          <p:nvPr/>
        </p:nvCxnSpPr>
        <p:spPr>
          <a:xfrm>
            <a:off x="10002593" y="5447097"/>
            <a:ext cx="4876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B183A8C-94A5-45CC-9606-D88C3C4A6DA8}"/>
              </a:ext>
            </a:extLst>
          </p:cNvPr>
          <p:cNvCxnSpPr/>
          <p:nvPr/>
        </p:nvCxnSpPr>
        <p:spPr>
          <a:xfrm>
            <a:off x="10841864" y="5447097"/>
            <a:ext cx="9530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806B5D-9FCC-400E-B6D4-6FCDDE0E41CA}"/>
              </a:ext>
            </a:extLst>
          </p:cNvPr>
          <p:cNvCxnSpPr>
            <a:cxnSpLocks/>
          </p:cNvCxnSpPr>
          <p:nvPr/>
        </p:nvCxnSpPr>
        <p:spPr>
          <a:xfrm>
            <a:off x="10948740" y="5702529"/>
            <a:ext cx="846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370934-051D-40FF-A5F7-FE02496B1C5C}"/>
              </a:ext>
            </a:extLst>
          </p:cNvPr>
          <p:cNvCxnSpPr>
            <a:cxnSpLocks/>
          </p:cNvCxnSpPr>
          <p:nvPr/>
        </p:nvCxnSpPr>
        <p:spPr>
          <a:xfrm>
            <a:off x="9165460" y="6243444"/>
            <a:ext cx="7233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66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3146425" y="492125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65894-B32B-4EFD-9983-F6EEC480FB24}"/>
              </a:ext>
            </a:extLst>
          </p:cNvPr>
          <p:cNvSpPr/>
          <p:nvPr/>
        </p:nvSpPr>
        <p:spPr>
          <a:xfrm>
            <a:off x="897227" y="1724556"/>
            <a:ext cx="8657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level </a:t>
            </a:r>
            <a:r>
              <a:rPr lang="en-US" sz="2800" dirty="0">
                <a:latin typeface="+mj-lt"/>
              </a:rPr>
              <a:t>/ˈ</a:t>
            </a:r>
            <a:r>
              <a:rPr lang="en-US" sz="2800" dirty="0" err="1">
                <a:latin typeface="+mj-lt"/>
              </a:rPr>
              <a:t>levəl</a:t>
            </a:r>
            <a:r>
              <a:rPr lang="en-US" sz="2800" dirty="0">
                <a:latin typeface="+mj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mức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đai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(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võ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thuật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51FC80-AC1D-4B00-89ED-230E472D13BF}"/>
              </a:ext>
            </a:extLst>
          </p:cNvPr>
          <p:cNvSpPr/>
          <p:nvPr/>
        </p:nvSpPr>
        <p:spPr>
          <a:xfrm>
            <a:off x="897227" y="2435722"/>
            <a:ext cx="8349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CC"/>
                </a:solidFill>
                <a:latin typeface="+mj-lt"/>
              </a:rPr>
              <a:t>- martial art </a:t>
            </a:r>
            <a:r>
              <a:rPr lang="en-US" sz="2800" dirty="0">
                <a:latin typeface="+mj-lt"/>
              </a:rPr>
              <a:t>/ˌ</a:t>
            </a:r>
            <a:r>
              <a:rPr lang="en-US" sz="2800" dirty="0" err="1">
                <a:latin typeface="+mj-lt"/>
              </a:rPr>
              <a:t>mɑːʃəl</a:t>
            </a:r>
            <a:r>
              <a:rPr lang="en-US" sz="2800" dirty="0">
                <a:latin typeface="+mj-lt"/>
              </a:rPr>
              <a:t> ˈ</a:t>
            </a:r>
            <a:r>
              <a:rPr lang="en-US" sz="2800" dirty="0" err="1">
                <a:latin typeface="+mj-lt"/>
              </a:rPr>
              <a:t>ɑːt</a:t>
            </a:r>
            <a:r>
              <a:rPr lang="en-US" sz="2800" dirty="0">
                <a:latin typeface="+mj-lt"/>
              </a:rPr>
              <a:t>/ </a:t>
            </a:r>
            <a:r>
              <a:rPr lang="pt-BR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pt-BR" sz="2800" dirty="0">
                <a:solidFill>
                  <a:srgbClr val="0000CC"/>
                </a:solidFill>
                <a:latin typeface="+mj-lt"/>
              </a:rPr>
              <a:t>môn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võ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thuật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BD2273-80E7-4D1A-9FD7-64281668C996}"/>
              </a:ext>
            </a:extLst>
          </p:cNvPr>
          <p:cNvSpPr/>
          <p:nvPr/>
        </p:nvSpPr>
        <p:spPr>
          <a:xfrm>
            <a:off x="897227" y="3146451"/>
            <a:ext cx="5313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pad </a:t>
            </a:r>
            <a:r>
              <a:rPr lang="en-US" sz="2800" dirty="0">
                <a:latin typeface="+mj-lt"/>
              </a:rPr>
              <a:t>/</a:t>
            </a:r>
            <a:r>
              <a:rPr lang="en-US" sz="2800" dirty="0" err="1">
                <a:latin typeface="+mj-lt"/>
              </a:rPr>
              <a:t>pæd</a:t>
            </a:r>
            <a:r>
              <a:rPr lang="en-US" sz="2800" dirty="0">
                <a:latin typeface="+mj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miếng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đệm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E92BFC-8338-4761-821D-0494510D8EA4}"/>
              </a:ext>
            </a:extLst>
          </p:cNvPr>
          <p:cNvSpPr/>
          <p:nvPr/>
        </p:nvSpPr>
        <p:spPr>
          <a:xfrm>
            <a:off x="897227" y="3823918"/>
            <a:ext cx="7243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0CC"/>
                </a:solidFill>
                <a:latin typeface="+mj-lt"/>
              </a:rPr>
              <a:t>- protection </a:t>
            </a:r>
            <a:r>
              <a:rPr lang="en-US" sz="2800" dirty="0">
                <a:latin typeface="+mj-lt"/>
              </a:rPr>
              <a:t>/</a:t>
            </a:r>
            <a:r>
              <a:rPr lang="en-US" sz="2800" dirty="0" err="1">
                <a:latin typeface="+mj-lt"/>
              </a:rPr>
              <a:t>prəˈtekʃən</a:t>
            </a:r>
            <a:r>
              <a:rPr lang="en-US" sz="2800" dirty="0">
                <a:latin typeface="+mj-lt"/>
              </a:rPr>
              <a:t>/ </a:t>
            </a:r>
            <a:r>
              <a:rPr lang="pt-BR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pt-BR" sz="2800" dirty="0">
                <a:solidFill>
                  <a:srgbClr val="0000CC"/>
                </a:solidFill>
                <a:latin typeface="+mj-lt"/>
              </a:rPr>
              <a:t>sự bảo vệ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4BC1D7-5379-40F1-A799-050D391A7E5B}"/>
              </a:ext>
            </a:extLst>
          </p:cNvPr>
          <p:cNvSpPr/>
          <p:nvPr/>
        </p:nvSpPr>
        <p:spPr>
          <a:xfrm>
            <a:off x="915817" y="4534647"/>
            <a:ext cx="5180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punch</a:t>
            </a:r>
            <a:r>
              <a:rPr lang="en-US" sz="2800" dirty="0">
                <a:latin typeface="+mj-lt"/>
              </a:rPr>
              <a:t> /</a:t>
            </a:r>
            <a:r>
              <a:rPr lang="en-US" sz="2800" dirty="0" err="1">
                <a:latin typeface="+mj-lt"/>
              </a:rPr>
              <a:t>pʌntʃ</a:t>
            </a:r>
            <a:r>
              <a:rPr lang="en-US" sz="2800" dirty="0">
                <a:latin typeface="+mj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cú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đấm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273990-9C1E-4A29-B4D1-8961A6ED50E7}"/>
              </a:ext>
            </a:extLst>
          </p:cNvPr>
          <p:cNvSpPr/>
          <p:nvPr/>
        </p:nvSpPr>
        <p:spPr>
          <a:xfrm>
            <a:off x="897227" y="5212114"/>
            <a:ext cx="6700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- respect </a:t>
            </a:r>
            <a:r>
              <a:rPr lang="en-US" sz="2800" dirty="0">
                <a:latin typeface="+mj-lt"/>
              </a:rPr>
              <a:t>/</a:t>
            </a:r>
            <a:r>
              <a:rPr lang="en-US" sz="2800" dirty="0" err="1">
                <a:latin typeface="+mj-lt"/>
              </a:rPr>
              <a:t>rɪˈspekt</a:t>
            </a:r>
            <a:r>
              <a:rPr lang="en-US" sz="2800" dirty="0">
                <a:latin typeface="+mj-lt"/>
              </a:rPr>
              <a:t>/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(n):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sự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tôn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+mj-lt"/>
              </a:rPr>
              <a:t>trọng</a:t>
            </a:r>
            <a:endParaRPr lang="en-US" sz="2800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23" name="level">
            <a:hlinkClick r:id="" action="ppaction://media"/>
            <a:extLst>
              <a:ext uri="{FF2B5EF4-FFF2-40B4-BE49-F238E27FC236}">
                <a16:creationId xmlns:a16="http://schemas.microsoft.com/office/drawing/2014/main" id="{AA011476-565D-4DDE-94F7-27E3F6D33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92023" y="662098"/>
            <a:ext cx="609600" cy="609600"/>
          </a:xfrm>
          <a:prstGeom prst="rect">
            <a:avLst/>
          </a:prstGeom>
        </p:spPr>
      </p:pic>
      <p:pic>
        <p:nvPicPr>
          <p:cNvPr id="24" name="martialart">
            <a:hlinkClick r:id="" action="ppaction://media"/>
            <a:extLst>
              <a:ext uri="{FF2B5EF4-FFF2-40B4-BE49-F238E27FC236}">
                <a16:creationId xmlns:a16="http://schemas.microsoft.com/office/drawing/2014/main" id="{B1DF1BA6-8213-4F3B-B47F-091F45BD09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44800" y="662098"/>
            <a:ext cx="609600" cy="609600"/>
          </a:xfrm>
          <a:prstGeom prst="rect">
            <a:avLst/>
          </a:prstGeom>
        </p:spPr>
      </p:pic>
      <p:pic>
        <p:nvPicPr>
          <p:cNvPr id="25" name="pad">
            <a:hlinkClick r:id="" action="ppaction://media"/>
            <a:extLst>
              <a:ext uri="{FF2B5EF4-FFF2-40B4-BE49-F238E27FC236}">
                <a16:creationId xmlns:a16="http://schemas.microsoft.com/office/drawing/2014/main" id="{2AC9795C-CE6F-43F4-8A2F-EA3E2DA8AF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44800" y="646223"/>
            <a:ext cx="609600" cy="609600"/>
          </a:xfrm>
          <a:prstGeom prst="rect">
            <a:avLst/>
          </a:prstGeom>
        </p:spPr>
      </p:pic>
      <p:pic>
        <p:nvPicPr>
          <p:cNvPr id="26" name="protein">
            <a:hlinkClick r:id="" action="ppaction://media"/>
            <a:extLst>
              <a:ext uri="{FF2B5EF4-FFF2-40B4-BE49-F238E27FC236}">
                <a16:creationId xmlns:a16="http://schemas.microsoft.com/office/drawing/2014/main" id="{6E506C0A-3C97-4C29-867D-C6582F8C83D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97577" y="677973"/>
            <a:ext cx="609600" cy="609600"/>
          </a:xfrm>
          <a:prstGeom prst="rect">
            <a:avLst/>
          </a:prstGeom>
        </p:spPr>
      </p:pic>
      <p:pic>
        <p:nvPicPr>
          <p:cNvPr id="27" name="punch">
            <a:hlinkClick r:id="" action="ppaction://media"/>
            <a:extLst>
              <a:ext uri="{FF2B5EF4-FFF2-40B4-BE49-F238E27FC236}">
                <a16:creationId xmlns:a16="http://schemas.microsoft.com/office/drawing/2014/main" id="{A33B546C-AF2A-47EE-826E-39532FB08FA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93284" y="697184"/>
            <a:ext cx="609600" cy="609600"/>
          </a:xfrm>
          <a:prstGeom prst="rect">
            <a:avLst/>
          </a:prstGeom>
        </p:spPr>
      </p:pic>
      <p:pic>
        <p:nvPicPr>
          <p:cNvPr id="28" name="respect">
            <a:hlinkClick r:id="" action="ppaction://media"/>
            <a:extLst>
              <a:ext uri="{FF2B5EF4-FFF2-40B4-BE49-F238E27FC236}">
                <a16:creationId xmlns:a16="http://schemas.microsoft.com/office/drawing/2014/main" id="{31F52590-311C-4D87-90E9-A19C13ABB85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31181" y="671623"/>
            <a:ext cx="609600" cy="609600"/>
          </a:xfrm>
          <a:prstGeom prst="rect">
            <a:avLst/>
          </a:prstGeom>
        </p:spPr>
      </p:pic>
      <p:pic>
        <p:nvPicPr>
          <p:cNvPr id="29" name="protection">
            <a:hlinkClick r:id="" action="ppaction://media"/>
            <a:extLst>
              <a:ext uri="{FF2B5EF4-FFF2-40B4-BE49-F238E27FC236}">
                <a16:creationId xmlns:a16="http://schemas.microsoft.com/office/drawing/2014/main" id="{9DC6F4B0-09D7-469A-B55E-6929D50DDD1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88991" y="6716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8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2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9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1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AB4A5-2E53-40BC-9B67-890C15854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08" t="6009" r="1637" b="7042"/>
          <a:stretch/>
        </p:blipFill>
        <p:spPr>
          <a:xfrm>
            <a:off x="9865216" y="354167"/>
            <a:ext cx="2236631" cy="38212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A70B3C-997E-4E88-987D-D92809946B7A}"/>
              </a:ext>
            </a:extLst>
          </p:cNvPr>
          <p:cNvSpPr/>
          <p:nvPr/>
        </p:nvSpPr>
        <p:spPr>
          <a:xfrm>
            <a:off x="0" y="354167"/>
            <a:ext cx="8847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65B3"/>
                </a:solidFill>
                <a:latin typeface="+mj-lt"/>
              </a:rPr>
              <a:t>1 </a:t>
            </a:r>
            <a:r>
              <a:rPr lang="en-US" sz="3200" b="1" dirty="0">
                <a:solidFill>
                  <a:srgbClr val="211D1E"/>
                </a:solidFill>
                <a:latin typeface="+mj-lt"/>
              </a:rPr>
              <a:t>Look at the pictures. Then answer the questions.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22CA2-F372-4372-91AD-C9EB7658D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96" r="34370" b="52301"/>
          <a:stretch/>
        </p:blipFill>
        <p:spPr>
          <a:xfrm>
            <a:off x="6593983" y="3410463"/>
            <a:ext cx="5507864" cy="29452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F3E20F-FB20-47DF-BCF5-7967219C928F}"/>
              </a:ext>
            </a:extLst>
          </p:cNvPr>
          <p:cNvSpPr/>
          <p:nvPr/>
        </p:nvSpPr>
        <p:spPr>
          <a:xfrm>
            <a:off x="472333" y="1056590"/>
            <a:ext cx="4474943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0" b="1" dirty="0">
                <a:solidFill>
                  <a:srgbClr val="0000CC"/>
                </a:solidFill>
                <a:latin typeface="+mj-lt"/>
              </a:rPr>
              <a:t>Which sport do they show? </a:t>
            </a:r>
            <a:endParaRPr lang="en-US" sz="29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012E66-7883-4E02-A653-F5F2AD3E0621}"/>
              </a:ext>
            </a:extLst>
          </p:cNvPr>
          <p:cNvSpPr/>
          <p:nvPr/>
        </p:nvSpPr>
        <p:spPr>
          <a:xfrm>
            <a:off x="472333" y="2440021"/>
            <a:ext cx="5896038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0" b="1" dirty="0">
                <a:solidFill>
                  <a:srgbClr val="0000CC"/>
                </a:solidFill>
                <a:latin typeface="+mj-lt"/>
              </a:rPr>
              <a:t>What do you know about this sport? </a:t>
            </a:r>
            <a:endParaRPr lang="en-US" sz="29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CE447-10CA-4201-909A-11D0957519F2}"/>
              </a:ext>
            </a:extLst>
          </p:cNvPr>
          <p:cNvSpPr/>
          <p:nvPr/>
        </p:nvSpPr>
        <p:spPr>
          <a:xfrm>
            <a:off x="592428" y="1783764"/>
            <a:ext cx="39817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The sport is taekwondo. </a:t>
            </a:r>
            <a:endParaRPr lang="en-US"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B72146-B176-43C6-B374-A2D263CCB2F6}"/>
              </a:ext>
            </a:extLst>
          </p:cNvPr>
          <p:cNvSpPr/>
          <p:nvPr/>
        </p:nvSpPr>
        <p:spPr>
          <a:xfrm>
            <a:off x="592428" y="3182584"/>
            <a:ext cx="58960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It’s from Korea. People kick and punch. They wear a special uniform, a helmet, and pads to do it.</a:t>
            </a:r>
            <a:endParaRPr lang="en-US" sz="30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9996</TotalTime>
  <Words>1082</Words>
  <Application>Microsoft Office PowerPoint</Application>
  <PresentationFormat>Widescreen</PresentationFormat>
  <Paragraphs>140</Paragraphs>
  <Slides>27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202</cp:revision>
  <dcterms:created xsi:type="dcterms:W3CDTF">2020-12-08T03:17:05Z</dcterms:created>
  <dcterms:modified xsi:type="dcterms:W3CDTF">2022-12-18T07:08:32Z</dcterms:modified>
</cp:coreProperties>
</file>