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6600"/>
    <a:srgbClr val="0066FF"/>
    <a:srgbClr val="0000FF"/>
    <a:srgbClr val="FF6699"/>
    <a:srgbClr val="FFCCCC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32" autoAdjust="0"/>
    <p:restoredTop sz="97015" autoAdjust="0"/>
  </p:normalViewPr>
  <p:slideViewPr>
    <p:cSldViewPr>
      <p:cViewPr>
        <p:scale>
          <a:sx n="60" d="100"/>
          <a:sy n="60" d="100"/>
        </p:scale>
        <p:origin x="-1758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A7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3124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sz="4800" dirty="0" err="1" smtClean="0">
                  <a:solidFill>
                    <a:schemeClr val="tx1"/>
                  </a:solidFill>
                  <a:latin typeface=".VnAvant" pitchFamily="34" charset="0"/>
                </a:rPr>
                <a:t>Bµi</a:t>
              </a:r>
              <a:r>
                <a:rPr lang="en-US" sz="4800" dirty="0" smtClean="0">
                  <a:solidFill>
                    <a:schemeClr val="tx1"/>
                  </a:solidFill>
                  <a:latin typeface=".VnAvant" pitchFamily="34" charset="0"/>
                </a:rPr>
                <a:t> 11</a:t>
              </a:r>
            </a:p>
            <a:p>
              <a:pPr algn="ctr">
                <a:lnSpc>
                  <a:spcPct val="150000"/>
                </a:lnSpc>
              </a:pPr>
              <a:r>
                <a:rPr lang="en-US" sz="40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.VnAvantH" pitchFamily="34" charset="0"/>
                </a:rPr>
                <a:t>PHÐP </a:t>
              </a:r>
              <a:r>
                <a:rPr lang="en-US" sz="4000" b="1" dirty="0" err="1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.VnAvantH" pitchFamily="34" charset="0"/>
                </a:rPr>
                <a:t>TRõ</a:t>
              </a:r>
              <a:r>
                <a:rPr lang="en-US" sz="40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.VnAvantH" pitchFamily="34" charset="0"/>
                </a:rPr>
                <a:t> TRONG PH¹M VI 10</a:t>
              </a:r>
              <a:endParaRPr lang="vi-VN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1752600"/>
          </a:xfrm>
        </p:spPr>
        <p:txBody>
          <a:bodyPr>
            <a:noAutofit/>
          </a:bodyPr>
          <a:lstStyle/>
          <a:p>
            <a:r>
              <a:rPr lang="en-US" sz="13800" dirty="0" smtClean="0">
                <a:solidFill>
                  <a:srgbClr val="FF9933"/>
                </a:solidFill>
                <a:latin typeface="HP-087" pitchFamily="34" charset="0"/>
              </a:rPr>
              <a:t>TIẾT 4</a:t>
            </a:r>
            <a:endParaRPr lang="vi-VN" sz="13800" dirty="0">
              <a:solidFill>
                <a:srgbClr val="FF99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06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768" y="5247052"/>
            <a:ext cx="2285432" cy="1499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300" y="3062785"/>
            <a:ext cx="2247900" cy="1550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83" t="31458" r="57130" b="51667"/>
          <a:stretch/>
        </p:blipFill>
        <p:spPr bwMode="auto">
          <a:xfrm>
            <a:off x="-2" y="0"/>
            <a:ext cx="4343401" cy="1891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2286000" y="1600200"/>
            <a:ext cx="5334000" cy="685800"/>
          </a:xfrm>
        </p:spPr>
        <p:txBody>
          <a:bodyPr>
            <a:normAutofit/>
          </a:bodyPr>
          <a:lstStyle/>
          <a:p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0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trong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phép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trừ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383275" y="2362200"/>
            <a:ext cx="835925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a)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itle 1"/>
          <p:cNvSpPr txBox="1">
            <a:spLocks/>
          </p:cNvSpPr>
          <p:nvPr/>
        </p:nvSpPr>
        <p:spPr>
          <a:xfrm>
            <a:off x="1066800" y="2376985"/>
            <a:ext cx="54102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Vớt</a:t>
            </a:r>
            <a:r>
              <a:rPr lang="en-US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1 con </a:t>
            </a:r>
            <a:r>
              <a:rPr lang="en-US" sz="24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cá</a:t>
            </a:r>
            <a:r>
              <a:rPr lang="en-US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còn</a:t>
            </a:r>
            <a:r>
              <a:rPr lang="en-US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lại</a:t>
            </a:r>
            <a:r>
              <a:rPr lang="en-US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mấy</a:t>
            </a:r>
            <a:r>
              <a:rPr lang="en-US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con </a:t>
            </a:r>
            <a:r>
              <a:rPr lang="en-US" sz="24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cá</a:t>
            </a:r>
            <a:r>
              <a:rPr lang="en-US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5791200" y="3429497"/>
            <a:ext cx="1981200" cy="685800"/>
          </a:xfrm>
          <a:prstGeom prst="roundRect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3 – 1 = 2</a:t>
            </a:r>
            <a:endParaRPr lang="vi-VN" sz="30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itle 1"/>
          <p:cNvSpPr txBox="1">
            <a:spLocks/>
          </p:cNvSpPr>
          <p:nvPr/>
        </p:nvSpPr>
        <p:spPr>
          <a:xfrm>
            <a:off x="381000" y="4503284"/>
            <a:ext cx="835925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b)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itle 1"/>
          <p:cNvSpPr txBox="1">
            <a:spLocks/>
          </p:cNvSpPr>
          <p:nvPr/>
        </p:nvSpPr>
        <p:spPr>
          <a:xfrm>
            <a:off x="1064525" y="4518069"/>
            <a:ext cx="54102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Vớt</a:t>
            </a:r>
            <a:r>
              <a:rPr lang="en-US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2 con </a:t>
            </a:r>
            <a:r>
              <a:rPr lang="en-US" sz="24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cá</a:t>
            </a:r>
            <a:r>
              <a:rPr lang="en-US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còn</a:t>
            </a:r>
            <a:r>
              <a:rPr lang="en-US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lại</a:t>
            </a:r>
            <a:r>
              <a:rPr lang="en-US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mấy</a:t>
            </a:r>
            <a:r>
              <a:rPr lang="en-US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con </a:t>
            </a:r>
            <a:r>
              <a:rPr lang="en-US" sz="24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cá</a:t>
            </a:r>
            <a:r>
              <a:rPr lang="en-US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5788925" y="5570581"/>
            <a:ext cx="1981200" cy="685800"/>
          </a:xfrm>
          <a:prstGeom prst="roundRect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3 – 2 = 1</a:t>
            </a:r>
            <a:endParaRPr lang="vi-VN" sz="30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7274256" y="3477904"/>
            <a:ext cx="457200" cy="606704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7249236" y="5622878"/>
            <a:ext cx="457200" cy="606704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681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8" grpId="0"/>
      <p:bldP spid="39" grpId="0" animBg="1"/>
      <p:bldP spid="40" grpId="0"/>
      <p:bldP spid="41" grpId="0"/>
      <p:bldP spid="42" grpId="0" animBg="1"/>
      <p:bldP spid="12" grpId="0" animBg="1"/>
      <p:bldP spid="12" grpId="1" animBg="1"/>
      <p:bldP spid="13" grpId="0" animBg="1"/>
      <p:bldP spid="13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768" y="3036505"/>
            <a:ext cx="2361631" cy="1549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767" y="5189324"/>
            <a:ext cx="2361631" cy="1592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83" t="31458" r="57130" b="51667"/>
          <a:stretch/>
        </p:blipFill>
        <p:spPr bwMode="auto">
          <a:xfrm>
            <a:off x="-2" y="0"/>
            <a:ext cx="4343401" cy="1891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2286000" y="1600200"/>
            <a:ext cx="5334000" cy="685800"/>
          </a:xfrm>
        </p:spPr>
        <p:txBody>
          <a:bodyPr>
            <a:normAutofit/>
          </a:bodyPr>
          <a:lstStyle/>
          <a:p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0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trong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phép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trừ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383275" y="2362200"/>
            <a:ext cx="835925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c)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itle 1"/>
          <p:cNvSpPr txBox="1">
            <a:spLocks/>
          </p:cNvSpPr>
          <p:nvPr/>
        </p:nvSpPr>
        <p:spPr>
          <a:xfrm>
            <a:off x="1066800" y="2376985"/>
            <a:ext cx="54102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Vớt</a:t>
            </a:r>
            <a:r>
              <a:rPr lang="en-US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3 con </a:t>
            </a:r>
            <a:r>
              <a:rPr lang="en-US" sz="24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cá</a:t>
            </a:r>
            <a:r>
              <a:rPr lang="en-US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còn</a:t>
            </a:r>
            <a:r>
              <a:rPr lang="en-US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lại</a:t>
            </a:r>
            <a:r>
              <a:rPr lang="en-US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mấy</a:t>
            </a:r>
            <a:r>
              <a:rPr lang="en-US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con </a:t>
            </a:r>
            <a:r>
              <a:rPr lang="en-US" sz="24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cá</a:t>
            </a:r>
            <a:r>
              <a:rPr lang="en-US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5791200" y="3429497"/>
            <a:ext cx="1981200" cy="685800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3 – </a:t>
            </a:r>
            <a:r>
              <a:rPr lang="en-US" sz="3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= 0</a:t>
            </a:r>
            <a:endParaRPr lang="vi-VN" sz="30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itle 1"/>
          <p:cNvSpPr txBox="1">
            <a:spLocks/>
          </p:cNvSpPr>
          <p:nvPr/>
        </p:nvSpPr>
        <p:spPr>
          <a:xfrm>
            <a:off x="381000" y="4503284"/>
            <a:ext cx="835925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itle 1"/>
          <p:cNvSpPr txBox="1">
            <a:spLocks/>
          </p:cNvSpPr>
          <p:nvPr/>
        </p:nvSpPr>
        <p:spPr>
          <a:xfrm>
            <a:off x="1064524" y="4518069"/>
            <a:ext cx="6707876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Không</a:t>
            </a:r>
            <a:r>
              <a:rPr lang="en-US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vớt</a:t>
            </a:r>
            <a:r>
              <a:rPr lang="en-US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con </a:t>
            </a:r>
            <a:r>
              <a:rPr lang="en-US" sz="24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cá</a:t>
            </a:r>
            <a:r>
              <a:rPr lang="en-US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nào</a:t>
            </a:r>
            <a:r>
              <a:rPr lang="en-US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còn</a:t>
            </a:r>
            <a:r>
              <a:rPr lang="en-US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lại</a:t>
            </a:r>
            <a:r>
              <a:rPr lang="en-US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mấy</a:t>
            </a:r>
            <a:r>
              <a:rPr lang="en-US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con </a:t>
            </a:r>
            <a:r>
              <a:rPr lang="en-US" sz="24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cá</a:t>
            </a:r>
            <a:r>
              <a:rPr lang="en-US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5788925" y="5570581"/>
            <a:ext cx="1981200" cy="685800"/>
          </a:xfrm>
          <a:prstGeom prst="round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3 – 0 = </a:t>
            </a:r>
            <a:r>
              <a:rPr lang="en-US" sz="3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30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7274256" y="3477904"/>
            <a:ext cx="457200" cy="606704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7249236" y="5622878"/>
            <a:ext cx="457200" cy="606704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110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8" grpId="0"/>
      <p:bldP spid="39" grpId="0" animBg="1"/>
      <p:bldP spid="40" grpId="0"/>
      <p:bldP spid="41" grpId="0"/>
      <p:bldP spid="42" grpId="0" animBg="1"/>
      <p:bldP spid="47" grpId="0" animBg="1"/>
      <p:bldP spid="47" grpId="1" animBg="1"/>
      <p:bldP spid="49" grpId="0" animBg="1"/>
      <p:bldP spid="49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610"/>
            <a:ext cx="4328834" cy="1728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403715" y="1983216"/>
            <a:ext cx="977554" cy="91238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1</a:t>
            </a:r>
            <a:endParaRPr lang="vi-VN" sz="5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537648" y="2182049"/>
            <a:ext cx="22557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nhẩm</a:t>
            </a:r>
            <a:endParaRPr lang="vi-VN" sz="3200" b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73308" y="3224055"/>
            <a:ext cx="676178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0066FF"/>
                </a:solidFill>
                <a:latin typeface="Arial" pitchFamily="34" charset="0"/>
                <a:cs typeface="Arial" pitchFamily="34" charset="0"/>
              </a:rPr>
              <a:t>5 – 0 	4 – 0 	3 – 0 	2 – 0 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0066FF"/>
                </a:solidFill>
                <a:latin typeface="Arial" pitchFamily="34" charset="0"/>
                <a:cs typeface="Arial" pitchFamily="34" charset="0"/>
              </a:rPr>
              <a:t>6 – 6 	7 – 7		4 – 4 	9 – 9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0066FF"/>
                </a:solidFill>
                <a:latin typeface="Arial" pitchFamily="34" charset="0"/>
                <a:cs typeface="Arial" pitchFamily="34" charset="0"/>
              </a:rPr>
              <a:t>5 + 0	0 + 4	3 + 0	0 + 2 </a:t>
            </a:r>
            <a:endParaRPr lang="vi-VN" sz="3200" b="1" dirty="0">
              <a:solidFill>
                <a:srgbClr val="00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690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403715" y="685800"/>
            <a:ext cx="977554" cy="91238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2</a:t>
            </a:r>
            <a:endParaRPr lang="vi-VN" sz="5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537648" y="884633"/>
            <a:ext cx="71000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phép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nào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cùng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kết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quả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rgbClr val="002060"/>
              </a:solidFill>
            </a:endParaRPr>
          </a:p>
        </p:txBody>
      </p:sp>
      <p:sp>
        <p:nvSpPr>
          <p:cNvPr id="2" name="Cloud 1"/>
          <p:cNvSpPr/>
          <p:nvPr/>
        </p:nvSpPr>
        <p:spPr>
          <a:xfrm>
            <a:off x="228600" y="2286000"/>
            <a:ext cx="1905000" cy="1143000"/>
          </a:xfrm>
          <a:prstGeom prst="cloud">
            <a:avLst/>
          </a:prstGeom>
          <a:solidFill>
            <a:srgbClr val="99CCFF"/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 – 4 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Cloud 8"/>
          <p:cNvSpPr/>
          <p:nvPr/>
        </p:nvSpPr>
        <p:spPr>
          <a:xfrm>
            <a:off x="2462852" y="2286000"/>
            <a:ext cx="1905000" cy="1143000"/>
          </a:xfrm>
          <a:prstGeom prst="cloud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</a:t>
            </a:r>
            <a:r>
              <a:rPr lang="en-US" sz="3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Cloud 12"/>
          <p:cNvSpPr/>
          <p:nvPr/>
        </p:nvSpPr>
        <p:spPr>
          <a:xfrm>
            <a:off x="4697104" y="2286000"/>
            <a:ext cx="1905000" cy="1143000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 – 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 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Cloud 14"/>
          <p:cNvSpPr/>
          <p:nvPr/>
        </p:nvSpPr>
        <p:spPr>
          <a:xfrm>
            <a:off x="6931356" y="2286000"/>
            <a:ext cx="1905000" cy="1143000"/>
          </a:xfrm>
          <a:prstGeom prst="cloud">
            <a:avLst/>
          </a:prstGeom>
          <a:solidFill>
            <a:srgbClr val="FFCCCC"/>
          </a:solidFill>
          <a:ln w="19050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</a:t>
            </a:r>
            <a:r>
              <a:rPr lang="en-US" sz="3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 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Cloud 15"/>
          <p:cNvSpPr/>
          <p:nvPr/>
        </p:nvSpPr>
        <p:spPr>
          <a:xfrm>
            <a:off x="228600" y="4343400"/>
            <a:ext cx="1905000" cy="1143000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en-US" sz="3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Cloud 16"/>
          <p:cNvSpPr/>
          <p:nvPr/>
        </p:nvSpPr>
        <p:spPr>
          <a:xfrm>
            <a:off x="2462852" y="4343400"/>
            <a:ext cx="1905000" cy="1143000"/>
          </a:xfrm>
          <a:prstGeom prst="cloud">
            <a:avLst/>
          </a:prstGeom>
          <a:solidFill>
            <a:srgbClr val="FFCCCC"/>
          </a:solidFill>
          <a:ln w="19050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– 0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Cloud 17"/>
          <p:cNvSpPr/>
          <p:nvPr/>
        </p:nvSpPr>
        <p:spPr>
          <a:xfrm>
            <a:off x="4697104" y="4343400"/>
            <a:ext cx="1905000" cy="1143000"/>
          </a:xfrm>
          <a:prstGeom prst="cloud">
            <a:avLst/>
          </a:prstGeom>
          <a:solidFill>
            <a:srgbClr val="99CCFF"/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 – 2 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Cloud 18"/>
          <p:cNvSpPr/>
          <p:nvPr/>
        </p:nvSpPr>
        <p:spPr>
          <a:xfrm>
            <a:off x="6931356" y="4343400"/>
            <a:ext cx="1905000" cy="1143000"/>
          </a:xfrm>
          <a:prstGeom prst="cloud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 </a:t>
            </a:r>
            <a:r>
              <a:rPr lang="en-US" sz="3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2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Straight Connector 3"/>
          <p:cNvCxnSpPr>
            <a:stCxn id="2" idx="1"/>
            <a:endCxn id="17" idx="3"/>
          </p:cNvCxnSpPr>
          <p:nvPr/>
        </p:nvCxnSpPr>
        <p:spPr>
          <a:xfrm>
            <a:off x="1181100" y="3427783"/>
            <a:ext cx="2234252" cy="98096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endCxn id="16" idx="3"/>
          </p:cNvCxnSpPr>
          <p:nvPr/>
        </p:nvCxnSpPr>
        <p:spPr>
          <a:xfrm flipH="1">
            <a:off x="1181100" y="3429000"/>
            <a:ext cx="2234252" cy="979752"/>
          </a:xfrm>
          <a:prstGeom prst="line">
            <a:avLst/>
          </a:prstGeom>
          <a:ln w="2857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9" idx="3"/>
          </p:cNvCxnSpPr>
          <p:nvPr/>
        </p:nvCxnSpPr>
        <p:spPr>
          <a:xfrm flipH="1" flipV="1">
            <a:off x="5646064" y="3429000"/>
            <a:ext cx="2237792" cy="97975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5" idx="1"/>
            <a:endCxn id="18" idx="3"/>
          </p:cNvCxnSpPr>
          <p:nvPr/>
        </p:nvCxnSpPr>
        <p:spPr>
          <a:xfrm flipH="1">
            <a:off x="5649604" y="3427783"/>
            <a:ext cx="2234252" cy="980969"/>
          </a:xfrm>
          <a:prstGeom prst="line">
            <a:avLst/>
          </a:prstGeom>
          <a:ln w="28575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0297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403715" y="685800"/>
            <a:ext cx="977554" cy="91238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3</a:t>
            </a:r>
            <a:endParaRPr lang="vi-VN" sz="5400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1444391" y="797768"/>
            <a:ext cx="1025856" cy="704418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vi-VN" sz="30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87391" y="809747"/>
            <a:ext cx="458780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35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828800"/>
            <a:ext cx="8129034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486402" y="5623034"/>
            <a:ext cx="362600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320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4" grpId="0" animBg="1"/>
      <p:bldP spid="2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141</Words>
  <Application>Microsoft Office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Số 0 trong phép trừ</vt:lpstr>
      <vt:lpstr>Số 0 trong phép trừ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Windows User</cp:lastModifiedBy>
  <cp:revision>38</cp:revision>
  <dcterms:created xsi:type="dcterms:W3CDTF">2006-08-16T00:00:00Z</dcterms:created>
  <dcterms:modified xsi:type="dcterms:W3CDTF">2020-08-20T16:46:04Z</dcterms:modified>
</cp:coreProperties>
</file>