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9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975471-D2F3-48C9-B106-5FEF878A9D1F}" type="doc">
      <dgm:prSet loTypeId="urn:microsoft.com/office/officeart/2005/8/layout/hList3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D1E4D2FA-413B-41D7-9545-C11AC81E5406}">
      <dgm:prSet phldrT="[Text]"/>
      <dgm:spPr/>
      <dgm:t>
        <a:bodyPr/>
        <a:lstStyle/>
        <a:p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Ý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i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D7B419-4114-4C39-A265-7F8CD737E082}" type="parTrans" cxnId="{D89C7C13-554E-4E14-99E6-DD5BEA323EC0}">
      <dgm:prSet/>
      <dgm:spPr/>
      <dgm:t>
        <a:bodyPr/>
        <a:lstStyle/>
        <a:p>
          <a:endParaRPr lang="en-US"/>
        </a:p>
      </dgm:t>
    </dgm:pt>
    <dgm:pt modelId="{DDE6BF94-901E-433E-B86E-0885DE637D66}" type="sibTrans" cxnId="{D89C7C13-554E-4E14-99E6-DD5BEA323EC0}">
      <dgm:prSet/>
      <dgm:spPr/>
      <dgm:t>
        <a:bodyPr/>
        <a:lstStyle/>
        <a:p>
          <a:endParaRPr lang="en-US"/>
        </a:p>
      </dgm:t>
    </dgm:pt>
    <dgm:pt modelId="{0ECCFDFA-AE85-4B41-8D76-A9349B60EA33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A3A4E1-18D3-4A22-BA9E-C53FFA4F9C01}" type="parTrans" cxnId="{71E8D7FD-A89C-43D9-BD22-C6A849BDE873}">
      <dgm:prSet/>
      <dgm:spPr/>
      <dgm:t>
        <a:bodyPr/>
        <a:lstStyle/>
        <a:p>
          <a:endParaRPr lang="en-US"/>
        </a:p>
      </dgm:t>
    </dgm:pt>
    <dgm:pt modelId="{A033E983-27C0-4B3D-92E3-1E271377C0F0}" type="sibTrans" cxnId="{71E8D7FD-A89C-43D9-BD22-C6A849BDE873}">
      <dgm:prSet/>
      <dgm:spPr/>
      <dgm:t>
        <a:bodyPr/>
        <a:lstStyle/>
        <a:p>
          <a:endParaRPr lang="en-US"/>
        </a:p>
      </dgm:t>
    </dgm:pt>
    <dgm:pt modelId="{FBCC7203-A087-440C-955E-30F1311FBD0C}">
      <dgm:prSet phldrT="[Text]"/>
      <dgm:spPr/>
      <dgm:t>
        <a:bodyPr/>
        <a:lstStyle/>
        <a:p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mê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đuổi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mẻ</a:t>
          </a:r>
          <a:r>
            <a:rPr lang="en-US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4FF2ED-EC78-4A11-B1BB-C8FE66D04B98}" type="parTrans" cxnId="{BA358BAF-3A3E-4725-9699-BD844165BBC9}">
      <dgm:prSet/>
      <dgm:spPr/>
      <dgm:t>
        <a:bodyPr/>
        <a:lstStyle/>
        <a:p>
          <a:endParaRPr lang="en-US"/>
        </a:p>
      </dgm:t>
    </dgm:pt>
    <dgm:pt modelId="{FE7A5A7D-E920-4B56-9BE2-9BDB95BDDB20}" type="sibTrans" cxnId="{BA358BAF-3A3E-4725-9699-BD844165BBC9}">
      <dgm:prSet/>
      <dgm:spPr/>
      <dgm:t>
        <a:bodyPr/>
        <a:lstStyle/>
        <a:p>
          <a:endParaRPr lang="en-US"/>
        </a:p>
      </dgm:t>
    </dgm:pt>
    <dgm:pt modelId="{EF7F1DA8-D136-477D-965B-0F6E1CD7F607}" type="pres">
      <dgm:prSet presAssocID="{6A975471-D2F3-48C9-B106-5FEF878A9D1F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A325D56-CDBC-490C-B34D-AA90BFDE9FA9}" type="pres">
      <dgm:prSet presAssocID="{D1E4D2FA-413B-41D7-9545-C11AC81E5406}" presName="roof" presStyleLbl="dkBgShp" presStyleIdx="0" presStyleCnt="2"/>
      <dgm:spPr/>
      <dgm:t>
        <a:bodyPr/>
        <a:lstStyle/>
        <a:p>
          <a:endParaRPr lang="en-US"/>
        </a:p>
      </dgm:t>
    </dgm:pt>
    <dgm:pt modelId="{6D3453F3-3024-477E-AC37-F6A6AF0BC20E}" type="pres">
      <dgm:prSet presAssocID="{D1E4D2FA-413B-41D7-9545-C11AC81E5406}" presName="pillars" presStyleCnt="0"/>
      <dgm:spPr/>
    </dgm:pt>
    <dgm:pt modelId="{B0514179-E158-4087-B30E-590497BFB38E}" type="pres">
      <dgm:prSet presAssocID="{D1E4D2FA-413B-41D7-9545-C11AC81E5406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D4EDF1-1124-414B-B9FE-DC78460E860E}" type="pres">
      <dgm:prSet presAssocID="{FBCC7203-A087-440C-955E-30F1311FBD0C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ADA7FB-1D6B-4D7E-8852-BD781F315DB7}" type="pres">
      <dgm:prSet presAssocID="{D1E4D2FA-413B-41D7-9545-C11AC81E5406}" presName="base" presStyleLbl="dkBgShp" presStyleIdx="1" presStyleCnt="2"/>
      <dgm:spPr/>
    </dgm:pt>
  </dgm:ptLst>
  <dgm:cxnLst>
    <dgm:cxn modelId="{BA358BAF-3A3E-4725-9699-BD844165BBC9}" srcId="{D1E4D2FA-413B-41D7-9545-C11AC81E5406}" destId="{FBCC7203-A087-440C-955E-30F1311FBD0C}" srcOrd="1" destOrd="0" parTransId="{344FF2ED-EC78-4A11-B1BB-C8FE66D04B98}" sibTransId="{FE7A5A7D-E920-4B56-9BE2-9BDB95BDDB20}"/>
    <dgm:cxn modelId="{0C29875B-F1EC-4B29-A2A2-1377B0BF5E6B}" type="presOf" srcId="{6A975471-D2F3-48C9-B106-5FEF878A9D1F}" destId="{EF7F1DA8-D136-477D-965B-0F6E1CD7F607}" srcOrd="0" destOrd="0" presId="urn:microsoft.com/office/officeart/2005/8/layout/hList3"/>
    <dgm:cxn modelId="{71E8D7FD-A89C-43D9-BD22-C6A849BDE873}" srcId="{D1E4D2FA-413B-41D7-9545-C11AC81E5406}" destId="{0ECCFDFA-AE85-4B41-8D76-A9349B60EA33}" srcOrd="0" destOrd="0" parTransId="{1DA3A4E1-18D3-4A22-BA9E-C53FFA4F9C01}" sibTransId="{A033E983-27C0-4B3D-92E3-1E271377C0F0}"/>
    <dgm:cxn modelId="{D89C7C13-554E-4E14-99E6-DD5BEA323EC0}" srcId="{6A975471-D2F3-48C9-B106-5FEF878A9D1F}" destId="{D1E4D2FA-413B-41D7-9545-C11AC81E5406}" srcOrd="0" destOrd="0" parTransId="{8CD7B419-4114-4C39-A265-7F8CD737E082}" sibTransId="{DDE6BF94-901E-433E-B86E-0885DE637D66}"/>
    <dgm:cxn modelId="{0001FDF7-AA11-4312-B70A-DB9D60A101BD}" type="presOf" srcId="{0ECCFDFA-AE85-4B41-8D76-A9349B60EA33}" destId="{B0514179-E158-4087-B30E-590497BFB38E}" srcOrd="0" destOrd="0" presId="urn:microsoft.com/office/officeart/2005/8/layout/hList3"/>
    <dgm:cxn modelId="{BDEEB78E-FEF7-4FC9-88C1-92167EDA5C76}" type="presOf" srcId="{D1E4D2FA-413B-41D7-9545-C11AC81E5406}" destId="{CA325D56-CDBC-490C-B34D-AA90BFDE9FA9}" srcOrd="0" destOrd="0" presId="urn:microsoft.com/office/officeart/2005/8/layout/hList3"/>
    <dgm:cxn modelId="{2519D5A3-1EA7-4C6F-BE2E-903859FDDBF5}" type="presOf" srcId="{FBCC7203-A087-440C-955E-30F1311FBD0C}" destId="{C6D4EDF1-1124-414B-B9FE-DC78460E860E}" srcOrd="0" destOrd="0" presId="urn:microsoft.com/office/officeart/2005/8/layout/hList3"/>
    <dgm:cxn modelId="{E39434D8-6173-4356-955E-A8F7F76599A4}" type="presParOf" srcId="{EF7F1DA8-D136-477D-965B-0F6E1CD7F607}" destId="{CA325D56-CDBC-490C-B34D-AA90BFDE9FA9}" srcOrd="0" destOrd="0" presId="urn:microsoft.com/office/officeart/2005/8/layout/hList3"/>
    <dgm:cxn modelId="{CD33033F-9D97-4921-BA52-B6186027DD50}" type="presParOf" srcId="{EF7F1DA8-D136-477D-965B-0F6E1CD7F607}" destId="{6D3453F3-3024-477E-AC37-F6A6AF0BC20E}" srcOrd="1" destOrd="0" presId="urn:microsoft.com/office/officeart/2005/8/layout/hList3"/>
    <dgm:cxn modelId="{7C369815-029C-48BB-A689-11B7EA1E4E23}" type="presParOf" srcId="{6D3453F3-3024-477E-AC37-F6A6AF0BC20E}" destId="{B0514179-E158-4087-B30E-590497BFB38E}" srcOrd="0" destOrd="0" presId="urn:microsoft.com/office/officeart/2005/8/layout/hList3"/>
    <dgm:cxn modelId="{38788BDD-2D36-4ED9-9248-7A9E23DCA6E0}" type="presParOf" srcId="{6D3453F3-3024-477E-AC37-F6A6AF0BC20E}" destId="{C6D4EDF1-1124-414B-B9FE-DC78460E860E}" srcOrd="1" destOrd="0" presId="urn:microsoft.com/office/officeart/2005/8/layout/hList3"/>
    <dgm:cxn modelId="{DF9C22EF-30C7-40BD-B3BE-7F99014E9B11}" type="presParOf" srcId="{EF7F1DA8-D136-477D-965B-0F6E1CD7F607}" destId="{C2ADA7FB-1D6B-4D7E-8852-BD781F315DB7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25D56-CDBC-490C-B34D-AA90BFDE9FA9}">
      <dsp:nvSpPr>
        <dsp:cNvPr id="0" name=""/>
        <dsp:cNvSpPr/>
      </dsp:nvSpPr>
      <dsp:spPr>
        <a:xfrm>
          <a:off x="0" y="0"/>
          <a:ext cx="8128000" cy="1249211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 Ý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nghĩa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tên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700" b="1" i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7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8128000" cy="1249211"/>
      </dsp:txXfrm>
    </dsp:sp>
    <dsp:sp modelId="{B0514179-E158-4087-B30E-590497BFB38E}">
      <dsp:nvSpPr>
        <dsp:cNvPr id="0" name=""/>
        <dsp:cNvSpPr/>
      </dsp:nvSpPr>
      <dsp:spPr>
        <a:xfrm>
          <a:off x="0" y="1249211"/>
          <a:ext cx="4064000" cy="2623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Bộ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sách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một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rộng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lớn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phong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phú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tri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thỏa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sức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tạo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249211"/>
        <a:ext cx="4064000" cy="2623343"/>
      </dsp:txXfrm>
    </dsp:sp>
    <dsp:sp modelId="{C6D4EDF1-1124-414B-B9FE-DC78460E860E}">
      <dsp:nvSpPr>
        <dsp:cNvPr id="0" name=""/>
        <dsp:cNvSpPr/>
      </dsp:nvSpPr>
      <dsp:spPr>
        <a:xfrm>
          <a:off x="4064000" y="1249211"/>
          <a:ext cx="4064000" cy="262334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Khơi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gợi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em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niềm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đam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mê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khám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phá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đuổi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ý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tưởng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mới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mẻ</a:t>
          </a:r>
          <a:r>
            <a:rPr lang="en-US" sz="3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64000" y="1249211"/>
        <a:ext cx="4064000" cy="2623343"/>
      </dsp:txXfrm>
    </dsp:sp>
    <dsp:sp modelId="{C2ADA7FB-1D6B-4D7E-8852-BD781F315DB7}">
      <dsp:nvSpPr>
        <dsp:cNvPr id="0" name=""/>
        <dsp:cNvSpPr/>
      </dsp:nvSpPr>
      <dsp:spPr>
        <a:xfrm>
          <a:off x="0" y="3872554"/>
          <a:ext cx="8128000" cy="291482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6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0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7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155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580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1684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69435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528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7921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8636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384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15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644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1417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255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71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02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8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90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9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8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6923B-D7D2-4979-9E28-40C9352A8606}" type="datetimeFigureOut">
              <a:rPr lang="en-US" smtClean="0"/>
              <a:t>14/8/2021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7CD79-C8B6-489C-A7CB-75B0EDFD5F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2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14/8/2021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2936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file:///C:\Users\Admin\Downloads\B&#192;I%20GI&#7842;NG%20POWPOINT\V&#210;NG%20QUYA%20MAY%20M&#7854;N%20B&#192;I%201%20B&#7896;%20CH&#194;N%20TR&#7900;I.pptx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38864" y="1099347"/>
            <a:ext cx="8114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 NHẬP VÀO MÔI TRƯỜNG MỚI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80200" y="145757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MỞ ĐẦU</a:t>
            </a:r>
            <a:endParaRPr lang="en-US" sz="3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18431" y="1484548"/>
            <a:ext cx="495513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KHỞI ĐỘNG.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837" y="2177009"/>
            <a:ext cx="7224326" cy="40584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733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2194560" y="1833180"/>
            <a:ext cx="4881488" cy="139347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NHÓM: 4 NHÓM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862" y="1480987"/>
            <a:ext cx="3370751" cy="2162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5616294"/>
              </p:ext>
            </p:extLst>
          </p:nvPr>
        </p:nvGraphicFramePr>
        <p:xfrm>
          <a:off x="534573" y="4101609"/>
          <a:ext cx="10475867" cy="1974215"/>
        </p:xfrm>
        <a:graphic>
          <a:graphicData uri="http://schemas.openxmlformats.org/drawingml/2006/table">
            <a:tbl>
              <a:tblPr firstRow="1" firstCol="1" bandRow="1"/>
              <a:tblGrid>
                <a:gridCol w="6237203">
                  <a:extLst>
                    <a:ext uri="{9D8B030D-6E8A-4147-A177-3AD203B41FA5}">
                      <a16:colId xmlns:a16="http://schemas.microsoft.com/office/drawing/2014/main" val="1385098113"/>
                    </a:ext>
                  </a:extLst>
                </a:gridCol>
                <a:gridCol w="4238664">
                  <a:extLst>
                    <a:ext uri="{9D8B030D-6E8A-4147-A177-3AD203B41FA5}">
                      <a16:colId xmlns:a16="http://schemas.microsoft.com/office/drawing/2014/main" val="3417944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 bài liên quan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0486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53638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3279212"/>
                  </a:ext>
                </a:extLst>
              </a:tr>
              <a:tr h="6045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904693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581034" y="3417740"/>
            <a:ext cx="30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60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5691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694808"/>
              </p:ext>
            </p:extLst>
          </p:nvPr>
        </p:nvGraphicFramePr>
        <p:xfrm>
          <a:off x="722142" y="2096721"/>
          <a:ext cx="10747717" cy="4174744"/>
        </p:xfrm>
        <a:graphic>
          <a:graphicData uri="http://schemas.openxmlformats.org/drawingml/2006/table">
            <a:tbl>
              <a:tblPr firstRow="1" firstCol="1" bandRow="1"/>
              <a:tblGrid>
                <a:gridCol w="3269157">
                  <a:extLst>
                    <a:ext uri="{9D8B030D-6E8A-4147-A177-3AD203B41FA5}">
                      <a16:colId xmlns:a16="http://schemas.microsoft.com/office/drawing/2014/main" val="2498640825"/>
                    </a:ext>
                  </a:extLst>
                </a:gridCol>
                <a:gridCol w="7478560">
                  <a:extLst>
                    <a:ext uri="{9D8B030D-6E8A-4147-A177-3AD203B41FA5}">
                      <a16:colId xmlns:a16="http://schemas.microsoft.com/office/drawing/2014/main" val="27240821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Mạch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3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84105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 chuyện cùng thiên nhiên, Mẹ thiên nhiên, Vẻ đẹp quê hương.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8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nối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cộng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nghe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lịch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Miền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219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nối với chính mình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trải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tựa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dưỡng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i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hồn</a:t>
                      </a:r>
                      <a:r>
                        <a:rPr lang="en-US" sz="32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5216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920" y="2000850"/>
            <a:ext cx="600837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421932"/>
              </p:ext>
            </p:extLst>
          </p:nvPr>
        </p:nvGraphicFramePr>
        <p:xfrm>
          <a:off x="982394" y="3474390"/>
          <a:ext cx="10227212" cy="2348231"/>
        </p:xfrm>
        <a:graphic>
          <a:graphicData uri="http://schemas.openxmlformats.org/drawingml/2006/table">
            <a:tbl>
              <a:tblPr firstRow="1" firstCol="1" bandRow="1"/>
              <a:tblGrid>
                <a:gridCol w="5935415">
                  <a:extLst>
                    <a:ext uri="{9D8B030D-6E8A-4147-A177-3AD203B41FA5}">
                      <a16:colId xmlns:a16="http://schemas.microsoft.com/office/drawing/2014/main" val="3153553785"/>
                    </a:ext>
                  </a:extLst>
                </a:gridCol>
                <a:gridCol w="4291797">
                  <a:extLst>
                    <a:ext uri="{9D8B030D-6E8A-4147-A177-3AD203B41FA5}">
                      <a16:colId xmlns:a16="http://schemas.microsoft.com/office/drawing/2014/main" val="31860606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tập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6417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49125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234261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46056" y="2690019"/>
            <a:ext cx="30998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01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311894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VĂN BẢN</a:t>
            </a:r>
          </a:p>
        </p:txBody>
      </p:sp>
      <p:sp>
        <p:nvSpPr>
          <p:cNvPr id="5" name="Rectangle 4"/>
          <p:cNvSpPr/>
          <p:nvPr/>
        </p:nvSpPr>
        <p:spPr>
          <a:xfrm>
            <a:off x="200118" y="927629"/>
            <a:ext cx="616547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Ý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0118" y="1447493"/>
            <a:ext cx="506100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920" y="2043054"/>
            <a:ext cx="600837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0825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sổ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74198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video, clip,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47571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220944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thẻ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tin.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994317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767690" y="2813538"/>
            <a:ext cx="1603717" cy="18428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273" y="4745861"/>
            <a:ext cx="1520141" cy="180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0416" y="4745861"/>
            <a:ext cx="1514327" cy="1808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5745" y="4745861"/>
            <a:ext cx="1555069" cy="180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94" y="4745861"/>
            <a:ext cx="1491177" cy="1798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1816" y="4745861"/>
            <a:ext cx="1524870" cy="1808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67690" y="4745861"/>
            <a:ext cx="1606740" cy="1788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54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lang="en-US" sz="36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4879" y="1394575"/>
            <a:ext cx="263168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XEM VIDEO</a:t>
            </a:r>
            <a:endParaRPr lang="en-US" sz="40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858" y="2060257"/>
            <a:ext cx="9917724" cy="476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6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17" y="1676082"/>
            <a:ext cx="11690253" cy="51609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218" y="1676082"/>
            <a:ext cx="11690252" cy="1936428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ạ!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hữu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08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77108" y="112542"/>
            <a:ext cx="9242474" cy="13805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9444" y="1521184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105150" y="2265172"/>
            <a:ext cx="7321510" cy="1775388"/>
            <a:chOff x="2095500" y="2246992"/>
            <a:chExt cx="7321510" cy="1775388"/>
          </a:xfrm>
        </p:grpSpPr>
        <p:sp>
          <p:nvSpPr>
            <p:cNvPr id="3" name="Freeform 2"/>
            <p:cNvSpPr/>
            <p:nvPr/>
          </p:nvSpPr>
          <p:spPr>
            <a:xfrm>
              <a:off x="3128404" y="2494786"/>
              <a:ext cx="6288606" cy="1527594"/>
            </a:xfrm>
            <a:custGeom>
              <a:avLst/>
              <a:gdLst>
                <a:gd name="connsiteX0" fmla="*/ 0 w 6288606"/>
                <a:gd name="connsiteY0" fmla="*/ 0 h 1527594"/>
                <a:gd name="connsiteX1" fmla="*/ 6288606 w 6288606"/>
                <a:gd name="connsiteY1" fmla="*/ 0 h 1527594"/>
                <a:gd name="connsiteX2" fmla="*/ 6288606 w 6288606"/>
                <a:gd name="connsiteY2" fmla="*/ 1527594 h 1527594"/>
                <a:gd name="connsiteX3" fmla="*/ 0 w 6288606"/>
                <a:gd name="connsiteY3" fmla="*/ 1527594 h 1527594"/>
                <a:gd name="connsiteX4" fmla="*/ 0 w 6288606"/>
                <a:gd name="connsiteY4" fmla="*/ 0 h 152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88606" h="1527594">
                  <a:moveTo>
                    <a:pt x="0" y="0"/>
                  </a:moveTo>
                  <a:lnTo>
                    <a:pt x="6288606" y="0"/>
                  </a:lnTo>
                  <a:lnTo>
                    <a:pt x="6288606" y="1527594"/>
                  </a:lnTo>
                  <a:lnTo>
                    <a:pt x="0" y="1527594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4691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sở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tri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095500" y="2246992"/>
              <a:ext cx="1821289" cy="1775387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 w="28575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Group 10"/>
          <p:cNvGrpSpPr/>
          <p:nvPr/>
        </p:nvGrpSpPr>
        <p:grpSpPr>
          <a:xfrm>
            <a:off x="1043477" y="4452512"/>
            <a:ext cx="7765923" cy="1871308"/>
            <a:chOff x="2722871" y="4065262"/>
            <a:chExt cx="7765923" cy="1871308"/>
          </a:xfrm>
        </p:grpSpPr>
        <p:sp>
          <p:nvSpPr>
            <p:cNvPr id="8" name="Freeform 7"/>
            <p:cNvSpPr/>
            <p:nvPr/>
          </p:nvSpPr>
          <p:spPr>
            <a:xfrm>
              <a:off x="3696058" y="4310471"/>
              <a:ext cx="6792736" cy="1527594"/>
            </a:xfrm>
            <a:custGeom>
              <a:avLst/>
              <a:gdLst>
                <a:gd name="connsiteX0" fmla="*/ 0 w 6792736"/>
                <a:gd name="connsiteY0" fmla="*/ 0 h 1527594"/>
                <a:gd name="connsiteX1" fmla="*/ 6792736 w 6792736"/>
                <a:gd name="connsiteY1" fmla="*/ 0 h 1527594"/>
                <a:gd name="connsiteX2" fmla="*/ 6792736 w 6792736"/>
                <a:gd name="connsiteY2" fmla="*/ 1527594 h 1527594"/>
                <a:gd name="connsiteX3" fmla="*/ 0 w 6792736"/>
                <a:gd name="connsiteY3" fmla="*/ 1527594 h 1527594"/>
                <a:gd name="connsiteX4" fmla="*/ 0 w 6792736"/>
                <a:gd name="connsiteY4" fmla="*/ 0 h 152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2736" h="1527594">
                  <a:moveTo>
                    <a:pt x="0" y="0"/>
                  </a:moveTo>
                  <a:lnTo>
                    <a:pt x="6792736" y="0"/>
                  </a:lnTo>
                  <a:lnTo>
                    <a:pt x="6792736" y="1527594"/>
                  </a:lnTo>
                  <a:lnTo>
                    <a:pt x="0" y="1527594"/>
                  </a:lnTo>
                  <a:lnTo>
                    <a:pt x="0" y="0"/>
                  </a:lnTo>
                  <a:close/>
                </a:path>
              </a:pathLst>
            </a:custGeom>
            <a:ln w="28575"/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4691" tIns="121920" rIns="121920" bIns="121920" numCol="1" spcCol="1270" anchor="ctr" anchorCtr="0">
              <a:noAutofit/>
            </a:bodyPr>
            <a:lstStyle/>
            <a:p>
              <a:pPr lvl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lạc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hiệu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phải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kern="1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2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22871" y="4065262"/>
              <a:ext cx="1923603" cy="1871308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28575"/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41068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6972" y="961563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972" y="1514920"/>
            <a:ext cx="79784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972" y="2128545"/>
            <a:ext cx="556594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43840" y="3165231"/>
            <a:ext cx="2414806" cy="2700997"/>
          </a:xfrm>
          <a:prstGeom prst="rightArrow">
            <a:avLst>
              <a:gd name="adj1" fmla="val 50000"/>
              <a:gd name="adj2" fmla="val 43267"/>
            </a:avLst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790092" y="3165231"/>
            <a:ext cx="4442974" cy="2869809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21748" y="2681902"/>
            <a:ext cx="3826412" cy="3901778"/>
          </a:xfrm>
          <a:prstGeom prst="rect">
            <a:avLst/>
          </a:prstGeom>
          <a:solidFill>
            <a:schemeClr val="accent2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7474903" y="4157003"/>
            <a:ext cx="515399" cy="886264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38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6972" y="244355"/>
            <a:ext cx="357662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6972" y="826840"/>
            <a:ext cx="7978466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807032"/>
              </p:ext>
            </p:extLst>
          </p:nvPr>
        </p:nvGraphicFramePr>
        <p:xfrm>
          <a:off x="664231" y="4365090"/>
          <a:ext cx="10677375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35475">
                  <a:extLst>
                    <a:ext uri="{9D8B030D-6E8A-4147-A177-3AD203B41FA5}">
                      <a16:colId xmlns:a16="http://schemas.microsoft.com/office/drawing/2014/main" val="3090374684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565232727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942361050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22961797"/>
                    </a:ext>
                  </a:extLst>
                </a:gridCol>
                <a:gridCol w="2135475">
                  <a:extLst>
                    <a:ext uri="{9D8B030D-6E8A-4147-A177-3AD203B41FA5}">
                      <a16:colId xmlns:a16="http://schemas.microsoft.com/office/drawing/2014/main" val="6579097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173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tìm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hay</a:t>
                      </a: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algn="ctr"/>
                      <a:r>
                        <a:rPr lang="en-US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4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24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HT 1)</a:t>
                      </a:r>
                      <a:endParaRPr lang="en-US" sz="24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liên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hệ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2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lập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hồ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sơ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vật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3)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vẽ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800" b="1" i="1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ảnh</a:t>
                      </a:r>
                      <a:r>
                        <a:rPr lang="en-US" sz="2800" b="1" i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kumimoji="0" lang="en-US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HT 4)</a:t>
                      </a:r>
                      <a:endParaRPr kumimoji="0" lang="en-US" sz="2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543549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36972" y="1339494"/>
            <a:ext cx="556594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SGK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6972" y="1892851"/>
            <a:ext cx="9643987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956602" y="2436603"/>
            <a:ext cx="5486400" cy="1532837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THỰC HIỆN NHIỆM VỤ 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430" y="2518413"/>
            <a:ext cx="2471225" cy="160751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12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1844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942823"/>
            <a:ext cx="10332720" cy="59151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7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48324" y="1099347"/>
            <a:ext cx="8114273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 NHẬP VÀO MÔI TRƯỜNG MỚI</a:t>
            </a:r>
          </a:p>
        </p:txBody>
      </p:sp>
      <p:sp>
        <p:nvSpPr>
          <p:cNvPr id="5" name="Rectangle 4"/>
          <p:cNvSpPr/>
          <p:nvPr/>
        </p:nvSpPr>
        <p:spPr>
          <a:xfrm>
            <a:off x="4684706" y="145757"/>
            <a:ext cx="303159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MỞ ĐẦU</a:t>
            </a:r>
          </a:p>
        </p:txBody>
      </p:sp>
      <p:sp>
        <p:nvSpPr>
          <p:cNvPr id="6" name="Rectangle 5"/>
          <p:cNvSpPr/>
          <p:nvPr/>
        </p:nvSpPr>
        <p:spPr>
          <a:xfrm>
            <a:off x="3722936" y="1530678"/>
            <a:ext cx="495513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KHỞI ĐỘNG.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75228" y="2343592"/>
            <a:ext cx="8799910" cy="2677656"/>
          </a:xfrm>
          <a:prstGeom prst="rect">
            <a:avLst/>
          </a:prstGeom>
          <a:noFill/>
          <a:ln w="38100" cmpd="dbl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ô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Bevel 2"/>
          <p:cNvSpPr/>
          <p:nvPr/>
        </p:nvSpPr>
        <p:spPr>
          <a:xfrm>
            <a:off x="7990449" y="5802042"/>
            <a:ext cx="3806128" cy="761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pres?slideindex=1&amp;slidetitle="/>
              </a:rPr>
              <a:t>TRÒ CHƠI VÒNG QUAY MAY MẮN</a:t>
            </a:r>
            <a:endParaRPr lang="en-US" sz="1600" b="1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314450"/>
            <a:ext cx="8972549" cy="52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59988" y="225084"/>
            <a:ext cx="9242474" cy="64511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KẾ HOẠCH CÂU LẠC BỘ ĐỌC SÁCH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5407" y="1114425"/>
            <a:ext cx="9501187" cy="543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14760" y="223933"/>
            <a:ext cx="524085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LUYỆN TẬP.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0537" y="877202"/>
            <a:ext cx="5950668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77" y="1690795"/>
            <a:ext cx="7772400" cy="457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8011" y="890451"/>
            <a:ext cx="11377749" cy="5797732"/>
            <a:chOff x="418011" y="890451"/>
            <a:chExt cx="11377749" cy="57977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8011" y="890451"/>
              <a:ext cx="11377749" cy="5797732"/>
            </a:xfrm>
            <a:prstGeom prst="rect">
              <a:avLst/>
            </a:prstGeom>
          </p:spPr>
        </p:pic>
        <p:sp>
          <p:nvSpPr>
            <p:cNvPr id="6" name="Decagon 5"/>
            <p:cNvSpPr/>
            <p:nvPr/>
          </p:nvSpPr>
          <p:spPr>
            <a:xfrm>
              <a:off x="3291840" y="2442754"/>
              <a:ext cx="5839097" cy="2769326"/>
            </a:xfrm>
            <a:prstGeom prst="decagon">
              <a:avLst/>
            </a:prstGeom>
            <a:solidFill>
              <a:schemeClr val="accent6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2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xuất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tốt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văn</a:t>
              </a:r>
              <a:r>
                <a:rPr lang="en-US" sz="28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6.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35577" y="1022865"/>
            <a:ext cx="3647089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8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816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08710" algn="l"/>
                <a:tab pos="1727835" algn="l"/>
                <a:tab pos="2971800" algn="ctr"/>
              </a:tabLst>
            </a:pPr>
            <a:r>
              <a:rPr lang="en-US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32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629" y="1815737"/>
            <a:ext cx="6596742" cy="43760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86896" y="1006259"/>
            <a:ext cx="28182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PHIẾU HỌC TẬP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36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3298" y="430684"/>
            <a:ext cx="8505342" cy="129260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BÁO CÁO SẢN PHẨM </a:t>
            </a:r>
            <a:r>
              <a:rPr kumimoji="0" lang="en-US" sz="5400" b="1" i="0" u="none" strike="noStrike" kern="1200" cap="all" spc="0" normalizeH="0" baseline="0" noProof="0" dirty="0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NHÓM:</a:t>
            </a:r>
            <a:endParaRPr kumimoji="0" lang="en-US" sz="5400" b="1" i="0" u="none" strike="noStrike" kern="1200" cap="all" spc="0" normalizeH="0" baseline="0" noProof="0" dirty="0">
              <a:ln w="0"/>
              <a:solidFill>
                <a:srgbClr val="0070C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92" y="1842722"/>
            <a:ext cx="4525107" cy="3092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08" y="3212123"/>
            <a:ext cx="3585797" cy="276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44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3143" y="1528628"/>
            <a:ext cx="9980023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u="sng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phiêu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+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endParaRPr lang="en-US" sz="28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...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68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3521" y="1716041"/>
            <a:ext cx="11279359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 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750"/>
              </a:spcAft>
            </a:pP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3521" y="1126350"/>
            <a:ext cx="1402948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 </a:t>
            </a:r>
            <a:r>
              <a:rPr lang="en-US" sz="2800" b="1" u="sng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2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" y="1877754"/>
            <a:ext cx="10855233" cy="4970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(video, clip,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</a:t>
            </a:r>
            <a:endParaRPr lang="en-US" sz="2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trau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7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750"/>
              </a:spcAft>
              <a:buFont typeface="Wingdings" panose="05000000000000000000" pitchFamily="2" charset="2"/>
              <a:buChar char="v"/>
            </a:pP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(qua mail,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7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...)</a:t>
            </a:r>
            <a:endParaRPr lang="en-US" sz="27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5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0891" y="1877754"/>
            <a:ext cx="2664823" cy="183563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533084" y="2140659"/>
            <a:ext cx="7779350" cy="1309823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00891" y="3972996"/>
            <a:ext cx="2664823" cy="183563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3533084" y="4225833"/>
            <a:ext cx="7779350" cy="1309823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 algn="just">
              <a:lnSpc>
                <a:spcPct val="115000"/>
              </a:lnSpc>
              <a:spcAft>
                <a:spcPts val="0"/>
              </a:spcAft>
            </a:pPr>
            <a:endParaRPr lang="en-US" sz="280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51138" y="1969036"/>
            <a:ext cx="2710730" cy="202699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82084"/>
              </p:ext>
            </p:extLst>
          </p:nvPr>
        </p:nvGraphicFramePr>
        <p:xfrm>
          <a:off x="3629465" y="2870317"/>
          <a:ext cx="7652825" cy="3652520"/>
        </p:xfrm>
        <a:graphic>
          <a:graphicData uri="http://schemas.openxmlformats.org/drawingml/2006/table">
            <a:tbl>
              <a:tblPr firstRow="1" firstCol="1" bandRow="1"/>
              <a:tblGrid>
                <a:gridCol w="5247250">
                  <a:extLst>
                    <a:ext uri="{9D8B030D-6E8A-4147-A177-3AD203B41FA5}">
                      <a16:colId xmlns:a16="http://schemas.microsoft.com/office/drawing/2014/main" val="1025534562"/>
                    </a:ext>
                  </a:extLst>
                </a:gridCol>
                <a:gridCol w="2405575">
                  <a:extLst>
                    <a:ext uri="{9D8B030D-6E8A-4147-A177-3AD203B41FA5}">
                      <a16:colId xmlns:a16="http://schemas.microsoft.com/office/drawing/2014/main" val="341269033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298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môi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THCS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503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chặng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9835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621358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5437163" y="1969036"/>
            <a:ext cx="4037428" cy="73196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38" y="4221920"/>
            <a:ext cx="2343754" cy="1996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14"/>
          <p:cNvSpPr/>
          <p:nvPr/>
        </p:nvSpPr>
        <p:spPr>
          <a:xfrm>
            <a:off x="885804" y="2932490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Think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503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00890" y="2008382"/>
            <a:ext cx="2664823" cy="209335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Plaque 7"/>
          <p:cNvSpPr/>
          <p:nvPr/>
        </p:nvSpPr>
        <p:spPr>
          <a:xfrm>
            <a:off x="3533084" y="2140659"/>
            <a:ext cx="7779350" cy="1961078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en-US" sz="2800" dirty="0" smtClean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vàviết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600890" y="4261488"/>
            <a:ext cx="2664823" cy="215237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228600">
              <a:lnSpc>
                <a:spcPct val="115000"/>
              </a:lnSpc>
              <a:spcAft>
                <a:spcPts val="0"/>
              </a:spcAft>
            </a:pP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3533084" y="4682763"/>
            <a:ext cx="7779350" cy="1731100"/>
          </a:xfrm>
          <a:prstGeom prst="plaque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0" indent="-457200" algn="just">
              <a:lnSpc>
                <a:spcPct val="115000"/>
              </a:lnSpc>
              <a:buFont typeface="Wingdings" panose="05000000000000000000" pitchFamily="2" charset="2"/>
              <a:buChar char="v"/>
            </a:pPr>
            <a:r>
              <a:rPr lang="en-US" sz="28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8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48" y="1877754"/>
            <a:ext cx="378174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6835" y="2664823"/>
            <a:ext cx="3409406" cy="382741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286795" y="2673506"/>
            <a:ext cx="3409406" cy="382741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500"/>
              </a:spcBef>
              <a:spcAft>
                <a:spcPts val="750"/>
              </a:spcAft>
            </a:pPr>
            <a:r>
              <a:rPr lang="en-US" sz="22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indent="-342900" algn="just"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76755" y="2664822"/>
            <a:ext cx="3409406" cy="3827417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...);</a:t>
            </a: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366" y="5153008"/>
            <a:ext cx="2116183" cy="11903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0586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8196" y="197806"/>
            <a:ext cx="5015668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1108710" algn="l"/>
                <a:tab pos="1727835" algn="l"/>
                <a:tab pos="2971800" algn="ctr"/>
              </a:tabLst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3521" y="781556"/>
            <a:ext cx="6404317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521" y="1329655"/>
            <a:ext cx="4714752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4948" y="1877754"/>
            <a:ext cx="3781741" cy="548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4948" y="2386099"/>
            <a:ext cx="7130478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1500"/>
              </a:spcBef>
              <a:spcAft>
                <a:spcPts val="750"/>
              </a:spcAft>
            </a:pP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khoá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048800" y="2151803"/>
            <a:ext cx="8094400" cy="3744195"/>
          </a:xfrm>
          <a:prstGeom prst="rightArrow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1337563" y="3027016"/>
            <a:ext cx="2482691" cy="1993768"/>
          </a:xfrm>
          <a:custGeom>
            <a:avLst/>
            <a:gdLst>
              <a:gd name="connsiteX0" fmla="*/ 0 w 2482691"/>
              <a:gd name="connsiteY0" fmla="*/ 332301 h 1993768"/>
              <a:gd name="connsiteX1" fmla="*/ 332301 w 2482691"/>
              <a:gd name="connsiteY1" fmla="*/ 0 h 1993768"/>
              <a:gd name="connsiteX2" fmla="*/ 2150390 w 2482691"/>
              <a:gd name="connsiteY2" fmla="*/ 0 h 1993768"/>
              <a:gd name="connsiteX3" fmla="*/ 2482691 w 2482691"/>
              <a:gd name="connsiteY3" fmla="*/ 332301 h 1993768"/>
              <a:gd name="connsiteX4" fmla="*/ 2482691 w 2482691"/>
              <a:gd name="connsiteY4" fmla="*/ 1661467 h 1993768"/>
              <a:gd name="connsiteX5" fmla="*/ 2150390 w 2482691"/>
              <a:gd name="connsiteY5" fmla="*/ 1993768 h 1993768"/>
              <a:gd name="connsiteX6" fmla="*/ 332301 w 2482691"/>
              <a:gd name="connsiteY6" fmla="*/ 1993768 h 1993768"/>
              <a:gd name="connsiteX7" fmla="*/ 0 w 2482691"/>
              <a:gd name="connsiteY7" fmla="*/ 1661467 h 1993768"/>
              <a:gd name="connsiteX8" fmla="*/ 0 w 2482691"/>
              <a:gd name="connsiteY8" fmla="*/ 332301 h 199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82691" h="1993768">
                <a:moveTo>
                  <a:pt x="0" y="332301"/>
                </a:moveTo>
                <a:cubicBezTo>
                  <a:pt x="0" y="148776"/>
                  <a:pt x="148776" y="0"/>
                  <a:pt x="332301" y="0"/>
                </a:cubicBezTo>
                <a:lnTo>
                  <a:pt x="2150390" y="0"/>
                </a:lnTo>
                <a:cubicBezTo>
                  <a:pt x="2333915" y="0"/>
                  <a:pt x="2482691" y="148776"/>
                  <a:pt x="2482691" y="332301"/>
                </a:cubicBezTo>
                <a:lnTo>
                  <a:pt x="2482691" y="1661467"/>
                </a:lnTo>
                <a:cubicBezTo>
                  <a:pt x="2482691" y="1844992"/>
                  <a:pt x="2333915" y="1993768"/>
                  <a:pt x="2150390" y="1993768"/>
                </a:cubicBezTo>
                <a:lnTo>
                  <a:pt x="332301" y="1993768"/>
                </a:lnTo>
                <a:cubicBezTo>
                  <a:pt x="148776" y="1993768"/>
                  <a:pt x="0" y="1844992"/>
                  <a:pt x="0" y="1661467"/>
                </a:cubicBezTo>
                <a:lnTo>
                  <a:pt x="0" y="332301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8768" tIns="188768" rIns="188768" bIns="18876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135512" y="3275061"/>
            <a:ext cx="2029470" cy="1497678"/>
          </a:xfrm>
          <a:custGeom>
            <a:avLst/>
            <a:gdLst>
              <a:gd name="connsiteX0" fmla="*/ 0 w 2029470"/>
              <a:gd name="connsiteY0" fmla="*/ 249618 h 1497678"/>
              <a:gd name="connsiteX1" fmla="*/ 249618 w 2029470"/>
              <a:gd name="connsiteY1" fmla="*/ 0 h 1497678"/>
              <a:gd name="connsiteX2" fmla="*/ 1779852 w 2029470"/>
              <a:gd name="connsiteY2" fmla="*/ 0 h 1497678"/>
              <a:gd name="connsiteX3" fmla="*/ 2029470 w 2029470"/>
              <a:gd name="connsiteY3" fmla="*/ 249618 h 1497678"/>
              <a:gd name="connsiteX4" fmla="*/ 2029470 w 2029470"/>
              <a:gd name="connsiteY4" fmla="*/ 1248060 h 1497678"/>
              <a:gd name="connsiteX5" fmla="*/ 1779852 w 2029470"/>
              <a:gd name="connsiteY5" fmla="*/ 1497678 h 1497678"/>
              <a:gd name="connsiteX6" fmla="*/ 249618 w 2029470"/>
              <a:gd name="connsiteY6" fmla="*/ 1497678 h 1497678"/>
              <a:gd name="connsiteX7" fmla="*/ 0 w 2029470"/>
              <a:gd name="connsiteY7" fmla="*/ 1248060 h 1497678"/>
              <a:gd name="connsiteX8" fmla="*/ 0 w 2029470"/>
              <a:gd name="connsiteY8" fmla="*/ 249618 h 149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9470" h="1497678">
                <a:moveTo>
                  <a:pt x="0" y="249618"/>
                </a:moveTo>
                <a:cubicBezTo>
                  <a:pt x="0" y="111758"/>
                  <a:pt x="111758" y="0"/>
                  <a:pt x="249618" y="0"/>
                </a:cubicBezTo>
                <a:lnTo>
                  <a:pt x="1779852" y="0"/>
                </a:lnTo>
                <a:cubicBezTo>
                  <a:pt x="1917712" y="0"/>
                  <a:pt x="2029470" y="111758"/>
                  <a:pt x="2029470" y="249618"/>
                </a:cubicBezTo>
                <a:lnTo>
                  <a:pt x="2029470" y="1248060"/>
                </a:lnTo>
                <a:cubicBezTo>
                  <a:pt x="2029470" y="1385920"/>
                  <a:pt x="1917712" y="1497678"/>
                  <a:pt x="1779852" y="1497678"/>
                </a:cubicBezTo>
                <a:lnTo>
                  <a:pt x="249618" y="1497678"/>
                </a:lnTo>
                <a:cubicBezTo>
                  <a:pt x="111758" y="1497678"/>
                  <a:pt x="0" y="1385920"/>
                  <a:pt x="0" y="1248060"/>
                </a:cubicBezTo>
                <a:lnTo>
                  <a:pt x="0" y="249618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903533"/>
              <a:satOff val="33333"/>
              <a:lumOff val="-4902"/>
              <a:alphaOff val="0"/>
            </a:schemeClr>
          </a:fillRef>
          <a:effectRef idx="0">
            <a:schemeClr val="accent3">
              <a:hueOff val="903533"/>
              <a:satOff val="33333"/>
              <a:lumOff val="-4902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551" tIns="164551" rIns="164551" bIns="16455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480240" y="3275061"/>
            <a:ext cx="2029470" cy="1497678"/>
          </a:xfrm>
          <a:custGeom>
            <a:avLst/>
            <a:gdLst>
              <a:gd name="connsiteX0" fmla="*/ 0 w 2029470"/>
              <a:gd name="connsiteY0" fmla="*/ 249618 h 1497678"/>
              <a:gd name="connsiteX1" fmla="*/ 249618 w 2029470"/>
              <a:gd name="connsiteY1" fmla="*/ 0 h 1497678"/>
              <a:gd name="connsiteX2" fmla="*/ 1779852 w 2029470"/>
              <a:gd name="connsiteY2" fmla="*/ 0 h 1497678"/>
              <a:gd name="connsiteX3" fmla="*/ 2029470 w 2029470"/>
              <a:gd name="connsiteY3" fmla="*/ 249618 h 1497678"/>
              <a:gd name="connsiteX4" fmla="*/ 2029470 w 2029470"/>
              <a:gd name="connsiteY4" fmla="*/ 1248060 h 1497678"/>
              <a:gd name="connsiteX5" fmla="*/ 1779852 w 2029470"/>
              <a:gd name="connsiteY5" fmla="*/ 1497678 h 1497678"/>
              <a:gd name="connsiteX6" fmla="*/ 249618 w 2029470"/>
              <a:gd name="connsiteY6" fmla="*/ 1497678 h 1497678"/>
              <a:gd name="connsiteX7" fmla="*/ 0 w 2029470"/>
              <a:gd name="connsiteY7" fmla="*/ 1248060 h 1497678"/>
              <a:gd name="connsiteX8" fmla="*/ 0 w 2029470"/>
              <a:gd name="connsiteY8" fmla="*/ 249618 h 1497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9470" h="1497678">
                <a:moveTo>
                  <a:pt x="0" y="249618"/>
                </a:moveTo>
                <a:cubicBezTo>
                  <a:pt x="0" y="111758"/>
                  <a:pt x="111758" y="0"/>
                  <a:pt x="249618" y="0"/>
                </a:cubicBezTo>
                <a:lnTo>
                  <a:pt x="1779852" y="0"/>
                </a:lnTo>
                <a:cubicBezTo>
                  <a:pt x="1917712" y="0"/>
                  <a:pt x="2029470" y="111758"/>
                  <a:pt x="2029470" y="249618"/>
                </a:cubicBezTo>
                <a:lnTo>
                  <a:pt x="2029470" y="1248060"/>
                </a:lnTo>
                <a:cubicBezTo>
                  <a:pt x="2029470" y="1385920"/>
                  <a:pt x="1917712" y="1497678"/>
                  <a:pt x="1779852" y="1497678"/>
                </a:cubicBezTo>
                <a:lnTo>
                  <a:pt x="249618" y="1497678"/>
                </a:lnTo>
                <a:cubicBezTo>
                  <a:pt x="111758" y="1497678"/>
                  <a:pt x="0" y="1385920"/>
                  <a:pt x="0" y="1248060"/>
                </a:cubicBezTo>
                <a:lnTo>
                  <a:pt x="0" y="249618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1807066"/>
              <a:satOff val="66667"/>
              <a:lumOff val="-9804"/>
              <a:alphaOff val="0"/>
            </a:schemeClr>
          </a:fillRef>
          <a:effectRef idx="0">
            <a:schemeClr val="accent3">
              <a:hueOff val="1807066"/>
              <a:satOff val="66667"/>
              <a:lumOff val="-980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551" tIns="164551" rIns="164551" bIns="16455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824968" y="3027016"/>
            <a:ext cx="2029470" cy="2003839"/>
          </a:xfrm>
          <a:custGeom>
            <a:avLst/>
            <a:gdLst>
              <a:gd name="connsiteX0" fmla="*/ 0 w 2029470"/>
              <a:gd name="connsiteY0" fmla="*/ 338252 h 2228904"/>
              <a:gd name="connsiteX1" fmla="*/ 338252 w 2029470"/>
              <a:gd name="connsiteY1" fmla="*/ 0 h 2228904"/>
              <a:gd name="connsiteX2" fmla="*/ 1691218 w 2029470"/>
              <a:gd name="connsiteY2" fmla="*/ 0 h 2228904"/>
              <a:gd name="connsiteX3" fmla="*/ 2029470 w 2029470"/>
              <a:gd name="connsiteY3" fmla="*/ 338252 h 2228904"/>
              <a:gd name="connsiteX4" fmla="*/ 2029470 w 2029470"/>
              <a:gd name="connsiteY4" fmla="*/ 1890652 h 2228904"/>
              <a:gd name="connsiteX5" fmla="*/ 1691218 w 2029470"/>
              <a:gd name="connsiteY5" fmla="*/ 2228904 h 2228904"/>
              <a:gd name="connsiteX6" fmla="*/ 338252 w 2029470"/>
              <a:gd name="connsiteY6" fmla="*/ 2228904 h 2228904"/>
              <a:gd name="connsiteX7" fmla="*/ 0 w 2029470"/>
              <a:gd name="connsiteY7" fmla="*/ 1890652 h 2228904"/>
              <a:gd name="connsiteX8" fmla="*/ 0 w 2029470"/>
              <a:gd name="connsiteY8" fmla="*/ 338252 h 22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9470" h="2228904">
                <a:moveTo>
                  <a:pt x="0" y="338252"/>
                </a:moveTo>
                <a:cubicBezTo>
                  <a:pt x="0" y="151441"/>
                  <a:pt x="151441" y="0"/>
                  <a:pt x="338252" y="0"/>
                </a:cubicBezTo>
                <a:lnTo>
                  <a:pt x="1691218" y="0"/>
                </a:lnTo>
                <a:cubicBezTo>
                  <a:pt x="1878029" y="0"/>
                  <a:pt x="2029470" y="151441"/>
                  <a:pt x="2029470" y="338252"/>
                </a:cubicBezTo>
                <a:lnTo>
                  <a:pt x="2029470" y="1890652"/>
                </a:lnTo>
                <a:cubicBezTo>
                  <a:pt x="2029470" y="2077463"/>
                  <a:pt x="1878029" y="2228904"/>
                  <a:pt x="1691218" y="2228904"/>
                </a:cubicBezTo>
                <a:lnTo>
                  <a:pt x="338252" y="2228904"/>
                </a:lnTo>
                <a:cubicBezTo>
                  <a:pt x="151441" y="2228904"/>
                  <a:pt x="0" y="2077463"/>
                  <a:pt x="0" y="1890652"/>
                </a:cubicBezTo>
                <a:lnTo>
                  <a:pt x="0" y="338252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2710599"/>
              <a:satOff val="100000"/>
              <a:lumOff val="-14706"/>
              <a:alphaOff val="0"/>
            </a:schemeClr>
          </a:fillRef>
          <a:effectRef idx="0">
            <a:schemeClr val="accent3">
              <a:hueOff val="2710599"/>
              <a:satOff val="100000"/>
              <a:lumOff val="-1470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11" tIns="190511" rIns="190511" bIns="19051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kern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64" y="5096171"/>
            <a:ext cx="2398550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106" y="5096171"/>
            <a:ext cx="2398323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421" y="5096171"/>
            <a:ext cx="2106974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388" y="5096171"/>
            <a:ext cx="2064049" cy="1687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374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139579" y="2155594"/>
            <a:ext cx="2710730" cy="2026995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309" y="1969036"/>
            <a:ext cx="4223197" cy="226439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Left-Right Arrow 2"/>
          <p:cNvSpPr/>
          <p:nvPr/>
        </p:nvSpPr>
        <p:spPr>
          <a:xfrm>
            <a:off x="1814732" y="4459316"/>
            <a:ext cx="9692640" cy="1927416"/>
          </a:xfrm>
          <a:prstGeom prst="leftRightArrow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kern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82120" y="31690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Pair</a:t>
            </a:r>
            <a:endParaRPr kumimoji="0" lang="en-US" sz="5400" b="1" i="0" u="none" strike="noStrike" kern="1200" cap="none" spc="0" normalizeH="0" baseline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27051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06503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532185" y="2155594"/>
            <a:ext cx="3318124" cy="2303722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1814732" y="4459316"/>
            <a:ext cx="9692640" cy="1927416"/>
          </a:xfrm>
          <a:prstGeom prst="leftRightArrow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9785" y="1917010"/>
            <a:ext cx="3713870" cy="2504161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Rectangle 11"/>
          <p:cNvSpPr/>
          <p:nvPr/>
        </p:nvSpPr>
        <p:spPr>
          <a:xfrm>
            <a:off x="3153520" y="3169090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Share 1</a:t>
            </a:r>
            <a:endParaRPr kumimoji="0" lang="en-US" sz="5400" b="1" i="0" u="none" strike="noStrike" kern="1200" cap="none" spc="0" normalizeH="0" baseline="0" noProof="0" dirty="0" smtClean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1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33046" y="135013"/>
            <a:ext cx="4725909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KHÁM PHÁ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12499" y="657272"/>
            <a:ext cx="7967003" cy="108587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22860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– NÓI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CẢM NGHĨ VỀ MÔI TRƯỜNG THCS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2832172" y="2179154"/>
            <a:ext cx="2892796" cy="2193910"/>
          </a:xfrm>
          <a:prstGeom prst="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1983367" y="4509105"/>
            <a:ext cx="8225265" cy="1927416"/>
          </a:xfrm>
          <a:prstGeom prst="leftRightArrow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18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800" b="1" kern="18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424" y="2043113"/>
            <a:ext cx="3364403" cy="2599225"/>
          </a:xfrm>
          <a:prstGeom prst="ellipse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Rectangle 11"/>
          <p:cNvSpPr/>
          <p:nvPr/>
        </p:nvSpPr>
        <p:spPr>
          <a:xfrm>
            <a:off x="3242491" y="3169091"/>
            <a:ext cx="17732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Butt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Share 2</a:t>
            </a:r>
          </a:p>
        </p:txBody>
      </p:sp>
    </p:spTree>
    <p:extLst>
      <p:ext uri="{BB962C8B-B14F-4D97-AF65-F5344CB8AC3E}">
        <p14:creationId xmlns:p14="http://schemas.microsoft.com/office/powerpoint/2010/main" val="3967171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08516" y="126609"/>
            <a:ext cx="7601243" cy="11169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8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kern="1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KHÁM PHÁ MỘT CHẶNG HÀNH TRÌNH….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954" y="1489279"/>
            <a:ext cx="4437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 THIỆN BẢNG SAU</a:t>
            </a:r>
            <a:endParaRPr lang="en-US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837937"/>
              </p:ext>
            </p:extLst>
          </p:nvPr>
        </p:nvGraphicFramePr>
        <p:xfrm>
          <a:off x="436097" y="2260093"/>
          <a:ext cx="11268222" cy="4109085"/>
        </p:xfrm>
        <a:graphic>
          <a:graphicData uri="http://schemas.openxmlformats.org/drawingml/2006/table">
            <a:tbl>
              <a:tblPr firstRow="1" firstCol="1" bandRow="1"/>
              <a:tblGrid>
                <a:gridCol w="3772786">
                  <a:extLst>
                    <a:ext uri="{9D8B030D-6E8A-4147-A177-3AD203B41FA5}">
                      <a16:colId xmlns:a16="http://schemas.microsoft.com/office/drawing/2014/main" val="2715178098"/>
                    </a:ext>
                  </a:extLst>
                </a:gridCol>
                <a:gridCol w="4568706">
                  <a:extLst>
                    <a:ext uri="{9D8B030D-6E8A-4147-A177-3AD203B41FA5}">
                      <a16:colId xmlns:a16="http://schemas.microsoft.com/office/drawing/2014/main" val="910536162"/>
                    </a:ext>
                  </a:extLst>
                </a:gridCol>
                <a:gridCol w="2926730">
                  <a:extLst>
                    <a:ext uri="{9D8B030D-6E8A-4147-A177-3AD203B41FA5}">
                      <a16:colId xmlns:a16="http://schemas.microsoft.com/office/drawing/2014/main" val="8416333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mong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đợi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SGK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6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011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9225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8323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37314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673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766" y="74614"/>
            <a:ext cx="7608467" cy="13168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2161910" y="1353540"/>
            <a:ext cx="78681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TRẢI NGHIỆM CÙNG VĂN BẢN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ight Arrow Callout 5"/>
          <p:cNvSpPr/>
          <p:nvPr/>
        </p:nvSpPr>
        <p:spPr>
          <a:xfrm>
            <a:off x="1552134" y="2489982"/>
            <a:ext cx="5200358" cy="3671668"/>
          </a:xfrm>
          <a:prstGeom prst="rightArrowCallout">
            <a:avLst/>
          </a:prstGeom>
          <a:solidFill>
            <a:schemeClr val="bg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sách</a:t>
            </a:r>
            <a:r>
              <a:rPr lang="en-US" sz="32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2492" y="2475086"/>
            <a:ext cx="3720246" cy="368656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656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5691" y="506436"/>
            <a:ext cx="4600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VĂN BẢN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90650329"/>
              </p:ext>
            </p:extLst>
          </p:nvPr>
        </p:nvGraphicFramePr>
        <p:xfrm>
          <a:off x="2032000" y="1434905"/>
          <a:ext cx="8128000" cy="4164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loud Callout 5"/>
          <p:cNvSpPr/>
          <p:nvPr/>
        </p:nvSpPr>
        <p:spPr>
          <a:xfrm>
            <a:off x="2588455" y="2321169"/>
            <a:ext cx="7441809" cy="23915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32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0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</TotalTime>
  <Words>1692</Words>
  <PresentationFormat>Widescreen</PresentationFormat>
  <Paragraphs>231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Wingdings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VnTeach.Com;</dc:title>
  <dc:creator>VnTeach.Com</dc:creator>
  <cp:keywords>VnTeach.Com</cp:keywords>
  <dcterms:created xsi:type="dcterms:W3CDTF">2021-06-20T23:45:45Z</dcterms:created>
  <dcterms:modified xsi:type="dcterms:W3CDTF">2021-08-13T23:14:39Z</dcterms:modified>
</cp:coreProperties>
</file>