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301" r:id="rId2"/>
    <p:sldId id="257" r:id="rId3"/>
    <p:sldId id="284" r:id="rId4"/>
    <p:sldId id="285" r:id="rId5"/>
    <p:sldId id="317" r:id="rId6"/>
    <p:sldId id="321" r:id="rId7"/>
    <p:sldId id="297" r:id="rId8"/>
    <p:sldId id="333" r:id="rId9"/>
    <p:sldId id="338" r:id="rId10"/>
    <p:sldId id="386" r:id="rId11"/>
    <p:sldId id="343" r:id="rId12"/>
    <p:sldId id="387" r:id="rId13"/>
    <p:sldId id="388" r:id="rId14"/>
    <p:sldId id="389" r:id="rId15"/>
    <p:sldId id="390" r:id="rId16"/>
    <p:sldId id="391" r:id="rId17"/>
    <p:sldId id="415" r:id="rId18"/>
    <p:sldId id="416" r:id="rId19"/>
    <p:sldId id="417" r:id="rId20"/>
    <p:sldId id="418" r:id="rId21"/>
    <p:sldId id="419" r:id="rId22"/>
    <p:sldId id="392" r:id="rId23"/>
    <p:sldId id="397" r:id="rId24"/>
    <p:sldId id="393" r:id="rId25"/>
    <p:sldId id="394" r:id="rId26"/>
    <p:sldId id="395" r:id="rId27"/>
    <p:sldId id="396" r:id="rId28"/>
    <p:sldId id="420" r:id="rId29"/>
    <p:sldId id="421" r:id="rId30"/>
    <p:sldId id="422" r:id="rId31"/>
    <p:sldId id="423" r:id="rId32"/>
    <p:sldId id="424" r:id="rId33"/>
    <p:sldId id="358" r:id="rId34"/>
    <p:sldId id="356" r:id="rId35"/>
    <p:sldId id="357" r:id="rId36"/>
    <p:sldId id="398" r:id="rId37"/>
    <p:sldId id="399" r:id="rId38"/>
    <p:sldId id="400" r:id="rId39"/>
    <p:sldId id="360" r:id="rId40"/>
    <p:sldId id="401" r:id="rId41"/>
    <p:sldId id="403" r:id="rId42"/>
    <p:sldId id="404" r:id="rId43"/>
    <p:sldId id="361" r:id="rId44"/>
    <p:sldId id="405" r:id="rId45"/>
    <p:sldId id="406" r:id="rId46"/>
    <p:sldId id="366" r:id="rId47"/>
    <p:sldId id="408" r:id="rId48"/>
    <p:sldId id="409" r:id="rId49"/>
    <p:sldId id="367" r:id="rId50"/>
    <p:sldId id="410" r:id="rId51"/>
    <p:sldId id="411" r:id="rId52"/>
    <p:sldId id="385" r:id="rId53"/>
    <p:sldId id="412" r:id="rId54"/>
    <p:sldId id="413" r:id="rId55"/>
    <p:sldId id="332" r:id="rId56"/>
    <p:sldId id="414" r:id="rId57"/>
    <p:sldId id="294" r:id="rId58"/>
    <p:sldId id="425" r:id="rId59"/>
    <p:sldId id="331" r:id="rId60"/>
    <p:sldId id="269" r:id="rId61"/>
    <p:sldId id="295" r:id="rId6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1" clrIdx="0">
    <p:extLst>
      <p:ext uri="{19B8F6BF-5375-455C-9EA6-DF929625EA0E}">
        <p15:presenceInfo xmlns:p15="http://schemas.microsoft.com/office/powerpoint/2012/main" userId="83b57fff0cc03ed3" providerId="Windows Live"/>
      </p:ext>
    </p:extLst>
  </p:cmAuthor>
  <p:cmAuthor id="2" name="PTVLQ" initials="P" lastIdx="1" clrIdx="1">
    <p:extLst>
      <p:ext uri="{19B8F6BF-5375-455C-9EA6-DF929625EA0E}">
        <p15:presenceInfo xmlns:p15="http://schemas.microsoft.com/office/powerpoint/2012/main" userId="PTVL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6296"/>
  </p:normalViewPr>
  <p:slideViewPr>
    <p:cSldViewPr snapToGrid="0" snapToObjects="1">
      <p:cViewPr varScale="1">
        <p:scale>
          <a:sx n="71" d="100"/>
          <a:sy n="71" d="100"/>
        </p:scale>
        <p:origin x="4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24C8C-DDD8-4255-9C31-1136218F8F69}"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47397-6384-44EE-A694-5C2CB09E458C}" type="slidenum">
              <a:rPr lang="en-US" smtClean="0"/>
              <a:t>‹#›</a:t>
            </a:fld>
            <a:endParaRPr lang="en-US"/>
          </a:p>
        </p:txBody>
      </p:sp>
    </p:spTree>
    <p:extLst>
      <p:ext uri="{BB962C8B-B14F-4D97-AF65-F5344CB8AC3E}">
        <p14:creationId xmlns:p14="http://schemas.microsoft.com/office/powerpoint/2010/main" val="74855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69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A025F-4A42-FE48-B7B2-D5FBC143A4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0BFAD-4F29-F94C-9D8A-33DE84098633}" type="datetimeFigureOut">
              <a:t>7/26/2022</a:t>
            </a:fld>
            <a:endParaRPr lang="x-none"/>
          </a:p>
        </p:txBody>
      </p:sp>
      <p:sp>
        <p:nvSpPr>
          <p:cNvPr id="5" name="Footer Placeholder 4">
            <a:extLst>
              <a:ext uri="{FF2B5EF4-FFF2-40B4-BE49-F238E27FC236}">
                <a16:creationId xmlns:a16="http://schemas.microsoft.com/office/drawing/2014/main" id="{39E59E23-09A3-C844-8CD6-BFEB8E957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5B1DAE2F-0754-4F4F-B969-EB3B6F0BB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AD39D-5E4B-5941-A936-433FC1C6FE25}" type="slidenum">
              <a:t>‹#›</a:t>
            </a:fld>
            <a:endParaRPr lang="x-none"/>
          </a:p>
        </p:txBody>
      </p:sp>
      <p:pic>
        <p:nvPicPr>
          <p:cNvPr id="8" name="Picture 7">
            <a:extLst>
              <a:ext uri="{FF2B5EF4-FFF2-40B4-BE49-F238E27FC236}">
                <a16:creationId xmlns:a16="http://schemas.microsoft.com/office/drawing/2014/main" id="{D5399B83-00F1-524F-BDF6-BAB5619A00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4732" y="-39320"/>
            <a:ext cx="12222386" cy="6857999"/>
          </a:xfrm>
          <a:prstGeom prst="rect">
            <a:avLst/>
          </a:prstGeom>
        </p:spPr>
      </p:pic>
      <p:grpSp>
        <p:nvGrpSpPr>
          <p:cNvPr id="9" name="Group 8">
            <a:extLst>
              <a:ext uri="{FF2B5EF4-FFF2-40B4-BE49-F238E27FC236}">
                <a16:creationId xmlns:a16="http://schemas.microsoft.com/office/drawing/2014/main" id="{FDFDE0FC-811C-6B4D-A402-4A4EC1420D9C}"/>
              </a:ext>
            </a:extLst>
          </p:cNvPr>
          <p:cNvGrpSpPr/>
          <p:nvPr userDrawn="1"/>
        </p:nvGrpSpPr>
        <p:grpSpPr>
          <a:xfrm>
            <a:off x="5693239" y="6314169"/>
            <a:ext cx="805521" cy="529389"/>
            <a:chOff x="5778584" y="6325677"/>
            <a:chExt cx="805521" cy="529389"/>
          </a:xfrm>
        </p:grpSpPr>
        <p:pic>
          <p:nvPicPr>
            <p:cNvPr id="10" name="Picture 9">
              <a:hlinkClick r:id="" action="ppaction://hlinkshowjump?jump=firstslide"/>
              <a:extLst>
                <a:ext uri="{FF2B5EF4-FFF2-40B4-BE49-F238E27FC236}">
                  <a16:creationId xmlns:a16="http://schemas.microsoft.com/office/drawing/2014/main" id="{128DB713-A925-E940-9C1F-35CFB2B255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6650" y="6325677"/>
              <a:ext cx="529389" cy="529389"/>
            </a:xfrm>
            <a:prstGeom prst="rect">
              <a:avLst/>
            </a:prstGeom>
            <a:effectLst>
              <a:outerShdw blurRad="50800" dist="38100" dir="8100000" algn="tr" rotWithShape="0">
                <a:prstClr val="black">
                  <a:alpha val="40000"/>
                </a:prstClr>
              </a:outerShdw>
            </a:effectLst>
          </p:spPr>
        </p:pic>
        <p:pic>
          <p:nvPicPr>
            <p:cNvPr id="11" name="Picture 10">
              <a:hlinkClick r:id="" action="ppaction://hlinkshowjump?jump=nextslide"/>
              <a:extLst>
                <a:ext uri="{FF2B5EF4-FFF2-40B4-BE49-F238E27FC236}">
                  <a16:creationId xmlns:a16="http://schemas.microsoft.com/office/drawing/2014/main" id="{28ADE026-D255-0E46-A4EC-CE36DFF08EE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57190" y="6586741"/>
              <a:ext cx="126915" cy="191883"/>
            </a:xfrm>
            <a:prstGeom prst="rect">
              <a:avLst/>
            </a:prstGeom>
            <a:effectLst>
              <a:outerShdw blurRad="50800" dist="38100" dir="8100000" algn="tr" rotWithShape="0">
                <a:prstClr val="black">
                  <a:alpha val="40000"/>
                </a:prstClr>
              </a:outerShdw>
            </a:effectLst>
          </p:spPr>
        </p:pic>
        <p:pic>
          <p:nvPicPr>
            <p:cNvPr id="12" name="Picture 11">
              <a:hlinkClick r:id="" action="ppaction://hlinkshowjump?jump=previousslide"/>
              <a:extLst>
                <a:ext uri="{FF2B5EF4-FFF2-40B4-BE49-F238E27FC236}">
                  <a16:creationId xmlns:a16="http://schemas.microsoft.com/office/drawing/2014/main" id="{19B62DC2-97D1-B64B-869E-DEBA545BEC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5778584" y="6586741"/>
              <a:ext cx="126915" cy="191883"/>
            </a:xfrm>
            <a:prstGeom prst="rect">
              <a:avLst/>
            </a:prstGeom>
            <a:effectLst>
              <a:outerShdw blurRad="50800" dist="38100" dir="8100000" algn="tr" rotWithShape="0">
                <a:prstClr val="black">
                  <a:alpha val="40000"/>
                </a:prstClr>
              </a:outerShdw>
            </a:effectLst>
          </p:spPr>
        </p:pic>
      </p:grpSp>
      <p:sp>
        <p:nvSpPr>
          <p:cNvPr id="13" name="TextBox 12">
            <a:extLst>
              <a:ext uri="{FF2B5EF4-FFF2-40B4-BE49-F238E27FC236}">
                <a16:creationId xmlns:a16="http://schemas.microsoft.com/office/drawing/2014/main" id="{B1DF492A-81AD-5D4A-A943-32E917C1B56B}"/>
              </a:ext>
            </a:extLst>
          </p:cNvPr>
          <p:cNvSpPr txBox="1"/>
          <p:nvPr userDrawn="1"/>
        </p:nvSpPr>
        <p:spPr>
          <a:xfrm>
            <a:off x="24732" y="6510902"/>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 Anh 10 i</a:t>
            </a:r>
            <a:r>
              <a:rPr lang="en-US" sz="1400" baseline="0" dirty="0">
                <a:solidFill>
                  <a:schemeClr val="bg1"/>
                </a:solidFill>
              </a:rPr>
              <a:t>-Learn Smart World </a:t>
            </a:r>
            <a:endParaRPr lang="en-US" sz="1400" dirty="0">
              <a:solidFill>
                <a:schemeClr val="bg1"/>
              </a:solidFill>
            </a:endParaRPr>
          </a:p>
        </p:txBody>
      </p:sp>
      <p:pic>
        <p:nvPicPr>
          <p:cNvPr id="14" name="Picture 13">
            <a:extLst>
              <a:ext uri="{FF2B5EF4-FFF2-40B4-BE49-F238E27FC236}">
                <a16:creationId xmlns:a16="http://schemas.microsoft.com/office/drawing/2014/main" id="{F97DD529-7747-654A-B7AB-AFCA57F98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3A436751-F2B7-3544-9527-8B13899DC1B3}"/>
              </a:ext>
            </a:extLst>
          </p:cNvPr>
          <p:cNvSpPr txBox="1"/>
          <p:nvPr userDrawn="1"/>
        </p:nvSpPr>
        <p:spPr>
          <a:xfrm>
            <a:off x="82240" y="-48141"/>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Review 3</a:t>
            </a:r>
          </a:p>
        </p:txBody>
      </p:sp>
      <p:sp>
        <p:nvSpPr>
          <p:cNvPr id="17" name="TextBox 16">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   Lesson 1</a:t>
            </a:r>
          </a:p>
        </p:txBody>
      </p:sp>
    </p:spTree>
    <p:extLst>
      <p:ext uri="{BB962C8B-B14F-4D97-AF65-F5344CB8AC3E}">
        <p14:creationId xmlns:p14="http://schemas.microsoft.com/office/powerpoint/2010/main" val="120749363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61047"/>
          </a:xfrm>
          <a:prstGeom prst="rect">
            <a:avLst/>
          </a:prstGeom>
        </p:spPr>
      </p:pic>
      <p:sp>
        <p:nvSpPr>
          <p:cNvPr id="5" name="Rectangle 4"/>
          <p:cNvSpPr/>
          <p:nvPr/>
        </p:nvSpPr>
        <p:spPr>
          <a:xfrm>
            <a:off x="5107577" y="2626285"/>
            <a:ext cx="6844938" cy="2246769"/>
          </a:xfrm>
          <a:prstGeom prst="rect">
            <a:avLst/>
          </a:prstGeom>
        </p:spPr>
        <p:txBody>
          <a:bodyPr wrap="square">
            <a:spAutoFit/>
          </a:bodyPr>
          <a:lstStyle/>
          <a:p>
            <a:pPr algn="ctr"/>
            <a:r>
              <a:rPr lang="en-US" sz="4400" b="1" dirty="0">
                <a:solidFill>
                  <a:srgbClr val="0070C0"/>
                </a:solidFill>
                <a:ea typeface="Times New Roman" panose="02020603050405020304" pitchFamily="18" charset="0"/>
                <a:cs typeface="Arial" panose="020B0604020202020204" pitchFamily="34" charset="0"/>
              </a:rPr>
              <a:t>REVIEW 3 (Units 6-8) </a:t>
            </a:r>
          </a:p>
          <a:p>
            <a:pPr algn="ctr"/>
            <a:r>
              <a:rPr lang="en-US" sz="3200" b="1" dirty="0">
                <a:solidFill>
                  <a:srgbClr val="00B050"/>
                </a:solidFill>
                <a:ea typeface="Times New Roman" panose="02020603050405020304" pitchFamily="18" charset="0"/>
                <a:cs typeface="Arial" panose="020B0604020202020204" pitchFamily="34" charset="0"/>
              </a:rPr>
              <a:t>Lesson 1 – Vocabulary, Listening &amp; Reading</a:t>
            </a:r>
          </a:p>
          <a:p>
            <a:pPr algn="ctr"/>
            <a:r>
              <a:rPr lang="en-US" sz="3200" b="1" dirty="0">
                <a:solidFill>
                  <a:schemeClr val="accent6">
                    <a:lumMod val="50000"/>
                  </a:schemeClr>
                </a:solidFill>
                <a:ea typeface="Times New Roman" panose="02020603050405020304" pitchFamily="18" charset="0"/>
                <a:cs typeface="Arial" panose="020B0604020202020204" pitchFamily="34" charset="0"/>
              </a:rPr>
              <a:t> </a:t>
            </a:r>
            <a:r>
              <a:rPr lang="en-US" sz="3200" b="1" dirty="0">
                <a:solidFill>
                  <a:srgbClr val="FF0000"/>
                </a:solidFill>
                <a:ea typeface="Times New Roman" panose="02020603050405020304" pitchFamily="18" charset="0"/>
                <a:cs typeface="Arial" panose="020B0604020202020204" pitchFamily="34" charset="0"/>
              </a:rPr>
              <a:t>Page 72</a:t>
            </a:r>
            <a:endParaRPr lang="en-US" sz="32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38735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D79383-B1BD-AB61-01AD-00D7A27B4EE5}"/>
              </a:ext>
            </a:extLst>
          </p:cNvPr>
          <p:cNvSpPr txBox="1"/>
          <p:nvPr/>
        </p:nvSpPr>
        <p:spPr>
          <a:xfrm>
            <a:off x="686972" y="725551"/>
            <a:ext cx="10818056" cy="5016758"/>
          </a:xfrm>
          <a:prstGeom prst="rect">
            <a:avLst/>
          </a:prstGeom>
          <a:noFill/>
        </p:spPr>
        <p:txBody>
          <a:bodyPr wrap="square">
            <a:spAutoFit/>
          </a:bodyPr>
          <a:lstStyle/>
          <a:p>
            <a:r>
              <a:rPr lang="en-US" sz="3200" b="0" i="1" dirty="0">
                <a:solidFill>
                  <a:srgbClr val="000000"/>
                </a:solidFill>
                <a:effectLst/>
              </a:rPr>
              <a:t>Some classrooms have air conditioners turned on all the time. This is a terrible waste. We will put signs on classroom doors reminding students to turn off the air conditioning when they leave the classroom. Also from now, no classrooms will have the air conditioning lower than twenty-eight degrees. The good news is, the school will let students wear T-shirts in the summer. If we all wear T-shirts, we won't need air conditioning so much. Finally, we want to hear your ideas for ways to help the environment. You can email us at this address if you have ideas you want to share. Thanks for listening.</a:t>
            </a:r>
            <a:r>
              <a:rPr lang="en-US" sz="3200" dirty="0"/>
              <a:t> </a:t>
            </a:r>
          </a:p>
        </p:txBody>
      </p:sp>
    </p:spTree>
    <p:extLst>
      <p:ext uri="{BB962C8B-B14F-4D97-AF65-F5344CB8AC3E}">
        <p14:creationId xmlns:p14="http://schemas.microsoft.com/office/powerpoint/2010/main" val="2117339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9B01-A427-C02F-CCA4-CA0CF08056E3}"/>
              </a:ext>
            </a:extLst>
          </p:cNvPr>
          <p:cNvSpPr txBox="1"/>
          <p:nvPr/>
        </p:nvSpPr>
        <p:spPr>
          <a:xfrm>
            <a:off x="0" y="383262"/>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67</a:t>
            </a:r>
          </a:p>
        </p:txBody>
      </p:sp>
      <p:sp>
        <p:nvSpPr>
          <p:cNvPr id="3" name="Rectangle 2">
            <a:extLst>
              <a:ext uri="{FF2B5EF4-FFF2-40B4-BE49-F238E27FC236}">
                <a16:creationId xmlns:a16="http://schemas.microsoft.com/office/drawing/2014/main" id="{7E31FF88-DCB5-3E5F-9503-BEF0B014B98E}"/>
              </a:ext>
            </a:extLst>
          </p:cNvPr>
          <p:cNvSpPr/>
          <p:nvPr/>
        </p:nvSpPr>
        <p:spPr>
          <a:xfrm>
            <a:off x="4778081" y="372624"/>
            <a:ext cx="6630818" cy="646331"/>
          </a:xfrm>
          <a:prstGeom prst="rect">
            <a:avLst/>
          </a:prstGeom>
        </p:spPr>
        <p:txBody>
          <a:bodyPr wrap="square">
            <a:spAutoFit/>
          </a:bodyPr>
          <a:lstStyle/>
          <a:p>
            <a:r>
              <a:rPr lang="en-US" sz="3600" i="1" dirty="0">
                <a:solidFill>
                  <a:srgbClr val="0070C0"/>
                </a:solidFill>
              </a:rPr>
              <a:t>Underline the key words/phrases. </a:t>
            </a:r>
          </a:p>
        </p:txBody>
      </p:sp>
      <p:sp>
        <p:nvSpPr>
          <p:cNvPr id="4" name="TextBox 3">
            <a:extLst>
              <a:ext uri="{FF2B5EF4-FFF2-40B4-BE49-F238E27FC236}">
                <a16:creationId xmlns:a16="http://schemas.microsoft.com/office/drawing/2014/main" id="{0A5B8FC3-3DF4-D2B9-6D2F-AA389C2AA091}"/>
              </a:ext>
            </a:extLst>
          </p:cNvPr>
          <p:cNvSpPr txBox="1"/>
          <p:nvPr/>
        </p:nvSpPr>
        <p:spPr>
          <a:xfrm>
            <a:off x="1723203" y="47559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14" name="TextBox 13">
            <a:extLst>
              <a:ext uri="{FF2B5EF4-FFF2-40B4-BE49-F238E27FC236}">
                <a16:creationId xmlns:a16="http://schemas.microsoft.com/office/drawing/2014/main" id="{B9607BEB-116A-28F1-94E1-F25964D0B70F}"/>
              </a:ext>
            </a:extLst>
          </p:cNvPr>
          <p:cNvSpPr txBox="1"/>
          <p:nvPr/>
        </p:nvSpPr>
        <p:spPr>
          <a:xfrm>
            <a:off x="548640" y="1127990"/>
            <a:ext cx="11226018" cy="1569660"/>
          </a:xfrm>
          <a:prstGeom prst="rect">
            <a:avLst/>
          </a:prstGeom>
          <a:noFill/>
        </p:spPr>
        <p:txBody>
          <a:bodyPr wrap="square">
            <a:spAutoFit/>
          </a:bodyPr>
          <a:lstStyle/>
          <a:p>
            <a:r>
              <a:rPr lang="en-US" sz="3200" b="1" i="0" dirty="0">
                <a:solidFill>
                  <a:srgbClr val="242021"/>
                </a:solidFill>
                <a:effectLst/>
              </a:rPr>
              <a:t>You will hear five short conversations. You will hear each conversation twice. There is one question for each conversation. For each question, choose the correct answer (A, B, or C).</a:t>
            </a:r>
            <a:r>
              <a:rPr lang="en-US" sz="3200" dirty="0"/>
              <a:t> </a:t>
            </a:r>
          </a:p>
        </p:txBody>
      </p:sp>
      <p:cxnSp>
        <p:nvCxnSpPr>
          <p:cNvPr id="15" name="Straight Connector 14">
            <a:extLst>
              <a:ext uri="{FF2B5EF4-FFF2-40B4-BE49-F238E27FC236}">
                <a16:creationId xmlns:a16="http://schemas.microsoft.com/office/drawing/2014/main" id="{DDFE9E26-0A47-A645-7A57-D072E517F4F7}"/>
              </a:ext>
            </a:extLst>
          </p:cNvPr>
          <p:cNvCxnSpPr/>
          <p:nvPr/>
        </p:nvCxnSpPr>
        <p:spPr>
          <a:xfrm>
            <a:off x="2039815"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26B64AA3-6AE1-FCB1-250B-BC8648BCDD08}"/>
              </a:ext>
            </a:extLst>
          </p:cNvPr>
          <p:cNvCxnSpPr>
            <a:cxnSpLocks/>
          </p:cNvCxnSpPr>
          <p:nvPr/>
        </p:nvCxnSpPr>
        <p:spPr>
          <a:xfrm>
            <a:off x="2924320" y="1603717"/>
            <a:ext cx="5767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92F39CEF-3627-9801-FA82-FD838882A54E}"/>
              </a:ext>
            </a:extLst>
          </p:cNvPr>
          <p:cNvCxnSpPr>
            <a:cxnSpLocks/>
          </p:cNvCxnSpPr>
          <p:nvPr/>
        </p:nvCxnSpPr>
        <p:spPr>
          <a:xfrm>
            <a:off x="3655255" y="1603717"/>
            <a:ext cx="31957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195A22E-EE60-1E3F-AB72-796C55EB2CC9}"/>
              </a:ext>
            </a:extLst>
          </p:cNvPr>
          <p:cNvCxnSpPr/>
          <p:nvPr/>
        </p:nvCxnSpPr>
        <p:spPr>
          <a:xfrm>
            <a:off x="9428282"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C3EF616-4835-38C9-83E6-0355DEC72C43}"/>
              </a:ext>
            </a:extLst>
          </p:cNvPr>
          <p:cNvCxnSpPr>
            <a:cxnSpLocks/>
          </p:cNvCxnSpPr>
          <p:nvPr/>
        </p:nvCxnSpPr>
        <p:spPr>
          <a:xfrm>
            <a:off x="780667"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F5AFC3E8-6CAF-4071-8EE8-059FABE9C382}"/>
              </a:ext>
            </a:extLst>
          </p:cNvPr>
          <p:cNvCxnSpPr/>
          <p:nvPr/>
        </p:nvCxnSpPr>
        <p:spPr>
          <a:xfrm>
            <a:off x="2924320" y="2079674"/>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957023F-B97D-283F-33CF-97A517E0983C}"/>
              </a:ext>
            </a:extLst>
          </p:cNvPr>
          <p:cNvCxnSpPr>
            <a:cxnSpLocks/>
          </p:cNvCxnSpPr>
          <p:nvPr/>
        </p:nvCxnSpPr>
        <p:spPr>
          <a:xfrm>
            <a:off x="5490999"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194F9F6A-CEB1-4B52-8F13-F5E111E0C7E8}"/>
              </a:ext>
            </a:extLst>
          </p:cNvPr>
          <p:cNvCxnSpPr>
            <a:cxnSpLocks/>
          </p:cNvCxnSpPr>
          <p:nvPr/>
        </p:nvCxnSpPr>
        <p:spPr>
          <a:xfrm>
            <a:off x="8418880" y="2079674"/>
            <a:ext cx="28774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22E3CCA9-A1B8-C471-C9F8-857D4B586A3E}"/>
              </a:ext>
            </a:extLst>
          </p:cNvPr>
          <p:cNvCxnSpPr>
            <a:cxnSpLocks/>
          </p:cNvCxnSpPr>
          <p:nvPr/>
        </p:nvCxnSpPr>
        <p:spPr>
          <a:xfrm>
            <a:off x="3814371" y="2569698"/>
            <a:ext cx="44292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FB59950D-88B9-DBDE-E387-7C42CC8D0774}"/>
              </a:ext>
            </a:extLst>
          </p:cNvPr>
          <p:cNvSpPr txBox="1"/>
          <p:nvPr/>
        </p:nvSpPr>
        <p:spPr>
          <a:xfrm>
            <a:off x="769775" y="3045426"/>
            <a:ext cx="10515690"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1. You will hear two friends talking about going to the gym. What rule does the girl mention?</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You have to be a member.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Sports clothes must be worn during exercise.</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Sports equipment must be cleaned after use.</a:t>
            </a:r>
            <a:endParaRPr lang="en-US" sz="3200" dirty="0"/>
          </a:p>
        </p:txBody>
      </p:sp>
      <p:cxnSp>
        <p:nvCxnSpPr>
          <p:cNvPr id="24" name="Straight Connector 23">
            <a:extLst>
              <a:ext uri="{FF2B5EF4-FFF2-40B4-BE49-F238E27FC236}">
                <a16:creationId xmlns:a16="http://schemas.microsoft.com/office/drawing/2014/main" id="{9552CA2D-AB76-7485-F0B0-72B93D27760D}"/>
              </a:ext>
            </a:extLst>
          </p:cNvPr>
          <p:cNvCxnSpPr>
            <a:cxnSpLocks/>
          </p:cNvCxnSpPr>
          <p:nvPr/>
        </p:nvCxnSpPr>
        <p:spPr>
          <a:xfrm>
            <a:off x="3472195" y="3554437"/>
            <a:ext cx="178912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A57954DB-BFBC-8DC3-55DD-136B57D9314B}"/>
              </a:ext>
            </a:extLst>
          </p:cNvPr>
          <p:cNvCxnSpPr>
            <a:cxnSpLocks/>
          </p:cNvCxnSpPr>
          <p:nvPr/>
        </p:nvCxnSpPr>
        <p:spPr>
          <a:xfrm>
            <a:off x="5490999" y="3549748"/>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AC8828D3-C7BE-841F-72EF-7F661894F145}"/>
              </a:ext>
            </a:extLst>
          </p:cNvPr>
          <p:cNvCxnSpPr>
            <a:cxnSpLocks/>
          </p:cNvCxnSpPr>
          <p:nvPr/>
        </p:nvCxnSpPr>
        <p:spPr>
          <a:xfrm>
            <a:off x="7809823" y="3549748"/>
            <a:ext cx="2586202" cy="468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E7128031-1D1D-9EEA-E49B-81AD0C773BB6}"/>
              </a:ext>
            </a:extLst>
          </p:cNvPr>
          <p:cNvCxnSpPr>
            <a:cxnSpLocks/>
          </p:cNvCxnSpPr>
          <p:nvPr/>
        </p:nvCxnSpPr>
        <p:spPr>
          <a:xfrm>
            <a:off x="4778081" y="4046807"/>
            <a:ext cx="13179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F2D4098-DC9B-B001-5089-5A53BD845A66}"/>
              </a:ext>
            </a:extLst>
          </p:cNvPr>
          <p:cNvCxnSpPr>
            <a:cxnSpLocks/>
          </p:cNvCxnSpPr>
          <p:nvPr/>
        </p:nvCxnSpPr>
        <p:spPr>
          <a:xfrm>
            <a:off x="1268346" y="4525108"/>
            <a:ext cx="42226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B433E80E-A4C2-164E-FD04-6EEFCD97012C}"/>
              </a:ext>
            </a:extLst>
          </p:cNvPr>
          <p:cNvCxnSpPr>
            <a:cxnSpLocks/>
          </p:cNvCxnSpPr>
          <p:nvPr/>
        </p:nvCxnSpPr>
        <p:spPr>
          <a:xfrm>
            <a:off x="1268346" y="5015132"/>
            <a:ext cx="73129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3872A01-3898-FCDB-7E4B-7D41A6A7F366}"/>
              </a:ext>
            </a:extLst>
          </p:cNvPr>
          <p:cNvCxnSpPr>
            <a:cxnSpLocks/>
          </p:cNvCxnSpPr>
          <p:nvPr/>
        </p:nvCxnSpPr>
        <p:spPr>
          <a:xfrm>
            <a:off x="1268346" y="5519225"/>
            <a:ext cx="73129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9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D365BB-94F7-0C96-26C7-5E3BF369EFE3}"/>
              </a:ext>
            </a:extLst>
          </p:cNvPr>
          <p:cNvSpPr txBox="1"/>
          <p:nvPr/>
        </p:nvSpPr>
        <p:spPr>
          <a:xfrm>
            <a:off x="622493" y="600796"/>
            <a:ext cx="10758269"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2. You will hear two friends talking about a swimming pool. What do they think would improve the pool?</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making it bigger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making it cleaner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making a separate area for young children</a:t>
            </a:r>
            <a:endParaRPr lang="en-US" sz="3200" dirty="0"/>
          </a:p>
        </p:txBody>
      </p:sp>
      <p:sp>
        <p:nvSpPr>
          <p:cNvPr id="5" name="TextBox 4">
            <a:extLst>
              <a:ext uri="{FF2B5EF4-FFF2-40B4-BE49-F238E27FC236}">
                <a16:creationId xmlns:a16="http://schemas.microsoft.com/office/drawing/2014/main" id="{4A2DDECD-0490-FAF1-8213-CFB4D0C2DF8F}"/>
              </a:ext>
            </a:extLst>
          </p:cNvPr>
          <p:cNvSpPr txBox="1"/>
          <p:nvPr/>
        </p:nvSpPr>
        <p:spPr>
          <a:xfrm>
            <a:off x="622492" y="3429000"/>
            <a:ext cx="10758269"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3. You will hear a phone call between a woman and a hotel receptionist. What does the woman decide to do?</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to book a hotel room</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to cancel a room she booked</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to change the date for a room she booked</a:t>
            </a:r>
            <a:endParaRPr lang="en-US" sz="3200" dirty="0"/>
          </a:p>
        </p:txBody>
      </p:sp>
      <p:cxnSp>
        <p:nvCxnSpPr>
          <p:cNvPr id="6" name="Straight Connector 5">
            <a:extLst>
              <a:ext uri="{FF2B5EF4-FFF2-40B4-BE49-F238E27FC236}">
                <a16:creationId xmlns:a16="http://schemas.microsoft.com/office/drawing/2014/main" id="{94D01FB8-2DBE-265B-24C8-471384107DE5}"/>
              </a:ext>
            </a:extLst>
          </p:cNvPr>
          <p:cNvCxnSpPr>
            <a:cxnSpLocks/>
          </p:cNvCxnSpPr>
          <p:nvPr/>
        </p:nvCxnSpPr>
        <p:spPr>
          <a:xfrm>
            <a:off x="3316456" y="1109003"/>
            <a:ext cx="18182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2F6ED1F-E0A8-E387-6ACF-37B4680F1D34}"/>
              </a:ext>
            </a:extLst>
          </p:cNvPr>
          <p:cNvCxnSpPr>
            <a:cxnSpLocks/>
          </p:cNvCxnSpPr>
          <p:nvPr/>
        </p:nvCxnSpPr>
        <p:spPr>
          <a:xfrm>
            <a:off x="5441853" y="1109003"/>
            <a:ext cx="18182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7EC3282D-2624-B8C4-5F76-80FC2A725E62}"/>
              </a:ext>
            </a:extLst>
          </p:cNvPr>
          <p:cNvCxnSpPr>
            <a:cxnSpLocks/>
          </p:cNvCxnSpPr>
          <p:nvPr/>
        </p:nvCxnSpPr>
        <p:spPr>
          <a:xfrm>
            <a:off x="7929490" y="1109003"/>
            <a:ext cx="23680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24CC41C-2655-D118-B524-4DC4321F8AA6}"/>
              </a:ext>
            </a:extLst>
          </p:cNvPr>
          <p:cNvCxnSpPr>
            <a:cxnSpLocks/>
          </p:cNvCxnSpPr>
          <p:nvPr/>
        </p:nvCxnSpPr>
        <p:spPr>
          <a:xfrm>
            <a:off x="914401" y="1580271"/>
            <a:ext cx="279478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1677274D-8F44-9E22-B672-D0EC213BA8C6}"/>
              </a:ext>
            </a:extLst>
          </p:cNvPr>
          <p:cNvCxnSpPr>
            <a:cxnSpLocks/>
          </p:cNvCxnSpPr>
          <p:nvPr/>
        </p:nvCxnSpPr>
        <p:spPr>
          <a:xfrm>
            <a:off x="5186874" y="1580271"/>
            <a:ext cx="27426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C94921B8-0BBC-88F2-E11D-E92C43D105CF}"/>
              </a:ext>
            </a:extLst>
          </p:cNvPr>
          <p:cNvCxnSpPr>
            <a:cxnSpLocks/>
          </p:cNvCxnSpPr>
          <p:nvPr/>
        </p:nvCxnSpPr>
        <p:spPr>
          <a:xfrm>
            <a:off x="1147102" y="2084364"/>
            <a:ext cx="256208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FD10A054-7909-7199-8EAD-42E0C9CC647F}"/>
              </a:ext>
            </a:extLst>
          </p:cNvPr>
          <p:cNvCxnSpPr>
            <a:cxnSpLocks/>
          </p:cNvCxnSpPr>
          <p:nvPr/>
        </p:nvCxnSpPr>
        <p:spPr>
          <a:xfrm>
            <a:off x="1147102" y="2576732"/>
            <a:ext cx="27426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53ED1E4-C2EA-B548-E942-A0E7B76342A8}"/>
              </a:ext>
            </a:extLst>
          </p:cNvPr>
          <p:cNvCxnSpPr>
            <a:cxnSpLocks/>
          </p:cNvCxnSpPr>
          <p:nvPr/>
        </p:nvCxnSpPr>
        <p:spPr>
          <a:xfrm>
            <a:off x="1147102" y="3055035"/>
            <a:ext cx="37203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AAD76F30-5038-314F-1EF0-423F45CAE802}"/>
              </a:ext>
            </a:extLst>
          </p:cNvPr>
          <p:cNvCxnSpPr>
            <a:cxnSpLocks/>
          </p:cNvCxnSpPr>
          <p:nvPr/>
        </p:nvCxnSpPr>
        <p:spPr>
          <a:xfrm>
            <a:off x="5186874" y="3055035"/>
            <a:ext cx="27426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49AA56E4-2701-038A-50AF-8A5757ACD76C}"/>
              </a:ext>
            </a:extLst>
          </p:cNvPr>
          <p:cNvCxnSpPr>
            <a:cxnSpLocks/>
          </p:cNvCxnSpPr>
          <p:nvPr/>
        </p:nvCxnSpPr>
        <p:spPr>
          <a:xfrm>
            <a:off x="3368622" y="3920197"/>
            <a:ext cx="18182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57EB4C18-ECAC-D4C7-B48B-9C411127E29F}"/>
              </a:ext>
            </a:extLst>
          </p:cNvPr>
          <p:cNvCxnSpPr>
            <a:cxnSpLocks/>
          </p:cNvCxnSpPr>
          <p:nvPr/>
        </p:nvCxnSpPr>
        <p:spPr>
          <a:xfrm>
            <a:off x="5399945" y="3920197"/>
            <a:ext cx="50664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0FEEDBA-7D84-A48E-2C0A-6D3B7C96EBD4}"/>
              </a:ext>
            </a:extLst>
          </p:cNvPr>
          <p:cNvCxnSpPr>
            <a:cxnSpLocks/>
          </p:cNvCxnSpPr>
          <p:nvPr/>
        </p:nvCxnSpPr>
        <p:spPr>
          <a:xfrm>
            <a:off x="787792" y="4389122"/>
            <a:ext cx="18182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FDEB6AC-AD00-3E8E-71E8-3BB421897F68}"/>
              </a:ext>
            </a:extLst>
          </p:cNvPr>
          <p:cNvCxnSpPr>
            <a:cxnSpLocks/>
          </p:cNvCxnSpPr>
          <p:nvPr/>
        </p:nvCxnSpPr>
        <p:spPr>
          <a:xfrm flipV="1">
            <a:off x="4724692" y="4389122"/>
            <a:ext cx="3997277" cy="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027866F8-376E-7675-9765-63A850572EF0}"/>
              </a:ext>
            </a:extLst>
          </p:cNvPr>
          <p:cNvCxnSpPr>
            <a:cxnSpLocks/>
          </p:cNvCxnSpPr>
          <p:nvPr/>
        </p:nvCxnSpPr>
        <p:spPr>
          <a:xfrm>
            <a:off x="1147102" y="4909626"/>
            <a:ext cx="341083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04A06D70-E0AF-86A7-3EE0-4C8AFF507E98}"/>
              </a:ext>
            </a:extLst>
          </p:cNvPr>
          <p:cNvCxnSpPr>
            <a:cxnSpLocks/>
          </p:cNvCxnSpPr>
          <p:nvPr/>
        </p:nvCxnSpPr>
        <p:spPr>
          <a:xfrm>
            <a:off x="1147102" y="5385583"/>
            <a:ext cx="46065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6D1EA01F-CE9C-90D6-F9D9-5D824C08A945}"/>
              </a:ext>
            </a:extLst>
          </p:cNvPr>
          <p:cNvCxnSpPr>
            <a:cxnSpLocks/>
          </p:cNvCxnSpPr>
          <p:nvPr/>
        </p:nvCxnSpPr>
        <p:spPr>
          <a:xfrm>
            <a:off x="1147102" y="5863884"/>
            <a:ext cx="694182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673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2E15CE-4130-AF0A-C483-DFE0F66D815B}"/>
              </a:ext>
            </a:extLst>
          </p:cNvPr>
          <p:cNvSpPr txBox="1"/>
          <p:nvPr/>
        </p:nvSpPr>
        <p:spPr>
          <a:xfrm>
            <a:off x="618391" y="538708"/>
            <a:ext cx="10955217"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4. You will hear two people talking in a sports center. What should the man do after using the gym?</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return equipment to the front desk</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pay for the gym</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empty his locker</a:t>
            </a:r>
            <a:endParaRPr lang="en-US" sz="3200" dirty="0"/>
          </a:p>
        </p:txBody>
      </p:sp>
      <p:sp>
        <p:nvSpPr>
          <p:cNvPr id="5" name="TextBox 4">
            <a:extLst>
              <a:ext uri="{FF2B5EF4-FFF2-40B4-BE49-F238E27FC236}">
                <a16:creationId xmlns:a16="http://schemas.microsoft.com/office/drawing/2014/main" id="{FC77C0BE-2F36-732E-B805-346B88BF79B9}"/>
              </a:ext>
            </a:extLst>
          </p:cNvPr>
          <p:cNvSpPr txBox="1"/>
          <p:nvPr/>
        </p:nvSpPr>
        <p:spPr>
          <a:xfrm>
            <a:off x="618391" y="3395898"/>
            <a:ext cx="10955216"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5. You will hear a mother and a daughter talking about a college dorm. What does the girl tell her mother?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Her roommate is unfriendly.</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She will enjoy college.</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There are too many other students.</a:t>
            </a:r>
            <a:endParaRPr lang="en-US" sz="3200" dirty="0"/>
          </a:p>
        </p:txBody>
      </p:sp>
      <p:cxnSp>
        <p:nvCxnSpPr>
          <p:cNvPr id="4" name="Straight Connector 3">
            <a:extLst>
              <a:ext uri="{FF2B5EF4-FFF2-40B4-BE49-F238E27FC236}">
                <a16:creationId xmlns:a16="http://schemas.microsoft.com/office/drawing/2014/main" id="{B14B937F-F1A6-D05E-BEDE-89801E54B852}"/>
              </a:ext>
            </a:extLst>
          </p:cNvPr>
          <p:cNvCxnSpPr>
            <a:cxnSpLocks/>
          </p:cNvCxnSpPr>
          <p:nvPr/>
        </p:nvCxnSpPr>
        <p:spPr>
          <a:xfrm>
            <a:off x="3369797" y="1026943"/>
            <a:ext cx="17649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6E922EC7-F32F-AF78-51FE-FA5FF68B8673}"/>
              </a:ext>
            </a:extLst>
          </p:cNvPr>
          <p:cNvCxnSpPr>
            <a:cxnSpLocks/>
          </p:cNvCxnSpPr>
          <p:nvPr/>
        </p:nvCxnSpPr>
        <p:spPr>
          <a:xfrm>
            <a:off x="5287108" y="1024600"/>
            <a:ext cx="987083" cy="23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A2C1C3B7-0D5B-5E17-BFC5-AB67136BA3FE}"/>
              </a:ext>
            </a:extLst>
          </p:cNvPr>
          <p:cNvCxnSpPr>
            <a:cxnSpLocks/>
          </p:cNvCxnSpPr>
          <p:nvPr/>
        </p:nvCxnSpPr>
        <p:spPr>
          <a:xfrm>
            <a:off x="6532683" y="1024600"/>
            <a:ext cx="2822332" cy="234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9CD7580C-F408-26DB-0AFA-EFCDD2B219FE}"/>
              </a:ext>
            </a:extLst>
          </p:cNvPr>
          <p:cNvCxnSpPr>
            <a:cxnSpLocks/>
          </p:cNvCxnSpPr>
          <p:nvPr/>
        </p:nvCxnSpPr>
        <p:spPr>
          <a:xfrm>
            <a:off x="1946615" y="1516968"/>
            <a:ext cx="17649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9B46DCD7-263F-64E1-AC41-93F74674BC92}"/>
              </a:ext>
            </a:extLst>
          </p:cNvPr>
          <p:cNvCxnSpPr>
            <a:cxnSpLocks/>
          </p:cNvCxnSpPr>
          <p:nvPr/>
        </p:nvCxnSpPr>
        <p:spPr>
          <a:xfrm>
            <a:off x="4026289" y="1533941"/>
            <a:ext cx="29512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B54DEF-EF19-B89A-488B-ADAE8085E57E}"/>
              </a:ext>
            </a:extLst>
          </p:cNvPr>
          <p:cNvCxnSpPr>
            <a:cxnSpLocks/>
          </p:cNvCxnSpPr>
          <p:nvPr/>
        </p:nvCxnSpPr>
        <p:spPr>
          <a:xfrm>
            <a:off x="1227403" y="1995830"/>
            <a:ext cx="27988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11882EC8-98F9-8239-E6A4-DDD579B2C6AB}"/>
              </a:ext>
            </a:extLst>
          </p:cNvPr>
          <p:cNvCxnSpPr>
            <a:cxnSpLocks/>
          </p:cNvCxnSpPr>
          <p:nvPr/>
        </p:nvCxnSpPr>
        <p:spPr>
          <a:xfrm>
            <a:off x="4178689" y="1995830"/>
            <a:ext cx="27988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28BE436F-DA6D-6FF9-7407-ACF1A3CF152C}"/>
              </a:ext>
            </a:extLst>
          </p:cNvPr>
          <p:cNvCxnSpPr>
            <a:cxnSpLocks/>
          </p:cNvCxnSpPr>
          <p:nvPr/>
        </p:nvCxnSpPr>
        <p:spPr>
          <a:xfrm>
            <a:off x="1164975" y="2485855"/>
            <a:ext cx="25465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2CF56F7-C2FE-1973-9B31-3E92AF5AD0A1}"/>
              </a:ext>
            </a:extLst>
          </p:cNvPr>
          <p:cNvCxnSpPr>
            <a:cxnSpLocks/>
          </p:cNvCxnSpPr>
          <p:nvPr/>
        </p:nvCxnSpPr>
        <p:spPr>
          <a:xfrm>
            <a:off x="1164975" y="2992292"/>
            <a:ext cx="25465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1CA659F-0C5A-C3E7-DF78-B25644B33E49}"/>
              </a:ext>
            </a:extLst>
          </p:cNvPr>
          <p:cNvCxnSpPr>
            <a:cxnSpLocks/>
          </p:cNvCxnSpPr>
          <p:nvPr/>
        </p:nvCxnSpPr>
        <p:spPr>
          <a:xfrm>
            <a:off x="3350449" y="3890280"/>
            <a:ext cx="40069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7915481-60C7-B46A-C19B-A4317765A4F8}"/>
              </a:ext>
            </a:extLst>
          </p:cNvPr>
          <p:cNvCxnSpPr>
            <a:cxnSpLocks/>
          </p:cNvCxnSpPr>
          <p:nvPr/>
        </p:nvCxnSpPr>
        <p:spPr>
          <a:xfrm>
            <a:off x="7479024" y="3890280"/>
            <a:ext cx="219954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B908B691-5F00-1D25-0BEF-4186D19037BB}"/>
              </a:ext>
            </a:extLst>
          </p:cNvPr>
          <p:cNvCxnSpPr>
            <a:cxnSpLocks/>
          </p:cNvCxnSpPr>
          <p:nvPr/>
        </p:nvCxnSpPr>
        <p:spPr>
          <a:xfrm>
            <a:off x="9830972" y="3909600"/>
            <a:ext cx="142318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CF9EC9F7-BE05-0061-D569-6C5044BC29C3}"/>
              </a:ext>
            </a:extLst>
          </p:cNvPr>
          <p:cNvCxnSpPr>
            <a:cxnSpLocks/>
          </p:cNvCxnSpPr>
          <p:nvPr/>
        </p:nvCxnSpPr>
        <p:spPr>
          <a:xfrm>
            <a:off x="726831" y="4371489"/>
            <a:ext cx="8487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4B2FF03-0C1F-2F1A-30B6-97FEE84DA25A}"/>
              </a:ext>
            </a:extLst>
          </p:cNvPr>
          <p:cNvCxnSpPr>
            <a:cxnSpLocks/>
          </p:cNvCxnSpPr>
          <p:nvPr/>
        </p:nvCxnSpPr>
        <p:spPr>
          <a:xfrm>
            <a:off x="3711526" y="4371489"/>
            <a:ext cx="37674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AB900BDB-DBDB-48E5-2A1B-2EEB8C206500}"/>
              </a:ext>
            </a:extLst>
          </p:cNvPr>
          <p:cNvCxnSpPr>
            <a:cxnSpLocks/>
          </p:cNvCxnSpPr>
          <p:nvPr/>
        </p:nvCxnSpPr>
        <p:spPr>
          <a:xfrm>
            <a:off x="1227403" y="4886742"/>
            <a:ext cx="435072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4F3719E2-8EA4-EB63-7593-D393260DA100}"/>
              </a:ext>
            </a:extLst>
          </p:cNvPr>
          <p:cNvCxnSpPr>
            <a:cxnSpLocks/>
          </p:cNvCxnSpPr>
          <p:nvPr/>
        </p:nvCxnSpPr>
        <p:spPr>
          <a:xfrm>
            <a:off x="1127754" y="5379110"/>
            <a:ext cx="34864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703ECC89-CA7B-0A76-1C16-29166CE228D6}"/>
              </a:ext>
            </a:extLst>
          </p:cNvPr>
          <p:cNvCxnSpPr>
            <a:cxnSpLocks/>
          </p:cNvCxnSpPr>
          <p:nvPr/>
        </p:nvCxnSpPr>
        <p:spPr>
          <a:xfrm>
            <a:off x="1164975" y="5871288"/>
            <a:ext cx="56156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412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32367-8CE2-ED8D-F450-8F0618D87433}"/>
              </a:ext>
            </a:extLst>
          </p:cNvPr>
          <p:cNvSpPr txBox="1"/>
          <p:nvPr/>
        </p:nvSpPr>
        <p:spPr>
          <a:xfrm>
            <a:off x="100304" y="349477"/>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sp>
        <p:nvSpPr>
          <p:cNvPr id="3" name="Rectangle 2">
            <a:extLst>
              <a:ext uri="{FF2B5EF4-FFF2-40B4-BE49-F238E27FC236}">
                <a16:creationId xmlns:a16="http://schemas.microsoft.com/office/drawing/2014/main" id="{5CC6CF01-C9C2-709B-2BF9-29150C3F8238}"/>
              </a:ext>
            </a:extLst>
          </p:cNvPr>
          <p:cNvSpPr/>
          <p:nvPr/>
        </p:nvSpPr>
        <p:spPr>
          <a:xfrm>
            <a:off x="2649416" y="349477"/>
            <a:ext cx="7174524" cy="1015663"/>
          </a:xfrm>
          <a:prstGeom prst="rect">
            <a:avLst/>
          </a:prstGeom>
        </p:spPr>
        <p:txBody>
          <a:bodyPr wrap="square">
            <a:spAutoFit/>
          </a:bodyPr>
          <a:lstStyle/>
          <a:p>
            <a:pPr algn="ctr"/>
            <a:r>
              <a:rPr lang="en-US" sz="3000" i="1" dirty="0">
                <a:solidFill>
                  <a:srgbClr val="0070C0"/>
                </a:solidFill>
              </a:rPr>
              <a:t>Listen twice and choose the correct answer. </a:t>
            </a:r>
          </a:p>
          <a:p>
            <a:pPr algn="ctr"/>
            <a:r>
              <a:rPr lang="en-US" sz="3000" i="1" dirty="0">
                <a:solidFill>
                  <a:srgbClr val="0070C0"/>
                </a:solidFill>
              </a:rPr>
              <a:t>The 3</a:t>
            </a:r>
            <a:r>
              <a:rPr lang="en-US" sz="3000" i="1" baseline="30000" dirty="0">
                <a:solidFill>
                  <a:srgbClr val="0070C0"/>
                </a:solidFill>
              </a:rPr>
              <a:t>rd</a:t>
            </a:r>
            <a:r>
              <a:rPr lang="en-US" sz="3000" i="1" dirty="0">
                <a:solidFill>
                  <a:srgbClr val="0070C0"/>
                </a:solidFill>
              </a:rPr>
              <a:t> time to check </a:t>
            </a:r>
          </a:p>
        </p:txBody>
      </p:sp>
      <p:sp>
        <p:nvSpPr>
          <p:cNvPr id="4" name="TextBox 3">
            <a:extLst>
              <a:ext uri="{FF2B5EF4-FFF2-40B4-BE49-F238E27FC236}">
                <a16:creationId xmlns:a16="http://schemas.microsoft.com/office/drawing/2014/main" id="{F858E1AB-3B9B-24B8-FF01-EFB046804F36}"/>
              </a:ext>
            </a:extLst>
          </p:cNvPr>
          <p:cNvSpPr txBox="1"/>
          <p:nvPr/>
        </p:nvSpPr>
        <p:spPr>
          <a:xfrm>
            <a:off x="838155" y="2151727"/>
            <a:ext cx="10515690"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1. You will hear two friends talking about going to the gym. What rule does the girl mention?</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You have to be a member.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Sports clothes must be worn during exercise.</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Sports equipment must be cleaned after use.</a:t>
            </a:r>
            <a:endParaRPr lang="en-US" sz="3200" dirty="0"/>
          </a:p>
        </p:txBody>
      </p:sp>
      <p:sp>
        <p:nvSpPr>
          <p:cNvPr id="5" name="Oval 4">
            <a:extLst>
              <a:ext uri="{FF2B5EF4-FFF2-40B4-BE49-F238E27FC236}">
                <a16:creationId xmlns:a16="http://schemas.microsoft.com/office/drawing/2014/main" id="{3342CDE6-8462-B599-737A-8A73EA420D22}"/>
              </a:ext>
            </a:extLst>
          </p:cNvPr>
          <p:cNvSpPr/>
          <p:nvPr/>
        </p:nvSpPr>
        <p:spPr>
          <a:xfrm>
            <a:off x="753747" y="3623391"/>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2-TRACK 2">
            <a:hlinkClick r:id="" action="ppaction://media"/>
            <a:extLst>
              <a:ext uri="{FF2B5EF4-FFF2-40B4-BE49-F238E27FC236}">
                <a16:creationId xmlns:a16="http://schemas.microsoft.com/office/drawing/2014/main" id="{21FC7318-3B64-B387-A46F-8A2E5DA6E5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2184" y="857308"/>
            <a:ext cx="1082040" cy="1082040"/>
          </a:xfrm>
          <a:prstGeom prst="rect">
            <a:avLst/>
          </a:prstGeom>
        </p:spPr>
      </p:pic>
    </p:spTree>
    <p:extLst>
      <p:ext uri="{BB962C8B-B14F-4D97-AF65-F5344CB8AC3E}">
        <p14:creationId xmlns:p14="http://schemas.microsoft.com/office/powerpoint/2010/main" val="21688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D365BB-94F7-0C96-26C7-5E3BF369EFE3}"/>
              </a:ext>
            </a:extLst>
          </p:cNvPr>
          <p:cNvSpPr txBox="1"/>
          <p:nvPr/>
        </p:nvSpPr>
        <p:spPr>
          <a:xfrm>
            <a:off x="622493" y="600796"/>
            <a:ext cx="10758269"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2. You will hear two friends talking about a swimming pool. What do they think would improve the pool?</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making it bigger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making it cleaner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making a separate area for young children</a:t>
            </a:r>
            <a:endParaRPr lang="en-US" sz="3200" dirty="0"/>
          </a:p>
        </p:txBody>
      </p:sp>
      <p:sp>
        <p:nvSpPr>
          <p:cNvPr id="5" name="TextBox 4">
            <a:extLst>
              <a:ext uri="{FF2B5EF4-FFF2-40B4-BE49-F238E27FC236}">
                <a16:creationId xmlns:a16="http://schemas.microsoft.com/office/drawing/2014/main" id="{4A2DDECD-0490-FAF1-8213-CFB4D0C2DF8F}"/>
              </a:ext>
            </a:extLst>
          </p:cNvPr>
          <p:cNvSpPr txBox="1"/>
          <p:nvPr/>
        </p:nvSpPr>
        <p:spPr>
          <a:xfrm>
            <a:off x="622492" y="3429000"/>
            <a:ext cx="10758269"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3. You will hear a phone call between a woman and a hotel receptionist. What does the woman decide to do?</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to book a hotel room</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to cancel a room she booked</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to change the date for a room she booked</a:t>
            </a:r>
            <a:endParaRPr lang="en-US" sz="3200" dirty="0"/>
          </a:p>
        </p:txBody>
      </p:sp>
      <p:pic>
        <p:nvPicPr>
          <p:cNvPr id="4" name="CD2-TRACK 2">
            <a:hlinkClick r:id="" action="ppaction://media"/>
            <a:extLst>
              <a:ext uri="{FF2B5EF4-FFF2-40B4-BE49-F238E27FC236}">
                <a16:creationId xmlns:a16="http://schemas.microsoft.com/office/drawing/2014/main" id="{760C0617-C5C6-3AED-08A9-87E6C8A2C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8722" y="1669111"/>
            <a:ext cx="1082040" cy="1082040"/>
          </a:xfrm>
          <a:prstGeom prst="rect">
            <a:avLst/>
          </a:prstGeom>
        </p:spPr>
      </p:pic>
      <p:sp>
        <p:nvSpPr>
          <p:cNvPr id="6" name="Oval 5">
            <a:extLst>
              <a:ext uri="{FF2B5EF4-FFF2-40B4-BE49-F238E27FC236}">
                <a16:creationId xmlns:a16="http://schemas.microsoft.com/office/drawing/2014/main" id="{56BFCF64-D2FB-48C2-CA6F-E26A119F8709}"/>
              </a:ext>
            </a:extLst>
          </p:cNvPr>
          <p:cNvSpPr/>
          <p:nvPr/>
        </p:nvSpPr>
        <p:spPr>
          <a:xfrm>
            <a:off x="534146" y="2569073"/>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AEFD87-47D5-5FB7-07A3-6E04CD8851E4}"/>
              </a:ext>
            </a:extLst>
          </p:cNvPr>
          <p:cNvSpPr/>
          <p:nvPr/>
        </p:nvSpPr>
        <p:spPr>
          <a:xfrm>
            <a:off x="534146" y="4916033"/>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97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2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2E15CE-4130-AF0A-C483-DFE0F66D815B}"/>
              </a:ext>
            </a:extLst>
          </p:cNvPr>
          <p:cNvSpPr txBox="1"/>
          <p:nvPr/>
        </p:nvSpPr>
        <p:spPr>
          <a:xfrm>
            <a:off x="618391" y="480798"/>
            <a:ext cx="10955217"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4. You will hear two people talking in a sports center. What should the man do after using the gym?</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return equipment to the front desk</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pay for the gym</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empty his locker</a:t>
            </a:r>
            <a:endParaRPr lang="en-US" sz="3200" dirty="0"/>
          </a:p>
        </p:txBody>
      </p:sp>
      <p:sp>
        <p:nvSpPr>
          <p:cNvPr id="5" name="TextBox 4">
            <a:extLst>
              <a:ext uri="{FF2B5EF4-FFF2-40B4-BE49-F238E27FC236}">
                <a16:creationId xmlns:a16="http://schemas.microsoft.com/office/drawing/2014/main" id="{FC77C0BE-2F36-732E-B805-346B88BF79B9}"/>
              </a:ext>
            </a:extLst>
          </p:cNvPr>
          <p:cNvSpPr txBox="1"/>
          <p:nvPr/>
        </p:nvSpPr>
        <p:spPr>
          <a:xfrm>
            <a:off x="618391" y="3395898"/>
            <a:ext cx="10955216" cy="2554545"/>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5. You will hear a mother and a daughter talking about a college dorm. What does the girl tell her mother?</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A. Her roommate is unfriendly.</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B. She will enjoy college.</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 There are too many other students.</a:t>
            </a:r>
            <a:endParaRPr lang="en-US" sz="3200" dirty="0"/>
          </a:p>
        </p:txBody>
      </p:sp>
      <p:pic>
        <p:nvPicPr>
          <p:cNvPr id="4" name="CD2-TRACK 2">
            <a:hlinkClick r:id="" action="ppaction://media"/>
            <a:extLst>
              <a:ext uri="{FF2B5EF4-FFF2-40B4-BE49-F238E27FC236}">
                <a16:creationId xmlns:a16="http://schemas.microsoft.com/office/drawing/2014/main" id="{53781894-220D-8810-8A97-40F9103439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06929" y="1592561"/>
            <a:ext cx="1082040" cy="1082040"/>
          </a:xfrm>
          <a:prstGeom prst="rect">
            <a:avLst/>
          </a:prstGeom>
        </p:spPr>
      </p:pic>
      <p:sp>
        <p:nvSpPr>
          <p:cNvPr id="6" name="Oval 5">
            <a:extLst>
              <a:ext uri="{FF2B5EF4-FFF2-40B4-BE49-F238E27FC236}">
                <a16:creationId xmlns:a16="http://schemas.microsoft.com/office/drawing/2014/main" id="{D39F7C98-5E2A-AFF6-BF60-0EED4106ABCB}"/>
              </a:ext>
            </a:extLst>
          </p:cNvPr>
          <p:cNvSpPr/>
          <p:nvPr/>
        </p:nvSpPr>
        <p:spPr>
          <a:xfrm>
            <a:off x="534146" y="1478252"/>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C2BCD6C-2686-31E6-FDBC-69CC046591C7}"/>
              </a:ext>
            </a:extLst>
          </p:cNvPr>
          <p:cNvSpPr/>
          <p:nvPr/>
        </p:nvSpPr>
        <p:spPr>
          <a:xfrm>
            <a:off x="534146" y="4864055"/>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9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2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07D077-EC0C-E8C6-C155-F3BAD716AC38}"/>
              </a:ext>
            </a:extLst>
          </p:cNvPr>
          <p:cNvSpPr txBox="1"/>
          <p:nvPr/>
        </p:nvSpPr>
        <p:spPr>
          <a:xfrm>
            <a:off x="242272" y="187798"/>
            <a:ext cx="11707455" cy="6555641"/>
          </a:xfrm>
          <a:prstGeom prst="rect">
            <a:avLst/>
          </a:prstGeom>
          <a:noFill/>
        </p:spPr>
        <p:txBody>
          <a:bodyPr wrap="square">
            <a:spAutoFit/>
          </a:bodyPr>
          <a:lstStyle/>
          <a:p>
            <a:r>
              <a:rPr lang="en-US" sz="2900" b="0" i="0" dirty="0">
                <a:solidFill>
                  <a:srgbClr val="000000"/>
                </a:solidFill>
                <a:effectLst/>
              </a:rPr>
              <a:t>1. G: Hi, Jim, would you like to go to the gym with me this afternoon?</a:t>
            </a:r>
            <a:br>
              <a:rPr lang="en-US" sz="2900" b="0" i="0" dirty="0">
                <a:solidFill>
                  <a:srgbClr val="000000"/>
                </a:solidFill>
                <a:effectLst/>
              </a:rPr>
            </a:br>
            <a:r>
              <a:rPr lang="en-US" sz="2900" b="0" i="0" dirty="0">
                <a:solidFill>
                  <a:srgbClr val="000000"/>
                </a:solidFill>
                <a:effectLst/>
              </a:rPr>
              <a:t>B: Yes, I’d love to. What time?</a:t>
            </a:r>
            <a:br>
              <a:rPr lang="en-US" sz="2900" b="0" i="0" dirty="0">
                <a:solidFill>
                  <a:srgbClr val="000000"/>
                </a:solidFill>
                <a:effectLst/>
              </a:rPr>
            </a:br>
            <a:r>
              <a:rPr lang="en-US" sz="2900" b="0" i="0" dirty="0">
                <a:solidFill>
                  <a:srgbClr val="000000"/>
                </a:solidFill>
                <a:effectLst/>
              </a:rPr>
              <a:t>G: About 4:30. Is that OK for you?</a:t>
            </a:r>
            <a:br>
              <a:rPr lang="en-US" sz="2900" b="0" i="0" dirty="0">
                <a:solidFill>
                  <a:srgbClr val="000000"/>
                </a:solidFill>
                <a:effectLst/>
              </a:rPr>
            </a:br>
            <a:r>
              <a:rPr lang="en-US" sz="2900" b="0" i="0" dirty="0">
                <a:solidFill>
                  <a:srgbClr val="000000"/>
                </a:solidFill>
                <a:effectLst/>
              </a:rPr>
              <a:t>B: Yeah, it’s great. I’ll walk there. It’s not very far from my house.</a:t>
            </a:r>
            <a:br>
              <a:rPr lang="en-US" sz="2900" b="0" i="0" dirty="0">
                <a:solidFill>
                  <a:srgbClr val="000000"/>
                </a:solidFill>
                <a:effectLst/>
              </a:rPr>
            </a:br>
            <a:r>
              <a:rPr lang="en-US" sz="2900" b="0" i="0" dirty="0">
                <a:solidFill>
                  <a:srgbClr val="000000"/>
                </a:solidFill>
                <a:effectLst/>
              </a:rPr>
              <a:t>G: OK. I’ll meet you there. Bye!</a:t>
            </a:r>
            <a:br>
              <a:rPr lang="en-US" sz="2900" b="0" i="0" dirty="0">
                <a:solidFill>
                  <a:srgbClr val="000000"/>
                </a:solidFill>
                <a:effectLst/>
              </a:rPr>
            </a:br>
            <a:r>
              <a:rPr lang="en-US" sz="2900" b="0" i="0" dirty="0">
                <a:solidFill>
                  <a:srgbClr val="000000"/>
                </a:solidFill>
                <a:effectLst/>
              </a:rPr>
              <a:t>B: Oh, wait! Do you have to be a member to use the gym?</a:t>
            </a:r>
            <a:br>
              <a:rPr lang="en-US" sz="2900" b="0" i="0" dirty="0">
                <a:solidFill>
                  <a:srgbClr val="000000"/>
                </a:solidFill>
                <a:effectLst/>
              </a:rPr>
            </a:br>
            <a:r>
              <a:rPr lang="en-US" sz="2900" b="0" i="0" dirty="0">
                <a:solidFill>
                  <a:srgbClr val="000000"/>
                </a:solidFill>
                <a:effectLst/>
              </a:rPr>
              <a:t>G: No, but it’s cheaper for members. I have a card.</a:t>
            </a:r>
            <a:br>
              <a:rPr lang="en-US" sz="2900" b="0" i="0" dirty="0">
                <a:solidFill>
                  <a:srgbClr val="000000"/>
                </a:solidFill>
                <a:effectLst/>
              </a:rPr>
            </a:br>
            <a:r>
              <a:rPr lang="en-US" sz="2900" b="0" i="0" dirty="0">
                <a:solidFill>
                  <a:srgbClr val="000000"/>
                </a:solidFill>
                <a:effectLst/>
              </a:rPr>
              <a:t>B: Hmm, maybe I’ll join next time.</a:t>
            </a:r>
            <a:br>
              <a:rPr lang="en-US" sz="2900" b="0" i="0" dirty="0">
                <a:solidFill>
                  <a:srgbClr val="000000"/>
                </a:solidFill>
                <a:effectLst/>
              </a:rPr>
            </a:br>
            <a:r>
              <a:rPr lang="en-US" sz="2900" b="0" i="0" dirty="0">
                <a:solidFill>
                  <a:srgbClr val="000000"/>
                </a:solidFill>
                <a:effectLst/>
              </a:rPr>
              <a:t>G: Don’t forget your sports clothes. You have to wear them when you’re exercising.</a:t>
            </a:r>
            <a:br>
              <a:rPr lang="en-US" sz="2900" b="0" i="0" dirty="0">
                <a:solidFill>
                  <a:srgbClr val="000000"/>
                </a:solidFill>
                <a:effectLst/>
              </a:rPr>
            </a:br>
            <a:r>
              <a:rPr lang="en-US" sz="2900" b="0" i="0" dirty="0">
                <a:solidFill>
                  <a:srgbClr val="000000"/>
                </a:solidFill>
                <a:effectLst/>
              </a:rPr>
              <a:t>B: Sure. I’ll bring them with me.</a:t>
            </a:r>
            <a:br>
              <a:rPr lang="en-US" sz="2900" b="0" i="0" dirty="0">
                <a:solidFill>
                  <a:srgbClr val="000000"/>
                </a:solidFill>
                <a:effectLst/>
              </a:rPr>
            </a:br>
            <a:r>
              <a:rPr lang="en-US" sz="2900" b="0" i="0" dirty="0">
                <a:solidFill>
                  <a:srgbClr val="000000"/>
                </a:solidFill>
                <a:effectLst/>
              </a:rPr>
              <a:t>G: And your sports shoes. They won’t let you use the equipment if you’re not wearing sports shoes.</a:t>
            </a:r>
            <a:br>
              <a:rPr lang="en-US" sz="2900" b="0" i="0" dirty="0">
                <a:solidFill>
                  <a:srgbClr val="000000"/>
                </a:solidFill>
                <a:effectLst/>
              </a:rPr>
            </a:br>
            <a:r>
              <a:rPr lang="en-US" sz="2900" b="0" i="0" dirty="0">
                <a:solidFill>
                  <a:srgbClr val="000000"/>
                </a:solidFill>
                <a:effectLst/>
              </a:rPr>
              <a:t>B: No problem. See you then!</a:t>
            </a:r>
            <a:r>
              <a:rPr lang="en-US" sz="2900" dirty="0"/>
              <a:t> </a:t>
            </a:r>
          </a:p>
        </p:txBody>
      </p:sp>
      <p:sp>
        <p:nvSpPr>
          <p:cNvPr id="2" name="TextBox 1">
            <a:extLst>
              <a:ext uri="{FF2B5EF4-FFF2-40B4-BE49-F238E27FC236}">
                <a16:creationId xmlns:a16="http://schemas.microsoft.com/office/drawing/2014/main" id="{80EE7341-FE7F-90DD-4F93-2E303761595D}"/>
              </a:ext>
            </a:extLst>
          </p:cNvPr>
          <p:cNvSpPr txBox="1"/>
          <p:nvPr/>
        </p:nvSpPr>
        <p:spPr>
          <a:xfrm>
            <a:off x="10723527" y="680588"/>
            <a:ext cx="1226200" cy="492443"/>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600" dirty="0">
                <a:solidFill>
                  <a:schemeClr val="bg1"/>
                </a:solidFill>
              </a:rPr>
              <a:t>Scripts</a:t>
            </a:r>
          </a:p>
        </p:txBody>
      </p:sp>
    </p:spTree>
    <p:extLst>
      <p:ext uri="{BB962C8B-B14F-4D97-AF65-F5344CB8AC3E}">
        <p14:creationId xmlns:p14="http://schemas.microsoft.com/office/powerpoint/2010/main" val="312877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B3697-BAC2-027C-429A-4272A30F76CB}"/>
              </a:ext>
            </a:extLst>
          </p:cNvPr>
          <p:cNvSpPr txBox="1"/>
          <p:nvPr/>
        </p:nvSpPr>
        <p:spPr>
          <a:xfrm>
            <a:off x="182880" y="372857"/>
            <a:ext cx="11873132" cy="6093976"/>
          </a:xfrm>
          <a:prstGeom prst="rect">
            <a:avLst/>
          </a:prstGeom>
          <a:noFill/>
        </p:spPr>
        <p:txBody>
          <a:bodyPr wrap="square">
            <a:spAutoFit/>
          </a:bodyPr>
          <a:lstStyle/>
          <a:p>
            <a:r>
              <a:rPr lang="en-US" sz="3000" b="0" i="0" dirty="0">
                <a:solidFill>
                  <a:srgbClr val="000000"/>
                </a:solidFill>
                <a:effectLst/>
              </a:rPr>
              <a:t>2. G1: Hey, Kelly, have you heard? There’s a new swimming pool in the park.</a:t>
            </a:r>
            <a:br>
              <a:rPr lang="en-US" sz="3000" b="0" i="0" dirty="0">
                <a:solidFill>
                  <a:srgbClr val="000000"/>
                </a:solidFill>
                <a:effectLst/>
              </a:rPr>
            </a:br>
            <a:r>
              <a:rPr lang="en-US" sz="3000" b="0" i="0" dirty="0">
                <a:solidFill>
                  <a:srgbClr val="000000"/>
                </a:solidFill>
                <a:effectLst/>
              </a:rPr>
              <a:t>G2: Really? We should go and try it.</a:t>
            </a:r>
            <a:br>
              <a:rPr lang="en-US" sz="3000" b="0" i="0" dirty="0">
                <a:solidFill>
                  <a:srgbClr val="000000"/>
                </a:solidFill>
                <a:effectLst/>
              </a:rPr>
            </a:br>
            <a:r>
              <a:rPr lang="en-US" sz="3000" b="0" i="0" dirty="0">
                <a:solidFill>
                  <a:srgbClr val="000000"/>
                </a:solidFill>
                <a:effectLst/>
              </a:rPr>
              <a:t>G1: I went there yesterday.</a:t>
            </a:r>
            <a:br>
              <a:rPr lang="en-US" sz="3000" b="0" i="0" dirty="0">
                <a:solidFill>
                  <a:srgbClr val="000000"/>
                </a:solidFill>
                <a:effectLst/>
              </a:rPr>
            </a:br>
            <a:r>
              <a:rPr lang="en-US" sz="3000" b="0" i="0" dirty="0">
                <a:solidFill>
                  <a:srgbClr val="000000"/>
                </a:solidFill>
                <a:effectLst/>
              </a:rPr>
              <a:t>G2: Really? How was it?</a:t>
            </a:r>
            <a:br>
              <a:rPr lang="en-US" sz="3000" b="0" i="0" dirty="0">
                <a:solidFill>
                  <a:srgbClr val="000000"/>
                </a:solidFill>
                <a:effectLst/>
              </a:rPr>
            </a:br>
            <a:r>
              <a:rPr lang="en-US" sz="3000" b="0" i="0" dirty="0">
                <a:solidFill>
                  <a:srgbClr val="000000"/>
                </a:solidFill>
                <a:effectLst/>
              </a:rPr>
              <a:t>G1: It was great. The water was cleaner than the pool in the Sports Center.</a:t>
            </a:r>
            <a:br>
              <a:rPr lang="en-US" sz="3000" b="0" i="0" dirty="0">
                <a:solidFill>
                  <a:srgbClr val="000000"/>
                </a:solidFill>
                <a:effectLst/>
              </a:rPr>
            </a:br>
            <a:r>
              <a:rPr lang="en-US" sz="3000" b="0" i="0" dirty="0">
                <a:solidFill>
                  <a:srgbClr val="000000"/>
                </a:solidFill>
                <a:effectLst/>
              </a:rPr>
              <a:t>G2: Nice! Is it a big pool?</a:t>
            </a:r>
            <a:br>
              <a:rPr lang="en-US" sz="3000" b="0" i="0" dirty="0">
                <a:solidFill>
                  <a:srgbClr val="000000"/>
                </a:solidFill>
                <a:effectLst/>
              </a:rPr>
            </a:br>
            <a:r>
              <a:rPr lang="en-US" sz="3000" b="0" i="0" dirty="0">
                <a:solidFill>
                  <a:srgbClr val="000000"/>
                </a:solidFill>
                <a:effectLst/>
              </a:rPr>
              <a:t>G1: It’s OK. It’s big enough to swim in.</a:t>
            </a:r>
            <a:br>
              <a:rPr lang="en-US" sz="3000" b="0" i="0" dirty="0">
                <a:solidFill>
                  <a:srgbClr val="000000"/>
                </a:solidFill>
                <a:effectLst/>
              </a:rPr>
            </a:br>
            <a:r>
              <a:rPr lang="en-US" sz="3000" b="0" i="0" dirty="0">
                <a:solidFill>
                  <a:srgbClr val="000000"/>
                </a:solidFill>
                <a:effectLst/>
              </a:rPr>
              <a:t>G2: Do you want to go tomorrow?</a:t>
            </a:r>
            <a:br>
              <a:rPr lang="en-US" sz="3000" b="0" i="0" dirty="0">
                <a:solidFill>
                  <a:srgbClr val="000000"/>
                </a:solidFill>
                <a:effectLst/>
              </a:rPr>
            </a:br>
            <a:r>
              <a:rPr lang="en-US" sz="3000" b="0" i="0" dirty="0">
                <a:solidFill>
                  <a:srgbClr val="000000"/>
                </a:solidFill>
                <a:effectLst/>
              </a:rPr>
              <a:t>G1: Yeah, sure. There was one thing I didn’t like though.</a:t>
            </a:r>
            <a:br>
              <a:rPr lang="en-US" sz="3000" b="0" i="0" dirty="0">
                <a:solidFill>
                  <a:srgbClr val="000000"/>
                </a:solidFill>
                <a:effectLst/>
              </a:rPr>
            </a:br>
            <a:r>
              <a:rPr lang="en-US" sz="3000" b="0" i="0" dirty="0">
                <a:solidFill>
                  <a:srgbClr val="000000"/>
                </a:solidFill>
                <a:effectLst/>
              </a:rPr>
              <a:t>G2: What?</a:t>
            </a:r>
            <a:br>
              <a:rPr lang="en-US" sz="3000" b="0" i="0" dirty="0">
                <a:solidFill>
                  <a:srgbClr val="000000"/>
                </a:solidFill>
                <a:effectLst/>
              </a:rPr>
            </a:br>
            <a:r>
              <a:rPr lang="en-US" sz="3000" b="0" i="0" dirty="0">
                <a:solidFill>
                  <a:srgbClr val="000000"/>
                </a:solidFill>
                <a:effectLst/>
              </a:rPr>
              <a:t>G1: There isn’t a separate area for kids and adults. I think that could be dangerous.</a:t>
            </a:r>
            <a:br>
              <a:rPr lang="en-US" sz="3000" b="0" i="0" dirty="0">
                <a:solidFill>
                  <a:srgbClr val="000000"/>
                </a:solidFill>
                <a:effectLst/>
              </a:rPr>
            </a:br>
            <a:r>
              <a:rPr lang="en-US" sz="3000" b="0" i="0" dirty="0">
                <a:solidFill>
                  <a:srgbClr val="000000"/>
                </a:solidFill>
                <a:effectLst/>
              </a:rPr>
              <a:t>G2: Wow! That is dangerous. We should talk to the pool manager.</a:t>
            </a:r>
            <a:r>
              <a:rPr lang="en-US" sz="3000" dirty="0"/>
              <a:t> </a:t>
            </a:r>
          </a:p>
        </p:txBody>
      </p:sp>
    </p:spTree>
    <p:extLst>
      <p:ext uri="{BB962C8B-B14F-4D97-AF65-F5344CB8AC3E}">
        <p14:creationId xmlns:p14="http://schemas.microsoft.com/office/powerpoint/2010/main" val="896642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E1A2E3-7E6B-CD81-1FFC-9F3AFE2D6A87}"/>
              </a:ext>
            </a:extLst>
          </p:cNvPr>
          <p:cNvSpPr txBox="1"/>
          <p:nvPr/>
        </p:nvSpPr>
        <p:spPr>
          <a:xfrm>
            <a:off x="245598" y="369497"/>
            <a:ext cx="11503856" cy="5893921"/>
          </a:xfrm>
          <a:prstGeom prst="rect">
            <a:avLst/>
          </a:prstGeom>
          <a:noFill/>
        </p:spPr>
        <p:txBody>
          <a:bodyPr wrap="square">
            <a:spAutoFit/>
          </a:bodyPr>
          <a:lstStyle/>
          <a:p>
            <a:r>
              <a:rPr lang="en-US" sz="2900" b="0" i="0" dirty="0">
                <a:solidFill>
                  <a:srgbClr val="000000"/>
                </a:solidFill>
                <a:effectLst/>
              </a:rPr>
              <a:t>3. W: Hello, is that Riverside Hotel?</a:t>
            </a:r>
            <a:br>
              <a:rPr lang="en-US" sz="2900" b="0" i="0" dirty="0">
                <a:solidFill>
                  <a:srgbClr val="000000"/>
                </a:solidFill>
                <a:effectLst/>
              </a:rPr>
            </a:br>
            <a:r>
              <a:rPr lang="en-US" sz="2900" b="0" i="0" dirty="0">
                <a:solidFill>
                  <a:srgbClr val="000000"/>
                </a:solidFill>
                <a:effectLst/>
              </a:rPr>
              <a:t>M: Yes. How can I help you?</a:t>
            </a:r>
            <a:br>
              <a:rPr lang="en-US" sz="2900" b="0" i="0" dirty="0">
                <a:solidFill>
                  <a:srgbClr val="000000"/>
                </a:solidFill>
                <a:effectLst/>
              </a:rPr>
            </a:br>
            <a:r>
              <a:rPr lang="en-US" sz="2900" b="0" i="0" dirty="0">
                <a:solidFill>
                  <a:srgbClr val="000000"/>
                </a:solidFill>
                <a:effectLst/>
              </a:rPr>
              <a:t>W: I booked a double room on the fourteenth but I need to change the date.</a:t>
            </a:r>
            <a:br>
              <a:rPr lang="en-US" sz="2900" b="0" i="0" dirty="0">
                <a:solidFill>
                  <a:srgbClr val="000000"/>
                </a:solidFill>
                <a:effectLst/>
              </a:rPr>
            </a:br>
            <a:r>
              <a:rPr lang="en-US" sz="2900" b="0" i="0" dirty="0">
                <a:solidFill>
                  <a:srgbClr val="000000"/>
                </a:solidFill>
                <a:effectLst/>
              </a:rPr>
              <a:t>M: What date would you like?</a:t>
            </a:r>
            <a:br>
              <a:rPr lang="en-US" sz="2900" b="0" i="0" dirty="0">
                <a:solidFill>
                  <a:srgbClr val="000000"/>
                </a:solidFill>
                <a:effectLst/>
              </a:rPr>
            </a:br>
            <a:r>
              <a:rPr lang="en-US" sz="2900" b="0" i="0" dirty="0">
                <a:solidFill>
                  <a:srgbClr val="000000"/>
                </a:solidFill>
                <a:effectLst/>
              </a:rPr>
              <a:t>W: Do you have one available for the sixteenth?</a:t>
            </a:r>
            <a:br>
              <a:rPr lang="en-US" sz="2900" b="0" i="1" dirty="0">
                <a:solidFill>
                  <a:srgbClr val="00A2DA"/>
                </a:solidFill>
                <a:effectLst/>
              </a:rPr>
            </a:br>
            <a:r>
              <a:rPr lang="en-US" sz="2900" b="0" i="0" dirty="0">
                <a:solidFill>
                  <a:srgbClr val="000000"/>
                </a:solidFill>
                <a:effectLst/>
              </a:rPr>
              <a:t>M: No, I’m sorry. All our double rooms are booked. Would you like a single?</a:t>
            </a:r>
            <a:br>
              <a:rPr lang="en-US" sz="2900" b="0" i="0" dirty="0">
                <a:solidFill>
                  <a:srgbClr val="000000"/>
                </a:solidFill>
                <a:effectLst/>
              </a:rPr>
            </a:br>
            <a:r>
              <a:rPr lang="en-US" sz="2900" b="0" i="0" dirty="0">
                <a:solidFill>
                  <a:srgbClr val="000000"/>
                </a:solidFill>
                <a:effectLst/>
              </a:rPr>
              <a:t>M: No, thanks. I think I’ll cancel my booking.</a:t>
            </a:r>
            <a:br>
              <a:rPr lang="en-US" sz="2900" b="0" i="0" dirty="0">
                <a:solidFill>
                  <a:srgbClr val="000000"/>
                </a:solidFill>
                <a:effectLst/>
              </a:rPr>
            </a:br>
            <a:r>
              <a:rPr lang="en-US" sz="2900" b="0" i="0" dirty="0">
                <a:solidFill>
                  <a:srgbClr val="000000"/>
                </a:solidFill>
                <a:effectLst/>
              </a:rPr>
              <a:t>M: OK. May I have your name, please?</a:t>
            </a:r>
            <a:br>
              <a:rPr lang="en-US" sz="2900" b="0" i="0" dirty="0">
                <a:solidFill>
                  <a:srgbClr val="000000"/>
                </a:solidFill>
                <a:effectLst/>
              </a:rPr>
            </a:br>
            <a:r>
              <a:rPr lang="en-US" sz="2900" b="0" i="0" dirty="0">
                <a:solidFill>
                  <a:srgbClr val="000000"/>
                </a:solidFill>
                <a:effectLst/>
              </a:rPr>
              <a:t>W: Ella Kendall. The room I booked was 2823.</a:t>
            </a:r>
            <a:br>
              <a:rPr lang="en-US" sz="2900" b="0" i="0" dirty="0">
                <a:solidFill>
                  <a:srgbClr val="000000"/>
                </a:solidFill>
                <a:effectLst/>
              </a:rPr>
            </a:br>
            <a:r>
              <a:rPr lang="en-US" sz="2900" b="0" i="0" dirty="0">
                <a:solidFill>
                  <a:srgbClr val="000000"/>
                </a:solidFill>
                <a:effectLst/>
              </a:rPr>
              <a:t>M: Alright, Ms. Kendall. Room 2823. That’s done.</a:t>
            </a:r>
            <a:br>
              <a:rPr lang="en-US" sz="2900" b="0" i="0" dirty="0">
                <a:solidFill>
                  <a:srgbClr val="000000"/>
                </a:solidFill>
                <a:effectLst/>
              </a:rPr>
            </a:br>
            <a:r>
              <a:rPr lang="en-US" sz="2900" b="0" i="0" dirty="0">
                <a:solidFill>
                  <a:srgbClr val="000000"/>
                </a:solidFill>
                <a:effectLst/>
              </a:rPr>
              <a:t>W: Thank you for your help.</a:t>
            </a:r>
            <a:br>
              <a:rPr lang="en-US" sz="2900" b="0" i="0" dirty="0">
                <a:solidFill>
                  <a:srgbClr val="000000"/>
                </a:solidFill>
                <a:effectLst/>
              </a:rPr>
            </a:br>
            <a:r>
              <a:rPr lang="en-US" sz="2900" b="0" i="0" dirty="0">
                <a:solidFill>
                  <a:srgbClr val="000000"/>
                </a:solidFill>
                <a:effectLst/>
              </a:rPr>
              <a:t>M: You’re welcome</a:t>
            </a:r>
            <a:r>
              <a:rPr lang="en-US" sz="2900" dirty="0"/>
              <a:t> </a:t>
            </a:r>
          </a:p>
        </p:txBody>
      </p:sp>
    </p:spTree>
    <p:extLst>
      <p:ext uri="{BB962C8B-B14F-4D97-AF65-F5344CB8AC3E}">
        <p14:creationId xmlns:p14="http://schemas.microsoft.com/office/powerpoint/2010/main" val="240675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5760" y="1872366"/>
            <a:ext cx="1920785" cy="570039"/>
          </a:xfrm>
          <a:prstGeom prst="rect">
            <a:avLst/>
          </a:prstGeom>
        </p:spPr>
      </p:pic>
      <p:sp>
        <p:nvSpPr>
          <p:cNvPr id="11" name="Round Diagonal Corner Rectangle 10"/>
          <p:cNvSpPr/>
          <p:nvPr/>
        </p:nvSpPr>
        <p:spPr>
          <a:xfrm>
            <a:off x="1092216" y="5382520"/>
            <a:ext cx="2378633" cy="539496"/>
          </a:xfrm>
          <a:prstGeom prst="round2Diag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a:extLst>
              <a:ext uri="{FF2B5EF4-FFF2-40B4-BE49-F238E27FC236}">
                <a16:creationId xmlns:a16="http://schemas.microsoft.com/office/drawing/2014/main" id="{EE547B76-7040-84FA-8C3A-EA875346EB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8430" y="4250220"/>
            <a:ext cx="3534845" cy="627087"/>
          </a:xfrm>
          <a:prstGeom prst="rect">
            <a:avLst/>
          </a:prstGeom>
        </p:spPr>
      </p:pic>
      <p:pic>
        <p:nvPicPr>
          <p:cNvPr id="9" name="Picture 8">
            <a:extLst>
              <a:ext uri="{FF2B5EF4-FFF2-40B4-BE49-F238E27FC236}">
                <a16:creationId xmlns:a16="http://schemas.microsoft.com/office/drawing/2014/main" id="{4001B8DA-39D6-79B3-A303-F4FE666205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61" y="3501705"/>
            <a:ext cx="3390119" cy="608484"/>
          </a:xfrm>
          <a:prstGeom prst="rect">
            <a:avLst/>
          </a:prstGeom>
        </p:spPr>
      </p:pic>
      <p:pic>
        <p:nvPicPr>
          <p:cNvPr id="10" name="Picture 9">
            <a:extLst>
              <a:ext uri="{FF2B5EF4-FFF2-40B4-BE49-F238E27FC236}">
                <a16:creationId xmlns:a16="http://schemas.microsoft.com/office/drawing/2014/main" id="{14E28D4E-0751-86CD-2FBC-608D6E6762FA}"/>
              </a:ext>
            </a:extLst>
          </p:cNvPr>
          <p:cNvPicPr>
            <a:picLocks noChangeAspect="1"/>
          </p:cNvPicPr>
          <p:nvPr/>
        </p:nvPicPr>
        <p:blipFill>
          <a:blip r:embed="rId5"/>
          <a:stretch>
            <a:fillRect/>
          </a:stretch>
        </p:blipFill>
        <p:spPr>
          <a:xfrm>
            <a:off x="3659825" y="2709194"/>
            <a:ext cx="2372056" cy="428685"/>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43697" y="490818"/>
            <a:ext cx="4148001" cy="5876365"/>
          </a:xfrm>
          <a:prstGeom prst="rect">
            <a:avLst/>
          </a:prstGeom>
        </p:spPr>
      </p:pic>
    </p:spTree>
    <p:extLst>
      <p:ext uri="{BB962C8B-B14F-4D97-AF65-F5344CB8AC3E}">
        <p14:creationId xmlns:p14="http://schemas.microsoft.com/office/powerpoint/2010/main" val="1118000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861F0D-DF24-83E9-56A4-F7BAE906C33B}"/>
              </a:ext>
            </a:extLst>
          </p:cNvPr>
          <p:cNvSpPr txBox="1"/>
          <p:nvPr/>
        </p:nvSpPr>
        <p:spPr>
          <a:xfrm>
            <a:off x="273734" y="386924"/>
            <a:ext cx="11644532" cy="6093976"/>
          </a:xfrm>
          <a:prstGeom prst="rect">
            <a:avLst/>
          </a:prstGeom>
          <a:noFill/>
        </p:spPr>
        <p:txBody>
          <a:bodyPr wrap="square">
            <a:spAutoFit/>
          </a:bodyPr>
          <a:lstStyle/>
          <a:p>
            <a:r>
              <a:rPr lang="en-US" sz="3000" b="0" i="0" dirty="0">
                <a:solidFill>
                  <a:srgbClr val="000000"/>
                </a:solidFill>
                <a:effectLst/>
              </a:rPr>
              <a:t>4. M: Hi, I want to register for membership at your center.</a:t>
            </a:r>
            <a:br>
              <a:rPr lang="en-US" sz="3000" b="0" i="0" dirty="0">
                <a:solidFill>
                  <a:srgbClr val="000000"/>
                </a:solidFill>
                <a:effectLst/>
              </a:rPr>
            </a:br>
            <a:r>
              <a:rPr lang="en-US" sz="3000" b="0" i="0" dirty="0">
                <a:solidFill>
                  <a:srgbClr val="000000"/>
                </a:solidFill>
                <a:effectLst/>
              </a:rPr>
              <a:t>W: Of course. Would you like to look at our guidelines?</a:t>
            </a:r>
            <a:br>
              <a:rPr lang="en-US" sz="3000" b="0" i="0" dirty="0">
                <a:solidFill>
                  <a:srgbClr val="000000"/>
                </a:solidFill>
                <a:effectLst/>
              </a:rPr>
            </a:br>
            <a:r>
              <a:rPr lang="en-US" sz="3000" b="0" i="0" dirty="0">
                <a:solidFill>
                  <a:srgbClr val="000000"/>
                </a:solidFill>
                <a:effectLst/>
              </a:rPr>
              <a:t>M: Yes, please...It says, “Sports equipment can be rented at the front desk.”</a:t>
            </a:r>
            <a:br>
              <a:rPr lang="en-US" sz="3000" b="0" i="0" dirty="0">
                <a:solidFill>
                  <a:srgbClr val="000000"/>
                </a:solidFill>
                <a:effectLst/>
              </a:rPr>
            </a:br>
            <a:r>
              <a:rPr lang="en-US" sz="3000" b="0" i="0" dirty="0">
                <a:solidFill>
                  <a:srgbClr val="000000"/>
                </a:solidFill>
                <a:effectLst/>
              </a:rPr>
              <a:t>W: That’s right. You can rent badminton and tennis rackets for two dollars an hour. We supply the balls and shuttlecocks for free. Please return everything to the front desk after use.</a:t>
            </a:r>
            <a:br>
              <a:rPr lang="en-US" sz="3000" b="0" i="0" dirty="0">
                <a:solidFill>
                  <a:srgbClr val="000000"/>
                </a:solidFill>
                <a:effectLst/>
              </a:rPr>
            </a:br>
            <a:r>
              <a:rPr lang="en-US" sz="3000" b="0" i="0" dirty="0">
                <a:solidFill>
                  <a:srgbClr val="000000"/>
                </a:solidFill>
                <a:effectLst/>
              </a:rPr>
              <a:t>M: Great. Do I need to wear sports clothes?</a:t>
            </a:r>
            <a:br>
              <a:rPr lang="en-US" sz="3000" b="0" i="0" dirty="0">
                <a:solidFill>
                  <a:srgbClr val="000000"/>
                </a:solidFill>
                <a:effectLst/>
              </a:rPr>
            </a:br>
            <a:r>
              <a:rPr lang="en-US" sz="3000" b="0" i="0" dirty="0">
                <a:solidFill>
                  <a:srgbClr val="000000"/>
                </a:solidFill>
                <a:effectLst/>
              </a:rPr>
              <a:t>W: Yes. Sports clothes and sports shoes must be worn by all members when they use the gym. You can leave your things in your locker.</a:t>
            </a:r>
            <a:br>
              <a:rPr lang="en-US" sz="3000" b="0" i="0" dirty="0">
                <a:solidFill>
                  <a:srgbClr val="000000"/>
                </a:solidFill>
                <a:effectLst/>
              </a:rPr>
            </a:br>
            <a:r>
              <a:rPr lang="en-US" sz="3000" b="0" i="0" dirty="0">
                <a:solidFill>
                  <a:srgbClr val="000000"/>
                </a:solidFill>
                <a:effectLst/>
              </a:rPr>
              <a:t>M: OK. Is there anything else?</a:t>
            </a:r>
            <a:br>
              <a:rPr lang="en-US" sz="3000" b="0" i="0" dirty="0">
                <a:solidFill>
                  <a:srgbClr val="000000"/>
                </a:solidFill>
                <a:effectLst/>
              </a:rPr>
            </a:br>
            <a:r>
              <a:rPr lang="en-US" sz="3000" b="0" i="0" dirty="0">
                <a:solidFill>
                  <a:srgbClr val="000000"/>
                </a:solidFill>
                <a:effectLst/>
              </a:rPr>
              <a:t>W: Yes, please wipe down the gym equipment after use.</a:t>
            </a:r>
            <a:br>
              <a:rPr lang="en-US" sz="3000" b="0" i="0" dirty="0">
                <a:solidFill>
                  <a:srgbClr val="000000"/>
                </a:solidFill>
                <a:effectLst/>
              </a:rPr>
            </a:br>
            <a:r>
              <a:rPr lang="en-US" sz="3000" b="0" i="0" dirty="0">
                <a:solidFill>
                  <a:srgbClr val="000000"/>
                </a:solidFill>
                <a:effectLst/>
              </a:rPr>
              <a:t>M: All right. Thanks for your help. Do you have a pen?</a:t>
            </a:r>
            <a:r>
              <a:rPr lang="en-US" sz="3000" dirty="0"/>
              <a:t> </a:t>
            </a:r>
          </a:p>
        </p:txBody>
      </p:sp>
    </p:spTree>
    <p:extLst>
      <p:ext uri="{BB962C8B-B14F-4D97-AF65-F5344CB8AC3E}">
        <p14:creationId xmlns:p14="http://schemas.microsoft.com/office/powerpoint/2010/main" val="1863616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30B634-7463-AFE2-115C-E3001A76B0BB}"/>
              </a:ext>
            </a:extLst>
          </p:cNvPr>
          <p:cNvSpPr txBox="1"/>
          <p:nvPr/>
        </p:nvSpPr>
        <p:spPr>
          <a:xfrm>
            <a:off x="239151" y="508620"/>
            <a:ext cx="11591778" cy="5632311"/>
          </a:xfrm>
          <a:prstGeom prst="rect">
            <a:avLst/>
          </a:prstGeom>
          <a:noFill/>
        </p:spPr>
        <p:txBody>
          <a:bodyPr wrap="square">
            <a:spAutoFit/>
          </a:bodyPr>
          <a:lstStyle/>
          <a:p>
            <a:r>
              <a:rPr lang="en-US" sz="3000" b="0" i="0" dirty="0">
                <a:solidFill>
                  <a:srgbClr val="000000"/>
                </a:solidFill>
                <a:effectLst/>
              </a:rPr>
              <a:t>5. W: How was your first day staying in the dormitory?</a:t>
            </a:r>
            <a:br>
              <a:rPr lang="en-US" sz="3000" b="0" i="0" dirty="0">
                <a:solidFill>
                  <a:srgbClr val="000000"/>
                </a:solidFill>
                <a:effectLst/>
              </a:rPr>
            </a:br>
            <a:r>
              <a:rPr lang="en-US" sz="3000" b="0" i="0" dirty="0">
                <a:solidFill>
                  <a:srgbClr val="000000"/>
                </a:solidFill>
                <a:effectLst/>
              </a:rPr>
              <a:t>G: It was pretty good. I met some nice people.</a:t>
            </a:r>
            <a:br>
              <a:rPr lang="en-US" sz="3000" b="0" i="0" dirty="0">
                <a:solidFill>
                  <a:srgbClr val="000000"/>
                </a:solidFill>
                <a:effectLst/>
              </a:rPr>
            </a:br>
            <a:r>
              <a:rPr lang="en-US" sz="3000" b="0" i="0" dirty="0">
                <a:solidFill>
                  <a:srgbClr val="000000"/>
                </a:solidFill>
                <a:effectLst/>
              </a:rPr>
              <a:t>W: How many other students live there?</a:t>
            </a:r>
            <a:br>
              <a:rPr lang="en-US" sz="3000" b="0" i="0" dirty="0">
                <a:solidFill>
                  <a:srgbClr val="000000"/>
                </a:solidFill>
                <a:effectLst/>
              </a:rPr>
            </a:br>
            <a:r>
              <a:rPr lang="en-US" sz="3000" b="0" i="0" dirty="0">
                <a:solidFill>
                  <a:srgbClr val="000000"/>
                </a:solidFill>
                <a:effectLst/>
              </a:rPr>
              <a:t>G: Seven others. Four boys and four girls. There are two students to one room.</a:t>
            </a:r>
            <a:br>
              <a:rPr lang="en-US" sz="3000" b="0" i="0" dirty="0">
                <a:solidFill>
                  <a:srgbClr val="000000"/>
                </a:solidFill>
                <a:effectLst/>
              </a:rPr>
            </a:br>
            <a:r>
              <a:rPr lang="en-US" sz="3000" b="0" i="0" dirty="0">
                <a:solidFill>
                  <a:srgbClr val="000000"/>
                </a:solidFill>
                <a:effectLst/>
              </a:rPr>
              <a:t>W: That’s not too many. Did you go out to the mall or something?</a:t>
            </a:r>
            <a:br>
              <a:rPr lang="en-US" sz="3000" b="0" i="0" dirty="0">
                <a:solidFill>
                  <a:srgbClr val="000000"/>
                </a:solidFill>
                <a:effectLst/>
              </a:rPr>
            </a:br>
            <a:r>
              <a:rPr lang="en-US" sz="3000" b="0" i="0" dirty="0">
                <a:solidFill>
                  <a:srgbClr val="000000"/>
                </a:solidFill>
                <a:effectLst/>
              </a:rPr>
              <a:t>G: No, but we hung out together. We talked a lot and ate pizza. It was fun.</a:t>
            </a:r>
            <a:br>
              <a:rPr lang="en-US" sz="3000" b="0" i="0" dirty="0">
                <a:solidFill>
                  <a:srgbClr val="000000"/>
                </a:solidFill>
                <a:effectLst/>
              </a:rPr>
            </a:br>
            <a:r>
              <a:rPr lang="en-US" sz="3000" b="0" i="0" dirty="0">
                <a:solidFill>
                  <a:srgbClr val="000000"/>
                </a:solidFill>
                <a:effectLst/>
              </a:rPr>
              <a:t>W: Cool. What about your roommate? What’s she like?</a:t>
            </a:r>
            <a:br>
              <a:rPr lang="en-US" sz="3000" b="0" i="0" dirty="0">
                <a:solidFill>
                  <a:srgbClr val="000000"/>
                </a:solidFill>
                <a:effectLst/>
              </a:rPr>
            </a:br>
            <a:r>
              <a:rPr lang="en-US" sz="3000" b="0" i="0" dirty="0">
                <a:solidFill>
                  <a:srgbClr val="000000"/>
                </a:solidFill>
                <a:effectLst/>
              </a:rPr>
              <a:t>G: Her name’s Jessica. She’s very friendly. She likes video games, too. I guess we’ll spend a lot of time playing together.</a:t>
            </a:r>
            <a:br>
              <a:rPr lang="en-US" sz="3000" b="0" i="0" dirty="0">
                <a:solidFill>
                  <a:srgbClr val="000000"/>
                </a:solidFill>
                <a:effectLst/>
              </a:rPr>
            </a:br>
            <a:r>
              <a:rPr lang="en-US" sz="3000" b="0" i="0" dirty="0">
                <a:solidFill>
                  <a:srgbClr val="000000"/>
                </a:solidFill>
                <a:effectLst/>
              </a:rPr>
              <a:t>W: Are you glad you chose this college?</a:t>
            </a:r>
            <a:br>
              <a:rPr lang="en-US" sz="3000" b="0" i="0" dirty="0">
                <a:solidFill>
                  <a:srgbClr val="000000"/>
                </a:solidFill>
                <a:effectLst/>
              </a:rPr>
            </a:br>
            <a:r>
              <a:rPr lang="en-US" sz="3000" b="0" i="0" dirty="0">
                <a:solidFill>
                  <a:srgbClr val="000000"/>
                </a:solidFill>
                <a:effectLst/>
              </a:rPr>
              <a:t>G2: Yes. I think it’s going to be great</a:t>
            </a:r>
            <a:r>
              <a:rPr lang="en-US" sz="3000" dirty="0"/>
              <a:t> </a:t>
            </a:r>
          </a:p>
        </p:txBody>
      </p:sp>
    </p:spTree>
    <p:extLst>
      <p:ext uri="{BB962C8B-B14F-4D97-AF65-F5344CB8AC3E}">
        <p14:creationId xmlns:p14="http://schemas.microsoft.com/office/powerpoint/2010/main" val="364681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9B01-A427-C02F-CCA4-CA0CF08056E3}"/>
              </a:ext>
            </a:extLst>
          </p:cNvPr>
          <p:cNvSpPr txBox="1"/>
          <p:nvPr/>
        </p:nvSpPr>
        <p:spPr>
          <a:xfrm>
            <a:off x="0" y="636479"/>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sp>
        <p:nvSpPr>
          <p:cNvPr id="3" name="Rectangle 2">
            <a:extLst>
              <a:ext uri="{FF2B5EF4-FFF2-40B4-BE49-F238E27FC236}">
                <a16:creationId xmlns:a16="http://schemas.microsoft.com/office/drawing/2014/main" id="{7E31FF88-DCB5-3E5F-9503-BEF0B014B98E}"/>
              </a:ext>
            </a:extLst>
          </p:cNvPr>
          <p:cNvSpPr/>
          <p:nvPr/>
        </p:nvSpPr>
        <p:spPr>
          <a:xfrm>
            <a:off x="4778081" y="625841"/>
            <a:ext cx="6630818" cy="646331"/>
          </a:xfrm>
          <a:prstGeom prst="rect">
            <a:avLst/>
          </a:prstGeom>
        </p:spPr>
        <p:txBody>
          <a:bodyPr wrap="square">
            <a:spAutoFit/>
          </a:bodyPr>
          <a:lstStyle/>
          <a:p>
            <a:r>
              <a:rPr lang="en-US" sz="3600" i="1" dirty="0">
                <a:solidFill>
                  <a:srgbClr val="0070C0"/>
                </a:solidFill>
              </a:rPr>
              <a:t>Underline the key words/phrases. </a:t>
            </a:r>
          </a:p>
        </p:txBody>
      </p:sp>
      <p:sp>
        <p:nvSpPr>
          <p:cNvPr id="4" name="TextBox 3">
            <a:extLst>
              <a:ext uri="{FF2B5EF4-FFF2-40B4-BE49-F238E27FC236}">
                <a16:creationId xmlns:a16="http://schemas.microsoft.com/office/drawing/2014/main" id="{0A5B8FC3-3DF4-D2B9-6D2F-AA389C2AA091}"/>
              </a:ext>
            </a:extLst>
          </p:cNvPr>
          <p:cNvSpPr txBox="1"/>
          <p:nvPr/>
        </p:nvSpPr>
        <p:spPr>
          <a:xfrm>
            <a:off x="1723203" y="728811"/>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14" name="TextBox 13">
            <a:extLst>
              <a:ext uri="{FF2B5EF4-FFF2-40B4-BE49-F238E27FC236}">
                <a16:creationId xmlns:a16="http://schemas.microsoft.com/office/drawing/2014/main" id="{B9607BEB-116A-28F1-94E1-F25964D0B70F}"/>
              </a:ext>
            </a:extLst>
          </p:cNvPr>
          <p:cNvSpPr txBox="1"/>
          <p:nvPr/>
        </p:nvSpPr>
        <p:spPr>
          <a:xfrm>
            <a:off x="548640" y="2124021"/>
            <a:ext cx="11226018" cy="1569660"/>
          </a:xfrm>
          <a:prstGeom prst="rect">
            <a:avLst/>
          </a:prstGeom>
          <a:noFill/>
        </p:spPr>
        <p:txBody>
          <a:bodyPr wrap="square">
            <a:spAutoFit/>
          </a:bodyPr>
          <a:lstStyle/>
          <a:p>
            <a:r>
              <a:rPr lang="en-US" sz="3200" b="1" i="0" dirty="0">
                <a:solidFill>
                  <a:srgbClr val="242021"/>
                </a:solidFill>
                <a:effectLst/>
              </a:rPr>
              <a:t>You will hear five short conversations. You will hear each conversation twice. There is one question for each conversation. For each question, choose the correct answer (A, B, or C).</a:t>
            </a:r>
            <a:r>
              <a:rPr lang="en-US" sz="3200" dirty="0"/>
              <a:t> </a:t>
            </a:r>
          </a:p>
        </p:txBody>
      </p:sp>
      <p:cxnSp>
        <p:nvCxnSpPr>
          <p:cNvPr id="15" name="Straight Connector 14">
            <a:extLst>
              <a:ext uri="{FF2B5EF4-FFF2-40B4-BE49-F238E27FC236}">
                <a16:creationId xmlns:a16="http://schemas.microsoft.com/office/drawing/2014/main" id="{DDFE9E26-0A47-A645-7A57-D072E517F4F7}"/>
              </a:ext>
            </a:extLst>
          </p:cNvPr>
          <p:cNvCxnSpPr/>
          <p:nvPr/>
        </p:nvCxnSpPr>
        <p:spPr>
          <a:xfrm>
            <a:off x="2039815" y="2616589"/>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26B64AA3-6AE1-FCB1-250B-BC8648BCDD08}"/>
              </a:ext>
            </a:extLst>
          </p:cNvPr>
          <p:cNvCxnSpPr>
            <a:cxnSpLocks/>
          </p:cNvCxnSpPr>
          <p:nvPr/>
        </p:nvCxnSpPr>
        <p:spPr>
          <a:xfrm>
            <a:off x="2924320" y="2616589"/>
            <a:ext cx="5767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92F39CEF-3627-9801-FA82-FD838882A54E}"/>
              </a:ext>
            </a:extLst>
          </p:cNvPr>
          <p:cNvCxnSpPr>
            <a:cxnSpLocks/>
          </p:cNvCxnSpPr>
          <p:nvPr/>
        </p:nvCxnSpPr>
        <p:spPr>
          <a:xfrm>
            <a:off x="3655255" y="2616589"/>
            <a:ext cx="31957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195A22E-EE60-1E3F-AB72-796C55EB2CC9}"/>
              </a:ext>
            </a:extLst>
          </p:cNvPr>
          <p:cNvCxnSpPr/>
          <p:nvPr/>
        </p:nvCxnSpPr>
        <p:spPr>
          <a:xfrm>
            <a:off x="9428282" y="2616589"/>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C3EF616-4835-38C9-83E6-0355DEC72C43}"/>
              </a:ext>
            </a:extLst>
          </p:cNvPr>
          <p:cNvCxnSpPr>
            <a:cxnSpLocks/>
          </p:cNvCxnSpPr>
          <p:nvPr/>
        </p:nvCxnSpPr>
        <p:spPr>
          <a:xfrm>
            <a:off x="780667" y="3092546"/>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F5AFC3E8-6CAF-4071-8EE8-059FABE9C382}"/>
              </a:ext>
            </a:extLst>
          </p:cNvPr>
          <p:cNvCxnSpPr/>
          <p:nvPr/>
        </p:nvCxnSpPr>
        <p:spPr>
          <a:xfrm>
            <a:off x="2924320" y="3092546"/>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957023F-B97D-283F-33CF-97A517E0983C}"/>
              </a:ext>
            </a:extLst>
          </p:cNvPr>
          <p:cNvCxnSpPr>
            <a:cxnSpLocks/>
          </p:cNvCxnSpPr>
          <p:nvPr/>
        </p:nvCxnSpPr>
        <p:spPr>
          <a:xfrm>
            <a:off x="5490999" y="3092546"/>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194F9F6A-CEB1-4B52-8F13-F5E111E0C7E8}"/>
              </a:ext>
            </a:extLst>
          </p:cNvPr>
          <p:cNvCxnSpPr>
            <a:cxnSpLocks/>
          </p:cNvCxnSpPr>
          <p:nvPr/>
        </p:nvCxnSpPr>
        <p:spPr>
          <a:xfrm>
            <a:off x="8418880" y="3092546"/>
            <a:ext cx="28774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22E3CCA9-A1B8-C471-C9F8-857D4B586A3E}"/>
              </a:ext>
            </a:extLst>
          </p:cNvPr>
          <p:cNvCxnSpPr>
            <a:cxnSpLocks/>
          </p:cNvCxnSpPr>
          <p:nvPr/>
        </p:nvCxnSpPr>
        <p:spPr>
          <a:xfrm>
            <a:off x="3814371" y="3582570"/>
            <a:ext cx="44292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a16="http://schemas.microsoft.com/office/drawing/2014/main" id="{EACAD253-D250-C0AB-2223-325644B0FFD4}"/>
              </a:ext>
            </a:extLst>
          </p:cNvPr>
          <p:cNvSpPr/>
          <p:nvPr/>
        </p:nvSpPr>
        <p:spPr>
          <a:xfrm>
            <a:off x="3507483" y="4534892"/>
            <a:ext cx="5308332" cy="646331"/>
          </a:xfrm>
          <a:prstGeom prst="rect">
            <a:avLst/>
          </a:prstGeom>
        </p:spPr>
        <p:txBody>
          <a:bodyPr wrap="square">
            <a:spAutoFit/>
          </a:bodyPr>
          <a:lstStyle/>
          <a:p>
            <a:pPr algn="ctr"/>
            <a:r>
              <a:rPr lang="en-US" sz="3600" i="1" dirty="0">
                <a:solidFill>
                  <a:srgbClr val="0070C0"/>
                </a:solidFill>
              </a:rPr>
              <a:t>Listen twice and check</a:t>
            </a:r>
          </a:p>
        </p:txBody>
      </p:sp>
    </p:spTree>
    <p:extLst>
      <p:ext uri="{BB962C8B-B14F-4D97-AF65-F5344CB8AC3E}">
        <p14:creationId xmlns:p14="http://schemas.microsoft.com/office/powerpoint/2010/main" val="27176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C6BBA-5EBC-060A-22EB-43E62EDFA0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110" y="1267983"/>
            <a:ext cx="10097780" cy="4204349"/>
          </a:xfrm>
          <a:prstGeom prst="rect">
            <a:avLst/>
          </a:prstGeom>
        </p:spPr>
      </p:pic>
      <p:cxnSp>
        <p:nvCxnSpPr>
          <p:cNvPr id="3" name="Straight Connector 2">
            <a:extLst>
              <a:ext uri="{FF2B5EF4-FFF2-40B4-BE49-F238E27FC236}">
                <a16:creationId xmlns:a16="http://schemas.microsoft.com/office/drawing/2014/main" id="{E2EFC073-4C04-11CA-4F5C-686AF4D00FA8}"/>
              </a:ext>
            </a:extLst>
          </p:cNvPr>
          <p:cNvCxnSpPr>
            <a:cxnSpLocks/>
          </p:cNvCxnSpPr>
          <p:nvPr/>
        </p:nvCxnSpPr>
        <p:spPr>
          <a:xfrm>
            <a:off x="1666703" y="1709222"/>
            <a:ext cx="44292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Oval 3">
            <a:extLst>
              <a:ext uri="{FF2B5EF4-FFF2-40B4-BE49-F238E27FC236}">
                <a16:creationId xmlns:a16="http://schemas.microsoft.com/office/drawing/2014/main" id="{37297FF4-8D7E-62C6-F842-6BE731E40E4E}"/>
              </a:ext>
            </a:extLst>
          </p:cNvPr>
          <p:cNvSpPr/>
          <p:nvPr/>
        </p:nvSpPr>
        <p:spPr>
          <a:xfrm>
            <a:off x="2391081" y="4748146"/>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
            <a:hlinkClick r:id="" action="ppaction://media"/>
            <a:extLst>
              <a:ext uri="{FF2B5EF4-FFF2-40B4-BE49-F238E27FC236}">
                <a16:creationId xmlns:a16="http://schemas.microsoft.com/office/drawing/2014/main" id="{D2A4BA54-F0E9-725E-6C0D-E5EBD260B1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6590" y="477369"/>
            <a:ext cx="908299" cy="908299"/>
          </a:xfrm>
          <a:prstGeom prst="rect">
            <a:avLst/>
          </a:prstGeom>
        </p:spPr>
      </p:pic>
    </p:spTree>
    <p:extLst>
      <p:ext uri="{BB962C8B-B14F-4D97-AF65-F5344CB8AC3E}">
        <p14:creationId xmlns:p14="http://schemas.microsoft.com/office/powerpoint/2010/main" val="27443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04CC1-D480-21E4-3E82-2CFF57B2FFC1}"/>
              </a:ext>
            </a:extLst>
          </p:cNvPr>
          <p:cNvPicPr>
            <a:picLocks noChangeAspect="1"/>
          </p:cNvPicPr>
          <p:nvPr/>
        </p:nvPicPr>
        <p:blipFill>
          <a:blip r:embed="rId4"/>
          <a:stretch>
            <a:fillRect/>
          </a:stretch>
        </p:blipFill>
        <p:spPr>
          <a:xfrm>
            <a:off x="947018" y="1078658"/>
            <a:ext cx="10297962" cy="4363059"/>
          </a:xfrm>
          <a:prstGeom prst="rect">
            <a:avLst/>
          </a:prstGeom>
        </p:spPr>
      </p:pic>
      <p:cxnSp>
        <p:nvCxnSpPr>
          <p:cNvPr id="4" name="Straight Connector 3">
            <a:extLst>
              <a:ext uri="{FF2B5EF4-FFF2-40B4-BE49-F238E27FC236}">
                <a16:creationId xmlns:a16="http://schemas.microsoft.com/office/drawing/2014/main" id="{5250BBFF-9D54-34B2-9B26-74E380F557BF}"/>
              </a:ext>
            </a:extLst>
          </p:cNvPr>
          <p:cNvCxnSpPr>
            <a:cxnSpLocks/>
          </p:cNvCxnSpPr>
          <p:nvPr/>
        </p:nvCxnSpPr>
        <p:spPr>
          <a:xfrm>
            <a:off x="1511958" y="1526342"/>
            <a:ext cx="35102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Oval 5">
            <a:extLst>
              <a:ext uri="{FF2B5EF4-FFF2-40B4-BE49-F238E27FC236}">
                <a16:creationId xmlns:a16="http://schemas.microsoft.com/office/drawing/2014/main" id="{6663AADC-3369-21FA-2244-7C3E37051BB2}"/>
              </a:ext>
            </a:extLst>
          </p:cNvPr>
          <p:cNvSpPr/>
          <p:nvPr/>
        </p:nvSpPr>
        <p:spPr>
          <a:xfrm>
            <a:off x="5818908" y="4705942"/>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
            <a:hlinkClick r:id="" action="ppaction://media"/>
            <a:extLst>
              <a:ext uri="{FF2B5EF4-FFF2-40B4-BE49-F238E27FC236}">
                <a16:creationId xmlns:a16="http://schemas.microsoft.com/office/drawing/2014/main" id="{0C59230A-EA8A-FE79-6B59-66049C55D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6590" y="477369"/>
            <a:ext cx="908299" cy="908299"/>
          </a:xfrm>
          <a:prstGeom prst="rect">
            <a:avLst/>
          </a:prstGeom>
        </p:spPr>
      </p:pic>
    </p:spTree>
    <p:extLst>
      <p:ext uri="{BB962C8B-B14F-4D97-AF65-F5344CB8AC3E}">
        <p14:creationId xmlns:p14="http://schemas.microsoft.com/office/powerpoint/2010/main" val="2891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5C954-F656-38A4-4A63-5D296F9B5EB2}"/>
              </a:ext>
            </a:extLst>
          </p:cNvPr>
          <p:cNvPicPr>
            <a:picLocks noChangeAspect="1"/>
          </p:cNvPicPr>
          <p:nvPr/>
        </p:nvPicPr>
        <p:blipFill>
          <a:blip r:embed="rId4"/>
          <a:stretch>
            <a:fillRect/>
          </a:stretch>
        </p:blipFill>
        <p:spPr>
          <a:xfrm>
            <a:off x="885098" y="1068909"/>
            <a:ext cx="10421804" cy="4410691"/>
          </a:xfrm>
          <a:prstGeom prst="rect">
            <a:avLst/>
          </a:prstGeom>
        </p:spPr>
      </p:pic>
      <p:cxnSp>
        <p:nvCxnSpPr>
          <p:cNvPr id="4" name="Straight Connector 3">
            <a:extLst>
              <a:ext uri="{FF2B5EF4-FFF2-40B4-BE49-F238E27FC236}">
                <a16:creationId xmlns:a16="http://schemas.microsoft.com/office/drawing/2014/main" id="{FB43249F-B148-C786-CF02-6C116E40DBC3}"/>
              </a:ext>
            </a:extLst>
          </p:cNvPr>
          <p:cNvCxnSpPr>
            <a:cxnSpLocks/>
          </p:cNvCxnSpPr>
          <p:nvPr/>
        </p:nvCxnSpPr>
        <p:spPr>
          <a:xfrm>
            <a:off x="1399417" y="1540410"/>
            <a:ext cx="61690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Oval 5">
            <a:extLst>
              <a:ext uri="{FF2B5EF4-FFF2-40B4-BE49-F238E27FC236}">
                <a16:creationId xmlns:a16="http://schemas.microsoft.com/office/drawing/2014/main" id="{4E74E13E-7E53-BA18-4A17-7FA5457C8269}"/>
              </a:ext>
            </a:extLst>
          </p:cNvPr>
          <p:cNvSpPr/>
          <p:nvPr/>
        </p:nvSpPr>
        <p:spPr>
          <a:xfrm>
            <a:off x="2264473" y="4684249"/>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
            <a:hlinkClick r:id="" action="ppaction://media"/>
            <a:extLst>
              <a:ext uri="{FF2B5EF4-FFF2-40B4-BE49-F238E27FC236}">
                <a16:creationId xmlns:a16="http://schemas.microsoft.com/office/drawing/2014/main" id="{EB062D7A-0C93-F6E0-F540-7829C7DDA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6590" y="477369"/>
            <a:ext cx="908299" cy="908299"/>
          </a:xfrm>
          <a:prstGeom prst="rect">
            <a:avLst/>
          </a:prstGeom>
        </p:spPr>
      </p:pic>
    </p:spTree>
    <p:extLst>
      <p:ext uri="{BB962C8B-B14F-4D97-AF65-F5344CB8AC3E}">
        <p14:creationId xmlns:p14="http://schemas.microsoft.com/office/powerpoint/2010/main" val="11396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101E9-44CF-E017-F392-47DDEE35ABD7}"/>
              </a:ext>
            </a:extLst>
          </p:cNvPr>
          <p:cNvPicPr>
            <a:picLocks noChangeAspect="1"/>
          </p:cNvPicPr>
          <p:nvPr/>
        </p:nvPicPr>
        <p:blipFill>
          <a:blip r:embed="rId4"/>
          <a:stretch>
            <a:fillRect/>
          </a:stretch>
        </p:blipFill>
        <p:spPr>
          <a:xfrm>
            <a:off x="985124" y="1116097"/>
            <a:ext cx="10221751" cy="4372585"/>
          </a:xfrm>
          <a:prstGeom prst="rect">
            <a:avLst/>
          </a:prstGeom>
        </p:spPr>
      </p:pic>
      <p:cxnSp>
        <p:nvCxnSpPr>
          <p:cNvPr id="4" name="Straight Connector 3">
            <a:extLst>
              <a:ext uri="{FF2B5EF4-FFF2-40B4-BE49-F238E27FC236}">
                <a16:creationId xmlns:a16="http://schemas.microsoft.com/office/drawing/2014/main" id="{5273C768-FABA-741F-1143-BADD337795E6}"/>
              </a:ext>
            </a:extLst>
          </p:cNvPr>
          <p:cNvCxnSpPr>
            <a:cxnSpLocks/>
          </p:cNvCxnSpPr>
          <p:nvPr/>
        </p:nvCxnSpPr>
        <p:spPr>
          <a:xfrm>
            <a:off x="1526026" y="1568545"/>
            <a:ext cx="51139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Oval 5">
            <a:extLst>
              <a:ext uri="{FF2B5EF4-FFF2-40B4-BE49-F238E27FC236}">
                <a16:creationId xmlns:a16="http://schemas.microsoft.com/office/drawing/2014/main" id="{6E1A6A25-064B-EFFD-C428-4D8E01F644C1}"/>
              </a:ext>
            </a:extLst>
          </p:cNvPr>
          <p:cNvSpPr/>
          <p:nvPr/>
        </p:nvSpPr>
        <p:spPr>
          <a:xfrm>
            <a:off x="2348878" y="4729819"/>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
            <a:hlinkClick r:id="" action="ppaction://media"/>
            <a:extLst>
              <a:ext uri="{FF2B5EF4-FFF2-40B4-BE49-F238E27FC236}">
                <a16:creationId xmlns:a16="http://schemas.microsoft.com/office/drawing/2014/main" id="{C7C0ADA2-CCAC-93A4-7DD9-F8B382F0D9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6590" y="477369"/>
            <a:ext cx="908299" cy="908299"/>
          </a:xfrm>
          <a:prstGeom prst="rect">
            <a:avLst/>
          </a:prstGeom>
        </p:spPr>
      </p:pic>
    </p:spTree>
    <p:extLst>
      <p:ext uri="{BB962C8B-B14F-4D97-AF65-F5344CB8AC3E}">
        <p14:creationId xmlns:p14="http://schemas.microsoft.com/office/powerpoint/2010/main" val="342985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2D09A-7743-1CE9-497C-00B99A1AB236}"/>
              </a:ext>
            </a:extLst>
          </p:cNvPr>
          <p:cNvPicPr>
            <a:picLocks noChangeAspect="1"/>
          </p:cNvPicPr>
          <p:nvPr/>
        </p:nvPicPr>
        <p:blipFill>
          <a:blip r:embed="rId4"/>
          <a:stretch>
            <a:fillRect/>
          </a:stretch>
        </p:blipFill>
        <p:spPr>
          <a:xfrm>
            <a:off x="918440" y="1168492"/>
            <a:ext cx="10355120" cy="4267796"/>
          </a:xfrm>
          <a:prstGeom prst="rect">
            <a:avLst/>
          </a:prstGeom>
        </p:spPr>
      </p:pic>
      <p:cxnSp>
        <p:nvCxnSpPr>
          <p:cNvPr id="4" name="Straight Connector 3">
            <a:extLst>
              <a:ext uri="{FF2B5EF4-FFF2-40B4-BE49-F238E27FC236}">
                <a16:creationId xmlns:a16="http://schemas.microsoft.com/office/drawing/2014/main" id="{146D27C7-9105-8584-F646-2F51C6EDB7EC}"/>
              </a:ext>
            </a:extLst>
          </p:cNvPr>
          <p:cNvCxnSpPr>
            <a:cxnSpLocks/>
          </p:cNvCxnSpPr>
          <p:nvPr/>
        </p:nvCxnSpPr>
        <p:spPr>
          <a:xfrm>
            <a:off x="1441620" y="1674050"/>
            <a:ext cx="71537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Oval 5">
            <a:extLst>
              <a:ext uri="{FF2B5EF4-FFF2-40B4-BE49-F238E27FC236}">
                <a16:creationId xmlns:a16="http://schemas.microsoft.com/office/drawing/2014/main" id="{2FB0A280-817C-7700-D91F-A85344F08FC4}"/>
              </a:ext>
            </a:extLst>
          </p:cNvPr>
          <p:cNvSpPr/>
          <p:nvPr/>
        </p:nvSpPr>
        <p:spPr>
          <a:xfrm>
            <a:off x="9270182" y="4682713"/>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
            <a:hlinkClick r:id="" action="ppaction://media"/>
            <a:extLst>
              <a:ext uri="{FF2B5EF4-FFF2-40B4-BE49-F238E27FC236}">
                <a16:creationId xmlns:a16="http://schemas.microsoft.com/office/drawing/2014/main" id="{7ABFA30B-B994-9136-00B3-CF8DA2B7D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6590" y="477369"/>
            <a:ext cx="908299" cy="908299"/>
          </a:xfrm>
          <a:prstGeom prst="rect">
            <a:avLst/>
          </a:prstGeom>
        </p:spPr>
      </p:pic>
    </p:spTree>
    <p:extLst>
      <p:ext uri="{BB962C8B-B14F-4D97-AF65-F5344CB8AC3E}">
        <p14:creationId xmlns:p14="http://schemas.microsoft.com/office/powerpoint/2010/main" val="7316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18812C-05B8-4676-C5FA-360095B6D2E2}"/>
              </a:ext>
            </a:extLst>
          </p:cNvPr>
          <p:cNvSpPr txBox="1"/>
          <p:nvPr/>
        </p:nvSpPr>
        <p:spPr>
          <a:xfrm>
            <a:off x="10653188" y="575043"/>
            <a:ext cx="1226200" cy="492443"/>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600" dirty="0">
                <a:solidFill>
                  <a:schemeClr val="bg1"/>
                </a:solidFill>
              </a:rPr>
              <a:t>Scripts</a:t>
            </a:r>
          </a:p>
        </p:txBody>
      </p:sp>
      <p:sp>
        <p:nvSpPr>
          <p:cNvPr id="4" name="TextBox 3">
            <a:extLst>
              <a:ext uri="{FF2B5EF4-FFF2-40B4-BE49-F238E27FC236}">
                <a16:creationId xmlns:a16="http://schemas.microsoft.com/office/drawing/2014/main" id="{B8BC4DDD-F8C3-5775-A0FA-676AF2A5B4DC}"/>
              </a:ext>
            </a:extLst>
          </p:cNvPr>
          <p:cNvSpPr txBox="1"/>
          <p:nvPr/>
        </p:nvSpPr>
        <p:spPr>
          <a:xfrm>
            <a:off x="312612" y="366623"/>
            <a:ext cx="11566776" cy="6124754"/>
          </a:xfrm>
          <a:prstGeom prst="rect">
            <a:avLst/>
          </a:prstGeom>
          <a:noFill/>
        </p:spPr>
        <p:txBody>
          <a:bodyPr wrap="square">
            <a:spAutoFit/>
          </a:bodyPr>
          <a:lstStyle/>
          <a:p>
            <a:r>
              <a:rPr lang="en-US" sz="2800" b="0" i="0" dirty="0">
                <a:solidFill>
                  <a:srgbClr val="000000"/>
                </a:solidFill>
                <a:effectLst/>
              </a:rPr>
              <a:t>1. Kim: Hey, Amy. Do you want to play a game?</a:t>
            </a:r>
            <a:br>
              <a:rPr lang="en-US" sz="2800" b="0" i="0" dirty="0">
                <a:solidFill>
                  <a:srgbClr val="000000"/>
                </a:solidFill>
                <a:effectLst/>
              </a:rPr>
            </a:br>
            <a:r>
              <a:rPr lang="en-US" sz="2800" b="0" i="0" dirty="0">
                <a:solidFill>
                  <a:srgbClr val="000000"/>
                </a:solidFill>
                <a:effectLst/>
              </a:rPr>
              <a:t>Amy: Sure.</a:t>
            </a:r>
            <a:br>
              <a:rPr lang="en-US" sz="2800" b="0" i="0" dirty="0">
                <a:solidFill>
                  <a:srgbClr val="000000"/>
                </a:solidFill>
                <a:effectLst/>
              </a:rPr>
            </a:br>
            <a:r>
              <a:rPr lang="en-US" sz="2800" b="0" i="0" dirty="0">
                <a:solidFill>
                  <a:srgbClr val="000000"/>
                </a:solidFill>
                <a:effectLst/>
              </a:rPr>
              <a:t>Kim: OK. See if you can guess what invention I’m thinking of.</a:t>
            </a:r>
            <a:br>
              <a:rPr lang="en-US" sz="2800" b="0" i="0" dirty="0">
                <a:solidFill>
                  <a:srgbClr val="000000"/>
                </a:solidFill>
                <a:effectLst/>
              </a:rPr>
            </a:br>
            <a:r>
              <a:rPr lang="en-US" sz="2800" b="0" i="0" dirty="0">
                <a:solidFill>
                  <a:srgbClr val="000000"/>
                </a:solidFill>
                <a:effectLst/>
              </a:rPr>
              <a:t>Amy: Go ahead.</a:t>
            </a:r>
            <a:br>
              <a:rPr lang="en-US" sz="2800" b="0" i="0" dirty="0">
                <a:solidFill>
                  <a:srgbClr val="000000"/>
                </a:solidFill>
                <a:effectLst/>
              </a:rPr>
            </a:br>
            <a:r>
              <a:rPr lang="en-US" sz="2800" b="0" i="0" dirty="0">
                <a:solidFill>
                  <a:srgbClr val="000000"/>
                </a:solidFill>
                <a:effectLst/>
              </a:rPr>
              <a:t>Kim: This is something almost every house and room has.</a:t>
            </a:r>
            <a:br>
              <a:rPr lang="en-US" sz="2800" b="0" i="0" dirty="0">
                <a:solidFill>
                  <a:srgbClr val="000000"/>
                </a:solidFill>
                <a:effectLst/>
              </a:rPr>
            </a:br>
            <a:r>
              <a:rPr lang="en-US" sz="2800" b="0" i="0" dirty="0">
                <a:solidFill>
                  <a:srgbClr val="000000"/>
                </a:solidFill>
                <a:effectLst/>
              </a:rPr>
              <a:t>Amy: Is it a TV?</a:t>
            </a:r>
            <a:br>
              <a:rPr lang="en-US" sz="2800" b="0" i="0" dirty="0">
                <a:solidFill>
                  <a:srgbClr val="000000"/>
                </a:solidFill>
                <a:effectLst/>
              </a:rPr>
            </a:br>
            <a:r>
              <a:rPr lang="en-US" sz="2800" b="0" i="0" dirty="0">
                <a:solidFill>
                  <a:srgbClr val="000000"/>
                </a:solidFill>
                <a:effectLst/>
              </a:rPr>
              <a:t>Kim: No, sorry. That’s a good guess but it’s not that.</a:t>
            </a:r>
            <a:br>
              <a:rPr lang="en-US" sz="2800" b="0" i="0" dirty="0">
                <a:solidFill>
                  <a:srgbClr val="000000"/>
                </a:solidFill>
                <a:effectLst/>
              </a:rPr>
            </a:br>
            <a:r>
              <a:rPr lang="en-US" sz="2800" b="0" i="0" dirty="0">
                <a:solidFill>
                  <a:srgbClr val="000000"/>
                </a:solidFill>
                <a:effectLst/>
              </a:rPr>
              <a:t>Amy: Give me another clue.</a:t>
            </a:r>
            <a:br>
              <a:rPr lang="en-US" sz="2800" b="0" i="0" dirty="0">
                <a:solidFill>
                  <a:srgbClr val="000000"/>
                </a:solidFill>
                <a:effectLst/>
              </a:rPr>
            </a:br>
            <a:r>
              <a:rPr lang="en-US" sz="2800" b="0" i="0" dirty="0">
                <a:solidFill>
                  <a:srgbClr val="000000"/>
                </a:solidFill>
                <a:effectLst/>
              </a:rPr>
              <a:t>Kim: You should turn it off when you leave the room.</a:t>
            </a:r>
            <a:br>
              <a:rPr lang="en-US" sz="2800" b="0" i="0" dirty="0">
                <a:solidFill>
                  <a:srgbClr val="000000"/>
                </a:solidFill>
                <a:effectLst/>
              </a:rPr>
            </a:br>
            <a:r>
              <a:rPr lang="en-US" sz="2800" b="0" i="0" dirty="0">
                <a:solidFill>
                  <a:srgbClr val="000000"/>
                </a:solidFill>
                <a:effectLst/>
              </a:rPr>
              <a:t>Amy: Is it a computer?</a:t>
            </a:r>
            <a:br>
              <a:rPr lang="en-US" sz="2800" b="0" i="0" dirty="0">
                <a:solidFill>
                  <a:srgbClr val="000000"/>
                </a:solidFill>
                <a:effectLst/>
              </a:rPr>
            </a:br>
            <a:r>
              <a:rPr lang="en-US" sz="2800" b="0" i="0" dirty="0">
                <a:solidFill>
                  <a:srgbClr val="000000"/>
                </a:solidFill>
                <a:effectLst/>
              </a:rPr>
              <a:t>Kim: No, it’s not a computer. Last chance. You need to turn it on when it’s dark.</a:t>
            </a:r>
            <a:br>
              <a:rPr lang="en-US" sz="2800" b="0" i="0" dirty="0">
                <a:solidFill>
                  <a:srgbClr val="000000"/>
                </a:solidFill>
                <a:effectLst/>
              </a:rPr>
            </a:br>
            <a:r>
              <a:rPr lang="en-US" sz="2800" b="0" i="0" dirty="0">
                <a:solidFill>
                  <a:srgbClr val="000000"/>
                </a:solidFill>
                <a:effectLst/>
              </a:rPr>
              <a:t>Amy: I know. It’s a lightbulb.</a:t>
            </a:r>
            <a:br>
              <a:rPr lang="en-US" sz="2800" b="0" i="0" dirty="0">
                <a:solidFill>
                  <a:srgbClr val="000000"/>
                </a:solidFill>
                <a:effectLst/>
              </a:rPr>
            </a:br>
            <a:r>
              <a:rPr lang="en-US" sz="2800" b="0" i="0" dirty="0">
                <a:solidFill>
                  <a:srgbClr val="000000"/>
                </a:solidFill>
                <a:effectLst/>
              </a:rPr>
              <a:t>Kim: Yes, That’s right!</a:t>
            </a:r>
            <a:br>
              <a:rPr lang="en-US" sz="2800" b="0" i="0" dirty="0">
                <a:solidFill>
                  <a:srgbClr val="000000"/>
                </a:solidFill>
                <a:effectLst/>
              </a:rPr>
            </a:br>
            <a:r>
              <a:rPr lang="en-US" sz="2800" b="0" i="0" dirty="0">
                <a:solidFill>
                  <a:srgbClr val="000000"/>
                </a:solidFill>
                <a:effectLst/>
              </a:rPr>
              <a:t>Amy: OK. My turn.</a:t>
            </a:r>
            <a:r>
              <a:rPr lang="en-US" sz="2800" dirty="0"/>
              <a:t> </a:t>
            </a:r>
          </a:p>
        </p:txBody>
      </p:sp>
    </p:spTree>
    <p:extLst>
      <p:ext uri="{BB962C8B-B14F-4D97-AF65-F5344CB8AC3E}">
        <p14:creationId xmlns:p14="http://schemas.microsoft.com/office/powerpoint/2010/main" val="509936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CEF26-176E-1E14-A940-E78E937BF7F5}"/>
              </a:ext>
            </a:extLst>
          </p:cNvPr>
          <p:cNvSpPr txBox="1"/>
          <p:nvPr/>
        </p:nvSpPr>
        <p:spPr>
          <a:xfrm>
            <a:off x="397411" y="264670"/>
            <a:ext cx="11109961" cy="6986528"/>
          </a:xfrm>
          <a:prstGeom prst="rect">
            <a:avLst/>
          </a:prstGeom>
          <a:noFill/>
        </p:spPr>
        <p:txBody>
          <a:bodyPr wrap="square">
            <a:spAutoFit/>
          </a:bodyPr>
          <a:lstStyle/>
          <a:p>
            <a:r>
              <a:rPr lang="en-US" sz="2700" b="0" i="0" dirty="0">
                <a:solidFill>
                  <a:srgbClr val="000000"/>
                </a:solidFill>
                <a:effectLst/>
              </a:rPr>
              <a:t>2. Ben: Hi, I’m Ben. I’m moving in today.</a:t>
            </a:r>
            <a:br>
              <a:rPr lang="en-US" sz="2700" b="0" i="0" dirty="0">
                <a:solidFill>
                  <a:srgbClr val="000000"/>
                </a:solidFill>
                <a:effectLst/>
              </a:rPr>
            </a:br>
            <a:r>
              <a:rPr lang="en-US" sz="2700" b="0" i="0" dirty="0">
                <a:solidFill>
                  <a:srgbClr val="000000"/>
                </a:solidFill>
                <a:effectLst/>
              </a:rPr>
              <a:t>Mark: Hi, Ben. I’m Mark. Nice to meet you. Do you need any help?</a:t>
            </a:r>
            <a:br>
              <a:rPr lang="en-US" sz="2700" b="0" i="0" dirty="0">
                <a:solidFill>
                  <a:srgbClr val="000000"/>
                </a:solidFill>
                <a:effectLst/>
              </a:rPr>
            </a:br>
            <a:r>
              <a:rPr lang="en-US" sz="2700" b="0" i="0" dirty="0">
                <a:solidFill>
                  <a:srgbClr val="000000"/>
                </a:solidFill>
                <a:effectLst/>
              </a:rPr>
              <a:t>Ben: Oh, yes please. Thanks very much.</a:t>
            </a:r>
            <a:br>
              <a:rPr lang="en-US" sz="2700" b="0" i="0" dirty="0">
                <a:solidFill>
                  <a:srgbClr val="000000"/>
                </a:solidFill>
                <a:effectLst/>
              </a:rPr>
            </a:br>
            <a:r>
              <a:rPr lang="en-US" sz="2700" b="0" i="0" dirty="0">
                <a:solidFill>
                  <a:srgbClr val="000000"/>
                </a:solidFill>
                <a:effectLst/>
              </a:rPr>
              <a:t>Mark: Wow! This is a big fan.</a:t>
            </a:r>
            <a:br>
              <a:rPr lang="en-US" sz="2700" b="0" i="0" dirty="0">
                <a:solidFill>
                  <a:srgbClr val="000000"/>
                </a:solidFill>
                <a:effectLst/>
              </a:rPr>
            </a:br>
            <a:r>
              <a:rPr lang="en-US" sz="2700" b="0" i="0" dirty="0">
                <a:solidFill>
                  <a:srgbClr val="000000"/>
                </a:solidFill>
                <a:effectLst/>
              </a:rPr>
              <a:t>Ben: Yeah. Be careful.</a:t>
            </a:r>
            <a:br>
              <a:rPr lang="en-US" sz="2700" b="0" i="0" dirty="0">
                <a:solidFill>
                  <a:srgbClr val="000000"/>
                </a:solidFill>
                <a:effectLst/>
              </a:rPr>
            </a:br>
            <a:r>
              <a:rPr lang="en-US" sz="2700" b="0" i="0" dirty="0">
                <a:solidFill>
                  <a:srgbClr val="000000"/>
                </a:solidFill>
                <a:effectLst/>
              </a:rPr>
              <a:t>Mark: Did you know your room has an aircon?</a:t>
            </a:r>
            <a:br>
              <a:rPr lang="en-US" sz="2700" b="0" i="0" dirty="0">
                <a:solidFill>
                  <a:srgbClr val="000000"/>
                </a:solidFill>
                <a:effectLst/>
              </a:rPr>
            </a:br>
            <a:r>
              <a:rPr lang="en-US" sz="2700" b="0" i="0" dirty="0">
                <a:solidFill>
                  <a:srgbClr val="000000"/>
                </a:solidFill>
                <a:effectLst/>
              </a:rPr>
              <a:t>Ben: No, I didn’t know. Oh, maybe I won’t need the fan after all.</a:t>
            </a:r>
            <a:br>
              <a:rPr lang="en-US" sz="2700" b="0" i="0" dirty="0">
                <a:solidFill>
                  <a:srgbClr val="000000"/>
                </a:solidFill>
                <a:effectLst/>
              </a:rPr>
            </a:br>
            <a:r>
              <a:rPr lang="en-US" sz="2700" b="0" i="0" dirty="0">
                <a:solidFill>
                  <a:srgbClr val="000000"/>
                </a:solidFill>
                <a:effectLst/>
              </a:rPr>
              <a:t>Mark: You could always sell it.</a:t>
            </a:r>
            <a:br>
              <a:rPr lang="en-US" sz="2700" b="0" i="0" dirty="0">
                <a:solidFill>
                  <a:srgbClr val="000000"/>
                </a:solidFill>
                <a:effectLst/>
              </a:rPr>
            </a:br>
            <a:r>
              <a:rPr lang="en-US" sz="2700" b="0" i="0" dirty="0">
                <a:solidFill>
                  <a:srgbClr val="000000"/>
                </a:solidFill>
                <a:effectLst/>
              </a:rPr>
              <a:t>Ben: Yeah, good idea.</a:t>
            </a:r>
            <a:br>
              <a:rPr lang="en-US" sz="2700" b="0" i="0" dirty="0">
                <a:solidFill>
                  <a:srgbClr val="000000"/>
                </a:solidFill>
                <a:effectLst/>
              </a:rPr>
            </a:br>
            <a:r>
              <a:rPr lang="en-US" sz="2700" b="0" i="0" dirty="0">
                <a:solidFill>
                  <a:srgbClr val="000000"/>
                </a:solidFill>
                <a:effectLst/>
              </a:rPr>
              <a:t>Mark: What else do you need help with?</a:t>
            </a:r>
            <a:br>
              <a:rPr lang="en-US" sz="2700" b="0" i="0" dirty="0">
                <a:solidFill>
                  <a:srgbClr val="000000"/>
                </a:solidFill>
                <a:effectLst/>
              </a:rPr>
            </a:br>
            <a:r>
              <a:rPr lang="en-US" sz="2700" b="0" i="0" dirty="0">
                <a:solidFill>
                  <a:srgbClr val="000000"/>
                </a:solidFill>
                <a:effectLst/>
              </a:rPr>
              <a:t>Ben: My fridge. It’s very heavy.</a:t>
            </a:r>
            <a:br>
              <a:rPr lang="en-US" sz="2700" b="0" i="0" dirty="0">
                <a:solidFill>
                  <a:srgbClr val="000000"/>
                </a:solidFill>
                <a:effectLst/>
              </a:rPr>
            </a:br>
            <a:r>
              <a:rPr lang="en-US" sz="2700" b="0" i="0" dirty="0">
                <a:solidFill>
                  <a:srgbClr val="000000"/>
                </a:solidFill>
                <a:effectLst/>
              </a:rPr>
              <a:t>Mark: Let me help...Oh no! I’m so sorry.</a:t>
            </a:r>
            <a:br>
              <a:rPr lang="en-US" sz="2700" b="0" i="0" dirty="0">
                <a:solidFill>
                  <a:srgbClr val="000000"/>
                </a:solidFill>
                <a:effectLst/>
              </a:rPr>
            </a:br>
            <a:r>
              <a:rPr lang="en-US" sz="2700" b="0" i="0" dirty="0">
                <a:solidFill>
                  <a:srgbClr val="000000"/>
                </a:solidFill>
                <a:effectLst/>
              </a:rPr>
              <a:t>Ben: That’s OK. It’s not your fault.</a:t>
            </a:r>
            <a:br>
              <a:rPr lang="en-US" sz="2700" b="0" i="0" dirty="0">
                <a:solidFill>
                  <a:srgbClr val="000000"/>
                </a:solidFill>
                <a:effectLst/>
              </a:rPr>
            </a:br>
            <a:r>
              <a:rPr lang="en-US" sz="2700" b="0" i="0" dirty="0">
                <a:solidFill>
                  <a:srgbClr val="000000"/>
                </a:solidFill>
                <a:effectLst/>
              </a:rPr>
              <a:t>Mark: Can you get it repaired?</a:t>
            </a:r>
            <a:br>
              <a:rPr lang="en-US" sz="2700" b="0" i="0" dirty="0">
                <a:solidFill>
                  <a:srgbClr val="000000"/>
                </a:solidFill>
                <a:effectLst/>
              </a:rPr>
            </a:br>
            <a:r>
              <a:rPr lang="en-US" sz="2700" b="0" i="0" dirty="0">
                <a:solidFill>
                  <a:srgbClr val="000000"/>
                </a:solidFill>
                <a:effectLst/>
              </a:rPr>
              <a:t>Ben: Well, it was really old anyway. I guess I should buy a new one.</a:t>
            </a:r>
            <a:r>
              <a:rPr lang="en-US" sz="2700" dirty="0"/>
              <a:t> </a:t>
            </a:r>
            <a:br>
              <a:rPr lang="en-US" sz="2700" dirty="0"/>
            </a:br>
            <a:endParaRPr lang="en-US" sz="2700" dirty="0"/>
          </a:p>
        </p:txBody>
      </p:sp>
    </p:spTree>
    <p:extLst>
      <p:ext uri="{BB962C8B-B14F-4D97-AF65-F5344CB8AC3E}">
        <p14:creationId xmlns:p14="http://schemas.microsoft.com/office/powerpoint/2010/main" val="188282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01871" y="779974"/>
            <a:ext cx="5626669" cy="1323439"/>
          </a:xfrm>
          <a:prstGeom prst="rect">
            <a:avLst/>
          </a:prstGeom>
        </p:spPr>
        <p:txBody>
          <a:bodyPr wrap="non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 …</a:t>
            </a:r>
            <a:endParaRPr lang="en-US" sz="4000" b="1" dirty="0">
              <a:solidFill>
                <a:srgbClr val="FF0000"/>
              </a:solidFill>
            </a:endParaRPr>
          </a:p>
        </p:txBody>
      </p:sp>
      <p:sp>
        <p:nvSpPr>
          <p:cNvPr id="6" name="Rectangle 5"/>
          <p:cNvSpPr/>
          <p:nvPr/>
        </p:nvSpPr>
        <p:spPr>
          <a:xfrm>
            <a:off x="987551" y="3080973"/>
            <a:ext cx="11051387" cy="2091535"/>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JDCLK L+ Frutiger LT Std"/>
              </a:rPr>
              <a:t>practice </a:t>
            </a:r>
            <a:r>
              <a:rPr lang="en-US" sz="3600" dirty="0">
                <a:solidFill>
                  <a:srgbClr val="002060"/>
                </a:solidFill>
              </a:rPr>
              <a:t>listening and reading for specific information.</a:t>
            </a:r>
          </a:p>
          <a:p>
            <a:pPr marL="342900" marR="0" lvl="0" indent="-342900">
              <a:lnSpc>
                <a:spcPct val="115000"/>
              </a:lnSpc>
              <a:spcBef>
                <a:spcPts val="0"/>
              </a:spcBef>
              <a:spcAft>
                <a:spcPts val="1000"/>
              </a:spcAft>
              <a:buFont typeface="Symbol" panose="05050102010706020507" pitchFamily="18" charset="2"/>
              <a:buChar char=""/>
            </a:pPr>
            <a:r>
              <a:rPr lang="en-US" sz="3600" dirty="0">
                <a:solidFill>
                  <a:srgbClr val="002060"/>
                </a:solidFill>
              </a:rPr>
              <a:t>practice test-taking skills.</a:t>
            </a:r>
          </a:p>
          <a:p>
            <a:pPr marL="342900" marR="0" lvl="0" indent="-342900">
              <a:lnSpc>
                <a:spcPct val="115000"/>
              </a:lnSpc>
              <a:spcBef>
                <a:spcPts val="0"/>
              </a:spcBef>
              <a:spcAft>
                <a:spcPts val="1000"/>
              </a:spcAft>
              <a:buFont typeface="Symbol" panose="05050102010706020507" pitchFamily="18" charset="2"/>
              <a:buChar char=""/>
            </a:pPr>
            <a:r>
              <a:rPr lang="en-US" sz="3600" dirty="0">
                <a:solidFill>
                  <a:srgbClr val="002060"/>
                </a:solidFill>
              </a:rPr>
              <a:t>consolidate and practice vocab. presented in units </a:t>
            </a:r>
            <a:r>
              <a:rPr lang="en-US" sz="3600" dirty="0">
                <a:solidFill>
                  <a:srgbClr val="002060"/>
                </a:solidFill>
                <a:effectLst/>
                <a:latin typeface="Times New Roman" panose="02020603050405020304" pitchFamily="18" charset="0"/>
                <a:ea typeface="Calibri" panose="020F0502020204030204" pitchFamily="34" charset="0"/>
              </a:rPr>
              <a:t>6-8</a:t>
            </a:r>
            <a:endParaRPr lang="en-US" sz="3600" dirty="0">
              <a:solidFill>
                <a:srgbClr val="00206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7552" y="427730"/>
            <a:ext cx="3829770" cy="24725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73863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28E716-60D0-015F-402C-8EAEE5B3D2F8}"/>
              </a:ext>
            </a:extLst>
          </p:cNvPr>
          <p:cNvSpPr txBox="1"/>
          <p:nvPr/>
        </p:nvSpPr>
        <p:spPr>
          <a:xfrm>
            <a:off x="327072" y="268147"/>
            <a:ext cx="11461653" cy="6340197"/>
          </a:xfrm>
          <a:prstGeom prst="rect">
            <a:avLst/>
          </a:prstGeom>
          <a:noFill/>
        </p:spPr>
        <p:txBody>
          <a:bodyPr wrap="square">
            <a:spAutoFit/>
          </a:bodyPr>
          <a:lstStyle/>
          <a:p>
            <a:r>
              <a:rPr lang="en-US" sz="2900" b="0" i="0" dirty="0">
                <a:solidFill>
                  <a:srgbClr val="000000"/>
                </a:solidFill>
                <a:effectLst/>
              </a:rPr>
              <a:t>3. Dad: What are you doing, Betty?</a:t>
            </a:r>
            <a:br>
              <a:rPr lang="en-US" sz="2900" b="0" i="0" dirty="0">
                <a:solidFill>
                  <a:srgbClr val="000000"/>
                </a:solidFill>
                <a:effectLst/>
              </a:rPr>
            </a:br>
            <a:r>
              <a:rPr lang="en-US" sz="2900" b="0" i="0" dirty="0">
                <a:solidFill>
                  <a:srgbClr val="000000"/>
                </a:solidFill>
                <a:effectLst/>
              </a:rPr>
              <a:t>Betty: My technology homework. It’s so difficult!</a:t>
            </a:r>
            <a:br>
              <a:rPr lang="en-US" sz="2900" b="0" i="0" dirty="0">
                <a:solidFill>
                  <a:srgbClr val="000000"/>
                </a:solidFill>
                <a:effectLst/>
              </a:rPr>
            </a:br>
            <a:r>
              <a:rPr lang="en-US" sz="2900" b="0" i="0" dirty="0">
                <a:solidFill>
                  <a:srgbClr val="000000"/>
                </a:solidFill>
                <a:effectLst/>
              </a:rPr>
              <a:t>Dad: Why? What do you have to do?</a:t>
            </a:r>
            <a:br>
              <a:rPr lang="en-US" sz="2900" b="0" i="0" dirty="0">
                <a:solidFill>
                  <a:srgbClr val="000000"/>
                </a:solidFill>
                <a:effectLst/>
              </a:rPr>
            </a:br>
            <a:r>
              <a:rPr lang="en-US" sz="2900" b="0" i="0" dirty="0">
                <a:solidFill>
                  <a:srgbClr val="000000"/>
                </a:solidFill>
                <a:effectLst/>
              </a:rPr>
              <a:t>Betty: I have to choose the most useful invention of the 21</a:t>
            </a:r>
            <a:r>
              <a:rPr lang="en-US" sz="2900" b="0" i="0" baseline="30000" dirty="0">
                <a:solidFill>
                  <a:srgbClr val="000000"/>
                </a:solidFill>
                <a:effectLst/>
              </a:rPr>
              <a:t>st</a:t>
            </a:r>
            <a:r>
              <a:rPr lang="en-US" sz="2900" b="0" i="0" dirty="0">
                <a:solidFill>
                  <a:srgbClr val="000000"/>
                </a:solidFill>
                <a:effectLst/>
              </a:rPr>
              <a:t> century and write an essay about it.</a:t>
            </a:r>
            <a:br>
              <a:rPr lang="en-US" sz="2900" b="0" i="0" dirty="0">
                <a:solidFill>
                  <a:srgbClr val="000000"/>
                </a:solidFill>
                <a:effectLst/>
              </a:rPr>
            </a:br>
            <a:r>
              <a:rPr lang="en-US" sz="2900" b="0" i="0" dirty="0">
                <a:solidFill>
                  <a:srgbClr val="000000"/>
                </a:solidFill>
                <a:effectLst/>
              </a:rPr>
              <a:t>Dad: What’s so hard about that? There are lots of really useful inventions. For example, the refrigerator that has your favorite ice cream in it.</a:t>
            </a:r>
            <a:br>
              <a:rPr lang="en-US" sz="2900" b="0" i="0" dirty="0">
                <a:solidFill>
                  <a:srgbClr val="000000"/>
                </a:solidFill>
                <a:effectLst/>
              </a:rPr>
            </a:br>
            <a:r>
              <a:rPr lang="en-US" sz="2900" b="0" i="0" dirty="0">
                <a:solidFill>
                  <a:srgbClr val="000000"/>
                </a:solidFill>
                <a:effectLst/>
              </a:rPr>
              <a:t>Betty: Yes, but what’s the most useful one?</a:t>
            </a:r>
            <a:br>
              <a:rPr lang="en-US" sz="2900" b="0" i="0" dirty="0">
                <a:solidFill>
                  <a:srgbClr val="000000"/>
                </a:solidFill>
                <a:effectLst/>
              </a:rPr>
            </a:br>
            <a:r>
              <a:rPr lang="en-US" sz="2900" b="0" i="0" dirty="0">
                <a:solidFill>
                  <a:srgbClr val="000000"/>
                </a:solidFill>
                <a:effectLst/>
              </a:rPr>
              <a:t>Dad: That’s up to you. Which one couldn’t you live without? Your cellphone?</a:t>
            </a:r>
            <a:br>
              <a:rPr lang="en-US" sz="2900" b="0" i="0" dirty="0">
                <a:solidFill>
                  <a:srgbClr val="000000"/>
                </a:solidFill>
                <a:effectLst/>
              </a:rPr>
            </a:br>
            <a:r>
              <a:rPr lang="en-US" sz="2900" b="0" i="0" dirty="0">
                <a:solidFill>
                  <a:srgbClr val="000000"/>
                </a:solidFill>
                <a:effectLst/>
              </a:rPr>
              <a:t>Betty: That’s easy. My laptop. I use it to do my homework, watch movies, listen to music, and chat to my friends.</a:t>
            </a:r>
            <a:br>
              <a:rPr lang="en-US" sz="2900" b="0" i="0" dirty="0">
                <a:solidFill>
                  <a:srgbClr val="000000"/>
                </a:solidFill>
                <a:effectLst/>
              </a:rPr>
            </a:br>
            <a:r>
              <a:rPr lang="en-US" sz="2900" b="0" i="0" dirty="0">
                <a:solidFill>
                  <a:srgbClr val="000000"/>
                </a:solidFill>
                <a:effectLst/>
              </a:rPr>
              <a:t>Dad: Well, there you go. Write about that.</a:t>
            </a:r>
            <a:br>
              <a:rPr lang="en-US" sz="2900" b="0" i="0" dirty="0">
                <a:solidFill>
                  <a:srgbClr val="000000"/>
                </a:solidFill>
                <a:effectLst/>
              </a:rPr>
            </a:br>
            <a:r>
              <a:rPr lang="en-US" sz="2900" b="0" i="0" dirty="0">
                <a:solidFill>
                  <a:srgbClr val="000000"/>
                </a:solidFill>
                <a:effectLst/>
              </a:rPr>
              <a:t>Betty: OK. Thanks, Dad</a:t>
            </a:r>
            <a:r>
              <a:rPr lang="en-US" sz="2900" dirty="0"/>
              <a:t> </a:t>
            </a:r>
          </a:p>
        </p:txBody>
      </p:sp>
    </p:spTree>
    <p:extLst>
      <p:ext uri="{BB962C8B-B14F-4D97-AF65-F5344CB8AC3E}">
        <p14:creationId xmlns:p14="http://schemas.microsoft.com/office/powerpoint/2010/main" val="4224572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15339-53CE-BEEE-0BEA-A752C91BC60C}"/>
              </a:ext>
            </a:extLst>
          </p:cNvPr>
          <p:cNvSpPr txBox="1"/>
          <p:nvPr/>
        </p:nvSpPr>
        <p:spPr>
          <a:xfrm>
            <a:off x="273732" y="412297"/>
            <a:ext cx="11644535" cy="5632311"/>
          </a:xfrm>
          <a:prstGeom prst="rect">
            <a:avLst/>
          </a:prstGeom>
          <a:noFill/>
        </p:spPr>
        <p:txBody>
          <a:bodyPr wrap="square">
            <a:spAutoFit/>
          </a:bodyPr>
          <a:lstStyle/>
          <a:p>
            <a:r>
              <a:rPr lang="en-US" sz="3000" b="0" i="0" dirty="0">
                <a:solidFill>
                  <a:srgbClr val="000000"/>
                </a:solidFill>
                <a:effectLst/>
              </a:rPr>
              <a:t>4. Jenny: Did you find anything for your sister’s birthday, Nick?</a:t>
            </a:r>
            <a:br>
              <a:rPr lang="en-US" sz="3000" b="0" i="0" dirty="0">
                <a:solidFill>
                  <a:srgbClr val="000000"/>
                </a:solidFill>
                <a:effectLst/>
              </a:rPr>
            </a:br>
            <a:r>
              <a:rPr lang="en-US" sz="3000" b="0" i="0" dirty="0">
                <a:solidFill>
                  <a:srgbClr val="000000"/>
                </a:solidFill>
                <a:effectLst/>
              </a:rPr>
              <a:t>Nick: No, Jenny. Not yet. I’m not sure what she’d like. Maybe a tablet?</a:t>
            </a:r>
            <a:br>
              <a:rPr lang="en-US" sz="3000" b="0" i="0" dirty="0">
                <a:solidFill>
                  <a:srgbClr val="000000"/>
                </a:solidFill>
                <a:effectLst/>
              </a:rPr>
            </a:br>
            <a:r>
              <a:rPr lang="en-US" sz="3000" b="0" i="0" dirty="0">
                <a:solidFill>
                  <a:srgbClr val="000000"/>
                </a:solidFill>
                <a:effectLst/>
              </a:rPr>
              <a:t>Jenny: Yeah, that’s not a bad idea but a bit expensive. What about a doll?</a:t>
            </a:r>
            <a:br>
              <a:rPr lang="en-US" sz="3000" b="0" i="0" dirty="0">
                <a:solidFill>
                  <a:srgbClr val="000000"/>
                </a:solidFill>
                <a:effectLst/>
              </a:rPr>
            </a:br>
            <a:r>
              <a:rPr lang="en-US" sz="3000" b="0" i="0" dirty="0">
                <a:solidFill>
                  <a:srgbClr val="000000"/>
                </a:solidFill>
                <a:effectLst/>
              </a:rPr>
              <a:t>Nick: A doll? She’s fourteen! She’s too old to play with dolls.</a:t>
            </a:r>
            <a:br>
              <a:rPr lang="en-US" sz="3000" b="0" i="0" dirty="0">
                <a:solidFill>
                  <a:srgbClr val="000000"/>
                </a:solidFill>
                <a:effectLst/>
              </a:rPr>
            </a:br>
            <a:r>
              <a:rPr lang="en-US" sz="3000" b="0" i="0" dirty="0">
                <a:solidFill>
                  <a:srgbClr val="000000"/>
                </a:solidFill>
                <a:effectLst/>
              </a:rPr>
              <a:t>Jenny: I guess so. What about this? It’s really cute.</a:t>
            </a:r>
            <a:br>
              <a:rPr lang="en-US" sz="3000" b="0" i="0" dirty="0">
                <a:solidFill>
                  <a:srgbClr val="000000"/>
                </a:solidFill>
                <a:effectLst/>
              </a:rPr>
            </a:br>
            <a:r>
              <a:rPr lang="en-US" sz="3000" b="0" i="0" dirty="0">
                <a:solidFill>
                  <a:srgbClr val="000000"/>
                </a:solidFill>
                <a:effectLst/>
              </a:rPr>
              <a:t>Nick: What is it?</a:t>
            </a:r>
            <a:br>
              <a:rPr lang="en-US" sz="3000" b="0" i="0" dirty="0">
                <a:solidFill>
                  <a:srgbClr val="000000"/>
                </a:solidFill>
                <a:effectLst/>
              </a:rPr>
            </a:br>
            <a:r>
              <a:rPr lang="en-US" sz="3000" b="0" i="0" dirty="0">
                <a:solidFill>
                  <a:srgbClr val="000000"/>
                </a:solidFill>
                <a:effectLst/>
              </a:rPr>
              <a:t>Jenny: It’s a night light in the shape of a star.</a:t>
            </a:r>
            <a:br>
              <a:rPr lang="en-US" sz="3000" b="0" i="0" dirty="0">
                <a:solidFill>
                  <a:srgbClr val="000000"/>
                </a:solidFill>
                <a:effectLst/>
              </a:rPr>
            </a:br>
            <a:r>
              <a:rPr lang="en-US" sz="3000" b="0" i="0" dirty="0">
                <a:solidFill>
                  <a:srgbClr val="000000"/>
                </a:solidFill>
                <a:effectLst/>
              </a:rPr>
              <a:t>Nick: I don’t think she’ll like it. I really think the tablet is the best gift.</a:t>
            </a:r>
            <a:br>
              <a:rPr lang="en-US" sz="3000" b="0" i="0" dirty="0">
                <a:solidFill>
                  <a:srgbClr val="000000"/>
                </a:solidFill>
                <a:effectLst/>
              </a:rPr>
            </a:br>
            <a:r>
              <a:rPr lang="en-US" sz="3000" b="0" i="0" dirty="0">
                <a:solidFill>
                  <a:srgbClr val="000000"/>
                </a:solidFill>
                <a:effectLst/>
              </a:rPr>
              <a:t>Jenny: Do you have enough money?</a:t>
            </a:r>
            <a:br>
              <a:rPr lang="en-US" sz="3000" b="0" i="0" dirty="0">
                <a:solidFill>
                  <a:srgbClr val="000000"/>
                </a:solidFill>
                <a:effectLst/>
              </a:rPr>
            </a:br>
            <a:r>
              <a:rPr lang="en-US" sz="3000" b="0" i="0" dirty="0">
                <a:solidFill>
                  <a:srgbClr val="000000"/>
                </a:solidFill>
                <a:effectLst/>
              </a:rPr>
              <a:t>Nick: Here’s one with a promotion. Look, it’s fifty percent off.</a:t>
            </a:r>
            <a:br>
              <a:rPr lang="en-US" sz="3000" b="0" i="0" dirty="0">
                <a:solidFill>
                  <a:srgbClr val="000000"/>
                </a:solidFill>
                <a:effectLst/>
              </a:rPr>
            </a:br>
            <a:r>
              <a:rPr lang="en-US" sz="3000" b="0" i="0" dirty="0">
                <a:solidFill>
                  <a:srgbClr val="000000"/>
                </a:solidFill>
                <a:effectLst/>
              </a:rPr>
              <a:t>Jenny: Wow! That’s a great price. You should get it.</a:t>
            </a:r>
            <a:br>
              <a:rPr lang="en-US" sz="3000" b="0" i="0" dirty="0">
                <a:solidFill>
                  <a:srgbClr val="000000"/>
                </a:solidFill>
                <a:effectLst/>
              </a:rPr>
            </a:br>
            <a:r>
              <a:rPr lang="en-US" sz="3000" b="0" i="0" dirty="0">
                <a:solidFill>
                  <a:srgbClr val="000000"/>
                </a:solidFill>
                <a:effectLst/>
              </a:rPr>
              <a:t>Nick: Yeah, I know she’ll really like it.</a:t>
            </a:r>
            <a:r>
              <a:rPr lang="en-US" sz="3000" dirty="0"/>
              <a:t> </a:t>
            </a:r>
          </a:p>
        </p:txBody>
      </p:sp>
    </p:spTree>
    <p:extLst>
      <p:ext uri="{BB962C8B-B14F-4D97-AF65-F5344CB8AC3E}">
        <p14:creationId xmlns:p14="http://schemas.microsoft.com/office/powerpoint/2010/main" val="2730677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D337C6-0341-2C0E-158F-1DCD94D1810B}"/>
              </a:ext>
            </a:extLst>
          </p:cNvPr>
          <p:cNvSpPr txBox="1"/>
          <p:nvPr/>
        </p:nvSpPr>
        <p:spPr>
          <a:xfrm>
            <a:off x="341140" y="366623"/>
            <a:ext cx="11546059" cy="6124754"/>
          </a:xfrm>
          <a:prstGeom prst="rect">
            <a:avLst/>
          </a:prstGeom>
          <a:noFill/>
        </p:spPr>
        <p:txBody>
          <a:bodyPr wrap="square">
            <a:spAutoFit/>
          </a:bodyPr>
          <a:lstStyle/>
          <a:p>
            <a:r>
              <a:rPr lang="en-US" sz="2800" b="0" i="0" dirty="0">
                <a:solidFill>
                  <a:srgbClr val="000000"/>
                </a:solidFill>
                <a:effectLst/>
              </a:rPr>
              <a:t>Jim: What should we buy Mom for her birthday?</a:t>
            </a:r>
            <a:br>
              <a:rPr lang="en-US" sz="2800" b="0" i="0" dirty="0">
                <a:solidFill>
                  <a:srgbClr val="000000"/>
                </a:solidFill>
                <a:effectLst/>
              </a:rPr>
            </a:br>
            <a:r>
              <a:rPr lang="en-US" sz="2800" b="0" i="0" dirty="0">
                <a:solidFill>
                  <a:srgbClr val="000000"/>
                </a:solidFill>
                <a:effectLst/>
              </a:rPr>
              <a:t>Ellen: I’m not sure. She likes cooking. What about the microwave?</a:t>
            </a:r>
            <a:br>
              <a:rPr lang="en-US" sz="2800" b="0" i="0" dirty="0">
                <a:solidFill>
                  <a:srgbClr val="000000"/>
                </a:solidFill>
                <a:effectLst/>
              </a:rPr>
            </a:br>
            <a:r>
              <a:rPr lang="en-US" sz="2800" b="0" i="0" dirty="0">
                <a:solidFill>
                  <a:srgbClr val="000000"/>
                </a:solidFill>
                <a:effectLst/>
              </a:rPr>
              <a:t>Jim: No, it’s too expensive. Anyway, she has an oven.</a:t>
            </a:r>
            <a:br>
              <a:rPr lang="en-US" sz="2800" b="0" i="0" dirty="0">
                <a:solidFill>
                  <a:srgbClr val="000000"/>
                </a:solidFill>
                <a:effectLst/>
              </a:rPr>
            </a:br>
            <a:r>
              <a:rPr lang="en-US" sz="2800" b="0" i="0" dirty="0">
                <a:solidFill>
                  <a:srgbClr val="000000"/>
                </a:solidFill>
                <a:effectLst/>
              </a:rPr>
              <a:t>Ellen: How about the electric iron?</a:t>
            </a:r>
            <a:br>
              <a:rPr lang="en-US" sz="2800" b="0" i="0" dirty="0">
                <a:solidFill>
                  <a:srgbClr val="000000"/>
                </a:solidFill>
                <a:effectLst/>
              </a:rPr>
            </a:br>
            <a:r>
              <a:rPr lang="en-US" sz="2800" b="0" i="0" dirty="0">
                <a:solidFill>
                  <a:srgbClr val="000000"/>
                </a:solidFill>
                <a:effectLst/>
              </a:rPr>
              <a:t>Jim: Yeah, that’s not a bad idea. It’s on sale as well.</a:t>
            </a:r>
            <a:br>
              <a:rPr lang="en-US" sz="2800" b="0" i="0" dirty="0">
                <a:solidFill>
                  <a:srgbClr val="000000"/>
                </a:solidFill>
                <a:effectLst/>
              </a:rPr>
            </a:br>
            <a:r>
              <a:rPr lang="en-US" sz="2800" b="0" i="0" dirty="0">
                <a:solidFill>
                  <a:srgbClr val="000000"/>
                </a:solidFill>
                <a:effectLst/>
              </a:rPr>
              <a:t>Ellen: Hmm. I feel a bit bad getting her things for the house.</a:t>
            </a:r>
            <a:br>
              <a:rPr lang="en-US" sz="2800" b="0" i="0" dirty="0">
                <a:solidFill>
                  <a:srgbClr val="000000"/>
                </a:solidFill>
                <a:effectLst/>
              </a:rPr>
            </a:br>
            <a:r>
              <a:rPr lang="en-US" sz="2800" b="0" i="0" dirty="0">
                <a:solidFill>
                  <a:srgbClr val="000000"/>
                </a:solidFill>
                <a:effectLst/>
              </a:rPr>
              <a:t>Jim: Yeah, I know what you mean. She likes reading. Should we get her a cookbook?</a:t>
            </a:r>
            <a:br>
              <a:rPr lang="en-US" sz="2800" b="0" i="0" dirty="0">
                <a:solidFill>
                  <a:srgbClr val="000000"/>
                </a:solidFill>
                <a:effectLst/>
              </a:rPr>
            </a:br>
            <a:r>
              <a:rPr lang="en-US" sz="2800" b="0" i="0" dirty="0">
                <a:solidFill>
                  <a:srgbClr val="000000"/>
                </a:solidFill>
                <a:effectLst/>
              </a:rPr>
              <a:t>Ellen: Oh, Jim! I mean we should get her something fun.</a:t>
            </a:r>
            <a:br>
              <a:rPr lang="en-US" sz="2800" b="0" i="0" dirty="0">
                <a:solidFill>
                  <a:srgbClr val="000000"/>
                </a:solidFill>
                <a:effectLst/>
              </a:rPr>
            </a:br>
            <a:r>
              <a:rPr lang="en-US" sz="2800" b="0" i="0" dirty="0">
                <a:solidFill>
                  <a:srgbClr val="000000"/>
                </a:solidFill>
                <a:effectLst/>
              </a:rPr>
              <a:t>Jim: Hey! What about a new cellphone? Her one is really old.</a:t>
            </a:r>
            <a:br>
              <a:rPr lang="en-US" sz="2800" b="0" i="0" dirty="0">
                <a:solidFill>
                  <a:srgbClr val="000000"/>
                </a:solidFill>
                <a:effectLst/>
              </a:rPr>
            </a:br>
            <a:r>
              <a:rPr lang="en-US" sz="2800" b="0" i="0" dirty="0">
                <a:solidFill>
                  <a:srgbClr val="000000"/>
                </a:solidFill>
                <a:effectLst/>
              </a:rPr>
              <a:t>Ellen: I’m not sure.</a:t>
            </a:r>
            <a:br>
              <a:rPr lang="en-US" sz="2800" b="0" i="0" dirty="0">
                <a:solidFill>
                  <a:srgbClr val="000000"/>
                </a:solidFill>
                <a:effectLst/>
              </a:rPr>
            </a:br>
            <a:r>
              <a:rPr lang="en-US" sz="2800" b="0" i="0" dirty="0">
                <a:solidFill>
                  <a:srgbClr val="000000"/>
                </a:solidFill>
                <a:effectLst/>
              </a:rPr>
              <a:t>Jim: So, iron, cookbook, or cellphone? Which one?</a:t>
            </a:r>
            <a:br>
              <a:rPr lang="en-US" sz="2800" b="0" i="0" dirty="0">
                <a:solidFill>
                  <a:srgbClr val="000000"/>
                </a:solidFill>
                <a:effectLst/>
              </a:rPr>
            </a:br>
            <a:r>
              <a:rPr lang="en-US" sz="2800" b="0" i="0" dirty="0">
                <a:solidFill>
                  <a:srgbClr val="000000"/>
                </a:solidFill>
                <a:effectLst/>
              </a:rPr>
              <a:t>Ellen: I think the cellphone is probably the best.</a:t>
            </a:r>
            <a:br>
              <a:rPr lang="en-US" sz="2800" b="0" i="0" dirty="0">
                <a:solidFill>
                  <a:srgbClr val="000000"/>
                </a:solidFill>
                <a:effectLst/>
              </a:rPr>
            </a:br>
            <a:r>
              <a:rPr lang="en-US" sz="2800" b="0" i="0" dirty="0">
                <a:solidFill>
                  <a:srgbClr val="000000"/>
                </a:solidFill>
                <a:effectLst/>
              </a:rPr>
              <a:t>Jim: Yeah, I agree.</a:t>
            </a:r>
            <a:r>
              <a:rPr lang="en-US" sz="2800" dirty="0"/>
              <a:t> </a:t>
            </a:r>
          </a:p>
        </p:txBody>
      </p:sp>
    </p:spTree>
    <p:extLst>
      <p:ext uri="{BB962C8B-B14F-4D97-AF65-F5344CB8AC3E}">
        <p14:creationId xmlns:p14="http://schemas.microsoft.com/office/powerpoint/2010/main" val="1768168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F8192-3403-CC8A-98A4-11774D96AEFC}"/>
              </a:ext>
            </a:extLst>
          </p:cNvPr>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Post-Listening</a:t>
            </a:r>
          </a:p>
        </p:txBody>
      </p:sp>
      <p:sp>
        <p:nvSpPr>
          <p:cNvPr id="3" name="Rectangle 2">
            <a:extLst>
              <a:ext uri="{FF2B5EF4-FFF2-40B4-BE49-F238E27FC236}">
                <a16:creationId xmlns:a16="http://schemas.microsoft.com/office/drawing/2014/main" id="{331715C7-374E-09CF-E84B-AB23A4B49924}"/>
              </a:ext>
            </a:extLst>
          </p:cNvPr>
          <p:cNvSpPr/>
          <p:nvPr/>
        </p:nvSpPr>
        <p:spPr>
          <a:xfrm>
            <a:off x="333052" y="999777"/>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groups.</a:t>
            </a:r>
            <a:endParaRPr lang="en-US" sz="5400" b="1" dirty="0">
              <a:solidFill>
                <a:srgbClr val="FF0000"/>
              </a:solidFill>
            </a:endParaRPr>
          </a:p>
        </p:txBody>
      </p:sp>
      <p:pic>
        <p:nvPicPr>
          <p:cNvPr id="4" name="Picture 2" descr="Free Speech bubble 1195466 PNG with Transparent Background">
            <a:extLst>
              <a:ext uri="{FF2B5EF4-FFF2-40B4-BE49-F238E27FC236}">
                <a16:creationId xmlns:a16="http://schemas.microsoft.com/office/drawing/2014/main" id="{8162D2A5-FE6D-0EE3-C590-F323CD3554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4330" y="589114"/>
            <a:ext cx="2635162" cy="1680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56E877-EFA4-0ED3-6220-1C3E1365893D}"/>
              </a:ext>
            </a:extLst>
          </p:cNvPr>
          <p:cNvSpPr/>
          <p:nvPr/>
        </p:nvSpPr>
        <p:spPr>
          <a:xfrm>
            <a:off x="907276" y="3075057"/>
            <a:ext cx="10645928" cy="1323439"/>
          </a:xfrm>
          <a:prstGeom prst="rect">
            <a:avLst/>
          </a:prstGeom>
        </p:spPr>
        <p:txBody>
          <a:bodyPr wrap="none">
            <a:spAutoFit/>
          </a:bodyPr>
          <a:lstStyle/>
          <a:p>
            <a:r>
              <a:rPr lang="en-US" sz="4000" i="1" dirty="0">
                <a:solidFill>
                  <a:srgbClr val="000000"/>
                </a:solidFill>
                <a:effectLst/>
              </a:rPr>
              <a:t>1 </a:t>
            </a:r>
            <a:r>
              <a:rPr lang="en-US" sz="4000" i="1" dirty="0">
                <a:solidFill>
                  <a:srgbClr val="000000"/>
                </a:solidFill>
              </a:rPr>
              <a:t>Is there a green campaign at your school?</a:t>
            </a:r>
          </a:p>
          <a:p>
            <a:r>
              <a:rPr lang="en-US" sz="4000" i="1" dirty="0">
                <a:solidFill>
                  <a:srgbClr val="000000"/>
                </a:solidFill>
              </a:rPr>
              <a:t>2 If yes, what do you do to support this campaign?</a:t>
            </a:r>
            <a:endParaRPr lang="en-US" sz="4000" i="1" dirty="0">
              <a:solidFill>
                <a:srgbClr val="0070C0"/>
              </a:solidFill>
            </a:endParaRPr>
          </a:p>
        </p:txBody>
      </p:sp>
    </p:spTree>
    <p:extLst>
      <p:ext uri="{BB962C8B-B14F-4D97-AF65-F5344CB8AC3E}">
        <p14:creationId xmlns:p14="http://schemas.microsoft.com/office/powerpoint/2010/main" val="568097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BB020-E610-F53F-14D8-DD65B5B8AD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0398" y="0"/>
            <a:ext cx="10031204" cy="6858000"/>
          </a:xfrm>
          <a:prstGeom prst="rect">
            <a:avLst/>
          </a:prstGeom>
        </p:spPr>
      </p:pic>
      <p:pic>
        <p:nvPicPr>
          <p:cNvPr id="3" name="Picture 2">
            <a:extLst>
              <a:ext uri="{FF2B5EF4-FFF2-40B4-BE49-F238E27FC236}">
                <a16:creationId xmlns:a16="http://schemas.microsoft.com/office/drawing/2014/main" id="{5FF34F61-C9B7-0DDD-DC78-6178BC9418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529" y="389949"/>
            <a:ext cx="4954940" cy="879014"/>
          </a:xfrm>
          <a:prstGeom prst="rect">
            <a:avLst/>
          </a:prstGeom>
        </p:spPr>
      </p:pic>
    </p:spTree>
    <p:extLst>
      <p:ext uri="{BB962C8B-B14F-4D97-AF65-F5344CB8AC3E}">
        <p14:creationId xmlns:p14="http://schemas.microsoft.com/office/powerpoint/2010/main" val="847290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E0FBBD6-577E-36D4-CF40-660A494C4F0D}"/>
              </a:ext>
            </a:extLst>
          </p:cNvPr>
          <p:cNvSpPr txBox="1"/>
          <p:nvPr/>
        </p:nvSpPr>
        <p:spPr>
          <a:xfrm>
            <a:off x="2700996" y="547722"/>
            <a:ext cx="9174045" cy="584775"/>
          </a:xfrm>
          <a:prstGeom prst="rect">
            <a:avLst/>
          </a:prstGeom>
          <a:noFill/>
        </p:spPr>
        <p:txBody>
          <a:bodyPr wrap="square">
            <a:spAutoFit/>
          </a:bodyPr>
          <a:lstStyle/>
          <a:p>
            <a:r>
              <a:rPr lang="en-US" sz="3200" b="1" i="0" dirty="0">
                <a:solidFill>
                  <a:srgbClr val="242021"/>
                </a:solidFill>
                <a:effectLst/>
              </a:rPr>
              <a:t>Look and read. Choose the correct answer (A, B, or C)</a:t>
            </a:r>
            <a:r>
              <a:rPr lang="en-US" sz="3200" dirty="0"/>
              <a:t> </a:t>
            </a:r>
          </a:p>
        </p:txBody>
      </p:sp>
      <p:sp>
        <p:nvSpPr>
          <p:cNvPr id="5" name="TextBox 4">
            <a:extLst>
              <a:ext uri="{FF2B5EF4-FFF2-40B4-BE49-F238E27FC236}">
                <a16:creationId xmlns:a16="http://schemas.microsoft.com/office/drawing/2014/main" id="{FC5F6C57-BD09-E02E-C6DE-5E483BB8EDDA}"/>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4" name="Rectangle 3">
            <a:extLst>
              <a:ext uri="{FF2B5EF4-FFF2-40B4-BE49-F238E27FC236}">
                <a16:creationId xmlns:a16="http://schemas.microsoft.com/office/drawing/2014/main" id="{E38CEDF2-9013-AEA0-93F8-3FD08F1CCACF}"/>
              </a:ext>
            </a:extLst>
          </p:cNvPr>
          <p:cNvSpPr/>
          <p:nvPr/>
        </p:nvSpPr>
        <p:spPr>
          <a:xfrm>
            <a:off x="3348110" y="1320157"/>
            <a:ext cx="5964702" cy="553998"/>
          </a:xfrm>
          <a:prstGeom prst="rect">
            <a:avLst/>
          </a:prstGeom>
        </p:spPr>
        <p:txBody>
          <a:bodyPr wrap="square">
            <a:spAutoFit/>
          </a:bodyPr>
          <a:lstStyle/>
          <a:p>
            <a:pPr algn="ctr"/>
            <a:r>
              <a:rPr lang="en-US" sz="3000" i="1" dirty="0">
                <a:solidFill>
                  <a:srgbClr val="0070C0"/>
                </a:solidFill>
              </a:rPr>
              <a:t>Underline the key words/phrases. </a:t>
            </a:r>
          </a:p>
        </p:txBody>
      </p:sp>
      <p:cxnSp>
        <p:nvCxnSpPr>
          <p:cNvPr id="60" name="Straight Connector 59">
            <a:extLst>
              <a:ext uri="{FF2B5EF4-FFF2-40B4-BE49-F238E27FC236}">
                <a16:creationId xmlns:a16="http://schemas.microsoft.com/office/drawing/2014/main" id="{C94D123E-585A-A8C9-A8A0-92E2771982D4}"/>
              </a:ext>
            </a:extLst>
          </p:cNvPr>
          <p:cNvCxnSpPr>
            <a:cxnSpLocks/>
          </p:cNvCxnSpPr>
          <p:nvPr/>
        </p:nvCxnSpPr>
        <p:spPr>
          <a:xfrm>
            <a:off x="5378546" y="1012381"/>
            <a:ext cx="44969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9000FE2F-03C5-626E-0489-38719DE30DEC}"/>
              </a:ext>
            </a:extLst>
          </p:cNvPr>
          <p:cNvPicPr>
            <a:picLocks noChangeAspect="1"/>
          </p:cNvPicPr>
          <p:nvPr/>
        </p:nvPicPr>
        <p:blipFill>
          <a:blip r:embed="rId2"/>
          <a:stretch>
            <a:fillRect/>
          </a:stretch>
        </p:blipFill>
        <p:spPr>
          <a:xfrm>
            <a:off x="1721484" y="2267303"/>
            <a:ext cx="8749032" cy="1847018"/>
          </a:xfrm>
          <a:prstGeom prst="rect">
            <a:avLst/>
          </a:prstGeom>
        </p:spPr>
      </p:pic>
      <p:pic>
        <p:nvPicPr>
          <p:cNvPr id="8" name="Picture 7">
            <a:extLst>
              <a:ext uri="{FF2B5EF4-FFF2-40B4-BE49-F238E27FC236}">
                <a16:creationId xmlns:a16="http://schemas.microsoft.com/office/drawing/2014/main" id="{8FF8EDFD-43A7-E626-B225-194128C29CD6}"/>
              </a:ext>
            </a:extLst>
          </p:cNvPr>
          <p:cNvPicPr>
            <a:picLocks noChangeAspect="1"/>
          </p:cNvPicPr>
          <p:nvPr/>
        </p:nvPicPr>
        <p:blipFill>
          <a:blip r:embed="rId3"/>
          <a:stretch>
            <a:fillRect/>
          </a:stretch>
        </p:blipFill>
        <p:spPr>
          <a:xfrm>
            <a:off x="3648946" y="4448072"/>
            <a:ext cx="5363029" cy="1847018"/>
          </a:xfrm>
          <a:prstGeom prst="rect">
            <a:avLst/>
          </a:prstGeom>
        </p:spPr>
      </p:pic>
      <p:cxnSp>
        <p:nvCxnSpPr>
          <p:cNvPr id="9" name="Straight Connector 8">
            <a:extLst>
              <a:ext uri="{FF2B5EF4-FFF2-40B4-BE49-F238E27FC236}">
                <a16:creationId xmlns:a16="http://schemas.microsoft.com/office/drawing/2014/main" id="{C00B2527-9C5D-5369-2A1C-1AFABC7B0F08}"/>
              </a:ext>
            </a:extLst>
          </p:cNvPr>
          <p:cNvCxnSpPr>
            <a:cxnSpLocks/>
          </p:cNvCxnSpPr>
          <p:nvPr/>
        </p:nvCxnSpPr>
        <p:spPr>
          <a:xfrm>
            <a:off x="2700996" y="2951378"/>
            <a:ext cx="267755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D3A6031F-E32D-E330-915E-91014E83605F}"/>
              </a:ext>
            </a:extLst>
          </p:cNvPr>
          <p:cNvCxnSpPr>
            <a:cxnSpLocks/>
          </p:cNvCxnSpPr>
          <p:nvPr/>
        </p:nvCxnSpPr>
        <p:spPr>
          <a:xfrm>
            <a:off x="2980005" y="3381614"/>
            <a:ext cx="19999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AF9B5C59-0EEC-7B26-F613-C08ED679901F}"/>
              </a:ext>
            </a:extLst>
          </p:cNvPr>
          <p:cNvCxnSpPr>
            <a:cxnSpLocks/>
          </p:cNvCxnSpPr>
          <p:nvPr/>
        </p:nvCxnSpPr>
        <p:spPr>
          <a:xfrm>
            <a:off x="2980005" y="3829436"/>
            <a:ext cx="26330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DDE04909-1F32-6950-6E90-7BBA0F0E5FF8}"/>
              </a:ext>
            </a:extLst>
          </p:cNvPr>
          <p:cNvCxnSpPr>
            <a:cxnSpLocks/>
          </p:cNvCxnSpPr>
          <p:nvPr/>
        </p:nvCxnSpPr>
        <p:spPr>
          <a:xfrm>
            <a:off x="7234755" y="3266728"/>
            <a:ext cx="20780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6DDD8623-6545-9283-6137-90DD41F9665D}"/>
              </a:ext>
            </a:extLst>
          </p:cNvPr>
          <p:cNvCxnSpPr>
            <a:cxnSpLocks/>
          </p:cNvCxnSpPr>
          <p:nvPr/>
        </p:nvCxnSpPr>
        <p:spPr>
          <a:xfrm>
            <a:off x="7234755" y="3714550"/>
            <a:ext cx="26330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EA3686B2-042F-1A8D-B319-003AAC75A734}"/>
              </a:ext>
            </a:extLst>
          </p:cNvPr>
          <p:cNvCxnSpPr>
            <a:cxnSpLocks/>
          </p:cNvCxnSpPr>
          <p:nvPr/>
        </p:nvCxnSpPr>
        <p:spPr>
          <a:xfrm>
            <a:off x="4062044" y="4966574"/>
            <a:ext cx="238095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521E754A-B066-C517-048E-04E68B42F95B}"/>
              </a:ext>
            </a:extLst>
          </p:cNvPr>
          <p:cNvCxnSpPr>
            <a:cxnSpLocks/>
          </p:cNvCxnSpPr>
          <p:nvPr/>
        </p:nvCxnSpPr>
        <p:spPr>
          <a:xfrm>
            <a:off x="4062044" y="5599620"/>
            <a:ext cx="48428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DFEAE5CF-507A-4C5A-A52D-26CEAC88A76B}"/>
              </a:ext>
            </a:extLst>
          </p:cNvPr>
          <p:cNvCxnSpPr>
            <a:cxnSpLocks/>
          </p:cNvCxnSpPr>
          <p:nvPr/>
        </p:nvCxnSpPr>
        <p:spPr>
          <a:xfrm>
            <a:off x="4062044" y="6252886"/>
            <a:ext cx="40972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013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6B79F-9FAD-9477-DCF8-2AF5D82BADE4}"/>
              </a:ext>
            </a:extLst>
          </p:cNvPr>
          <p:cNvPicPr>
            <a:picLocks noChangeAspect="1"/>
          </p:cNvPicPr>
          <p:nvPr/>
        </p:nvPicPr>
        <p:blipFill>
          <a:blip r:embed="rId2"/>
          <a:stretch>
            <a:fillRect/>
          </a:stretch>
        </p:blipFill>
        <p:spPr>
          <a:xfrm>
            <a:off x="1743888" y="420464"/>
            <a:ext cx="8647953" cy="3136897"/>
          </a:xfrm>
          <a:prstGeom prst="rect">
            <a:avLst/>
          </a:prstGeom>
        </p:spPr>
      </p:pic>
      <p:pic>
        <p:nvPicPr>
          <p:cNvPr id="5" name="Picture 4">
            <a:extLst>
              <a:ext uri="{FF2B5EF4-FFF2-40B4-BE49-F238E27FC236}">
                <a16:creationId xmlns:a16="http://schemas.microsoft.com/office/drawing/2014/main" id="{9658CDB7-CF8D-CA64-5021-9450A0FD49D8}"/>
              </a:ext>
            </a:extLst>
          </p:cNvPr>
          <p:cNvPicPr>
            <a:picLocks noChangeAspect="1"/>
          </p:cNvPicPr>
          <p:nvPr/>
        </p:nvPicPr>
        <p:blipFill>
          <a:blip r:embed="rId3"/>
          <a:stretch>
            <a:fillRect/>
          </a:stretch>
        </p:blipFill>
        <p:spPr>
          <a:xfrm>
            <a:off x="2656822" y="4162166"/>
            <a:ext cx="6878354" cy="1872874"/>
          </a:xfrm>
          <a:prstGeom prst="rect">
            <a:avLst/>
          </a:prstGeom>
        </p:spPr>
      </p:pic>
      <p:cxnSp>
        <p:nvCxnSpPr>
          <p:cNvPr id="4" name="Straight Connector 3">
            <a:extLst>
              <a:ext uri="{FF2B5EF4-FFF2-40B4-BE49-F238E27FC236}">
                <a16:creationId xmlns:a16="http://schemas.microsoft.com/office/drawing/2014/main" id="{D1D71829-D13C-5116-80BC-5A4411BAC5D4}"/>
              </a:ext>
            </a:extLst>
          </p:cNvPr>
          <p:cNvCxnSpPr>
            <a:cxnSpLocks/>
          </p:cNvCxnSpPr>
          <p:nvPr/>
        </p:nvCxnSpPr>
        <p:spPr>
          <a:xfrm>
            <a:off x="7158110" y="1116716"/>
            <a:ext cx="19999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5E6714DC-8DD4-183F-0829-B8861D5F04DD}"/>
              </a:ext>
            </a:extLst>
          </p:cNvPr>
          <p:cNvCxnSpPr>
            <a:cxnSpLocks/>
          </p:cNvCxnSpPr>
          <p:nvPr/>
        </p:nvCxnSpPr>
        <p:spPr>
          <a:xfrm>
            <a:off x="2980005" y="1566882"/>
            <a:ext cx="69166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84CA52B1-FEE4-7CC5-94AF-9CFE364A923A}"/>
              </a:ext>
            </a:extLst>
          </p:cNvPr>
          <p:cNvCxnSpPr>
            <a:cxnSpLocks/>
          </p:cNvCxnSpPr>
          <p:nvPr/>
        </p:nvCxnSpPr>
        <p:spPr>
          <a:xfrm>
            <a:off x="3838134" y="1566882"/>
            <a:ext cx="45743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A7328C66-273B-AF15-78A8-7B92792DCFA6}"/>
              </a:ext>
            </a:extLst>
          </p:cNvPr>
          <p:cNvCxnSpPr>
            <a:cxnSpLocks/>
          </p:cNvCxnSpPr>
          <p:nvPr/>
        </p:nvCxnSpPr>
        <p:spPr>
          <a:xfrm>
            <a:off x="2980005" y="1988913"/>
            <a:ext cx="402570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4A568D9-5C0D-5A2A-47F3-E7F8DB869703}"/>
              </a:ext>
            </a:extLst>
          </p:cNvPr>
          <p:cNvCxnSpPr>
            <a:cxnSpLocks/>
          </p:cNvCxnSpPr>
          <p:nvPr/>
        </p:nvCxnSpPr>
        <p:spPr>
          <a:xfrm>
            <a:off x="2980005" y="2467214"/>
            <a:ext cx="27455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17F8AA68-0804-F4B6-370A-23D01D9C0D29}"/>
              </a:ext>
            </a:extLst>
          </p:cNvPr>
          <p:cNvCxnSpPr>
            <a:cxnSpLocks/>
          </p:cNvCxnSpPr>
          <p:nvPr/>
        </p:nvCxnSpPr>
        <p:spPr>
          <a:xfrm>
            <a:off x="2965938" y="2903312"/>
            <a:ext cx="17608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9CF8BAE8-B419-91DA-84ED-D8E01ECDA4B0}"/>
              </a:ext>
            </a:extLst>
          </p:cNvPr>
          <p:cNvCxnSpPr>
            <a:cxnSpLocks/>
          </p:cNvCxnSpPr>
          <p:nvPr/>
        </p:nvCxnSpPr>
        <p:spPr>
          <a:xfrm>
            <a:off x="4274233" y="4760248"/>
            <a:ext cx="16341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C6C7B21-E3B7-7E2B-26D6-7DF3C7218BC0}"/>
              </a:ext>
            </a:extLst>
          </p:cNvPr>
          <p:cNvCxnSpPr>
            <a:cxnSpLocks/>
          </p:cNvCxnSpPr>
          <p:nvPr/>
        </p:nvCxnSpPr>
        <p:spPr>
          <a:xfrm>
            <a:off x="6067864" y="4760248"/>
            <a:ext cx="25556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6C256A2-9518-D510-8DA1-B22ED8DD7218}"/>
              </a:ext>
            </a:extLst>
          </p:cNvPr>
          <p:cNvCxnSpPr>
            <a:cxnSpLocks/>
          </p:cNvCxnSpPr>
          <p:nvPr/>
        </p:nvCxnSpPr>
        <p:spPr>
          <a:xfrm>
            <a:off x="3084340" y="5365158"/>
            <a:ext cx="17971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6AAF58CB-D61B-F898-3332-6DE717C09F40}"/>
              </a:ext>
            </a:extLst>
          </p:cNvPr>
          <p:cNvCxnSpPr>
            <a:cxnSpLocks/>
          </p:cNvCxnSpPr>
          <p:nvPr/>
        </p:nvCxnSpPr>
        <p:spPr>
          <a:xfrm>
            <a:off x="5005754" y="5365158"/>
            <a:ext cx="170453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E07FEB8-1AC3-BC4F-3404-672793DFB44F}"/>
              </a:ext>
            </a:extLst>
          </p:cNvPr>
          <p:cNvCxnSpPr>
            <a:cxnSpLocks/>
          </p:cNvCxnSpPr>
          <p:nvPr/>
        </p:nvCxnSpPr>
        <p:spPr>
          <a:xfrm>
            <a:off x="6890824" y="5365158"/>
            <a:ext cx="226724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1BF551AC-7642-D934-C665-64A5F08D44B1}"/>
              </a:ext>
            </a:extLst>
          </p:cNvPr>
          <p:cNvCxnSpPr>
            <a:cxnSpLocks/>
          </p:cNvCxnSpPr>
          <p:nvPr/>
        </p:nvCxnSpPr>
        <p:spPr>
          <a:xfrm>
            <a:off x="3134750" y="6006904"/>
            <a:ext cx="21265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3715BC77-7BAD-034A-C52F-72F1C45217C0}"/>
              </a:ext>
            </a:extLst>
          </p:cNvPr>
          <p:cNvCxnSpPr>
            <a:cxnSpLocks/>
          </p:cNvCxnSpPr>
          <p:nvPr/>
        </p:nvCxnSpPr>
        <p:spPr>
          <a:xfrm>
            <a:off x="5725551" y="6006904"/>
            <a:ext cx="1842866" cy="536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7694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A3DD2-B095-9B5F-290E-CBCD84040423}"/>
              </a:ext>
            </a:extLst>
          </p:cNvPr>
          <p:cNvPicPr>
            <a:picLocks noChangeAspect="1"/>
          </p:cNvPicPr>
          <p:nvPr/>
        </p:nvPicPr>
        <p:blipFill>
          <a:blip r:embed="rId2"/>
          <a:stretch>
            <a:fillRect/>
          </a:stretch>
        </p:blipFill>
        <p:spPr>
          <a:xfrm>
            <a:off x="1581259" y="736430"/>
            <a:ext cx="9029479" cy="2453419"/>
          </a:xfrm>
          <a:prstGeom prst="rect">
            <a:avLst/>
          </a:prstGeom>
        </p:spPr>
      </p:pic>
      <p:pic>
        <p:nvPicPr>
          <p:cNvPr id="5" name="Picture 4">
            <a:extLst>
              <a:ext uri="{FF2B5EF4-FFF2-40B4-BE49-F238E27FC236}">
                <a16:creationId xmlns:a16="http://schemas.microsoft.com/office/drawing/2014/main" id="{7D9BE37B-D4A3-880C-8C39-B7218B39AA44}"/>
              </a:ext>
            </a:extLst>
          </p:cNvPr>
          <p:cNvPicPr>
            <a:picLocks noChangeAspect="1"/>
          </p:cNvPicPr>
          <p:nvPr/>
        </p:nvPicPr>
        <p:blipFill>
          <a:blip r:embed="rId3"/>
          <a:stretch>
            <a:fillRect/>
          </a:stretch>
        </p:blipFill>
        <p:spPr>
          <a:xfrm>
            <a:off x="2325528" y="3668151"/>
            <a:ext cx="7540943" cy="2141806"/>
          </a:xfrm>
          <a:prstGeom prst="rect">
            <a:avLst/>
          </a:prstGeom>
        </p:spPr>
      </p:pic>
      <p:cxnSp>
        <p:nvCxnSpPr>
          <p:cNvPr id="6" name="Straight Connector 5">
            <a:extLst>
              <a:ext uri="{FF2B5EF4-FFF2-40B4-BE49-F238E27FC236}">
                <a16:creationId xmlns:a16="http://schemas.microsoft.com/office/drawing/2014/main" id="{7644D7A5-11B3-5CD8-D15B-0BECC943133D}"/>
              </a:ext>
            </a:extLst>
          </p:cNvPr>
          <p:cNvCxnSpPr>
            <a:cxnSpLocks/>
          </p:cNvCxnSpPr>
          <p:nvPr/>
        </p:nvCxnSpPr>
        <p:spPr>
          <a:xfrm>
            <a:off x="6235503" y="1440272"/>
            <a:ext cx="250053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2AC2E687-E2BB-EE87-C469-0B9F25BE23D9}"/>
              </a:ext>
            </a:extLst>
          </p:cNvPr>
          <p:cNvCxnSpPr>
            <a:cxnSpLocks/>
          </p:cNvCxnSpPr>
          <p:nvPr/>
        </p:nvCxnSpPr>
        <p:spPr>
          <a:xfrm>
            <a:off x="2873325" y="1918574"/>
            <a:ext cx="22895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7E92441-8279-3C72-9A39-BCD2DDB43DA8}"/>
              </a:ext>
            </a:extLst>
          </p:cNvPr>
          <p:cNvCxnSpPr>
            <a:cxnSpLocks/>
          </p:cNvCxnSpPr>
          <p:nvPr/>
        </p:nvCxnSpPr>
        <p:spPr>
          <a:xfrm>
            <a:off x="5240212" y="1918574"/>
            <a:ext cx="14278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B3EE3F2E-3A76-AF02-FA09-9FCB938F055A}"/>
              </a:ext>
            </a:extLst>
          </p:cNvPr>
          <p:cNvCxnSpPr>
            <a:cxnSpLocks/>
          </p:cNvCxnSpPr>
          <p:nvPr/>
        </p:nvCxnSpPr>
        <p:spPr>
          <a:xfrm>
            <a:off x="2873325" y="2354672"/>
            <a:ext cx="17971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9FC0732-FE9D-987E-D11A-7B4AA61E4A90}"/>
              </a:ext>
            </a:extLst>
          </p:cNvPr>
          <p:cNvCxnSpPr>
            <a:cxnSpLocks/>
          </p:cNvCxnSpPr>
          <p:nvPr/>
        </p:nvCxnSpPr>
        <p:spPr>
          <a:xfrm>
            <a:off x="4870937" y="2354672"/>
            <a:ext cx="425899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46B9F60-ED7A-E543-F265-8C8A6A9355EE}"/>
              </a:ext>
            </a:extLst>
          </p:cNvPr>
          <p:cNvCxnSpPr>
            <a:cxnSpLocks/>
          </p:cNvCxnSpPr>
          <p:nvPr/>
        </p:nvCxnSpPr>
        <p:spPr>
          <a:xfrm>
            <a:off x="2873325" y="2818906"/>
            <a:ext cx="19976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F39BBD5A-2EA9-F83B-0109-2FA1559E5C4A}"/>
              </a:ext>
            </a:extLst>
          </p:cNvPr>
          <p:cNvCxnSpPr>
            <a:cxnSpLocks/>
          </p:cNvCxnSpPr>
          <p:nvPr/>
        </p:nvCxnSpPr>
        <p:spPr>
          <a:xfrm>
            <a:off x="5078435" y="2818906"/>
            <a:ext cx="17971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C1678F4-AB9B-C942-87DA-35742E84540D}"/>
              </a:ext>
            </a:extLst>
          </p:cNvPr>
          <p:cNvCxnSpPr>
            <a:cxnSpLocks/>
          </p:cNvCxnSpPr>
          <p:nvPr/>
        </p:nvCxnSpPr>
        <p:spPr>
          <a:xfrm>
            <a:off x="2718580" y="4211608"/>
            <a:ext cx="54125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1517507F-41C0-E39B-115B-6C9F67A5D431}"/>
              </a:ext>
            </a:extLst>
          </p:cNvPr>
          <p:cNvCxnSpPr>
            <a:cxnSpLocks/>
          </p:cNvCxnSpPr>
          <p:nvPr/>
        </p:nvCxnSpPr>
        <p:spPr>
          <a:xfrm>
            <a:off x="2718580" y="4739054"/>
            <a:ext cx="54125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0F24AC83-407B-71F8-4EDD-B680996A60A1}"/>
              </a:ext>
            </a:extLst>
          </p:cNvPr>
          <p:cNvCxnSpPr>
            <a:cxnSpLocks/>
          </p:cNvCxnSpPr>
          <p:nvPr/>
        </p:nvCxnSpPr>
        <p:spPr>
          <a:xfrm>
            <a:off x="2718580" y="5294820"/>
            <a:ext cx="394950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8DDE8748-607A-4541-6688-301C9F41C717}"/>
              </a:ext>
            </a:extLst>
          </p:cNvPr>
          <p:cNvCxnSpPr>
            <a:cxnSpLocks/>
          </p:cNvCxnSpPr>
          <p:nvPr/>
        </p:nvCxnSpPr>
        <p:spPr>
          <a:xfrm>
            <a:off x="6875584" y="5294820"/>
            <a:ext cx="27045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323C954-0E47-3C29-99B6-52CCBFD8F032}"/>
              </a:ext>
            </a:extLst>
          </p:cNvPr>
          <p:cNvCxnSpPr>
            <a:cxnSpLocks/>
          </p:cNvCxnSpPr>
          <p:nvPr/>
        </p:nvCxnSpPr>
        <p:spPr>
          <a:xfrm>
            <a:off x="2727370" y="5753685"/>
            <a:ext cx="12907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06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F44D5-D760-FA76-5A59-1CAE7DF410A5}"/>
              </a:ext>
            </a:extLst>
          </p:cNvPr>
          <p:cNvPicPr>
            <a:picLocks noChangeAspect="1"/>
          </p:cNvPicPr>
          <p:nvPr/>
        </p:nvPicPr>
        <p:blipFill>
          <a:blip r:embed="rId2"/>
          <a:stretch>
            <a:fillRect/>
          </a:stretch>
        </p:blipFill>
        <p:spPr>
          <a:xfrm>
            <a:off x="1515663" y="748223"/>
            <a:ext cx="9160673" cy="2284429"/>
          </a:xfrm>
          <a:prstGeom prst="rect">
            <a:avLst/>
          </a:prstGeom>
        </p:spPr>
      </p:pic>
      <p:pic>
        <p:nvPicPr>
          <p:cNvPr id="5" name="Picture 4">
            <a:extLst>
              <a:ext uri="{FF2B5EF4-FFF2-40B4-BE49-F238E27FC236}">
                <a16:creationId xmlns:a16="http://schemas.microsoft.com/office/drawing/2014/main" id="{580FB2CD-562B-1CBD-82C9-8E61269A73B3}"/>
              </a:ext>
            </a:extLst>
          </p:cNvPr>
          <p:cNvPicPr>
            <a:picLocks noChangeAspect="1"/>
          </p:cNvPicPr>
          <p:nvPr/>
        </p:nvPicPr>
        <p:blipFill>
          <a:blip r:embed="rId3"/>
          <a:stretch>
            <a:fillRect/>
          </a:stretch>
        </p:blipFill>
        <p:spPr>
          <a:xfrm>
            <a:off x="2190597" y="3555610"/>
            <a:ext cx="7810804" cy="2211909"/>
          </a:xfrm>
          <a:prstGeom prst="rect">
            <a:avLst/>
          </a:prstGeom>
        </p:spPr>
      </p:pic>
      <p:cxnSp>
        <p:nvCxnSpPr>
          <p:cNvPr id="4" name="Straight Connector 3">
            <a:extLst>
              <a:ext uri="{FF2B5EF4-FFF2-40B4-BE49-F238E27FC236}">
                <a16:creationId xmlns:a16="http://schemas.microsoft.com/office/drawing/2014/main" id="{6C3D8B68-3543-9103-EBC2-B87BEAC83FA9}"/>
              </a:ext>
            </a:extLst>
          </p:cNvPr>
          <p:cNvCxnSpPr>
            <a:cxnSpLocks/>
          </p:cNvCxnSpPr>
          <p:nvPr/>
        </p:nvCxnSpPr>
        <p:spPr>
          <a:xfrm>
            <a:off x="4298851" y="1482475"/>
            <a:ext cx="26646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7B971BA8-E761-2859-211F-A3B168E23393}"/>
              </a:ext>
            </a:extLst>
          </p:cNvPr>
          <p:cNvCxnSpPr>
            <a:cxnSpLocks/>
          </p:cNvCxnSpPr>
          <p:nvPr/>
        </p:nvCxnSpPr>
        <p:spPr>
          <a:xfrm>
            <a:off x="4420771" y="1890438"/>
            <a:ext cx="58064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BCFDF12-C9F1-FB5F-75B6-D07E8B9C13EC}"/>
              </a:ext>
            </a:extLst>
          </p:cNvPr>
          <p:cNvCxnSpPr>
            <a:cxnSpLocks/>
          </p:cNvCxnSpPr>
          <p:nvPr/>
        </p:nvCxnSpPr>
        <p:spPr>
          <a:xfrm>
            <a:off x="2501702" y="2312469"/>
            <a:ext cx="20702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44639C7-183D-4CB8-6CB2-30E7F167C797}"/>
              </a:ext>
            </a:extLst>
          </p:cNvPr>
          <p:cNvCxnSpPr>
            <a:cxnSpLocks/>
          </p:cNvCxnSpPr>
          <p:nvPr/>
        </p:nvCxnSpPr>
        <p:spPr>
          <a:xfrm>
            <a:off x="6615331" y="2312469"/>
            <a:ext cx="17971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8FCFC5BF-5026-E28F-C4BE-9B4D5797E6EB}"/>
              </a:ext>
            </a:extLst>
          </p:cNvPr>
          <p:cNvCxnSpPr>
            <a:cxnSpLocks/>
          </p:cNvCxnSpPr>
          <p:nvPr/>
        </p:nvCxnSpPr>
        <p:spPr>
          <a:xfrm>
            <a:off x="2501702" y="2706365"/>
            <a:ext cx="42648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AD7FC073-EAF7-91BD-9095-8B3BB5C56A3B}"/>
              </a:ext>
            </a:extLst>
          </p:cNvPr>
          <p:cNvCxnSpPr>
            <a:cxnSpLocks/>
          </p:cNvCxnSpPr>
          <p:nvPr/>
        </p:nvCxnSpPr>
        <p:spPr>
          <a:xfrm>
            <a:off x="2623622" y="4042795"/>
            <a:ext cx="73777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9CCC96E1-5FBC-1056-E90B-B5ABA300ED05}"/>
              </a:ext>
            </a:extLst>
          </p:cNvPr>
          <p:cNvCxnSpPr>
            <a:cxnSpLocks/>
          </p:cNvCxnSpPr>
          <p:nvPr/>
        </p:nvCxnSpPr>
        <p:spPr>
          <a:xfrm>
            <a:off x="2623622" y="4633638"/>
            <a:ext cx="57888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CD5D8820-B28B-E2AE-3521-4CA5E06C9BC4}"/>
              </a:ext>
            </a:extLst>
          </p:cNvPr>
          <p:cNvCxnSpPr>
            <a:cxnSpLocks/>
          </p:cNvCxnSpPr>
          <p:nvPr/>
        </p:nvCxnSpPr>
        <p:spPr>
          <a:xfrm>
            <a:off x="2623622" y="5224481"/>
            <a:ext cx="518394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AE096D1F-4C30-CFA8-714C-8F386A2ACCF7}"/>
              </a:ext>
            </a:extLst>
          </p:cNvPr>
          <p:cNvCxnSpPr>
            <a:cxnSpLocks/>
          </p:cNvCxnSpPr>
          <p:nvPr/>
        </p:nvCxnSpPr>
        <p:spPr>
          <a:xfrm>
            <a:off x="2623622" y="5767519"/>
            <a:ext cx="49588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935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A2235-D918-F392-D476-F5725C5B4DD9}"/>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5" name="Rectangle 4">
            <a:extLst>
              <a:ext uri="{FF2B5EF4-FFF2-40B4-BE49-F238E27FC236}">
                <a16:creationId xmlns:a16="http://schemas.microsoft.com/office/drawing/2014/main" id="{B0CCE85C-9579-865C-6D41-0F0B13948633}"/>
              </a:ext>
            </a:extLst>
          </p:cNvPr>
          <p:cNvSpPr/>
          <p:nvPr/>
        </p:nvSpPr>
        <p:spPr>
          <a:xfrm>
            <a:off x="2518116" y="404955"/>
            <a:ext cx="8932985" cy="1015663"/>
          </a:xfrm>
          <a:prstGeom prst="rect">
            <a:avLst/>
          </a:prstGeom>
        </p:spPr>
        <p:txBody>
          <a:bodyPr wrap="square">
            <a:spAutoFit/>
          </a:bodyPr>
          <a:lstStyle/>
          <a:p>
            <a:pPr algn="ctr"/>
            <a:r>
              <a:rPr lang="en-US" sz="3000" i="1" dirty="0">
                <a:solidFill>
                  <a:srgbClr val="0070C0"/>
                </a:solidFill>
              </a:rPr>
              <a:t>Skim and scan the text to get the specific information and choose the best option. </a:t>
            </a:r>
          </a:p>
        </p:txBody>
      </p:sp>
      <p:pic>
        <p:nvPicPr>
          <p:cNvPr id="6" name="Picture 5">
            <a:extLst>
              <a:ext uri="{FF2B5EF4-FFF2-40B4-BE49-F238E27FC236}">
                <a16:creationId xmlns:a16="http://schemas.microsoft.com/office/drawing/2014/main" id="{AFBC33B8-3FA0-AAEB-3E53-B87B506A6A06}"/>
              </a:ext>
            </a:extLst>
          </p:cNvPr>
          <p:cNvPicPr>
            <a:picLocks noChangeAspect="1"/>
          </p:cNvPicPr>
          <p:nvPr/>
        </p:nvPicPr>
        <p:blipFill>
          <a:blip r:embed="rId2"/>
          <a:stretch>
            <a:fillRect/>
          </a:stretch>
        </p:blipFill>
        <p:spPr>
          <a:xfrm>
            <a:off x="1157354" y="1622952"/>
            <a:ext cx="9877291" cy="2085206"/>
          </a:xfrm>
          <a:prstGeom prst="rect">
            <a:avLst/>
          </a:prstGeom>
        </p:spPr>
      </p:pic>
      <p:pic>
        <p:nvPicPr>
          <p:cNvPr id="7" name="Picture 6">
            <a:extLst>
              <a:ext uri="{FF2B5EF4-FFF2-40B4-BE49-F238E27FC236}">
                <a16:creationId xmlns:a16="http://schemas.microsoft.com/office/drawing/2014/main" id="{7DDA936F-A90A-75C9-23C4-163363F27847}"/>
              </a:ext>
            </a:extLst>
          </p:cNvPr>
          <p:cNvPicPr>
            <a:picLocks noChangeAspect="1"/>
          </p:cNvPicPr>
          <p:nvPr/>
        </p:nvPicPr>
        <p:blipFill>
          <a:blip r:embed="rId3"/>
          <a:stretch>
            <a:fillRect/>
          </a:stretch>
        </p:blipFill>
        <p:spPr>
          <a:xfrm>
            <a:off x="3068681" y="4199817"/>
            <a:ext cx="6054635" cy="2085206"/>
          </a:xfrm>
          <a:prstGeom prst="rect">
            <a:avLst/>
          </a:prstGeom>
        </p:spPr>
      </p:pic>
      <p:sp>
        <p:nvSpPr>
          <p:cNvPr id="8" name="Oval 7">
            <a:extLst>
              <a:ext uri="{FF2B5EF4-FFF2-40B4-BE49-F238E27FC236}">
                <a16:creationId xmlns:a16="http://schemas.microsoft.com/office/drawing/2014/main" id="{9817F401-FF80-CE5B-9AF7-CAE5326CBE2F}"/>
              </a:ext>
            </a:extLst>
          </p:cNvPr>
          <p:cNvSpPr/>
          <p:nvPr/>
        </p:nvSpPr>
        <p:spPr>
          <a:xfrm>
            <a:off x="2953790" y="4978135"/>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3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7681" y="312837"/>
            <a:ext cx="9204319" cy="6135587"/>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563" y="1958103"/>
            <a:ext cx="3328619" cy="948614"/>
          </a:xfrm>
          <a:prstGeom prst="rect">
            <a:avLst/>
          </a:prstGeom>
        </p:spPr>
      </p:pic>
    </p:spTree>
    <p:extLst>
      <p:ext uri="{BB962C8B-B14F-4D97-AF65-F5344CB8AC3E}">
        <p14:creationId xmlns:p14="http://schemas.microsoft.com/office/powerpoint/2010/main" val="1714633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C250A-5F53-B202-E736-35A32EABF817}"/>
              </a:ext>
            </a:extLst>
          </p:cNvPr>
          <p:cNvPicPr>
            <a:picLocks noChangeAspect="1"/>
          </p:cNvPicPr>
          <p:nvPr/>
        </p:nvPicPr>
        <p:blipFill>
          <a:blip r:embed="rId2"/>
          <a:stretch>
            <a:fillRect/>
          </a:stretch>
        </p:blipFill>
        <p:spPr>
          <a:xfrm>
            <a:off x="1743888" y="420464"/>
            <a:ext cx="8647953" cy="3136897"/>
          </a:xfrm>
          <a:prstGeom prst="rect">
            <a:avLst/>
          </a:prstGeom>
        </p:spPr>
      </p:pic>
      <p:pic>
        <p:nvPicPr>
          <p:cNvPr id="3" name="Picture 2">
            <a:extLst>
              <a:ext uri="{FF2B5EF4-FFF2-40B4-BE49-F238E27FC236}">
                <a16:creationId xmlns:a16="http://schemas.microsoft.com/office/drawing/2014/main" id="{DE4B22D9-839A-94A8-4CE7-4FBD8DD50875}"/>
              </a:ext>
            </a:extLst>
          </p:cNvPr>
          <p:cNvPicPr>
            <a:picLocks noChangeAspect="1"/>
          </p:cNvPicPr>
          <p:nvPr/>
        </p:nvPicPr>
        <p:blipFill>
          <a:blip r:embed="rId3"/>
          <a:stretch>
            <a:fillRect/>
          </a:stretch>
        </p:blipFill>
        <p:spPr>
          <a:xfrm>
            <a:off x="2656822" y="4162166"/>
            <a:ext cx="6878354" cy="1872874"/>
          </a:xfrm>
          <a:prstGeom prst="rect">
            <a:avLst/>
          </a:prstGeom>
        </p:spPr>
      </p:pic>
      <p:sp>
        <p:nvSpPr>
          <p:cNvPr id="4" name="Oval 3">
            <a:extLst>
              <a:ext uri="{FF2B5EF4-FFF2-40B4-BE49-F238E27FC236}">
                <a16:creationId xmlns:a16="http://schemas.microsoft.com/office/drawing/2014/main" id="{45DC18A7-7A3B-6DE9-CD7A-48E404262244}"/>
              </a:ext>
            </a:extLst>
          </p:cNvPr>
          <p:cNvSpPr/>
          <p:nvPr/>
        </p:nvSpPr>
        <p:spPr>
          <a:xfrm>
            <a:off x="2527496" y="4865591"/>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06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CFA94-DE1B-5197-A7ED-43CD61024CB9}"/>
              </a:ext>
            </a:extLst>
          </p:cNvPr>
          <p:cNvPicPr>
            <a:picLocks noChangeAspect="1"/>
          </p:cNvPicPr>
          <p:nvPr/>
        </p:nvPicPr>
        <p:blipFill>
          <a:blip r:embed="rId2"/>
          <a:stretch>
            <a:fillRect/>
          </a:stretch>
        </p:blipFill>
        <p:spPr>
          <a:xfrm>
            <a:off x="1581259" y="736430"/>
            <a:ext cx="9029479" cy="2453419"/>
          </a:xfrm>
          <a:prstGeom prst="rect">
            <a:avLst/>
          </a:prstGeom>
        </p:spPr>
      </p:pic>
      <p:pic>
        <p:nvPicPr>
          <p:cNvPr id="3" name="Picture 2">
            <a:extLst>
              <a:ext uri="{FF2B5EF4-FFF2-40B4-BE49-F238E27FC236}">
                <a16:creationId xmlns:a16="http://schemas.microsoft.com/office/drawing/2014/main" id="{6AD2DC30-A0E6-D9AF-E838-849BB057EB4C}"/>
              </a:ext>
            </a:extLst>
          </p:cNvPr>
          <p:cNvPicPr>
            <a:picLocks noChangeAspect="1"/>
          </p:cNvPicPr>
          <p:nvPr/>
        </p:nvPicPr>
        <p:blipFill>
          <a:blip r:embed="rId3"/>
          <a:stretch>
            <a:fillRect/>
          </a:stretch>
        </p:blipFill>
        <p:spPr>
          <a:xfrm>
            <a:off x="2325528" y="3668151"/>
            <a:ext cx="7540943" cy="2141806"/>
          </a:xfrm>
          <a:prstGeom prst="rect">
            <a:avLst/>
          </a:prstGeom>
        </p:spPr>
      </p:pic>
      <p:sp>
        <p:nvSpPr>
          <p:cNvPr id="4" name="Oval 3">
            <a:extLst>
              <a:ext uri="{FF2B5EF4-FFF2-40B4-BE49-F238E27FC236}">
                <a16:creationId xmlns:a16="http://schemas.microsoft.com/office/drawing/2014/main" id="{5B50980F-9E43-8A43-CAF5-F79E386BB48C}"/>
              </a:ext>
            </a:extLst>
          </p:cNvPr>
          <p:cNvSpPr/>
          <p:nvPr/>
        </p:nvSpPr>
        <p:spPr>
          <a:xfrm>
            <a:off x="2236337" y="4824925"/>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95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03BD56-B90E-98E1-81F2-29C1FF63643A}"/>
              </a:ext>
            </a:extLst>
          </p:cNvPr>
          <p:cNvPicPr>
            <a:picLocks noChangeAspect="1"/>
          </p:cNvPicPr>
          <p:nvPr/>
        </p:nvPicPr>
        <p:blipFill>
          <a:blip r:embed="rId2"/>
          <a:stretch>
            <a:fillRect/>
          </a:stretch>
        </p:blipFill>
        <p:spPr>
          <a:xfrm>
            <a:off x="1515663" y="748223"/>
            <a:ext cx="9160673" cy="2284429"/>
          </a:xfrm>
          <a:prstGeom prst="rect">
            <a:avLst/>
          </a:prstGeom>
        </p:spPr>
      </p:pic>
      <p:pic>
        <p:nvPicPr>
          <p:cNvPr id="3" name="Picture 2">
            <a:extLst>
              <a:ext uri="{FF2B5EF4-FFF2-40B4-BE49-F238E27FC236}">
                <a16:creationId xmlns:a16="http://schemas.microsoft.com/office/drawing/2014/main" id="{F8872197-2D1B-2088-32C3-E7E40187B2C0}"/>
              </a:ext>
            </a:extLst>
          </p:cNvPr>
          <p:cNvPicPr>
            <a:picLocks noChangeAspect="1"/>
          </p:cNvPicPr>
          <p:nvPr/>
        </p:nvPicPr>
        <p:blipFill>
          <a:blip r:embed="rId3"/>
          <a:stretch>
            <a:fillRect/>
          </a:stretch>
        </p:blipFill>
        <p:spPr>
          <a:xfrm>
            <a:off x="2190597" y="3555610"/>
            <a:ext cx="7810804" cy="2211909"/>
          </a:xfrm>
          <a:prstGeom prst="rect">
            <a:avLst/>
          </a:prstGeom>
        </p:spPr>
      </p:pic>
      <p:sp>
        <p:nvSpPr>
          <p:cNvPr id="4" name="Oval 3">
            <a:extLst>
              <a:ext uri="{FF2B5EF4-FFF2-40B4-BE49-F238E27FC236}">
                <a16:creationId xmlns:a16="http://schemas.microsoft.com/office/drawing/2014/main" id="{A80807DC-8225-A36D-34DB-50FC5E620D07}"/>
              </a:ext>
            </a:extLst>
          </p:cNvPr>
          <p:cNvSpPr/>
          <p:nvPr/>
        </p:nvSpPr>
        <p:spPr>
          <a:xfrm>
            <a:off x="2092121" y="4754587"/>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5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3D7EC0-8730-B361-0FE3-53AB69B1184C}"/>
              </a:ext>
            </a:extLst>
          </p:cNvPr>
          <p:cNvSpPr txBox="1"/>
          <p:nvPr/>
        </p:nvSpPr>
        <p:spPr>
          <a:xfrm>
            <a:off x="1934129" y="436828"/>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4" name="Rectangle 3">
            <a:extLst>
              <a:ext uri="{FF2B5EF4-FFF2-40B4-BE49-F238E27FC236}">
                <a16:creationId xmlns:a16="http://schemas.microsoft.com/office/drawing/2014/main" id="{A081C84D-533D-8386-ADBF-87CEFE4E5246}"/>
              </a:ext>
            </a:extLst>
          </p:cNvPr>
          <p:cNvSpPr/>
          <p:nvPr/>
        </p:nvSpPr>
        <p:spPr>
          <a:xfrm>
            <a:off x="152" y="1555180"/>
            <a:ext cx="5622391" cy="553998"/>
          </a:xfrm>
          <a:prstGeom prst="rect">
            <a:avLst/>
          </a:prstGeom>
        </p:spPr>
        <p:txBody>
          <a:bodyPr wrap="square">
            <a:spAutoFit/>
          </a:bodyPr>
          <a:lstStyle/>
          <a:p>
            <a:pPr algn="ctr"/>
            <a:r>
              <a:rPr lang="en-US" sz="3000" i="1" dirty="0">
                <a:solidFill>
                  <a:srgbClr val="0070C0"/>
                </a:solidFill>
              </a:rPr>
              <a:t>Underline the key words/phrases. </a:t>
            </a:r>
          </a:p>
        </p:txBody>
      </p:sp>
      <p:sp>
        <p:nvSpPr>
          <p:cNvPr id="7" name="TextBox 6">
            <a:extLst>
              <a:ext uri="{FF2B5EF4-FFF2-40B4-BE49-F238E27FC236}">
                <a16:creationId xmlns:a16="http://schemas.microsoft.com/office/drawing/2014/main" id="{C64D0C90-2EB6-3936-0EBD-480970B4ECCF}"/>
              </a:ext>
            </a:extLst>
          </p:cNvPr>
          <p:cNvSpPr txBox="1"/>
          <p:nvPr/>
        </p:nvSpPr>
        <p:spPr>
          <a:xfrm>
            <a:off x="0" y="339408"/>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sp>
        <p:nvSpPr>
          <p:cNvPr id="23" name="TextBox 22">
            <a:extLst>
              <a:ext uri="{FF2B5EF4-FFF2-40B4-BE49-F238E27FC236}">
                <a16:creationId xmlns:a16="http://schemas.microsoft.com/office/drawing/2014/main" id="{55D7733C-3BAC-D816-776C-9A2FA81713D5}"/>
              </a:ext>
            </a:extLst>
          </p:cNvPr>
          <p:cNvSpPr txBox="1"/>
          <p:nvPr/>
        </p:nvSpPr>
        <p:spPr>
          <a:xfrm>
            <a:off x="3908974" y="340138"/>
            <a:ext cx="8108854" cy="1138773"/>
          </a:xfrm>
          <a:prstGeom prst="rect">
            <a:avLst/>
          </a:prstGeom>
          <a:noFill/>
        </p:spPr>
        <p:txBody>
          <a:bodyPr wrap="square">
            <a:spAutoFit/>
          </a:bodyPr>
          <a:lstStyle/>
          <a:p>
            <a:r>
              <a:rPr lang="en-US" sz="3400" b="1" i="0" dirty="0">
                <a:solidFill>
                  <a:srgbClr val="242021"/>
                </a:solidFill>
                <a:effectLst/>
              </a:rPr>
              <a:t>For each question, write the correct answer. Write one word for each gap.</a:t>
            </a:r>
            <a:r>
              <a:rPr lang="en-US" sz="3400" dirty="0"/>
              <a:t> </a:t>
            </a:r>
          </a:p>
        </p:txBody>
      </p:sp>
      <p:cxnSp>
        <p:nvCxnSpPr>
          <p:cNvPr id="11" name="Straight Connector 10">
            <a:extLst>
              <a:ext uri="{FF2B5EF4-FFF2-40B4-BE49-F238E27FC236}">
                <a16:creationId xmlns:a16="http://schemas.microsoft.com/office/drawing/2014/main" id="{157297CD-AE32-BEAB-0641-009C93C44B29}"/>
              </a:ext>
            </a:extLst>
          </p:cNvPr>
          <p:cNvCxnSpPr>
            <a:cxnSpLocks/>
          </p:cNvCxnSpPr>
          <p:nvPr/>
        </p:nvCxnSpPr>
        <p:spPr>
          <a:xfrm>
            <a:off x="4445468" y="853365"/>
            <a:ext cx="276389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CDD1ECF9-32E5-3498-4AA0-9F9023A0CC89}"/>
              </a:ext>
            </a:extLst>
          </p:cNvPr>
          <p:cNvCxnSpPr>
            <a:cxnSpLocks/>
          </p:cNvCxnSpPr>
          <p:nvPr/>
        </p:nvCxnSpPr>
        <p:spPr>
          <a:xfrm>
            <a:off x="7718440" y="851468"/>
            <a:ext cx="39945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F98144E2-8186-C067-B747-400027786666}"/>
              </a:ext>
            </a:extLst>
          </p:cNvPr>
          <p:cNvCxnSpPr>
            <a:cxnSpLocks/>
          </p:cNvCxnSpPr>
          <p:nvPr/>
        </p:nvCxnSpPr>
        <p:spPr>
          <a:xfrm>
            <a:off x="4075354" y="1368621"/>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1A950BE-9A75-CC98-37D1-AE35B02AAB02}"/>
              </a:ext>
            </a:extLst>
          </p:cNvPr>
          <p:cNvCxnSpPr>
            <a:cxnSpLocks/>
          </p:cNvCxnSpPr>
          <p:nvPr/>
        </p:nvCxnSpPr>
        <p:spPr>
          <a:xfrm>
            <a:off x="6951844" y="1358386"/>
            <a:ext cx="21921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C69C3AC1-3751-0B09-19D1-E2BCCE8D62A4}"/>
              </a:ext>
            </a:extLst>
          </p:cNvPr>
          <p:cNvSpPr txBox="1"/>
          <p:nvPr/>
        </p:nvSpPr>
        <p:spPr>
          <a:xfrm>
            <a:off x="2811348" y="2197153"/>
            <a:ext cx="7197969" cy="646331"/>
          </a:xfrm>
          <a:prstGeom prst="rect">
            <a:avLst/>
          </a:prstGeom>
          <a:noFill/>
        </p:spPr>
        <p:txBody>
          <a:bodyPr wrap="square">
            <a:spAutoFit/>
          </a:bodyPr>
          <a:lstStyle/>
          <a:p>
            <a:pPr algn="ctr"/>
            <a:r>
              <a:rPr lang="en-US" sz="3600" b="1" dirty="0">
                <a:solidFill>
                  <a:srgbClr val="242021"/>
                </a:solidFill>
                <a:effectLst/>
                <a:ea typeface="Times New Roman" panose="02020603050405020304" pitchFamily="18" charset="0"/>
                <a:cs typeface="Times New Roman" panose="02020603050405020304" pitchFamily="18" charset="0"/>
              </a:rPr>
              <a:t>The Many Uses of Your Cell Phone</a:t>
            </a:r>
            <a:endParaRPr lang="en-US" sz="3600" b="1" dirty="0"/>
          </a:p>
        </p:txBody>
      </p:sp>
      <p:sp>
        <p:nvSpPr>
          <p:cNvPr id="39" name="TextBox 38">
            <a:extLst>
              <a:ext uri="{FF2B5EF4-FFF2-40B4-BE49-F238E27FC236}">
                <a16:creationId xmlns:a16="http://schemas.microsoft.com/office/drawing/2014/main" id="{6C8CCEAC-1036-A4DA-5B58-50F765F8EB45}"/>
              </a:ext>
            </a:extLst>
          </p:cNvPr>
          <p:cNvSpPr txBox="1"/>
          <p:nvPr/>
        </p:nvSpPr>
        <p:spPr>
          <a:xfrm>
            <a:off x="742963" y="3116126"/>
            <a:ext cx="10706073" cy="3046988"/>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People used to only use their cell phone for making phone calls, (1) ___________ now you can use them for almost everything. You are able to communicate with your friends and family through text messages, emails, chat programs,</a:t>
            </a:r>
            <a:r>
              <a:rPr lang="en-US" sz="3200" dirty="0">
                <a:solidFill>
                  <a:srgbClr val="242021"/>
                </a:solidFill>
                <a:ea typeface="Times New Roman" panose="02020603050405020304" pitchFamily="18" charset="0"/>
                <a:cs typeface="Times New Roman" panose="02020603050405020304" pitchFamily="18" charset="0"/>
              </a:rPr>
              <a:t> </a:t>
            </a:r>
            <a:r>
              <a:rPr lang="en-US" sz="3200" dirty="0">
                <a:solidFill>
                  <a:srgbClr val="242021"/>
                </a:solidFill>
                <a:effectLst/>
                <a:ea typeface="Times New Roman" panose="02020603050405020304" pitchFamily="18" charset="0"/>
                <a:cs typeface="Times New Roman" panose="02020603050405020304" pitchFamily="18" charset="0"/>
              </a:rPr>
              <a:t>and phone calls. You (2) ___________ even video chat with people around the world. Cell phones are a great way to keep in touch.</a:t>
            </a:r>
            <a:endParaRPr lang="en-US" sz="3200" dirty="0"/>
          </a:p>
        </p:txBody>
      </p:sp>
      <p:cxnSp>
        <p:nvCxnSpPr>
          <p:cNvPr id="41" name="Straight Connector 40">
            <a:extLst>
              <a:ext uri="{FF2B5EF4-FFF2-40B4-BE49-F238E27FC236}">
                <a16:creationId xmlns:a16="http://schemas.microsoft.com/office/drawing/2014/main" id="{89F680D3-E41F-B629-3EB1-48EAD0CB656B}"/>
              </a:ext>
            </a:extLst>
          </p:cNvPr>
          <p:cNvCxnSpPr>
            <a:cxnSpLocks/>
          </p:cNvCxnSpPr>
          <p:nvPr/>
        </p:nvCxnSpPr>
        <p:spPr>
          <a:xfrm>
            <a:off x="3313354" y="2730843"/>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B5D26348-0BC6-D122-0E39-A2236F7E1715}"/>
              </a:ext>
            </a:extLst>
          </p:cNvPr>
          <p:cNvCxnSpPr>
            <a:cxnSpLocks/>
          </p:cNvCxnSpPr>
          <p:nvPr/>
        </p:nvCxnSpPr>
        <p:spPr>
          <a:xfrm>
            <a:off x="6872514" y="2730843"/>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DDB59B3-C4BE-A0DB-D969-9CF39EE6D439}"/>
              </a:ext>
            </a:extLst>
          </p:cNvPr>
          <p:cNvCxnSpPr>
            <a:cxnSpLocks/>
          </p:cNvCxnSpPr>
          <p:nvPr/>
        </p:nvCxnSpPr>
        <p:spPr>
          <a:xfrm>
            <a:off x="2073207" y="3574904"/>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4956AB8C-C897-1C0C-7716-F246F50F2584}"/>
              </a:ext>
            </a:extLst>
          </p:cNvPr>
          <p:cNvCxnSpPr>
            <a:cxnSpLocks/>
          </p:cNvCxnSpPr>
          <p:nvPr/>
        </p:nvCxnSpPr>
        <p:spPr>
          <a:xfrm>
            <a:off x="4865489" y="3574904"/>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0237D471-21B7-C6E8-986F-F8D5C45B6319}"/>
              </a:ext>
            </a:extLst>
          </p:cNvPr>
          <p:cNvCxnSpPr>
            <a:cxnSpLocks/>
          </p:cNvCxnSpPr>
          <p:nvPr/>
        </p:nvCxnSpPr>
        <p:spPr>
          <a:xfrm>
            <a:off x="8272369" y="3576614"/>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9DBCC3A8-3698-9297-A02F-B483BEDBF639}"/>
              </a:ext>
            </a:extLst>
          </p:cNvPr>
          <p:cNvCxnSpPr>
            <a:cxnSpLocks/>
          </p:cNvCxnSpPr>
          <p:nvPr/>
        </p:nvCxnSpPr>
        <p:spPr>
          <a:xfrm>
            <a:off x="4635734" y="4081341"/>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E552C100-95ED-5EF3-C3D4-E865F45FDE38}"/>
              </a:ext>
            </a:extLst>
          </p:cNvPr>
          <p:cNvCxnSpPr>
            <a:cxnSpLocks/>
          </p:cNvCxnSpPr>
          <p:nvPr/>
        </p:nvCxnSpPr>
        <p:spPr>
          <a:xfrm>
            <a:off x="8194894" y="4081341"/>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F0FEAC1B-E25A-C375-1B8E-BE17236A6557}"/>
              </a:ext>
            </a:extLst>
          </p:cNvPr>
          <p:cNvCxnSpPr>
            <a:cxnSpLocks/>
          </p:cNvCxnSpPr>
          <p:nvPr/>
        </p:nvCxnSpPr>
        <p:spPr>
          <a:xfrm>
            <a:off x="1539551" y="4573710"/>
            <a:ext cx="408299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DE88E0F7-4802-AC14-5EF0-10963543D3CB}"/>
              </a:ext>
            </a:extLst>
          </p:cNvPr>
          <p:cNvCxnSpPr>
            <a:cxnSpLocks/>
          </p:cNvCxnSpPr>
          <p:nvPr/>
        </p:nvCxnSpPr>
        <p:spPr>
          <a:xfrm>
            <a:off x="5852238" y="4573710"/>
            <a:ext cx="44312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FB68F95B-8AE4-2280-7994-489021151561}"/>
              </a:ext>
            </a:extLst>
          </p:cNvPr>
          <p:cNvCxnSpPr>
            <a:cxnSpLocks/>
          </p:cNvCxnSpPr>
          <p:nvPr/>
        </p:nvCxnSpPr>
        <p:spPr>
          <a:xfrm>
            <a:off x="893711" y="5037944"/>
            <a:ext cx="102479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E574481C-78B3-9693-6091-5C2CABDF4FEF}"/>
              </a:ext>
            </a:extLst>
          </p:cNvPr>
          <p:cNvCxnSpPr>
            <a:cxnSpLocks/>
          </p:cNvCxnSpPr>
          <p:nvPr/>
        </p:nvCxnSpPr>
        <p:spPr>
          <a:xfrm>
            <a:off x="5301588" y="5572516"/>
            <a:ext cx="16502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F9DFA460-8EB6-3954-AC1B-EAFB30BE8F98}"/>
              </a:ext>
            </a:extLst>
          </p:cNvPr>
          <p:cNvCxnSpPr>
            <a:cxnSpLocks/>
          </p:cNvCxnSpPr>
          <p:nvPr/>
        </p:nvCxnSpPr>
        <p:spPr>
          <a:xfrm>
            <a:off x="7097563" y="5572516"/>
            <a:ext cx="38195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3EBABFD0-F444-77A1-60E0-4DFC005F2B1D}"/>
              </a:ext>
            </a:extLst>
          </p:cNvPr>
          <p:cNvCxnSpPr>
            <a:cxnSpLocks/>
          </p:cNvCxnSpPr>
          <p:nvPr/>
        </p:nvCxnSpPr>
        <p:spPr>
          <a:xfrm>
            <a:off x="893711" y="6036750"/>
            <a:ext cx="8647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C6F2B9A-715E-600E-F5DD-46BC67175958}"/>
              </a:ext>
            </a:extLst>
          </p:cNvPr>
          <p:cNvCxnSpPr>
            <a:cxnSpLocks/>
          </p:cNvCxnSpPr>
          <p:nvPr/>
        </p:nvCxnSpPr>
        <p:spPr>
          <a:xfrm>
            <a:off x="2073207" y="6036750"/>
            <a:ext cx="17250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82D8E65A-4E59-B5A1-4C03-ED6C1DBAB7F1}"/>
              </a:ext>
            </a:extLst>
          </p:cNvPr>
          <p:cNvCxnSpPr>
            <a:cxnSpLocks/>
          </p:cNvCxnSpPr>
          <p:nvPr/>
        </p:nvCxnSpPr>
        <p:spPr>
          <a:xfrm>
            <a:off x="4635734" y="6036750"/>
            <a:ext cx="18635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9" name="Straight Connector 68">
            <a:extLst>
              <a:ext uri="{FF2B5EF4-FFF2-40B4-BE49-F238E27FC236}">
                <a16:creationId xmlns:a16="http://schemas.microsoft.com/office/drawing/2014/main" id="{FD6DDE2B-1FA6-72BF-CFE6-8BE1D232E837}"/>
              </a:ext>
            </a:extLst>
          </p:cNvPr>
          <p:cNvCxnSpPr>
            <a:cxnSpLocks/>
          </p:cNvCxnSpPr>
          <p:nvPr/>
        </p:nvCxnSpPr>
        <p:spPr>
          <a:xfrm>
            <a:off x="6635706" y="6038460"/>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083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FE30F9-9A49-CA6E-C78B-BF982F95F57C}"/>
              </a:ext>
            </a:extLst>
          </p:cNvPr>
          <p:cNvSpPr txBox="1"/>
          <p:nvPr/>
        </p:nvSpPr>
        <p:spPr>
          <a:xfrm>
            <a:off x="787791" y="1118307"/>
            <a:ext cx="10691446" cy="3757567"/>
          </a:xfrm>
          <a:prstGeom prst="rect">
            <a:avLst/>
          </a:prstGeom>
          <a:noFill/>
        </p:spPr>
        <p:txBody>
          <a:bodyPr wrap="square">
            <a:spAutoFit/>
          </a:bodyPr>
          <a:lstStyle/>
          <a:p>
            <a:pPr marL="0" marR="0">
              <a:lnSpc>
                <a:spcPct val="107000"/>
              </a:lnSpc>
              <a:spcBef>
                <a:spcPts val="0"/>
              </a:spcBef>
              <a:spcAft>
                <a:spcPts val="0"/>
              </a:spcAft>
            </a:pPr>
            <a:r>
              <a:rPr lang="en-US" sz="3200" dirty="0">
                <a:solidFill>
                  <a:srgbClr val="242021"/>
                </a:solidFill>
                <a:effectLst/>
                <a:ea typeface="Times New Roman" panose="02020603050405020304" pitchFamily="18" charset="0"/>
                <a:cs typeface="Times New Roman" panose="02020603050405020304" pitchFamily="18" charset="0"/>
              </a:rPr>
              <a:t>Cell phones can keep you entertained for hours. If you like playing games, (3) ___________ are thousands of apps you can download and install on your cell phone. You can also watch movies and TV programs. You do not need to go (4) ___________ the movies or watch TV. You can use your cell phone to listen to your favorite music and share songs with your friends.</a:t>
            </a:r>
            <a:endParaRPr lang="en-US" sz="3200" dirty="0">
              <a:effectLst/>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71B6DEDA-A87A-7809-D025-DB19DC901F94}"/>
              </a:ext>
            </a:extLst>
          </p:cNvPr>
          <p:cNvCxnSpPr>
            <a:cxnSpLocks/>
          </p:cNvCxnSpPr>
          <p:nvPr/>
        </p:nvCxnSpPr>
        <p:spPr>
          <a:xfrm>
            <a:off x="924191" y="1649975"/>
            <a:ext cx="77274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FD5EDF47-E6CA-53EB-2851-B962AAED1AE3}"/>
              </a:ext>
            </a:extLst>
          </p:cNvPr>
          <p:cNvCxnSpPr>
            <a:cxnSpLocks/>
          </p:cNvCxnSpPr>
          <p:nvPr/>
        </p:nvCxnSpPr>
        <p:spPr>
          <a:xfrm>
            <a:off x="924191" y="2184547"/>
            <a:ext cx="228324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ACEE5727-47C2-6910-358E-DCCAA69F2DDA}"/>
              </a:ext>
            </a:extLst>
          </p:cNvPr>
          <p:cNvCxnSpPr>
            <a:cxnSpLocks/>
          </p:cNvCxnSpPr>
          <p:nvPr/>
        </p:nvCxnSpPr>
        <p:spPr>
          <a:xfrm>
            <a:off x="7128043" y="2188602"/>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94FAD331-B762-D252-7A96-8F958E5BAF20}"/>
              </a:ext>
            </a:extLst>
          </p:cNvPr>
          <p:cNvCxnSpPr>
            <a:cxnSpLocks/>
          </p:cNvCxnSpPr>
          <p:nvPr/>
        </p:nvCxnSpPr>
        <p:spPr>
          <a:xfrm>
            <a:off x="924191" y="2676917"/>
            <a:ext cx="33523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4CE5733-CB53-871F-4482-8C5B48E47C8E}"/>
              </a:ext>
            </a:extLst>
          </p:cNvPr>
          <p:cNvCxnSpPr>
            <a:cxnSpLocks/>
          </p:cNvCxnSpPr>
          <p:nvPr/>
        </p:nvCxnSpPr>
        <p:spPr>
          <a:xfrm>
            <a:off x="4473526" y="2676917"/>
            <a:ext cx="29448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82720297-C80F-2B5D-4D2F-79B04067D75F}"/>
              </a:ext>
            </a:extLst>
          </p:cNvPr>
          <p:cNvCxnSpPr>
            <a:cxnSpLocks/>
          </p:cNvCxnSpPr>
          <p:nvPr/>
        </p:nvCxnSpPr>
        <p:spPr>
          <a:xfrm>
            <a:off x="8424203" y="2676917"/>
            <a:ext cx="2351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48FD3170-7EB3-D062-B4DE-86179910B3F2}"/>
              </a:ext>
            </a:extLst>
          </p:cNvPr>
          <p:cNvCxnSpPr>
            <a:cxnSpLocks/>
          </p:cNvCxnSpPr>
          <p:nvPr/>
        </p:nvCxnSpPr>
        <p:spPr>
          <a:xfrm>
            <a:off x="924191" y="3195077"/>
            <a:ext cx="40276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F22E2B88-66E1-E593-26A8-E33B5B07829D}"/>
              </a:ext>
            </a:extLst>
          </p:cNvPr>
          <p:cNvCxnSpPr>
            <a:cxnSpLocks/>
          </p:cNvCxnSpPr>
          <p:nvPr/>
        </p:nvCxnSpPr>
        <p:spPr>
          <a:xfrm>
            <a:off x="5945953" y="3195077"/>
            <a:ext cx="27056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FEC0DBC-0380-B319-31EC-41FACED65B6B}"/>
              </a:ext>
            </a:extLst>
          </p:cNvPr>
          <p:cNvCxnSpPr>
            <a:cxnSpLocks/>
          </p:cNvCxnSpPr>
          <p:nvPr/>
        </p:nvCxnSpPr>
        <p:spPr>
          <a:xfrm>
            <a:off x="3207434" y="3701514"/>
            <a:ext cx="37982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05E330E9-F798-68BE-16E1-1B1BBF9AF312}"/>
              </a:ext>
            </a:extLst>
          </p:cNvPr>
          <p:cNvCxnSpPr>
            <a:cxnSpLocks/>
          </p:cNvCxnSpPr>
          <p:nvPr/>
        </p:nvCxnSpPr>
        <p:spPr>
          <a:xfrm>
            <a:off x="7927591" y="3701514"/>
            <a:ext cx="2721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2008CC7E-82B8-A330-8C9B-36EA51E12A89}"/>
              </a:ext>
            </a:extLst>
          </p:cNvPr>
          <p:cNvCxnSpPr>
            <a:cxnSpLocks/>
          </p:cNvCxnSpPr>
          <p:nvPr/>
        </p:nvCxnSpPr>
        <p:spPr>
          <a:xfrm>
            <a:off x="924191" y="4222018"/>
            <a:ext cx="97494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964D532-93B2-BFDB-BD1A-6EBF2D17D1D1}"/>
              </a:ext>
            </a:extLst>
          </p:cNvPr>
          <p:cNvCxnSpPr>
            <a:cxnSpLocks/>
          </p:cNvCxnSpPr>
          <p:nvPr/>
        </p:nvCxnSpPr>
        <p:spPr>
          <a:xfrm>
            <a:off x="2515772" y="4222018"/>
            <a:ext cx="448993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CD294EA4-4038-86D6-485A-40CD49441736}"/>
              </a:ext>
            </a:extLst>
          </p:cNvPr>
          <p:cNvCxnSpPr>
            <a:cxnSpLocks/>
          </p:cNvCxnSpPr>
          <p:nvPr/>
        </p:nvCxnSpPr>
        <p:spPr>
          <a:xfrm>
            <a:off x="7927591" y="4222018"/>
            <a:ext cx="2721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FB3CD3D9-24FA-2513-63FC-0DAE0FC5727F}"/>
              </a:ext>
            </a:extLst>
          </p:cNvPr>
          <p:cNvCxnSpPr>
            <a:cxnSpLocks/>
          </p:cNvCxnSpPr>
          <p:nvPr/>
        </p:nvCxnSpPr>
        <p:spPr>
          <a:xfrm>
            <a:off x="924191" y="4728455"/>
            <a:ext cx="198782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528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770FC-C268-E505-1079-4BA8ED63A7EE}"/>
              </a:ext>
            </a:extLst>
          </p:cNvPr>
          <p:cNvSpPr txBox="1"/>
          <p:nvPr/>
        </p:nvSpPr>
        <p:spPr>
          <a:xfrm>
            <a:off x="872197" y="979772"/>
            <a:ext cx="10466363" cy="3046988"/>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Cell phones have almost as many functions as a computer. Some people use their cell phone to do their work. There are many writing programs, and you can make presentations on your cell phone.</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Cell phones (5) ___________ made our lives better in so many ways. Now, things are much easier to do.</a:t>
            </a:r>
            <a:endParaRPr lang="en-US" sz="3200" dirty="0"/>
          </a:p>
        </p:txBody>
      </p:sp>
      <p:cxnSp>
        <p:nvCxnSpPr>
          <p:cNvPr id="4" name="Straight Connector 3">
            <a:extLst>
              <a:ext uri="{FF2B5EF4-FFF2-40B4-BE49-F238E27FC236}">
                <a16:creationId xmlns:a16="http://schemas.microsoft.com/office/drawing/2014/main" id="{1A5B2015-8EF6-4EB7-AB68-75F308FF4B70}"/>
              </a:ext>
            </a:extLst>
          </p:cNvPr>
          <p:cNvCxnSpPr>
            <a:cxnSpLocks/>
          </p:cNvCxnSpPr>
          <p:nvPr/>
        </p:nvCxnSpPr>
        <p:spPr>
          <a:xfrm>
            <a:off x="970671" y="1467095"/>
            <a:ext cx="188507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9E50B741-6A59-0DEB-6113-EBFD43E10C64}"/>
              </a:ext>
            </a:extLst>
          </p:cNvPr>
          <p:cNvCxnSpPr>
            <a:cxnSpLocks/>
          </p:cNvCxnSpPr>
          <p:nvPr/>
        </p:nvCxnSpPr>
        <p:spPr>
          <a:xfrm>
            <a:off x="2982351" y="1467095"/>
            <a:ext cx="7315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14997EE7-526F-A52A-D2F3-FB22D541A39F}"/>
              </a:ext>
            </a:extLst>
          </p:cNvPr>
          <p:cNvCxnSpPr>
            <a:cxnSpLocks/>
          </p:cNvCxnSpPr>
          <p:nvPr/>
        </p:nvCxnSpPr>
        <p:spPr>
          <a:xfrm>
            <a:off x="5069058" y="1467095"/>
            <a:ext cx="53832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773FCAE-1971-A020-4D96-E6096A524C36}"/>
              </a:ext>
            </a:extLst>
          </p:cNvPr>
          <p:cNvCxnSpPr>
            <a:cxnSpLocks/>
          </p:cNvCxnSpPr>
          <p:nvPr/>
        </p:nvCxnSpPr>
        <p:spPr>
          <a:xfrm>
            <a:off x="1097280" y="1943052"/>
            <a:ext cx="188507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96F8AB65-E83A-2D27-ED8B-48554B602339}"/>
              </a:ext>
            </a:extLst>
          </p:cNvPr>
          <p:cNvCxnSpPr>
            <a:cxnSpLocks/>
          </p:cNvCxnSpPr>
          <p:nvPr/>
        </p:nvCxnSpPr>
        <p:spPr>
          <a:xfrm>
            <a:off x="3183987" y="1943052"/>
            <a:ext cx="32730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B75007E-A2C4-249A-E50A-06C59B07D665}"/>
              </a:ext>
            </a:extLst>
          </p:cNvPr>
          <p:cNvCxnSpPr>
            <a:cxnSpLocks/>
          </p:cNvCxnSpPr>
          <p:nvPr/>
        </p:nvCxnSpPr>
        <p:spPr>
          <a:xfrm>
            <a:off x="6722012" y="1943052"/>
            <a:ext cx="2506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C855413D-B6F0-B437-88E7-9211CC780AFD}"/>
              </a:ext>
            </a:extLst>
          </p:cNvPr>
          <p:cNvCxnSpPr>
            <a:cxnSpLocks/>
          </p:cNvCxnSpPr>
          <p:nvPr/>
        </p:nvCxnSpPr>
        <p:spPr>
          <a:xfrm>
            <a:off x="970671" y="2449488"/>
            <a:ext cx="378420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35E1E95C-DDE7-2CCE-8BB4-ECDF4243EB30}"/>
              </a:ext>
            </a:extLst>
          </p:cNvPr>
          <p:cNvCxnSpPr>
            <a:cxnSpLocks/>
          </p:cNvCxnSpPr>
          <p:nvPr/>
        </p:nvCxnSpPr>
        <p:spPr>
          <a:xfrm>
            <a:off x="7059637" y="2449488"/>
            <a:ext cx="38146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ABE8CAA4-0BF0-6BB9-C554-A187E1678398}"/>
              </a:ext>
            </a:extLst>
          </p:cNvPr>
          <p:cNvCxnSpPr>
            <a:cxnSpLocks/>
          </p:cNvCxnSpPr>
          <p:nvPr/>
        </p:nvCxnSpPr>
        <p:spPr>
          <a:xfrm>
            <a:off x="970671" y="2927791"/>
            <a:ext cx="25462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C582F472-A618-54E5-947C-E579C1D782D7}"/>
              </a:ext>
            </a:extLst>
          </p:cNvPr>
          <p:cNvCxnSpPr>
            <a:cxnSpLocks/>
          </p:cNvCxnSpPr>
          <p:nvPr/>
        </p:nvCxnSpPr>
        <p:spPr>
          <a:xfrm>
            <a:off x="5920154" y="3429000"/>
            <a:ext cx="33082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488A8375-1182-7000-1FFB-D470628B617D}"/>
              </a:ext>
            </a:extLst>
          </p:cNvPr>
          <p:cNvCxnSpPr>
            <a:cxnSpLocks/>
          </p:cNvCxnSpPr>
          <p:nvPr/>
        </p:nvCxnSpPr>
        <p:spPr>
          <a:xfrm>
            <a:off x="9437077" y="3429000"/>
            <a:ext cx="17889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58A1280F-4430-60EA-413A-EADD3D9D36B6}"/>
              </a:ext>
            </a:extLst>
          </p:cNvPr>
          <p:cNvCxnSpPr>
            <a:cxnSpLocks/>
          </p:cNvCxnSpPr>
          <p:nvPr/>
        </p:nvCxnSpPr>
        <p:spPr>
          <a:xfrm>
            <a:off x="970671" y="3896117"/>
            <a:ext cx="8018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D30D33A3-0FDA-3D2A-5ED3-37F4F2452507}"/>
              </a:ext>
            </a:extLst>
          </p:cNvPr>
          <p:cNvCxnSpPr>
            <a:cxnSpLocks/>
          </p:cNvCxnSpPr>
          <p:nvPr/>
        </p:nvCxnSpPr>
        <p:spPr>
          <a:xfrm>
            <a:off x="4822874" y="3896117"/>
            <a:ext cx="25462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796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D3094-7671-F909-A3AA-9187F81CB627}"/>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3" name="Rectangle 2">
            <a:extLst>
              <a:ext uri="{FF2B5EF4-FFF2-40B4-BE49-F238E27FC236}">
                <a16:creationId xmlns:a16="http://schemas.microsoft.com/office/drawing/2014/main" id="{F89F57C3-389A-4FCF-2C53-EEB4DEFF1E03}"/>
              </a:ext>
            </a:extLst>
          </p:cNvPr>
          <p:cNvSpPr/>
          <p:nvPr/>
        </p:nvSpPr>
        <p:spPr>
          <a:xfrm>
            <a:off x="2518117" y="404955"/>
            <a:ext cx="9509760" cy="553998"/>
          </a:xfrm>
          <a:prstGeom prst="rect">
            <a:avLst/>
          </a:prstGeom>
        </p:spPr>
        <p:txBody>
          <a:bodyPr wrap="square">
            <a:spAutoFit/>
          </a:bodyPr>
          <a:lstStyle/>
          <a:p>
            <a:pPr algn="ctr"/>
            <a:r>
              <a:rPr lang="en-US" sz="3000" i="1" dirty="0">
                <a:solidFill>
                  <a:srgbClr val="0070C0"/>
                </a:solidFill>
              </a:rPr>
              <a:t>Skim and scan to choose the suitable words to fill in the gap.</a:t>
            </a:r>
          </a:p>
        </p:txBody>
      </p:sp>
      <p:sp>
        <p:nvSpPr>
          <p:cNvPr id="7" name="TextBox 6">
            <a:extLst>
              <a:ext uri="{FF2B5EF4-FFF2-40B4-BE49-F238E27FC236}">
                <a16:creationId xmlns:a16="http://schemas.microsoft.com/office/drawing/2014/main" id="{B59F866D-5C29-9ABF-5AB4-F94810CE7C90}"/>
              </a:ext>
            </a:extLst>
          </p:cNvPr>
          <p:cNvSpPr txBox="1"/>
          <p:nvPr/>
        </p:nvSpPr>
        <p:spPr>
          <a:xfrm>
            <a:off x="2698806" y="1397809"/>
            <a:ext cx="7197969" cy="646331"/>
          </a:xfrm>
          <a:prstGeom prst="rect">
            <a:avLst/>
          </a:prstGeom>
          <a:noFill/>
        </p:spPr>
        <p:txBody>
          <a:bodyPr wrap="square">
            <a:spAutoFit/>
          </a:bodyPr>
          <a:lstStyle/>
          <a:p>
            <a:pPr algn="ctr"/>
            <a:r>
              <a:rPr lang="en-US" sz="3600" b="1" dirty="0">
                <a:solidFill>
                  <a:srgbClr val="242021"/>
                </a:solidFill>
                <a:effectLst/>
                <a:ea typeface="Times New Roman" panose="02020603050405020304" pitchFamily="18" charset="0"/>
                <a:cs typeface="Times New Roman" panose="02020603050405020304" pitchFamily="18" charset="0"/>
              </a:rPr>
              <a:t>The Many Uses of Your Cell Phone</a:t>
            </a:r>
            <a:endParaRPr lang="en-US" sz="3600" b="1" dirty="0"/>
          </a:p>
        </p:txBody>
      </p:sp>
      <p:sp>
        <p:nvSpPr>
          <p:cNvPr id="11" name="TextBox 10">
            <a:extLst>
              <a:ext uri="{FF2B5EF4-FFF2-40B4-BE49-F238E27FC236}">
                <a16:creationId xmlns:a16="http://schemas.microsoft.com/office/drawing/2014/main" id="{F558BDFF-E74B-2CB8-4AF8-E464AE0EF246}"/>
              </a:ext>
            </a:extLst>
          </p:cNvPr>
          <p:cNvSpPr txBox="1"/>
          <p:nvPr/>
        </p:nvSpPr>
        <p:spPr>
          <a:xfrm>
            <a:off x="742963" y="2553422"/>
            <a:ext cx="10706073" cy="3046988"/>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People used to only use their cell phone for making phone calls, (1) ___________ now you can use them for almost everything. You are able to communicate with your friends and family through text messages, emails, chat programs,</a:t>
            </a:r>
            <a:r>
              <a:rPr lang="en-US" sz="3200" dirty="0">
                <a:solidFill>
                  <a:srgbClr val="242021"/>
                </a:solidFill>
                <a:ea typeface="Times New Roman" panose="02020603050405020304" pitchFamily="18" charset="0"/>
                <a:cs typeface="Times New Roman" panose="02020603050405020304" pitchFamily="18" charset="0"/>
              </a:rPr>
              <a:t> </a:t>
            </a:r>
            <a:r>
              <a:rPr lang="en-US" sz="3200" dirty="0">
                <a:solidFill>
                  <a:srgbClr val="242021"/>
                </a:solidFill>
                <a:effectLst/>
                <a:ea typeface="Times New Roman" panose="02020603050405020304" pitchFamily="18" charset="0"/>
                <a:cs typeface="Times New Roman" panose="02020603050405020304" pitchFamily="18" charset="0"/>
              </a:rPr>
              <a:t>and phone calls. You (2) ___________ even video chat with people around the world. Cell phones are a great way to keep in touch.</a:t>
            </a:r>
            <a:endParaRPr lang="en-US" sz="3200" dirty="0"/>
          </a:p>
        </p:txBody>
      </p:sp>
      <p:sp>
        <p:nvSpPr>
          <p:cNvPr id="12" name="TextBox 11">
            <a:extLst>
              <a:ext uri="{FF2B5EF4-FFF2-40B4-BE49-F238E27FC236}">
                <a16:creationId xmlns:a16="http://schemas.microsoft.com/office/drawing/2014/main" id="{6D127F98-12A5-D15A-0BEA-42F3810CF9EE}"/>
              </a:ext>
            </a:extLst>
          </p:cNvPr>
          <p:cNvSpPr txBox="1"/>
          <p:nvPr/>
        </p:nvSpPr>
        <p:spPr>
          <a:xfrm>
            <a:off x="1378634" y="3081969"/>
            <a:ext cx="2278966" cy="584775"/>
          </a:xfrm>
          <a:prstGeom prst="rect">
            <a:avLst/>
          </a:prstGeom>
          <a:noFill/>
        </p:spPr>
        <p:txBody>
          <a:bodyPr wrap="square" rtlCol="0">
            <a:spAutoFit/>
          </a:bodyPr>
          <a:lstStyle/>
          <a:p>
            <a:pPr algn="ctr"/>
            <a:r>
              <a:rPr lang="en-US" sz="3200" dirty="0">
                <a:solidFill>
                  <a:srgbClr val="FF0000"/>
                </a:solidFill>
              </a:rPr>
              <a:t>but</a:t>
            </a:r>
          </a:p>
        </p:txBody>
      </p:sp>
      <p:sp>
        <p:nvSpPr>
          <p:cNvPr id="13" name="TextBox 12">
            <a:extLst>
              <a:ext uri="{FF2B5EF4-FFF2-40B4-BE49-F238E27FC236}">
                <a16:creationId xmlns:a16="http://schemas.microsoft.com/office/drawing/2014/main" id="{06B142AA-A030-47AA-11EC-F4C35AD31E0B}"/>
              </a:ext>
            </a:extLst>
          </p:cNvPr>
          <p:cNvSpPr txBox="1"/>
          <p:nvPr/>
        </p:nvSpPr>
        <p:spPr>
          <a:xfrm>
            <a:off x="2071396" y="4542665"/>
            <a:ext cx="2278966" cy="584775"/>
          </a:xfrm>
          <a:prstGeom prst="rect">
            <a:avLst/>
          </a:prstGeom>
          <a:noFill/>
        </p:spPr>
        <p:txBody>
          <a:bodyPr wrap="square" rtlCol="0">
            <a:spAutoFit/>
          </a:bodyPr>
          <a:lstStyle/>
          <a:p>
            <a:pPr algn="ctr"/>
            <a:r>
              <a:rPr lang="en-US" sz="3200" dirty="0">
                <a:solidFill>
                  <a:srgbClr val="FF0000"/>
                </a:solidFill>
              </a:rPr>
              <a:t>can</a:t>
            </a:r>
          </a:p>
        </p:txBody>
      </p:sp>
    </p:spTree>
    <p:extLst>
      <p:ext uri="{BB962C8B-B14F-4D97-AF65-F5344CB8AC3E}">
        <p14:creationId xmlns:p14="http://schemas.microsoft.com/office/powerpoint/2010/main" val="12662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FE30F9-9A49-CA6E-C78B-BF982F95F57C}"/>
              </a:ext>
            </a:extLst>
          </p:cNvPr>
          <p:cNvSpPr txBox="1"/>
          <p:nvPr/>
        </p:nvSpPr>
        <p:spPr>
          <a:xfrm>
            <a:off x="787791" y="1118307"/>
            <a:ext cx="10691446" cy="3757567"/>
          </a:xfrm>
          <a:prstGeom prst="rect">
            <a:avLst/>
          </a:prstGeom>
          <a:noFill/>
        </p:spPr>
        <p:txBody>
          <a:bodyPr wrap="square">
            <a:spAutoFit/>
          </a:bodyPr>
          <a:lstStyle/>
          <a:p>
            <a:pPr marL="0" marR="0">
              <a:lnSpc>
                <a:spcPct val="107000"/>
              </a:lnSpc>
              <a:spcBef>
                <a:spcPts val="0"/>
              </a:spcBef>
              <a:spcAft>
                <a:spcPts val="0"/>
              </a:spcAft>
            </a:pPr>
            <a:r>
              <a:rPr lang="en-US" sz="3200" dirty="0">
                <a:solidFill>
                  <a:srgbClr val="242021"/>
                </a:solidFill>
                <a:effectLst/>
                <a:ea typeface="Times New Roman" panose="02020603050405020304" pitchFamily="18" charset="0"/>
                <a:cs typeface="Times New Roman" panose="02020603050405020304" pitchFamily="18" charset="0"/>
              </a:rPr>
              <a:t>Cell phones can keep you entertained for hours. If you like playing games, (3) ___________ are thousands of apps you can download and install on your cell phone. You can also watch movies and TV programs. You do not need to go (4) ___________ the movies or watch TV. You can use your cell phone to listen to your favorite music and share songs with your friends.</a:t>
            </a:r>
            <a:endParaRPr lang="en-US" sz="32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9FA24EB-5FFA-B2E5-C04F-BAD3BB41922C}"/>
              </a:ext>
            </a:extLst>
          </p:cNvPr>
          <p:cNvSpPr txBox="1"/>
          <p:nvPr/>
        </p:nvSpPr>
        <p:spPr>
          <a:xfrm>
            <a:off x="3938953" y="1686924"/>
            <a:ext cx="2278966" cy="584775"/>
          </a:xfrm>
          <a:prstGeom prst="rect">
            <a:avLst/>
          </a:prstGeom>
          <a:noFill/>
        </p:spPr>
        <p:txBody>
          <a:bodyPr wrap="square" rtlCol="0">
            <a:spAutoFit/>
          </a:bodyPr>
          <a:lstStyle/>
          <a:p>
            <a:pPr algn="ctr"/>
            <a:r>
              <a:rPr lang="en-US" sz="3200" dirty="0">
                <a:solidFill>
                  <a:srgbClr val="FF0000"/>
                </a:solidFill>
              </a:rPr>
              <a:t>there</a:t>
            </a:r>
          </a:p>
        </p:txBody>
      </p:sp>
      <p:sp>
        <p:nvSpPr>
          <p:cNvPr id="5" name="TextBox 4">
            <a:extLst>
              <a:ext uri="{FF2B5EF4-FFF2-40B4-BE49-F238E27FC236}">
                <a16:creationId xmlns:a16="http://schemas.microsoft.com/office/drawing/2014/main" id="{C8DFCD4B-799A-9C9A-B7F0-D92B09A4731D}"/>
              </a:ext>
            </a:extLst>
          </p:cNvPr>
          <p:cNvSpPr txBox="1"/>
          <p:nvPr/>
        </p:nvSpPr>
        <p:spPr>
          <a:xfrm>
            <a:off x="912054" y="3235088"/>
            <a:ext cx="2278966" cy="584775"/>
          </a:xfrm>
          <a:prstGeom prst="rect">
            <a:avLst/>
          </a:prstGeom>
          <a:noFill/>
        </p:spPr>
        <p:txBody>
          <a:bodyPr wrap="square" rtlCol="0">
            <a:spAutoFit/>
          </a:bodyPr>
          <a:lstStyle/>
          <a:p>
            <a:pPr algn="ctr"/>
            <a:r>
              <a:rPr lang="en-US" sz="3200" dirty="0">
                <a:solidFill>
                  <a:srgbClr val="FF0000"/>
                </a:solidFill>
              </a:rPr>
              <a:t>to</a:t>
            </a:r>
          </a:p>
        </p:txBody>
      </p:sp>
    </p:spTree>
    <p:extLst>
      <p:ext uri="{BB962C8B-B14F-4D97-AF65-F5344CB8AC3E}">
        <p14:creationId xmlns:p14="http://schemas.microsoft.com/office/powerpoint/2010/main" val="89654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770FC-C268-E505-1079-4BA8ED63A7EE}"/>
              </a:ext>
            </a:extLst>
          </p:cNvPr>
          <p:cNvSpPr txBox="1"/>
          <p:nvPr/>
        </p:nvSpPr>
        <p:spPr>
          <a:xfrm>
            <a:off x="872197" y="979772"/>
            <a:ext cx="10466363" cy="3046988"/>
          </a:xfrm>
          <a:prstGeom prst="rect">
            <a:avLst/>
          </a:prstGeom>
          <a:noFill/>
        </p:spPr>
        <p:txBody>
          <a:bodyPr wrap="square">
            <a:spAutoFit/>
          </a:bodyPr>
          <a:lstStyle/>
          <a:p>
            <a:r>
              <a:rPr lang="en-US" sz="3200" dirty="0">
                <a:solidFill>
                  <a:srgbClr val="242021"/>
                </a:solidFill>
                <a:effectLst/>
                <a:ea typeface="Times New Roman" panose="02020603050405020304" pitchFamily="18" charset="0"/>
                <a:cs typeface="Times New Roman" panose="02020603050405020304" pitchFamily="18" charset="0"/>
              </a:rPr>
              <a:t>Cell phones have almost as many functions as a computer. Some people use their cell phone to do their work. There are many writing programs, and you can make presentations on your cell phone.</a:t>
            </a:r>
            <a:br>
              <a:rPr lang="en-US" sz="3200" dirty="0">
                <a:solidFill>
                  <a:srgbClr val="242021"/>
                </a:solidFill>
                <a:effectLst/>
                <a:ea typeface="Times New Roman" panose="02020603050405020304" pitchFamily="18" charset="0"/>
                <a:cs typeface="Times New Roman" panose="02020603050405020304" pitchFamily="18" charset="0"/>
              </a:rPr>
            </a:br>
            <a:r>
              <a:rPr lang="en-US" sz="3200" dirty="0">
                <a:solidFill>
                  <a:srgbClr val="242021"/>
                </a:solidFill>
                <a:effectLst/>
                <a:ea typeface="Times New Roman" panose="02020603050405020304" pitchFamily="18" charset="0"/>
                <a:cs typeface="Times New Roman" panose="02020603050405020304" pitchFamily="18" charset="0"/>
              </a:rPr>
              <a:t>Cell phones (5) ___________ made our lives better in so many ways. Now, things are much easier to do.</a:t>
            </a:r>
            <a:endParaRPr lang="en-US" sz="3200" dirty="0"/>
          </a:p>
        </p:txBody>
      </p:sp>
      <p:sp>
        <p:nvSpPr>
          <p:cNvPr id="4" name="TextBox 3">
            <a:extLst>
              <a:ext uri="{FF2B5EF4-FFF2-40B4-BE49-F238E27FC236}">
                <a16:creationId xmlns:a16="http://schemas.microsoft.com/office/drawing/2014/main" id="{F170EA0A-3DF8-2288-BBA9-5F9858980838}"/>
              </a:ext>
            </a:extLst>
          </p:cNvPr>
          <p:cNvSpPr txBox="1"/>
          <p:nvPr/>
        </p:nvSpPr>
        <p:spPr>
          <a:xfrm>
            <a:off x="3488787" y="2953016"/>
            <a:ext cx="2278966" cy="584775"/>
          </a:xfrm>
          <a:prstGeom prst="rect">
            <a:avLst/>
          </a:prstGeom>
          <a:noFill/>
        </p:spPr>
        <p:txBody>
          <a:bodyPr wrap="square" rtlCol="0">
            <a:spAutoFit/>
          </a:bodyPr>
          <a:lstStyle/>
          <a:p>
            <a:pPr algn="ctr"/>
            <a:r>
              <a:rPr lang="en-US" sz="3200" dirty="0">
                <a:solidFill>
                  <a:srgbClr val="FF0000"/>
                </a:solidFill>
              </a:rPr>
              <a:t>have</a:t>
            </a:r>
          </a:p>
        </p:txBody>
      </p:sp>
    </p:spTree>
    <p:extLst>
      <p:ext uri="{BB962C8B-B14F-4D97-AF65-F5344CB8AC3E}">
        <p14:creationId xmlns:p14="http://schemas.microsoft.com/office/powerpoint/2010/main" val="7645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3CDBAC-8D6D-89DB-DA29-7BA351D6041C}"/>
              </a:ext>
            </a:extLst>
          </p:cNvPr>
          <p:cNvSpPr txBox="1"/>
          <p:nvPr/>
        </p:nvSpPr>
        <p:spPr>
          <a:xfrm>
            <a:off x="1929440" y="526169"/>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3" name="Rectangle 2">
            <a:extLst>
              <a:ext uri="{FF2B5EF4-FFF2-40B4-BE49-F238E27FC236}">
                <a16:creationId xmlns:a16="http://schemas.microsoft.com/office/drawing/2014/main" id="{1EBDD383-9E22-D08F-E6E0-9AF5C74A35EC}"/>
              </a:ext>
            </a:extLst>
          </p:cNvPr>
          <p:cNvSpPr/>
          <p:nvPr/>
        </p:nvSpPr>
        <p:spPr>
          <a:xfrm>
            <a:off x="6096000" y="924183"/>
            <a:ext cx="6063858" cy="553998"/>
          </a:xfrm>
          <a:prstGeom prst="rect">
            <a:avLst/>
          </a:prstGeom>
        </p:spPr>
        <p:txBody>
          <a:bodyPr wrap="square">
            <a:spAutoFit/>
          </a:bodyPr>
          <a:lstStyle/>
          <a:p>
            <a:pPr algn="ctr"/>
            <a:r>
              <a:rPr lang="en-US" sz="3000" i="1" dirty="0">
                <a:solidFill>
                  <a:srgbClr val="0070C0"/>
                </a:solidFill>
              </a:rPr>
              <a:t>Underline the key words/phrases. </a:t>
            </a:r>
          </a:p>
        </p:txBody>
      </p:sp>
      <p:sp>
        <p:nvSpPr>
          <p:cNvPr id="4" name="TextBox 3">
            <a:extLst>
              <a:ext uri="{FF2B5EF4-FFF2-40B4-BE49-F238E27FC236}">
                <a16:creationId xmlns:a16="http://schemas.microsoft.com/office/drawing/2014/main" id="{F4AF4D5F-F009-C65D-54E3-FA2015F1A1E3}"/>
              </a:ext>
            </a:extLst>
          </p:cNvPr>
          <p:cNvSpPr txBox="1"/>
          <p:nvPr/>
        </p:nvSpPr>
        <p:spPr>
          <a:xfrm>
            <a:off x="57695" y="402597"/>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69</a:t>
            </a:r>
          </a:p>
        </p:txBody>
      </p:sp>
      <p:sp>
        <p:nvSpPr>
          <p:cNvPr id="6" name="TextBox 5">
            <a:extLst>
              <a:ext uri="{FF2B5EF4-FFF2-40B4-BE49-F238E27FC236}">
                <a16:creationId xmlns:a16="http://schemas.microsoft.com/office/drawing/2014/main" id="{754F765F-0240-BDBF-CB2F-1E342E9DA6B2}"/>
              </a:ext>
            </a:extLst>
          </p:cNvPr>
          <p:cNvSpPr txBox="1"/>
          <p:nvPr/>
        </p:nvSpPr>
        <p:spPr>
          <a:xfrm>
            <a:off x="3882682" y="270494"/>
            <a:ext cx="7835705" cy="1077218"/>
          </a:xfrm>
          <a:prstGeom prst="rect">
            <a:avLst/>
          </a:prstGeom>
          <a:noFill/>
        </p:spPr>
        <p:txBody>
          <a:bodyPr wrap="square">
            <a:spAutoFit/>
          </a:bodyPr>
          <a:lstStyle/>
          <a:p>
            <a:r>
              <a:rPr lang="en-US" sz="3200" b="1" dirty="0"/>
              <a:t>For each question, choose the correct answer (A, B, or C).</a:t>
            </a:r>
          </a:p>
        </p:txBody>
      </p:sp>
      <p:cxnSp>
        <p:nvCxnSpPr>
          <p:cNvPr id="11" name="Straight Connector 10">
            <a:extLst>
              <a:ext uri="{FF2B5EF4-FFF2-40B4-BE49-F238E27FC236}">
                <a16:creationId xmlns:a16="http://schemas.microsoft.com/office/drawing/2014/main" id="{D7E423F8-736D-9864-6852-6EA0FE2754FB}"/>
              </a:ext>
            </a:extLst>
          </p:cNvPr>
          <p:cNvCxnSpPr>
            <a:cxnSpLocks/>
          </p:cNvCxnSpPr>
          <p:nvPr/>
        </p:nvCxnSpPr>
        <p:spPr>
          <a:xfrm>
            <a:off x="4149969" y="809103"/>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58A9611A-3251-D43A-4CC0-96A3E026301E}"/>
              </a:ext>
            </a:extLst>
          </p:cNvPr>
          <p:cNvCxnSpPr>
            <a:cxnSpLocks/>
          </p:cNvCxnSpPr>
          <p:nvPr/>
        </p:nvCxnSpPr>
        <p:spPr>
          <a:xfrm>
            <a:off x="7146388" y="809103"/>
            <a:ext cx="44313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CC61AD27-EB9E-F2A4-6A09-B4DBF93D65FE}"/>
              </a:ext>
            </a:extLst>
          </p:cNvPr>
          <p:cNvSpPr txBox="1"/>
          <p:nvPr/>
        </p:nvSpPr>
        <p:spPr>
          <a:xfrm>
            <a:off x="2377440" y="1653710"/>
            <a:ext cx="8102991" cy="646331"/>
          </a:xfrm>
          <a:prstGeom prst="rect">
            <a:avLst/>
          </a:prstGeom>
          <a:noFill/>
        </p:spPr>
        <p:txBody>
          <a:bodyPr wrap="square">
            <a:spAutoFit/>
          </a:bodyPr>
          <a:lstStyle/>
          <a:p>
            <a:r>
              <a:rPr lang="en-US" sz="3600" b="1" i="0" dirty="0">
                <a:solidFill>
                  <a:srgbClr val="242021"/>
                </a:solidFill>
                <a:effectLst/>
              </a:rPr>
              <a:t>How to help improve local environment</a:t>
            </a:r>
            <a:r>
              <a:rPr lang="en-US" sz="3600" b="1" dirty="0"/>
              <a:t> </a:t>
            </a:r>
          </a:p>
        </p:txBody>
      </p:sp>
      <p:sp>
        <p:nvSpPr>
          <p:cNvPr id="33" name="TextBox 32">
            <a:extLst>
              <a:ext uri="{FF2B5EF4-FFF2-40B4-BE49-F238E27FC236}">
                <a16:creationId xmlns:a16="http://schemas.microsoft.com/office/drawing/2014/main" id="{B9F46CB0-1741-D8A4-FDD0-3973D6886798}"/>
              </a:ext>
            </a:extLst>
          </p:cNvPr>
          <p:cNvSpPr txBox="1"/>
          <p:nvPr/>
        </p:nvSpPr>
        <p:spPr>
          <a:xfrm>
            <a:off x="618978" y="2535357"/>
            <a:ext cx="10958733" cy="3754874"/>
          </a:xfrm>
          <a:prstGeom prst="rect">
            <a:avLst/>
          </a:prstGeom>
          <a:noFill/>
        </p:spPr>
        <p:txBody>
          <a:bodyPr wrap="square">
            <a:spAutoFit/>
          </a:bodyPr>
          <a:lstStyle/>
          <a:p>
            <a:r>
              <a:rPr lang="en-US" sz="3400" b="0" i="0" dirty="0">
                <a:solidFill>
                  <a:srgbClr val="242021"/>
                </a:solidFill>
                <a:effectLst/>
              </a:rPr>
              <a:t>There are many things people can do to improve their local environment. Families should make sure that glass, paper, and other recyclables are put into the right bins for recycling. If your neighborhood doesn't have a recycling program, ask your mayor to start one. It'd be easier for everyone to recycle their trash if there were drop-off locations near their house or if they could leave their trash outside for pickup.</a:t>
            </a:r>
            <a:r>
              <a:rPr lang="en-US" sz="3400" dirty="0"/>
              <a:t> </a:t>
            </a:r>
          </a:p>
        </p:txBody>
      </p:sp>
      <p:cxnSp>
        <p:nvCxnSpPr>
          <p:cNvPr id="34" name="Straight Connector 33">
            <a:extLst>
              <a:ext uri="{FF2B5EF4-FFF2-40B4-BE49-F238E27FC236}">
                <a16:creationId xmlns:a16="http://schemas.microsoft.com/office/drawing/2014/main" id="{4FDF9BF0-FC5B-5B82-0F0A-6D9857FEE590}"/>
              </a:ext>
            </a:extLst>
          </p:cNvPr>
          <p:cNvCxnSpPr>
            <a:cxnSpLocks/>
          </p:cNvCxnSpPr>
          <p:nvPr/>
        </p:nvCxnSpPr>
        <p:spPr>
          <a:xfrm>
            <a:off x="970669" y="3043522"/>
            <a:ext cx="31793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B0609D2-EFF4-D3A9-EEAF-6C9F9DEF70A5}"/>
              </a:ext>
            </a:extLst>
          </p:cNvPr>
          <p:cNvCxnSpPr>
            <a:cxnSpLocks/>
          </p:cNvCxnSpPr>
          <p:nvPr/>
        </p:nvCxnSpPr>
        <p:spPr>
          <a:xfrm>
            <a:off x="4724400" y="3043522"/>
            <a:ext cx="23094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F5A515B8-0D00-4CE9-4F3A-950AB1BDBBF8}"/>
              </a:ext>
            </a:extLst>
          </p:cNvPr>
          <p:cNvCxnSpPr>
            <a:cxnSpLocks/>
          </p:cNvCxnSpPr>
          <p:nvPr/>
        </p:nvCxnSpPr>
        <p:spPr>
          <a:xfrm>
            <a:off x="7326923" y="3043522"/>
            <a:ext cx="358960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97784807-A34A-3183-DF67-770AECF53C63}"/>
              </a:ext>
            </a:extLst>
          </p:cNvPr>
          <p:cNvCxnSpPr>
            <a:cxnSpLocks/>
          </p:cNvCxnSpPr>
          <p:nvPr/>
        </p:nvCxnSpPr>
        <p:spPr>
          <a:xfrm>
            <a:off x="771378" y="3578093"/>
            <a:ext cx="22531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65FAF646-0052-69BC-8F3B-B0BB0F3067E8}"/>
              </a:ext>
            </a:extLst>
          </p:cNvPr>
          <p:cNvCxnSpPr>
            <a:cxnSpLocks/>
          </p:cNvCxnSpPr>
          <p:nvPr/>
        </p:nvCxnSpPr>
        <p:spPr>
          <a:xfrm>
            <a:off x="3205089" y="3578093"/>
            <a:ext cx="135284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F4262B62-6D49-85C0-A854-3855601FDA0B}"/>
              </a:ext>
            </a:extLst>
          </p:cNvPr>
          <p:cNvCxnSpPr>
            <a:cxnSpLocks/>
          </p:cNvCxnSpPr>
          <p:nvPr/>
        </p:nvCxnSpPr>
        <p:spPr>
          <a:xfrm>
            <a:off x="4851009" y="3578093"/>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FDA3CEC1-D5E9-470F-B645-A06EC456E5FE}"/>
              </a:ext>
            </a:extLst>
          </p:cNvPr>
          <p:cNvCxnSpPr>
            <a:cxnSpLocks/>
          </p:cNvCxnSpPr>
          <p:nvPr/>
        </p:nvCxnSpPr>
        <p:spPr>
          <a:xfrm>
            <a:off x="8764172" y="3582993"/>
            <a:ext cx="19952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2F74A39B-4FDE-4498-48D8-8DB5FEF7CAF3}"/>
              </a:ext>
            </a:extLst>
          </p:cNvPr>
          <p:cNvCxnSpPr>
            <a:cxnSpLocks/>
          </p:cNvCxnSpPr>
          <p:nvPr/>
        </p:nvCxnSpPr>
        <p:spPr>
          <a:xfrm>
            <a:off x="771378" y="4084530"/>
            <a:ext cx="36599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0FC181E-E1B3-2D60-3979-459D69513550}"/>
              </a:ext>
            </a:extLst>
          </p:cNvPr>
          <p:cNvCxnSpPr>
            <a:cxnSpLocks/>
          </p:cNvCxnSpPr>
          <p:nvPr/>
        </p:nvCxnSpPr>
        <p:spPr>
          <a:xfrm>
            <a:off x="4557932" y="4084530"/>
            <a:ext cx="19577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25F1ACA5-B720-DE65-EA3B-943F13310354}"/>
              </a:ext>
            </a:extLst>
          </p:cNvPr>
          <p:cNvCxnSpPr>
            <a:cxnSpLocks/>
          </p:cNvCxnSpPr>
          <p:nvPr/>
        </p:nvCxnSpPr>
        <p:spPr>
          <a:xfrm>
            <a:off x="6707944" y="4084530"/>
            <a:ext cx="22953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E644248A-D6C2-0457-438D-88ADB56EB4B8}"/>
              </a:ext>
            </a:extLst>
          </p:cNvPr>
          <p:cNvCxnSpPr>
            <a:cxnSpLocks/>
          </p:cNvCxnSpPr>
          <p:nvPr/>
        </p:nvCxnSpPr>
        <p:spPr>
          <a:xfrm>
            <a:off x="9108831" y="4084530"/>
            <a:ext cx="20046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E757F26E-311A-FF7E-5094-7D71832344A6}"/>
              </a:ext>
            </a:extLst>
          </p:cNvPr>
          <p:cNvCxnSpPr>
            <a:cxnSpLocks/>
          </p:cNvCxnSpPr>
          <p:nvPr/>
        </p:nvCxnSpPr>
        <p:spPr>
          <a:xfrm>
            <a:off x="1406769" y="4576900"/>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7F3426A1-2128-0DE5-D3F0-C0502BC999DF}"/>
              </a:ext>
            </a:extLst>
          </p:cNvPr>
          <p:cNvCxnSpPr>
            <a:cxnSpLocks/>
          </p:cNvCxnSpPr>
          <p:nvPr/>
        </p:nvCxnSpPr>
        <p:spPr>
          <a:xfrm>
            <a:off x="4557932" y="4576900"/>
            <a:ext cx="56974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A7F3F59C-7C63-BDB6-B1D1-D554608C16F8}"/>
              </a:ext>
            </a:extLst>
          </p:cNvPr>
          <p:cNvCxnSpPr>
            <a:cxnSpLocks/>
          </p:cNvCxnSpPr>
          <p:nvPr/>
        </p:nvCxnSpPr>
        <p:spPr>
          <a:xfrm>
            <a:off x="10480431" y="4576900"/>
            <a:ext cx="6330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B8243264-D67E-463C-73CA-6330C3314E19}"/>
              </a:ext>
            </a:extLst>
          </p:cNvPr>
          <p:cNvCxnSpPr>
            <a:cxnSpLocks/>
          </p:cNvCxnSpPr>
          <p:nvPr/>
        </p:nvCxnSpPr>
        <p:spPr>
          <a:xfrm>
            <a:off x="771378" y="5127103"/>
            <a:ext cx="18992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13074170-809B-8415-B68E-88A7F2F3D941}"/>
              </a:ext>
            </a:extLst>
          </p:cNvPr>
          <p:cNvCxnSpPr>
            <a:cxnSpLocks/>
          </p:cNvCxnSpPr>
          <p:nvPr/>
        </p:nvCxnSpPr>
        <p:spPr>
          <a:xfrm>
            <a:off x="2891733" y="5127103"/>
            <a:ext cx="19592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BFC20CCD-59EB-A3BE-0C9A-86AB315EAB40}"/>
              </a:ext>
            </a:extLst>
          </p:cNvPr>
          <p:cNvCxnSpPr>
            <a:cxnSpLocks/>
          </p:cNvCxnSpPr>
          <p:nvPr/>
        </p:nvCxnSpPr>
        <p:spPr>
          <a:xfrm>
            <a:off x="5144086" y="5127103"/>
            <a:ext cx="21828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052D31EC-0962-608F-964A-77C29DC51994}"/>
              </a:ext>
            </a:extLst>
          </p:cNvPr>
          <p:cNvCxnSpPr>
            <a:cxnSpLocks/>
          </p:cNvCxnSpPr>
          <p:nvPr/>
        </p:nvCxnSpPr>
        <p:spPr>
          <a:xfrm>
            <a:off x="9741877" y="5127103"/>
            <a:ext cx="16663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5F6CD6ED-C067-73D2-7F81-33E7BD9DCA27}"/>
              </a:ext>
            </a:extLst>
          </p:cNvPr>
          <p:cNvCxnSpPr>
            <a:cxnSpLocks/>
          </p:cNvCxnSpPr>
          <p:nvPr/>
        </p:nvCxnSpPr>
        <p:spPr>
          <a:xfrm>
            <a:off x="771378" y="5635103"/>
            <a:ext cx="17250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5BEB3E11-264F-20A9-1809-D916ACE69C3B}"/>
              </a:ext>
            </a:extLst>
          </p:cNvPr>
          <p:cNvCxnSpPr>
            <a:cxnSpLocks/>
          </p:cNvCxnSpPr>
          <p:nvPr/>
        </p:nvCxnSpPr>
        <p:spPr>
          <a:xfrm>
            <a:off x="3352800" y="5624149"/>
            <a:ext cx="46881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F30C1C22-80B4-2398-0BF6-6AFB33FBE3C6}"/>
              </a:ext>
            </a:extLst>
          </p:cNvPr>
          <p:cNvCxnSpPr>
            <a:cxnSpLocks/>
          </p:cNvCxnSpPr>
          <p:nvPr/>
        </p:nvCxnSpPr>
        <p:spPr>
          <a:xfrm>
            <a:off x="8173329" y="5620589"/>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5DCD4501-755D-13A8-9E02-A5BE916EB8EE}"/>
              </a:ext>
            </a:extLst>
          </p:cNvPr>
          <p:cNvCxnSpPr>
            <a:cxnSpLocks/>
          </p:cNvCxnSpPr>
          <p:nvPr/>
        </p:nvCxnSpPr>
        <p:spPr>
          <a:xfrm>
            <a:off x="3479409" y="6143103"/>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2" name="Straight Connector 81">
            <a:extLst>
              <a:ext uri="{FF2B5EF4-FFF2-40B4-BE49-F238E27FC236}">
                <a16:creationId xmlns:a16="http://schemas.microsoft.com/office/drawing/2014/main" id="{A5BD18C3-04A4-6EB7-AF77-75E7F4559219}"/>
              </a:ext>
            </a:extLst>
          </p:cNvPr>
          <p:cNvCxnSpPr>
            <a:cxnSpLocks/>
          </p:cNvCxnSpPr>
          <p:nvPr/>
        </p:nvCxnSpPr>
        <p:spPr>
          <a:xfrm>
            <a:off x="6515686" y="6161177"/>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47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052" y="816896"/>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307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70395" y="411182"/>
            <a:ext cx="2635162" cy="1680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8926CF-A8E1-4307-D129-F8D698F70ED6}"/>
              </a:ext>
            </a:extLst>
          </p:cNvPr>
          <p:cNvSpPr txBox="1"/>
          <p:nvPr/>
        </p:nvSpPr>
        <p:spPr>
          <a:xfrm>
            <a:off x="1240729" y="2828835"/>
            <a:ext cx="9716086" cy="1754326"/>
          </a:xfrm>
          <a:prstGeom prst="rect">
            <a:avLst/>
          </a:prstGeom>
          <a:noFill/>
        </p:spPr>
        <p:txBody>
          <a:bodyPr wrap="square" rtlCol="0">
            <a:spAutoFit/>
          </a:bodyPr>
          <a:lstStyle/>
          <a:p>
            <a:pPr marL="742950" indent="-742950">
              <a:buAutoNum type="arabicPeriod"/>
            </a:pPr>
            <a:r>
              <a:rPr lang="en-US" sz="3600" dirty="0"/>
              <a:t>Where do you live?</a:t>
            </a:r>
          </a:p>
          <a:p>
            <a:pPr marL="742950" indent="-742950">
              <a:buAutoNum type="arabicPeriod"/>
            </a:pPr>
            <a:r>
              <a:rPr lang="en-US" sz="3600" dirty="0"/>
              <a:t>Is your living area fresh or polluted?</a:t>
            </a:r>
          </a:p>
          <a:p>
            <a:pPr marL="742950" indent="-742950">
              <a:buAutoNum type="arabicPeriod"/>
            </a:pPr>
            <a:r>
              <a:rPr lang="en-US" sz="3600" dirty="0"/>
              <a:t>What will you do to help your place be fresher?</a:t>
            </a:r>
          </a:p>
        </p:txBody>
      </p:sp>
    </p:spTree>
    <p:extLst>
      <p:ext uri="{BB962C8B-B14F-4D97-AF65-F5344CB8AC3E}">
        <p14:creationId xmlns:p14="http://schemas.microsoft.com/office/powerpoint/2010/main" val="151769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4BBC8B-F4A1-53D3-4374-A71CA417B19A}"/>
              </a:ext>
            </a:extLst>
          </p:cNvPr>
          <p:cNvSpPr txBox="1"/>
          <p:nvPr/>
        </p:nvSpPr>
        <p:spPr>
          <a:xfrm>
            <a:off x="773723" y="766732"/>
            <a:ext cx="10691446" cy="5324535"/>
          </a:xfrm>
          <a:prstGeom prst="rect">
            <a:avLst/>
          </a:prstGeom>
          <a:noFill/>
        </p:spPr>
        <p:txBody>
          <a:bodyPr wrap="square">
            <a:spAutoFit/>
          </a:bodyPr>
          <a:lstStyle/>
          <a:p>
            <a:r>
              <a:rPr lang="en-US" sz="3400" b="0" i="0" dirty="0">
                <a:solidFill>
                  <a:srgbClr val="242021"/>
                </a:solidFill>
                <a:effectLst/>
              </a:rPr>
              <a:t>Stores can also help solve environmental problems. They should stop giving single-use plastic bags to their customers and sell reusable bags. If people had to buy reusable bags, they would start to bring their own bags. Stores should also use less packaging for food items. Lots of fruit and vegetables don't need to be wrapped in plastic.</a:t>
            </a:r>
            <a:br>
              <a:rPr lang="en-US" sz="3400" b="0" i="0" dirty="0">
                <a:solidFill>
                  <a:srgbClr val="242021"/>
                </a:solidFill>
                <a:effectLst/>
              </a:rPr>
            </a:br>
            <a:r>
              <a:rPr lang="en-US" sz="3400" b="0" i="0" dirty="0">
                <a:solidFill>
                  <a:srgbClr val="242021"/>
                </a:solidFill>
                <a:effectLst/>
              </a:rPr>
              <a:t>Schools and businesses should try to use less electricity because electrical power plants can cause a lot of pollution. Use fans and open windows when you can to save electricity. </a:t>
            </a:r>
            <a:endParaRPr lang="en-US" sz="3400" dirty="0"/>
          </a:p>
        </p:txBody>
      </p:sp>
      <p:cxnSp>
        <p:nvCxnSpPr>
          <p:cNvPr id="4" name="Straight Connector 3">
            <a:extLst>
              <a:ext uri="{FF2B5EF4-FFF2-40B4-BE49-F238E27FC236}">
                <a16:creationId xmlns:a16="http://schemas.microsoft.com/office/drawing/2014/main" id="{BE260031-33A0-831E-8492-74B8A5CDF97D}"/>
              </a:ext>
            </a:extLst>
          </p:cNvPr>
          <p:cNvCxnSpPr>
            <a:cxnSpLocks/>
          </p:cNvCxnSpPr>
          <p:nvPr/>
        </p:nvCxnSpPr>
        <p:spPr>
          <a:xfrm>
            <a:off x="927797" y="1302588"/>
            <a:ext cx="9735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3FCD8060-1846-F6C3-6D6F-C108A709D810}"/>
              </a:ext>
            </a:extLst>
          </p:cNvPr>
          <p:cNvCxnSpPr>
            <a:cxnSpLocks/>
          </p:cNvCxnSpPr>
          <p:nvPr/>
        </p:nvCxnSpPr>
        <p:spPr>
          <a:xfrm>
            <a:off x="4527341" y="1302588"/>
            <a:ext cx="51682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C46166BA-3171-EDFA-A2DD-69BE2780B042}"/>
              </a:ext>
            </a:extLst>
          </p:cNvPr>
          <p:cNvCxnSpPr>
            <a:cxnSpLocks/>
          </p:cNvCxnSpPr>
          <p:nvPr/>
        </p:nvCxnSpPr>
        <p:spPr>
          <a:xfrm>
            <a:off x="773723" y="1810588"/>
            <a:ext cx="20710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5BC9B682-B9C3-F1B1-9075-8263D0E74284}"/>
              </a:ext>
            </a:extLst>
          </p:cNvPr>
          <p:cNvCxnSpPr>
            <a:cxnSpLocks/>
          </p:cNvCxnSpPr>
          <p:nvPr/>
        </p:nvCxnSpPr>
        <p:spPr>
          <a:xfrm>
            <a:off x="3155741" y="1810588"/>
            <a:ext cx="47545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C06D250-A6D3-0E9A-51F0-506716C4B8A9}"/>
              </a:ext>
            </a:extLst>
          </p:cNvPr>
          <p:cNvCxnSpPr>
            <a:cxnSpLocks/>
          </p:cNvCxnSpPr>
          <p:nvPr/>
        </p:nvCxnSpPr>
        <p:spPr>
          <a:xfrm>
            <a:off x="8323943" y="1806891"/>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8A989D96-E23B-069B-8EF2-88A4C8369AA0}"/>
              </a:ext>
            </a:extLst>
          </p:cNvPr>
          <p:cNvCxnSpPr>
            <a:cxnSpLocks/>
          </p:cNvCxnSpPr>
          <p:nvPr/>
        </p:nvCxnSpPr>
        <p:spPr>
          <a:xfrm>
            <a:off x="1668026" y="2318589"/>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4F9719FD-DDD0-0C33-FF57-146846BC29EA}"/>
              </a:ext>
            </a:extLst>
          </p:cNvPr>
          <p:cNvCxnSpPr>
            <a:cxnSpLocks/>
          </p:cNvCxnSpPr>
          <p:nvPr/>
        </p:nvCxnSpPr>
        <p:spPr>
          <a:xfrm>
            <a:off x="8097855" y="2318589"/>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5E06D5B0-B594-78ED-0C06-39095FC1D799}"/>
              </a:ext>
            </a:extLst>
          </p:cNvPr>
          <p:cNvCxnSpPr>
            <a:cxnSpLocks/>
          </p:cNvCxnSpPr>
          <p:nvPr/>
        </p:nvCxnSpPr>
        <p:spPr>
          <a:xfrm>
            <a:off x="3039626" y="2841103"/>
            <a:ext cx="47690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175424F4-DC1D-BC50-9FA8-DA3E28A51BAA}"/>
              </a:ext>
            </a:extLst>
          </p:cNvPr>
          <p:cNvCxnSpPr>
            <a:cxnSpLocks/>
          </p:cNvCxnSpPr>
          <p:nvPr/>
        </p:nvCxnSpPr>
        <p:spPr>
          <a:xfrm>
            <a:off x="927797" y="3396274"/>
            <a:ext cx="56471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744356C-7401-E6C2-AA61-8F0507012386}"/>
              </a:ext>
            </a:extLst>
          </p:cNvPr>
          <p:cNvCxnSpPr>
            <a:cxnSpLocks/>
          </p:cNvCxnSpPr>
          <p:nvPr/>
        </p:nvCxnSpPr>
        <p:spPr>
          <a:xfrm flipV="1">
            <a:off x="6878655" y="3381829"/>
            <a:ext cx="2729802" cy="1444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23B220E-EB44-1C9B-27B9-1AF0B508B846}"/>
              </a:ext>
            </a:extLst>
          </p:cNvPr>
          <p:cNvCxnSpPr>
            <a:cxnSpLocks/>
          </p:cNvCxnSpPr>
          <p:nvPr/>
        </p:nvCxnSpPr>
        <p:spPr>
          <a:xfrm>
            <a:off x="927797" y="3864360"/>
            <a:ext cx="191700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358EB7FB-A5A9-35DB-0E08-9B7200950075}"/>
              </a:ext>
            </a:extLst>
          </p:cNvPr>
          <p:cNvCxnSpPr>
            <a:cxnSpLocks/>
          </p:cNvCxnSpPr>
          <p:nvPr/>
        </p:nvCxnSpPr>
        <p:spPr>
          <a:xfrm>
            <a:off x="3039626" y="3864360"/>
            <a:ext cx="60172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B5209798-15B9-8734-F570-CF2E568FA637}"/>
              </a:ext>
            </a:extLst>
          </p:cNvPr>
          <p:cNvCxnSpPr>
            <a:cxnSpLocks/>
          </p:cNvCxnSpPr>
          <p:nvPr/>
        </p:nvCxnSpPr>
        <p:spPr>
          <a:xfrm>
            <a:off x="949571" y="4372360"/>
            <a:ext cx="395625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CB1CA5EA-F892-D719-1F74-2B19E71953C4}"/>
              </a:ext>
            </a:extLst>
          </p:cNvPr>
          <p:cNvCxnSpPr>
            <a:cxnSpLocks/>
          </p:cNvCxnSpPr>
          <p:nvPr/>
        </p:nvCxnSpPr>
        <p:spPr>
          <a:xfrm>
            <a:off x="5203371" y="4372360"/>
            <a:ext cx="52904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5B841605-7813-8D37-0255-4DFB56E128F2}"/>
              </a:ext>
            </a:extLst>
          </p:cNvPr>
          <p:cNvCxnSpPr>
            <a:cxnSpLocks/>
          </p:cNvCxnSpPr>
          <p:nvPr/>
        </p:nvCxnSpPr>
        <p:spPr>
          <a:xfrm>
            <a:off x="2460171" y="4894875"/>
            <a:ext cx="37664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D2DDF6E8-DA40-420C-3F7F-3FFFC976F46C}"/>
              </a:ext>
            </a:extLst>
          </p:cNvPr>
          <p:cNvCxnSpPr>
            <a:cxnSpLocks/>
          </p:cNvCxnSpPr>
          <p:nvPr/>
        </p:nvCxnSpPr>
        <p:spPr>
          <a:xfrm>
            <a:off x="7212484" y="4912950"/>
            <a:ext cx="385465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E2C796D6-252F-3C48-1AE3-49E21AAA7E1B}"/>
              </a:ext>
            </a:extLst>
          </p:cNvPr>
          <p:cNvCxnSpPr>
            <a:cxnSpLocks/>
          </p:cNvCxnSpPr>
          <p:nvPr/>
        </p:nvCxnSpPr>
        <p:spPr>
          <a:xfrm>
            <a:off x="924170" y="5417389"/>
            <a:ext cx="13716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D9119D70-A168-FC94-905F-B92823DFFF92}"/>
              </a:ext>
            </a:extLst>
          </p:cNvPr>
          <p:cNvCxnSpPr>
            <a:cxnSpLocks/>
          </p:cNvCxnSpPr>
          <p:nvPr/>
        </p:nvCxnSpPr>
        <p:spPr>
          <a:xfrm>
            <a:off x="3340240" y="5417389"/>
            <a:ext cx="23742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3D4A863E-B4A2-AFAE-E55E-7D10A40BEAD0}"/>
              </a:ext>
            </a:extLst>
          </p:cNvPr>
          <p:cNvCxnSpPr>
            <a:cxnSpLocks/>
          </p:cNvCxnSpPr>
          <p:nvPr/>
        </p:nvCxnSpPr>
        <p:spPr>
          <a:xfrm>
            <a:off x="5840884" y="5417389"/>
            <a:ext cx="225697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4CFDCFA7-2CF2-42B6-F8F3-C11A72613D3A}"/>
              </a:ext>
            </a:extLst>
          </p:cNvPr>
          <p:cNvCxnSpPr>
            <a:cxnSpLocks/>
          </p:cNvCxnSpPr>
          <p:nvPr/>
        </p:nvCxnSpPr>
        <p:spPr>
          <a:xfrm>
            <a:off x="8453455" y="5417389"/>
            <a:ext cx="11550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A370C67C-113E-D757-FCF5-86B81E4A496D}"/>
              </a:ext>
            </a:extLst>
          </p:cNvPr>
          <p:cNvCxnSpPr>
            <a:cxnSpLocks/>
          </p:cNvCxnSpPr>
          <p:nvPr/>
        </p:nvCxnSpPr>
        <p:spPr>
          <a:xfrm>
            <a:off x="847969" y="5939903"/>
            <a:ext cx="17646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843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B551AB-FD15-C898-30EE-FFD1FF2CA187}"/>
              </a:ext>
            </a:extLst>
          </p:cNvPr>
          <p:cNvSpPr txBox="1"/>
          <p:nvPr/>
        </p:nvSpPr>
        <p:spPr>
          <a:xfrm>
            <a:off x="675248" y="643323"/>
            <a:ext cx="10733649" cy="5324535"/>
          </a:xfrm>
          <a:prstGeom prst="rect">
            <a:avLst/>
          </a:prstGeom>
          <a:noFill/>
        </p:spPr>
        <p:txBody>
          <a:bodyPr wrap="square">
            <a:spAutoFit/>
          </a:bodyPr>
          <a:lstStyle/>
          <a:p>
            <a:r>
              <a:rPr lang="en-US" sz="3400" b="0" i="0" dirty="0">
                <a:solidFill>
                  <a:srgbClr val="242021"/>
                </a:solidFill>
                <a:effectLst/>
              </a:rPr>
              <a:t>Or try to set the air conditioner temperature to around 24 – 27 degrees Celsius and not too low like 18 degrees.</a:t>
            </a:r>
            <a:br>
              <a:rPr lang="en-US" sz="3400" b="0" i="0" dirty="0">
                <a:solidFill>
                  <a:srgbClr val="242021"/>
                </a:solidFill>
                <a:effectLst/>
              </a:rPr>
            </a:br>
            <a:r>
              <a:rPr lang="en-US" sz="3400" b="0" i="0" dirty="0">
                <a:solidFill>
                  <a:srgbClr val="242021"/>
                </a:solidFill>
                <a:effectLst/>
              </a:rPr>
              <a:t>Everyone will still feel comfortable, and the air conditioners won't use as much electricity.</a:t>
            </a:r>
            <a:br>
              <a:rPr lang="en-US" sz="3400" b="0" i="0" dirty="0">
                <a:solidFill>
                  <a:srgbClr val="242021"/>
                </a:solidFill>
                <a:effectLst/>
              </a:rPr>
            </a:br>
            <a:r>
              <a:rPr lang="en-US" sz="3400" b="0" i="0" dirty="0">
                <a:solidFill>
                  <a:srgbClr val="242021"/>
                </a:solidFill>
                <a:effectLst/>
              </a:rPr>
              <a:t>Schools should stop selling plastic bottles in their cafeterias and ask students to bring reusable bottles. Teachers can organize clean-ups around the school or in parks.</a:t>
            </a:r>
            <a:br>
              <a:rPr lang="en-US" sz="3400" b="0" i="0" dirty="0">
                <a:solidFill>
                  <a:srgbClr val="242021"/>
                </a:solidFill>
                <a:effectLst/>
              </a:rPr>
            </a:br>
            <a:r>
              <a:rPr lang="en-US" sz="3400" b="0" i="0" dirty="0">
                <a:solidFill>
                  <a:srgbClr val="242021"/>
                </a:solidFill>
                <a:effectLst/>
              </a:rPr>
              <a:t>Students should bring reusable water bottles to school and try to use less paper.</a:t>
            </a:r>
            <a:r>
              <a:rPr lang="en-US" sz="3400" dirty="0"/>
              <a:t> </a:t>
            </a:r>
            <a:br>
              <a:rPr lang="en-US" sz="3400" dirty="0"/>
            </a:br>
            <a:endParaRPr lang="en-US" sz="3400" dirty="0"/>
          </a:p>
        </p:txBody>
      </p:sp>
      <p:cxnSp>
        <p:nvCxnSpPr>
          <p:cNvPr id="4" name="Straight Connector 3">
            <a:extLst>
              <a:ext uri="{FF2B5EF4-FFF2-40B4-BE49-F238E27FC236}">
                <a16:creationId xmlns:a16="http://schemas.microsoft.com/office/drawing/2014/main" id="{55F2EF61-29B5-84F7-C676-8C6CA0977934}"/>
              </a:ext>
            </a:extLst>
          </p:cNvPr>
          <p:cNvCxnSpPr>
            <a:cxnSpLocks/>
          </p:cNvCxnSpPr>
          <p:nvPr/>
        </p:nvCxnSpPr>
        <p:spPr>
          <a:xfrm>
            <a:off x="2335684" y="1168262"/>
            <a:ext cx="621323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F5CB400F-0940-3992-A67A-E4DE501F311B}"/>
              </a:ext>
            </a:extLst>
          </p:cNvPr>
          <p:cNvCxnSpPr>
            <a:cxnSpLocks/>
          </p:cNvCxnSpPr>
          <p:nvPr/>
        </p:nvCxnSpPr>
        <p:spPr>
          <a:xfrm>
            <a:off x="9070313" y="1168262"/>
            <a:ext cx="21056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A412D720-D38C-63C3-FF94-B5776C9FC6D9}"/>
              </a:ext>
            </a:extLst>
          </p:cNvPr>
          <p:cNvCxnSpPr>
            <a:cxnSpLocks/>
          </p:cNvCxnSpPr>
          <p:nvPr/>
        </p:nvCxnSpPr>
        <p:spPr>
          <a:xfrm>
            <a:off x="826198" y="1679960"/>
            <a:ext cx="310717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FA8D909A-2CFC-C228-BE7E-7441012C5549}"/>
              </a:ext>
            </a:extLst>
          </p:cNvPr>
          <p:cNvCxnSpPr>
            <a:cxnSpLocks/>
          </p:cNvCxnSpPr>
          <p:nvPr/>
        </p:nvCxnSpPr>
        <p:spPr>
          <a:xfrm>
            <a:off x="4795856" y="1694336"/>
            <a:ext cx="488517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B8EA6A7-9E4B-2E92-A646-2835272C32E9}"/>
              </a:ext>
            </a:extLst>
          </p:cNvPr>
          <p:cNvCxnSpPr>
            <a:cxnSpLocks/>
          </p:cNvCxnSpPr>
          <p:nvPr/>
        </p:nvCxnSpPr>
        <p:spPr>
          <a:xfrm>
            <a:off x="826756" y="2191519"/>
            <a:ext cx="58788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43F119D-CBC2-E53F-0FEB-EE7524A03E5D}"/>
              </a:ext>
            </a:extLst>
          </p:cNvPr>
          <p:cNvCxnSpPr>
            <a:cxnSpLocks/>
          </p:cNvCxnSpPr>
          <p:nvPr/>
        </p:nvCxnSpPr>
        <p:spPr>
          <a:xfrm>
            <a:off x="7712111" y="2191519"/>
            <a:ext cx="34638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F5572D0-316A-2B69-32C6-1C0076A17AF9}"/>
              </a:ext>
            </a:extLst>
          </p:cNvPr>
          <p:cNvCxnSpPr>
            <a:cxnSpLocks/>
          </p:cNvCxnSpPr>
          <p:nvPr/>
        </p:nvCxnSpPr>
        <p:spPr>
          <a:xfrm>
            <a:off x="826198" y="2721290"/>
            <a:ext cx="47908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2A93EC1C-4763-C31D-9433-958F3962D175}"/>
              </a:ext>
            </a:extLst>
          </p:cNvPr>
          <p:cNvCxnSpPr>
            <a:cxnSpLocks/>
          </p:cNvCxnSpPr>
          <p:nvPr/>
        </p:nvCxnSpPr>
        <p:spPr>
          <a:xfrm>
            <a:off x="826198" y="3243805"/>
            <a:ext cx="706957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0EDE504D-E62B-A470-351E-3AA9F8DB7B18}"/>
              </a:ext>
            </a:extLst>
          </p:cNvPr>
          <p:cNvCxnSpPr>
            <a:cxnSpLocks/>
          </p:cNvCxnSpPr>
          <p:nvPr/>
        </p:nvCxnSpPr>
        <p:spPr>
          <a:xfrm>
            <a:off x="8154797" y="3243529"/>
            <a:ext cx="28470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F468F76-0E2F-F93C-F272-2751CD14FC0D}"/>
              </a:ext>
            </a:extLst>
          </p:cNvPr>
          <p:cNvCxnSpPr>
            <a:cxnSpLocks/>
          </p:cNvCxnSpPr>
          <p:nvPr/>
        </p:nvCxnSpPr>
        <p:spPr>
          <a:xfrm>
            <a:off x="1521768" y="3766319"/>
            <a:ext cx="663302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1EA1EACA-00D8-9BC8-30F5-97E0D551C625}"/>
              </a:ext>
            </a:extLst>
          </p:cNvPr>
          <p:cNvCxnSpPr>
            <a:cxnSpLocks/>
          </p:cNvCxnSpPr>
          <p:nvPr/>
        </p:nvCxnSpPr>
        <p:spPr>
          <a:xfrm>
            <a:off x="8416053" y="3766319"/>
            <a:ext cx="12649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1FE7B2F-67B8-261E-4C19-7929CC760235}"/>
              </a:ext>
            </a:extLst>
          </p:cNvPr>
          <p:cNvCxnSpPr>
            <a:cxnSpLocks/>
          </p:cNvCxnSpPr>
          <p:nvPr/>
        </p:nvCxnSpPr>
        <p:spPr>
          <a:xfrm>
            <a:off x="826198" y="4274319"/>
            <a:ext cx="310717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F9A16AF7-BFCC-D7FB-DF2D-E1CB3F37BF19}"/>
              </a:ext>
            </a:extLst>
          </p:cNvPr>
          <p:cNvCxnSpPr>
            <a:cxnSpLocks/>
          </p:cNvCxnSpPr>
          <p:nvPr/>
        </p:nvCxnSpPr>
        <p:spPr>
          <a:xfrm>
            <a:off x="4134340" y="4295952"/>
            <a:ext cx="50967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336121C6-C0D6-63D5-9D8F-490A614121F4}"/>
              </a:ext>
            </a:extLst>
          </p:cNvPr>
          <p:cNvCxnSpPr>
            <a:cxnSpLocks/>
          </p:cNvCxnSpPr>
          <p:nvPr/>
        </p:nvCxnSpPr>
        <p:spPr>
          <a:xfrm>
            <a:off x="826198" y="4811348"/>
            <a:ext cx="950797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6414AFAA-1E4E-9AB9-2A58-B89E1A8F9868}"/>
              </a:ext>
            </a:extLst>
          </p:cNvPr>
          <p:cNvCxnSpPr>
            <a:cxnSpLocks/>
          </p:cNvCxnSpPr>
          <p:nvPr/>
        </p:nvCxnSpPr>
        <p:spPr>
          <a:xfrm>
            <a:off x="826756" y="5304833"/>
            <a:ext cx="34638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5130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58DAA9-C20A-2AE1-96F1-3C1A5C555483}"/>
              </a:ext>
            </a:extLst>
          </p:cNvPr>
          <p:cNvSpPr txBox="1"/>
          <p:nvPr/>
        </p:nvSpPr>
        <p:spPr>
          <a:xfrm>
            <a:off x="316958" y="556024"/>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5" name="Rectangle 4">
            <a:extLst>
              <a:ext uri="{FF2B5EF4-FFF2-40B4-BE49-F238E27FC236}">
                <a16:creationId xmlns:a16="http://schemas.microsoft.com/office/drawing/2014/main" id="{FC7A72F8-9B86-C676-3853-460B6F2FB9AB}"/>
              </a:ext>
            </a:extLst>
          </p:cNvPr>
          <p:cNvSpPr/>
          <p:nvPr/>
        </p:nvSpPr>
        <p:spPr>
          <a:xfrm>
            <a:off x="2518117" y="479080"/>
            <a:ext cx="8299938" cy="553998"/>
          </a:xfrm>
          <a:prstGeom prst="rect">
            <a:avLst/>
          </a:prstGeom>
        </p:spPr>
        <p:txBody>
          <a:bodyPr wrap="square">
            <a:spAutoFit/>
          </a:bodyPr>
          <a:lstStyle/>
          <a:p>
            <a:pPr algn="ctr"/>
            <a:r>
              <a:rPr lang="en-US" sz="3000" i="1" dirty="0">
                <a:solidFill>
                  <a:srgbClr val="0070C0"/>
                </a:solidFill>
              </a:rPr>
              <a:t>Skim and scan to get the specific information </a:t>
            </a:r>
          </a:p>
        </p:txBody>
      </p:sp>
      <p:sp>
        <p:nvSpPr>
          <p:cNvPr id="13" name="TextBox 12">
            <a:extLst>
              <a:ext uri="{FF2B5EF4-FFF2-40B4-BE49-F238E27FC236}">
                <a16:creationId xmlns:a16="http://schemas.microsoft.com/office/drawing/2014/main" id="{66FF3574-F4F9-3807-513E-5E389143DA24}"/>
              </a:ext>
            </a:extLst>
          </p:cNvPr>
          <p:cNvSpPr txBox="1"/>
          <p:nvPr/>
        </p:nvSpPr>
        <p:spPr>
          <a:xfrm>
            <a:off x="471268" y="1347765"/>
            <a:ext cx="10516416" cy="2185214"/>
          </a:xfrm>
          <a:prstGeom prst="rect">
            <a:avLst/>
          </a:prstGeom>
          <a:noFill/>
        </p:spPr>
        <p:txBody>
          <a:bodyPr wrap="square">
            <a:spAutoFit/>
          </a:bodyPr>
          <a:lstStyle/>
          <a:p>
            <a:pPr marL="342900" indent="-342900">
              <a:buAutoNum type="arabicPeriod"/>
            </a:pPr>
            <a:r>
              <a:rPr lang="en-US" sz="3400" dirty="0">
                <a:solidFill>
                  <a:srgbClr val="242021"/>
                </a:solidFill>
                <a:effectLst/>
                <a:ea typeface="Times New Roman" panose="02020603050405020304" pitchFamily="18" charset="0"/>
                <a:cs typeface="Times New Roman" panose="02020603050405020304" pitchFamily="18" charset="0"/>
              </a:rPr>
              <a:t>Families should...</a:t>
            </a:r>
          </a:p>
          <a:p>
            <a:r>
              <a:rPr lang="en-US" sz="3400" dirty="0">
                <a:solidFill>
                  <a:srgbClr val="242021"/>
                </a:solidFill>
                <a:effectLst/>
                <a:ea typeface="Times New Roman" panose="02020603050405020304" pitchFamily="18" charset="0"/>
                <a:cs typeface="Times New Roman" panose="02020603050405020304" pitchFamily="18" charset="0"/>
              </a:rPr>
              <a:t>A. start recycling programs in their neighborhoods.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recycle their household trash.</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leave their glass and paper outside for recycling.</a:t>
            </a:r>
            <a:endParaRPr lang="en-US" sz="3400" dirty="0"/>
          </a:p>
        </p:txBody>
      </p:sp>
      <p:sp>
        <p:nvSpPr>
          <p:cNvPr id="15" name="TextBox 14">
            <a:extLst>
              <a:ext uri="{FF2B5EF4-FFF2-40B4-BE49-F238E27FC236}">
                <a16:creationId xmlns:a16="http://schemas.microsoft.com/office/drawing/2014/main" id="{0AD82A62-A9E6-D485-8751-B2F766B77ABF}"/>
              </a:ext>
            </a:extLst>
          </p:cNvPr>
          <p:cNvSpPr txBox="1"/>
          <p:nvPr/>
        </p:nvSpPr>
        <p:spPr>
          <a:xfrm>
            <a:off x="471267" y="3868198"/>
            <a:ext cx="11070599" cy="2185214"/>
          </a:xfrm>
          <a:prstGeom prst="rect">
            <a:avLst/>
          </a:prstGeom>
          <a:noFill/>
        </p:spPr>
        <p:txBody>
          <a:bodyPr wrap="square">
            <a:spAutoFit/>
          </a:bodyPr>
          <a:lstStyle/>
          <a:p>
            <a:r>
              <a:rPr lang="en-US" sz="3400" dirty="0">
                <a:solidFill>
                  <a:srgbClr val="242021"/>
                </a:solidFill>
                <a:effectLst/>
                <a:latin typeface="+mj-lt"/>
                <a:ea typeface="Times New Roman" panose="02020603050405020304" pitchFamily="18" charset="0"/>
                <a:cs typeface="Times New Roman" panose="02020603050405020304" pitchFamily="18" charset="0"/>
              </a:rPr>
              <a:t>2. How can stores help make the environment better?</a:t>
            </a:r>
          </a:p>
          <a:p>
            <a:r>
              <a:rPr lang="en-US" sz="3400" dirty="0">
                <a:solidFill>
                  <a:srgbClr val="242021"/>
                </a:solidFill>
                <a:effectLst/>
                <a:latin typeface="+mj-lt"/>
                <a:ea typeface="Times New Roman" panose="02020603050405020304" pitchFamily="18" charset="0"/>
                <a:cs typeface="Times New Roman" panose="02020603050405020304" pitchFamily="18" charset="0"/>
              </a:rPr>
              <a:t>A. ask their customers to bring their own bags</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B. make their customers pay for plastic bags</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C. reduce food packaging</a:t>
            </a:r>
            <a:endParaRPr lang="en-US" sz="3400" dirty="0">
              <a:latin typeface="+mj-lt"/>
            </a:endParaRPr>
          </a:p>
        </p:txBody>
      </p:sp>
      <p:sp>
        <p:nvSpPr>
          <p:cNvPr id="7" name="Oval 6">
            <a:extLst>
              <a:ext uri="{FF2B5EF4-FFF2-40B4-BE49-F238E27FC236}">
                <a16:creationId xmlns:a16="http://schemas.microsoft.com/office/drawing/2014/main" id="{6F20A3F4-8A9A-95F0-6DBB-A1B26C8C3903}"/>
              </a:ext>
            </a:extLst>
          </p:cNvPr>
          <p:cNvSpPr/>
          <p:nvPr/>
        </p:nvSpPr>
        <p:spPr>
          <a:xfrm>
            <a:off x="414995" y="2403097"/>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394C682-6A9D-E867-BBD0-EA10F65C967B}"/>
              </a:ext>
            </a:extLst>
          </p:cNvPr>
          <p:cNvSpPr/>
          <p:nvPr/>
        </p:nvSpPr>
        <p:spPr>
          <a:xfrm>
            <a:off x="414995" y="5460818"/>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6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3C93BD-3E92-EA87-4D45-0742F5DDCEAA}"/>
              </a:ext>
            </a:extLst>
          </p:cNvPr>
          <p:cNvSpPr txBox="1"/>
          <p:nvPr/>
        </p:nvSpPr>
        <p:spPr>
          <a:xfrm>
            <a:off x="453681" y="487794"/>
            <a:ext cx="11039623" cy="2185214"/>
          </a:xfrm>
          <a:prstGeom prst="rect">
            <a:avLst/>
          </a:prstGeom>
          <a:noFill/>
        </p:spPr>
        <p:txBody>
          <a:bodyPr wrap="square">
            <a:spAutoFit/>
          </a:bodyPr>
          <a:lstStyle/>
          <a:p>
            <a:r>
              <a:rPr lang="en-US" sz="3400" dirty="0">
                <a:solidFill>
                  <a:srgbClr val="242021"/>
                </a:solidFill>
                <a:effectLst/>
                <a:latin typeface="+mj-lt"/>
                <a:ea typeface="Times New Roman" panose="02020603050405020304" pitchFamily="18" charset="0"/>
                <a:cs typeface="Times New Roman" panose="02020603050405020304" pitchFamily="18" charset="0"/>
              </a:rPr>
              <a:t>3. What can schools and businesses do to save electricity?</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A. use air conditioners at a higher temperature</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B. open windows and only use fans</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C. use air conditioners at between 18 and 27 degrees</a:t>
            </a:r>
            <a:endParaRPr lang="en-US" sz="3400" dirty="0">
              <a:latin typeface="+mj-lt"/>
            </a:endParaRPr>
          </a:p>
        </p:txBody>
      </p:sp>
      <p:sp>
        <p:nvSpPr>
          <p:cNvPr id="5" name="TextBox 4">
            <a:extLst>
              <a:ext uri="{FF2B5EF4-FFF2-40B4-BE49-F238E27FC236}">
                <a16:creationId xmlns:a16="http://schemas.microsoft.com/office/drawing/2014/main" id="{45D7348E-6AC7-408F-7047-9F05BCC6F750}"/>
              </a:ext>
            </a:extLst>
          </p:cNvPr>
          <p:cNvSpPr txBox="1"/>
          <p:nvPr/>
        </p:nvSpPr>
        <p:spPr>
          <a:xfrm>
            <a:off x="453682" y="3297815"/>
            <a:ext cx="11039622" cy="2185214"/>
          </a:xfrm>
          <a:prstGeom prst="rect">
            <a:avLst/>
          </a:prstGeom>
          <a:noFill/>
        </p:spPr>
        <p:txBody>
          <a:bodyPr wrap="square">
            <a:spAutoFit/>
          </a:bodyPr>
          <a:lstStyle/>
          <a:p>
            <a:r>
              <a:rPr lang="en-US" sz="3400" dirty="0">
                <a:solidFill>
                  <a:srgbClr val="242021"/>
                </a:solidFill>
                <a:effectLst/>
                <a:latin typeface="+mj-lt"/>
                <a:ea typeface="Times New Roman" panose="02020603050405020304" pitchFamily="18" charset="0"/>
                <a:cs typeface="Times New Roman" panose="02020603050405020304" pitchFamily="18" charset="0"/>
              </a:rPr>
              <a:t>4. What should schools do to help the environment?</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A. give lessons about the local environment</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B. encourage students to use their own bottles</a:t>
            </a:r>
            <a:br>
              <a:rPr lang="en-US" sz="3400" dirty="0">
                <a:solidFill>
                  <a:srgbClr val="242021"/>
                </a:solidFill>
                <a:effectLst/>
                <a:latin typeface="+mj-lt"/>
                <a:ea typeface="Times New Roman" panose="02020603050405020304" pitchFamily="18" charset="0"/>
                <a:cs typeface="Times New Roman" panose="02020603050405020304" pitchFamily="18" charset="0"/>
              </a:rPr>
            </a:br>
            <a:r>
              <a:rPr lang="en-US" sz="3400" dirty="0">
                <a:solidFill>
                  <a:srgbClr val="242021"/>
                </a:solidFill>
                <a:effectLst/>
                <a:latin typeface="+mj-lt"/>
                <a:ea typeface="Times New Roman" panose="02020603050405020304" pitchFamily="18" charset="0"/>
                <a:cs typeface="Times New Roman" panose="02020603050405020304" pitchFamily="18" charset="0"/>
              </a:rPr>
              <a:t>C. ask teachers and students to clean up parks</a:t>
            </a:r>
            <a:endParaRPr lang="en-US" sz="3400" dirty="0">
              <a:latin typeface="+mj-lt"/>
            </a:endParaRPr>
          </a:p>
        </p:txBody>
      </p:sp>
      <p:sp>
        <p:nvSpPr>
          <p:cNvPr id="6" name="Oval 5">
            <a:extLst>
              <a:ext uri="{FF2B5EF4-FFF2-40B4-BE49-F238E27FC236}">
                <a16:creationId xmlns:a16="http://schemas.microsoft.com/office/drawing/2014/main" id="{5C2B36F5-2F33-82AB-B0EA-1A8C18FE0E81}"/>
              </a:ext>
            </a:extLst>
          </p:cNvPr>
          <p:cNvSpPr/>
          <p:nvPr/>
        </p:nvSpPr>
        <p:spPr>
          <a:xfrm>
            <a:off x="414995" y="1038881"/>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8E5B645-D569-2647-21C3-770743F0D4A9}"/>
              </a:ext>
            </a:extLst>
          </p:cNvPr>
          <p:cNvSpPr/>
          <p:nvPr/>
        </p:nvSpPr>
        <p:spPr>
          <a:xfrm>
            <a:off x="414994" y="4359808"/>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1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3FE5BE-E368-2EA2-144E-0999350ED031}"/>
              </a:ext>
            </a:extLst>
          </p:cNvPr>
          <p:cNvSpPr txBox="1"/>
          <p:nvPr/>
        </p:nvSpPr>
        <p:spPr>
          <a:xfrm>
            <a:off x="801272" y="1221102"/>
            <a:ext cx="10589456" cy="323165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5. What would be the best conclusion for this article?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Environmental issues are one of the biggest problems we face today.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Recycling is the best way to improve things.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If we all do our best to improve things, the local environment will be cleaner and less polluted.</a:t>
            </a:r>
            <a:endParaRPr lang="en-US" sz="3400" dirty="0"/>
          </a:p>
        </p:txBody>
      </p:sp>
      <p:sp>
        <p:nvSpPr>
          <p:cNvPr id="4" name="Oval 3">
            <a:extLst>
              <a:ext uri="{FF2B5EF4-FFF2-40B4-BE49-F238E27FC236}">
                <a16:creationId xmlns:a16="http://schemas.microsoft.com/office/drawing/2014/main" id="{D2685EB4-CCE0-86A8-CEAA-38C6ED6FC59B}"/>
              </a:ext>
            </a:extLst>
          </p:cNvPr>
          <p:cNvSpPr/>
          <p:nvPr/>
        </p:nvSpPr>
        <p:spPr>
          <a:xfrm>
            <a:off x="772550" y="3318798"/>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8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6691" y="1162472"/>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pic>
        <p:nvPicPr>
          <p:cNvPr id="307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75348" y="882664"/>
            <a:ext cx="2122979" cy="1354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B82968-DD67-7DE6-E525-F3ED1D38AC03}"/>
              </a:ext>
            </a:extLst>
          </p:cNvPr>
          <p:cNvSpPr txBox="1"/>
          <p:nvPr/>
        </p:nvSpPr>
        <p:spPr>
          <a:xfrm>
            <a:off x="451996" y="420999"/>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Post-Reading</a:t>
            </a:r>
          </a:p>
        </p:txBody>
      </p:sp>
      <p:sp>
        <p:nvSpPr>
          <p:cNvPr id="5" name="TextBox 4">
            <a:extLst>
              <a:ext uri="{FF2B5EF4-FFF2-40B4-BE49-F238E27FC236}">
                <a16:creationId xmlns:a16="http://schemas.microsoft.com/office/drawing/2014/main" id="{9F028AE6-FD48-D83C-FADC-E68CFB31CBE6}"/>
              </a:ext>
            </a:extLst>
          </p:cNvPr>
          <p:cNvSpPr txBox="1"/>
          <p:nvPr/>
        </p:nvSpPr>
        <p:spPr>
          <a:xfrm>
            <a:off x="1308295" y="2866950"/>
            <a:ext cx="9608234" cy="837473"/>
          </a:xfrm>
          <a:prstGeom prst="rect">
            <a:avLst/>
          </a:prstGeom>
          <a:noFill/>
        </p:spPr>
        <p:txBody>
          <a:bodyPr wrap="square" rtlCol="0">
            <a:spAutoFit/>
          </a:bodyPr>
          <a:lstStyle/>
          <a:p>
            <a:pPr>
              <a:lnSpc>
                <a:spcPct val="150000"/>
              </a:lnSpc>
            </a:pPr>
            <a:r>
              <a:rPr lang="en-US" sz="3600" dirty="0"/>
              <a:t>Discuss: How to improve our environment. </a:t>
            </a:r>
          </a:p>
        </p:txBody>
      </p:sp>
    </p:spTree>
    <p:extLst>
      <p:ext uri="{BB962C8B-B14F-4D97-AF65-F5344CB8AC3E}">
        <p14:creationId xmlns:p14="http://schemas.microsoft.com/office/powerpoint/2010/main" val="773790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09044-B011-7DC3-489D-6E58F0223FA1}"/>
              </a:ext>
            </a:extLst>
          </p:cNvPr>
          <p:cNvPicPr>
            <a:picLocks noChangeAspect="1"/>
          </p:cNvPicPr>
          <p:nvPr/>
        </p:nvPicPr>
        <p:blipFill>
          <a:blip r:embed="rId2"/>
          <a:stretch>
            <a:fillRect/>
          </a:stretch>
        </p:blipFill>
        <p:spPr>
          <a:xfrm>
            <a:off x="264972" y="456502"/>
            <a:ext cx="2715004" cy="543001"/>
          </a:xfrm>
          <a:prstGeom prst="rect">
            <a:avLst/>
          </a:prstGeom>
        </p:spPr>
      </p:pic>
      <p:sp>
        <p:nvSpPr>
          <p:cNvPr id="5" name="TextBox 4">
            <a:extLst>
              <a:ext uri="{FF2B5EF4-FFF2-40B4-BE49-F238E27FC236}">
                <a16:creationId xmlns:a16="http://schemas.microsoft.com/office/drawing/2014/main" id="{A37721FE-50CE-B371-67B5-8283EF12BAA4}"/>
              </a:ext>
            </a:extLst>
          </p:cNvPr>
          <p:cNvSpPr txBox="1"/>
          <p:nvPr/>
        </p:nvSpPr>
        <p:spPr>
          <a:xfrm>
            <a:off x="3773657" y="456502"/>
            <a:ext cx="7761851" cy="1569660"/>
          </a:xfrm>
          <a:prstGeom prst="rect">
            <a:avLst/>
          </a:prstGeom>
          <a:noFill/>
        </p:spPr>
        <p:txBody>
          <a:bodyPr wrap="square">
            <a:spAutoFit/>
          </a:bodyPr>
          <a:lstStyle/>
          <a:p>
            <a:r>
              <a:rPr lang="en-US" sz="3200" b="1" i="0" dirty="0">
                <a:solidFill>
                  <a:srgbClr val="242021"/>
                </a:solidFill>
                <a:effectLst/>
              </a:rPr>
              <a:t>Fill in the blanks with words from the box. There is one extra word which you do not need to use.</a:t>
            </a:r>
            <a:endParaRPr lang="en-US" sz="3200" dirty="0"/>
          </a:p>
        </p:txBody>
      </p:sp>
      <p:pic>
        <p:nvPicPr>
          <p:cNvPr id="7" name="Picture 6">
            <a:extLst>
              <a:ext uri="{FF2B5EF4-FFF2-40B4-BE49-F238E27FC236}">
                <a16:creationId xmlns:a16="http://schemas.microsoft.com/office/drawing/2014/main" id="{305CF079-F5F3-210B-EB77-C1F39062DC50}"/>
              </a:ext>
            </a:extLst>
          </p:cNvPr>
          <p:cNvPicPr>
            <a:picLocks noChangeAspect="1"/>
          </p:cNvPicPr>
          <p:nvPr/>
        </p:nvPicPr>
        <p:blipFill>
          <a:blip r:embed="rId3"/>
          <a:stretch>
            <a:fillRect/>
          </a:stretch>
        </p:blipFill>
        <p:spPr>
          <a:xfrm>
            <a:off x="427834" y="2215423"/>
            <a:ext cx="11336332" cy="771633"/>
          </a:xfrm>
          <a:prstGeom prst="rect">
            <a:avLst/>
          </a:prstGeom>
        </p:spPr>
      </p:pic>
      <p:pic>
        <p:nvPicPr>
          <p:cNvPr id="9" name="Picture 8">
            <a:extLst>
              <a:ext uri="{FF2B5EF4-FFF2-40B4-BE49-F238E27FC236}">
                <a16:creationId xmlns:a16="http://schemas.microsoft.com/office/drawing/2014/main" id="{B3477EA4-33F3-6CE7-1F57-E3102EB2B15F}"/>
              </a:ext>
            </a:extLst>
          </p:cNvPr>
          <p:cNvPicPr>
            <a:picLocks noChangeAspect="1"/>
          </p:cNvPicPr>
          <p:nvPr/>
        </p:nvPicPr>
        <p:blipFill>
          <a:blip r:embed="rId4"/>
          <a:stretch>
            <a:fillRect/>
          </a:stretch>
        </p:blipFill>
        <p:spPr>
          <a:xfrm>
            <a:off x="199202" y="3322969"/>
            <a:ext cx="11793596" cy="2953162"/>
          </a:xfrm>
          <a:prstGeom prst="rect">
            <a:avLst/>
          </a:prstGeom>
        </p:spPr>
      </p:pic>
      <p:sp>
        <p:nvSpPr>
          <p:cNvPr id="10" name="TextBox 9">
            <a:extLst>
              <a:ext uri="{FF2B5EF4-FFF2-40B4-BE49-F238E27FC236}">
                <a16:creationId xmlns:a16="http://schemas.microsoft.com/office/drawing/2014/main" id="{80996535-50F8-E41F-9BDD-D879E6E9E6EA}"/>
              </a:ext>
            </a:extLst>
          </p:cNvPr>
          <p:cNvSpPr txBox="1"/>
          <p:nvPr/>
        </p:nvSpPr>
        <p:spPr>
          <a:xfrm>
            <a:off x="3235569" y="3165231"/>
            <a:ext cx="2504049" cy="584775"/>
          </a:xfrm>
          <a:prstGeom prst="rect">
            <a:avLst/>
          </a:prstGeom>
          <a:noFill/>
        </p:spPr>
        <p:txBody>
          <a:bodyPr wrap="square" rtlCol="0">
            <a:spAutoFit/>
          </a:bodyPr>
          <a:lstStyle/>
          <a:p>
            <a:pPr algn="ctr"/>
            <a:r>
              <a:rPr lang="en-US" sz="3200" dirty="0">
                <a:solidFill>
                  <a:srgbClr val="FF0000"/>
                </a:solidFill>
              </a:rPr>
              <a:t>member card</a:t>
            </a:r>
          </a:p>
        </p:txBody>
      </p:sp>
      <p:sp>
        <p:nvSpPr>
          <p:cNvPr id="11" name="TextBox 10">
            <a:extLst>
              <a:ext uri="{FF2B5EF4-FFF2-40B4-BE49-F238E27FC236}">
                <a16:creationId xmlns:a16="http://schemas.microsoft.com/office/drawing/2014/main" id="{6AD54CFD-E287-D96F-73B3-875CAB9E43D9}"/>
              </a:ext>
            </a:extLst>
          </p:cNvPr>
          <p:cNvSpPr txBox="1"/>
          <p:nvPr/>
        </p:nvSpPr>
        <p:spPr>
          <a:xfrm>
            <a:off x="7129975" y="3798645"/>
            <a:ext cx="2504049" cy="584775"/>
          </a:xfrm>
          <a:prstGeom prst="rect">
            <a:avLst/>
          </a:prstGeom>
          <a:noFill/>
        </p:spPr>
        <p:txBody>
          <a:bodyPr wrap="square" rtlCol="0">
            <a:spAutoFit/>
          </a:bodyPr>
          <a:lstStyle/>
          <a:p>
            <a:pPr algn="ctr"/>
            <a:r>
              <a:rPr lang="en-US" sz="3200" dirty="0">
                <a:solidFill>
                  <a:srgbClr val="FF0000"/>
                </a:solidFill>
              </a:rPr>
              <a:t>rebuild</a:t>
            </a:r>
          </a:p>
        </p:txBody>
      </p:sp>
      <p:sp>
        <p:nvSpPr>
          <p:cNvPr id="12" name="TextBox 11">
            <a:extLst>
              <a:ext uri="{FF2B5EF4-FFF2-40B4-BE49-F238E27FC236}">
                <a16:creationId xmlns:a16="http://schemas.microsoft.com/office/drawing/2014/main" id="{59F91679-DD77-5BBC-F623-94A6CE4C1B36}"/>
              </a:ext>
            </a:extLst>
          </p:cNvPr>
          <p:cNvSpPr txBox="1"/>
          <p:nvPr/>
        </p:nvSpPr>
        <p:spPr>
          <a:xfrm>
            <a:off x="7129975" y="4426945"/>
            <a:ext cx="2504049" cy="584775"/>
          </a:xfrm>
          <a:prstGeom prst="rect">
            <a:avLst/>
          </a:prstGeom>
          <a:noFill/>
        </p:spPr>
        <p:txBody>
          <a:bodyPr wrap="square" rtlCol="0">
            <a:spAutoFit/>
          </a:bodyPr>
          <a:lstStyle/>
          <a:p>
            <a:pPr algn="ctr"/>
            <a:r>
              <a:rPr lang="en-US" sz="3200" dirty="0">
                <a:solidFill>
                  <a:srgbClr val="FF0000"/>
                </a:solidFill>
              </a:rPr>
              <a:t>protect</a:t>
            </a:r>
          </a:p>
        </p:txBody>
      </p:sp>
      <p:sp>
        <p:nvSpPr>
          <p:cNvPr id="13" name="TextBox 12">
            <a:extLst>
              <a:ext uri="{FF2B5EF4-FFF2-40B4-BE49-F238E27FC236}">
                <a16:creationId xmlns:a16="http://schemas.microsoft.com/office/drawing/2014/main" id="{5B8002C9-C357-2946-1152-ED62919B652A}"/>
              </a:ext>
            </a:extLst>
          </p:cNvPr>
          <p:cNvSpPr txBox="1"/>
          <p:nvPr/>
        </p:nvSpPr>
        <p:spPr>
          <a:xfrm>
            <a:off x="2865120" y="5060338"/>
            <a:ext cx="2504049" cy="584775"/>
          </a:xfrm>
          <a:prstGeom prst="rect">
            <a:avLst/>
          </a:prstGeom>
          <a:noFill/>
        </p:spPr>
        <p:txBody>
          <a:bodyPr wrap="square" rtlCol="0">
            <a:spAutoFit/>
          </a:bodyPr>
          <a:lstStyle/>
          <a:p>
            <a:pPr algn="ctr"/>
            <a:r>
              <a:rPr lang="en-US" sz="3200" dirty="0">
                <a:solidFill>
                  <a:srgbClr val="FF0000"/>
                </a:solidFill>
              </a:rPr>
              <a:t>polluted</a:t>
            </a:r>
          </a:p>
        </p:txBody>
      </p:sp>
      <p:sp>
        <p:nvSpPr>
          <p:cNvPr id="14" name="TextBox 13">
            <a:extLst>
              <a:ext uri="{FF2B5EF4-FFF2-40B4-BE49-F238E27FC236}">
                <a16:creationId xmlns:a16="http://schemas.microsoft.com/office/drawing/2014/main" id="{9DD17F27-0B9F-1C5C-6EBE-6252F88D0AA3}"/>
              </a:ext>
            </a:extLst>
          </p:cNvPr>
          <p:cNvSpPr txBox="1"/>
          <p:nvPr/>
        </p:nvSpPr>
        <p:spPr>
          <a:xfrm>
            <a:off x="2344616" y="5696370"/>
            <a:ext cx="2504049" cy="584775"/>
          </a:xfrm>
          <a:prstGeom prst="rect">
            <a:avLst/>
          </a:prstGeom>
          <a:noFill/>
        </p:spPr>
        <p:txBody>
          <a:bodyPr wrap="square" rtlCol="0">
            <a:spAutoFit/>
          </a:bodyPr>
          <a:lstStyle/>
          <a:p>
            <a:pPr algn="ctr"/>
            <a:r>
              <a:rPr lang="en-US" sz="3200" dirty="0">
                <a:solidFill>
                  <a:srgbClr val="FF0000"/>
                </a:solidFill>
              </a:rPr>
              <a:t>portable</a:t>
            </a:r>
          </a:p>
        </p:txBody>
      </p:sp>
    </p:spTree>
    <p:extLst>
      <p:ext uri="{BB962C8B-B14F-4D97-AF65-F5344CB8AC3E}">
        <p14:creationId xmlns:p14="http://schemas.microsoft.com/office/powerpoint/2010/main" val="10791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00" y="-934343"/>
            <a:ext cx="12395200" cy="8262740"/>
          </a:xfrm>
          <a:prstGeom prst="rect">
            <a:avLst/>
          </a:prstGeom>
        </p:spPr>
      </p:pic>
      <p:sp>
        <p:nvSpPr>
          <p:cNvPr id="6" name="Rounded Rectangle 5"/>
          <p:cNvSpPr/>
          <p:nvPr/>
        </p:nvSpPr>
        <p:spPr>
          <a:xfrm>
            <a:off x="270589" y="855714"/>
            <a:ext cx="3713583" cy="798928"/>
          </a:xfrm>
          <a:prstGeom prst="round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bg1">
                    <a:lumMod val="95000"/>
                  </a:schemeClr>
                </a:solidFill>
              </a:rPr>
              <a:t>Consolidation</a:t>
            </a:r>
            <a:endParaRPr lang="en-US" sz="3200" b="1" dirty="0">
              <a:solidFill>
                <a:schemeClr val="bg1">
                  <a:lumMod val="95000"/>
                </a:schemeClr>
              </a:solidFill>
            </a:endParaRPr>
          </a:p>
        </p:txBody>
      </p:sp>
    </p:spTree>
    <p:extLst>
      <p:ext uri="{BB962C8B-B14F-4D97-AF65-F5344CB8AC3E}">
        <p14:creationId xmlns:p14="http://schemas.microsoft.com/office/powerpoint/2010/main" val="3932173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028AE6-FD48-D83C-FADC-E68CFB31CBE6}"/>
              </a:ext>
            </a:extLst>
          </p:cNvPr>
          <p:cNvSpPr txBox="1"/>
          <p:nvPr/>
        </p:nvSpPr>
        <p:spPr>
          <a:xfrm>
            <a:off x="1308295" y="1411373"/>
            <a:ext cx="9608234" cy="1668470"/>
          </a:xfrm>
          <a:prstGeom prst="rect">
            <a:avLst/>
          </a:prstGeom>
          <a:noFill/>
        </p:spPr>
        <p:txBody>
          <a:bodyPr wrap="square" rtlCol="0">
            <a:spAutoFit/>
          </a:bodyPr>
          <a:lstStyle/>
          <a:p>
            <a:pPr>
              <a:lnSpc>
                <a:spcPct val="150000"/>
              </a:lnSpc>
            </a:pPr>
            <a:r>
              <a:rPr lang="en-US" sz="3600" dirty="0"/>
              <a:t>Write a short paragraph about how to improve the environment where you live. </a:t>
            </a:r>
          </a:p>
        </p:txBody>
      </p:sp>
    </p:spTree>
    <p:extLst>
      <p:ext uri="{BB962C8B-B14F-4D97-AF65-F5344CB8AC3E}">
        <p14:creationId xmlns:p14="http://schemas.microsoft.com/office/powerpoint/2010/main" val="2371979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215931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54" y="-1074151"/>
            <a:ext cx="13879584" cy="873925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056" y="430383"/>
            <a:ext cx="6551084" cy="1175837"/>
          </a:xfrm>
          <a:prstGeom prst="rect">
            <a:avLst/>
          </a:prstGeom>
        </p:spPr>
      </p:pic>
    </p:spTree>
    <p:extLst>
      <p:ext uri="{BB962C8B-B14F-4D97-AF65-F5344CB8AC3E}">
        <p14:creationId xmlns:p14="http://schemas.microsoft.com/office/powerpoint/2010/main" val="536712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808" y="466455"/>
            <a:ext cx="8605520" cy="707886"/>
          </a:xfrm>
          <a:prstGeom prst="rect">
            <a:avLst/>
          </a:prstGeom>
        </p:spPr>
        <p:txBody>
          <a:bodyPr wrap="square">
            <a:spAutoFit/>
          </a:bodyPr>
          <a:lstStyle/>
          <a:p>
            <a:r>
              <a:rPr lang="en-US" sz="4000" b="1" dirty="0">
                <a:solidFill>
                  <a:srgbClr val="0070C0"/>
                </a:solidFill>
              </a:rPr>
              <a:t>Today’s lesson </a:t>
            </a:r>
            <a:endParaRPr lang="en-US" sz="4000" dirty="0">
              <a:solidFill>
                <a:srgbClr val="0070C0"/>
              </a:solidFill>
            </a:endParaRPr>
          </a:p>
        </p:txBody>
      </p:sp>
      <p:sp>
        <p:nvSpPr>
          <p:cNvPr id="5" name="Rectangle 4"/>
          <p:cNvSpPr/>
          <p:nvPr/>
        </p:nvSpPr>
        <p:spPr>
          <a:xfrm>
            <a:off x="2104043" y="1813098"/>
            <a:ext cx="8351520" cy="2603341"/>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dirty="0">
                <a:solidFill>
                  <a:srgbClr val="FF0000"/>
                </a:solidFill>
              </a:rPr>
              <a:t>Listening and Reading:</a:t>
            </a:r>
            <a:r>
              <a:rPr lang="en-US" sz="3600" dirty="0">
                <a:solidFill>
                  <a:srgbClr val="0070C0"/>
                </a:solidFill>
              </a:rPr>
              <a:t> </a:t>
            </a:r>
            <a:r>
              <a:rPr lang="en-US" sz="3600" dirty="0">
                <a:solidFill>
                  <a:srgbClr val="002060"/>
                </a:solidFill>
                <a:ea typeface="Calibri" panose="020F0502020204030204" pitchFamily="34" charset="0"/>
                <a:cs typeface="JDCLK L+ Frutiger LT Std"/>
              </a:rPr>
              <a:t>practice </a:t>
            </a:r>
            <a:r>
              <a:rPr lang="en-US" sz="3600" dirty="0">
                <a:solidFill>
                  <a:srgbClr val="002060"/>
                </a:solidFill>
              </a:rPr>
              <a:t>listening and reading for specific information</a:t>
            </a:r>
          </a:p>
          <a:p>
            <a:pPr marL="342900" indent="-342900">
              <a:lnSpc>
                <a:spcPct val="115000"/>
              </a:lnSpc>
              <a:buFont typeface="Symbol" panose="05050102010706020507" pitchFamily="18" charset="2"/>
              <a:buChar char=""/>
            </a:pPr>
            <a:r>
              <a:rPr lang="en-US" sz="3600" dirty="0">
                <a:solidFill>
                  <a:srgbClr val="FF0000"/>
                </a:solidFill>
              </a:rPr>
              <a:t>Vocabulary:</a:t>
            </a:r>
            <a:r>
              <a:rPr lang="en-US" sz="3600" dirty="0">
                <a:solidFill>
                  <a:srgbClr val="0070C0"/>
                </a:solidFill>
              </a:rPr>
              <a:t> </a:t>
            </a:r>
            <a:r>
              <a:rPr lang="en-US" sz="3600" dirty="0">
                <a:solidFill>
                  <a:srgbClr val="002060"/>
                </a:solidFill>
              </a:rPr>
              <a:t>consolidate and practice presented in units 6-8</a:t>
            </a:r>
          </a:p>
        </p:txBody>
      </p:sp>
    </p:spTree>
    <p:extLst>
      <p:ext uri="{BB962C8B-B14F-4D97-AF65-F5344CB8AC3E}">
        <p14:creationId xmlns:p14="http://schemas.microsoft.com/office/powerpoint/2010/main" val="587386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47530"/>
            <a:ext cx="11719571" cy="2862322"/>
          </a:xfrm>
          <a:prstGeom prst="rect">
            <a:avLst/>
          </a:prstGeom>
        </p:spPr>
        <p:txBody>
          <a:bodyPr wrap="square">
            <a:spAutoFit/>
          </a:bodyPr>
          <a:lstStyle/>
          <a:p>
            <a:pPr marL="1028700" marR="0" indent="-571500">
              <a:spcBef>
                <a:spcPts val="0"/>
              </a:spcBef>
              <a:spcAft>
                <a:spcPts val="0"/>
              </a:spcAft>
              <a:buFontTx/>
              <a:buChar char="-"/>
            </a:pPr>
            <a:r>
              <a:rPr lang="en-US" sz="3600" dirty="0">
                <a:solidFill>
                  <a:srgbClr val="0070C0"/>
                </a:solidFill>
                <a:ea typeface="Times New Roman" panose="02020603050405020304" pitchFamily="18" charset="0"/>
              </a:rPr>
              <a:t>Do</a:t>
            </a:r>
            <a:r>
              <a:rPr lang="en-US" sz="3600" dirty="0">
                <a:solidFill>
                  <a:srgbClr val="0070C0"/>
                </a:solidFill>
                <a:ea typeface="Calibri" panose="020F0502020204030204" pitchFamily="34" charset="0"/>
              </a:rPr>
              <a:t> exercises in </a:t>
            </a:r>
            <a:r>
              <a:rPr lang="en-US" sz="3600" b="1" dirty="0">
                <a:solidFill>
                  <a:srgbClr val="0070C0"/>
                </a:solidFill>
                <a:ea typeface="Calibri" panose="020F0502020204030204" pitchFamily="34" charset="0"/>
              </a:rPr>
              <a:t>WB</a:t>
            </a:r>
            <a:r>
              <a:rPr lang="en-US" sz="3600" dirty="0">
                <a:solidFill>
                  <a:srgbClr val="0070C0"/>
                </a:solidFill>
                <a:ea typeface="Calibri" panose="020F0502020204030204" pitchFamily="34" charset="0"/>
              </a:rPr>
              <a:t> on page 67 (Reading) &amp; page 69 (Listening).</a:t>
            </a:r>
          </a:p>
          <a:p>
            <a:pPr marL="1028700" marR="0" indent="-571500">
              <a:spcBef>
                <a:spcPts val="0"/>
              </a:spcBef>
              <a:spcAft>
                <a:spcPts val="0"/>
              </a:spcAft>
              <a:buFontTx/>
              <a:buChar char="-"/>
            </a:pPr>
            <a:r>
              <a:rPr lang="en-US" sz="3600" dirty="0">
                <a:solidFill>
                  <a:srgbClr val="0070C0"/>
                </a:solidFill>
                <a:ea typeface="Times New Roman" panose="02020603050405020304" pitchFamily="18" charset="0"/>
              </a:rPr>
              <a:t>Prepare the next lesson on page 73 in </a:t>
            </a:r>
            <a:r>
              <a:rPr lang="en-US" sz="3600" b="1" dirty="0">
                <a:solidFill>
                  <a:srgbClr val="0070C0"/>
                </a:solidFill>
                <a:ea typeface="Times New Roman" panose="02020603050405020304" pitchFamily="18" charset="0"/>
              </a:rPr>
              <a:t>SB</a:t>
            </a:r>
            <a:r>
              <a:rPr lang="en-US" sz="3600" dirty="0">
                <a:solidFill>
                  <a:srgbClr val="0070C0"/>
                </a:solidFill>
                <a:ea typeface="Times New Roman" panose="02020603050405020304" pitchFamily="18" charset="0"/>
              </a:rPr>
              <a:t>.</a:t>
            </a:r>
          </a:p>
          <a:p>
            <a:pPr marL="1028700" marR="0" indent="-571500">
              <a:spcBef>
                <a:spcPts val="0"/>
              </a:spcBef>
              <a:spcAft>
                <a:spcPts val="0"/>
              </a:spcAft>
              <a:buFontTx/>
              <a:buChar char="-"/>
            </a:pPr>
            <a:r>
              <a:rPr lang="en-US" sz="3600" dirty="0">
                <a:solidFill>
                  <a:srgbClr val="0070C0"/>
                </a:solidFill>
                <a:ea typeface="Times New Roman" panose="02020603050405020304" pitchFamily="18" charset="0"/>
              </a:rPr>
              <a:t>Play the consolidation games in </a:t>
            </a:r>
            <a:r>
              <a:rPr lang="en-US" sz="3600" b="1" dirty="0" err="1">
                <a:solidFill>
                  <a:srgbClr val="0070C0"/>
                </a:solidFill>
                <a:ea typeface="Times New Roman" panose="02020603050405020304" pitchFamily="18" charset="0"/>
              </a:rPr>
              <a:t>Tiếng</a:t>
            </a:r>
            <a:r>
              <a:rPr lang="en-US" sz="3600" b="1" dirty="0">
                <a:solidFill>
                  <a:srgbClr val="0070C0"/>
                </a:solidFill>
                <a:ea typeface="Times New Roman" panose="02020603050405020304" pitchFamily="18" charset="0"/>
              </a:rPr>
              <a:t> Anh 10 </a:t>
            </a:r>
            <a:r>
              <a:rPr lang="en-US" sz="3600" b="1" dirty="0" err="1">
                <a:solidFill>
                  <a:srgbClr val="0070C0"/>
                </a:solidFill>
                <a:ea typeface="Times New Roman" panose="02020603050405020304" pitchFamily="18" charset="0"/>
              </a:rPr>
              <a:t>i</a:t>
            </a:r>
            <a:r>
              <a:rPr lang="en-US" sz="3600" b="1" dirty="0">
                <a:solidFill>
                  <a:srgbClr val="0070C0"/>
                </a:solidFill>
                <a:ea typeface="Times New Roman" panose="02020603050405020304" pitchFamily="18" charset="0"/>
              </a:rPr>
              <a:t>-Learn Smart World DHA App</a:t>
            </a:r>
            <a:r>
              <a:rPr lang="en-US" sz="3600" dirty="0">
                <a:solidFill>
                  <a:srgbClr val="0070C0"/>
                </a:solidFill>
                <a:ea typeface="Times New Roman" panose="02020603050405020304" pitchFamily="18" charset="0"/>
              </a:rPr>
              <a:t> on </a:t>
            </a:r>
            <a:r>
              <a:rPr lang="en-US" sz="3600" dirty="0">
                <a:solidFill>
                  <a:srgbClr val="0070C0"/>
                </a:solidFill>
                <a:ea typeface="Times New Roman" panose="02020603050405020304" pitchFamily="18" charset="0"/>
                <a:hlinkClick r:id="rId2"/>
              </a:rPr>
              <a:t>www.eduhome.com.vn</a:t>
            </a:r>
            <a:r>
              <a:rPr lang="en-US" sz="3600" dirty="0">
                <a:solidFill>
                  <a:srgbClr val="0070C0"/>
                </a:solidFill>
                <a:ea typeface="Times New Roman" panose="02020603050405020304" pitchFamily="18" charset="0"/>
              </a:rPr>
              <a:t> </a:t>
            </a:r>
            <a:endParaRPr lang="en-US" sz="3600" dirty="0">
              <a:solidFill>
                <a:srgbClr val="0070C0"/>
              </a:solidFill>
              <a:effectLst/>
              <a:ea typeface="Times New Roman" panose="02020603050405020304" pitchFamily="18"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28" y="387927"/>
            <a:ext cx="11262343" cy="1306978"/>
          </a:xfrm>
          <a:prstGeom prst="rect">
            <a:avLst/>
          </a:prstGeom>
        </p:spPr>
      </p:pic>
    </p:spTree>
    <p:extLst>
      <p:ext uri="{BB962C8B-B14F-4D97-AF65-F5344CB8AC3E}">
        <p14:creationId xmlns:p14="http://schemas.microsoft.com/office/powerpoint/2010/main" val="240983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3299" y="355122"/>
            <a:ext cx="6943725" cy="646331"/>
          </a:xfrm>
          <a:prstGeom prst="rect">
            <a:avLst/>
          </a:prstGeom>
        </p:spPr>
        <p:txBody>
          <a:bodyPr wrap="square">
            <a:spAutoFit/>
          </a:bodyPr>
          <a:lstStyle/>
          <a:p>
            <a:r>
              <a:rPr lang="en-US" sz="3600" i="1" dirty="0">
                <a:solidFill>
                  <a:srgbClr val="0070C0"/>
                </a:solidFill>
              </a:rPr>
              <a:t>Underline the key words/phrases. </a:t>
            </a:r>
          </a:p>
        </p:txBody>
      </p:sp>
      <p:sp>
        <p:nvSpPr>
          <p:cNvPr id="12" name="TextBox 11"/>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27" name="TextBox 26">
            <a:extLst>
              <a:ext uri="{FF2B5EF4-FFF2-40B4-BE49-F238E27FC236}">
                <a16:creationId xmlns:a16="http://schemas.microsoft.com/office/drawing/2014/main" id="{2ABFF458-BF07-EC75-6F74-66A0DC86E2FA}"/>
              </a:ext>
            </a:extLst>
          </p:cNvPr>
          <p:cNvSpPr txBox="1"/>
          <p:nvPr/>
        </p:nvSpPr>
        <p:spPr>
          <a:xfrm>
            <a:off x="869850" y="1071646"/>
            <a:ext cx="10618692" cy="1569660"/>
          </a:xfrm>
          <a:prstGeom prst="rect">
            <a:avLst/>
          </a:prstGeom>
          <a:noFill/>
        </p:spPr>
        <p:txBody>
          <a:bodyPr wrap="square">
            <a:spAutoFit/>
          </a:bodyPr>
          <a:lstStyle/>
          <a:p>
            <a:r>
              <a:rPr lang="en-US" sz="3200" b="1" i="0" dirty="0">
                <a:solidFill>
                  <a:srgbClr val="242021"/>
                </a:solidFill>
                <a:effectLst/>
              </a:rPr>
              <a:t>You will hear a student talking about an environmental campaign at his school. For each question, write the correct answer in the gap. Write one or two words or a number</a:t>
            </a:r>
            <a:r>
              <a:rPr lang="en-US" sz="3200" dirty="0"/>
              <a:t> </a:t>
            </a:r>
          </a:p>
        </p:txBody>
      </p:sp>
      <p:pic>
        <p:nvPicPr>
          <p:cNvPr id="5" name="Picture 4">
            <a:extLst>
              <a:ext uri="{FF2B5EF4-FFF2-40B4-BE49-F238E27FC236}">
                <a16:creationId xmlns:a16="http://schemas.microsoft.com/office/drawing/2014/main" id="{39E911EF-2CED-51D6-1848-46EBBAA20A7F}"/>
              </a:ext>
            </a:extLst>
          </p:cNvPr>
          <p:cNvPicPr>
            <a:picLocks noChangeAspect="1"/>
          </p:cNvPicPr>
          <p:nvPr/>
        </p:nvPicPr>
        <p:blipFill>
          <a:blip r:embed="rId2"/>
          <a:stretch>
            <a:fillRect/>
          </a:stretch>
        </p:blipFill>
        <p:spPr>
          <a:xfrm>
            <a:off x="17621" y="3001256"/>
            <a:ext cx="12192000" cy="3230731"/>
          </a:xfrm>
          <a:prstGeom prst="rect">
            <a:avLst/>
          </a:prstGeom>
        </p:spPr>
      </p:pic>
      <p:cxnSp>
        <p:nvCxnSpPr>
          <p:cNvPr id="7" name="Straight Connector 6">
            <a:extLst>
              <a:ext uri="{FF2B5EF4-FFF2-40B4-BE49-F238E27FC236}">
                <a16:creationId xmlns:a16="http://schemas.microsoft.com/office/drawing/2014/main" id="{9016731E-2492-7595-7309-2A150DB38189}"/>
              </a:ext>
            </a:extLst>
          </p:cNvPr>
          <p:cNvCxnSpPr/>
          <p:nvPr/>
        </p:nvCxnSpPr>
        <p:spPr>
          <a:xfrm>
            <a:off x="3179298" y="1589650"/>
            <a:ext cx="14911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5FC0BE1-E884-B55D-29C6-A4CA852380A5}"/>
              </a:ext>
            </a:extLst>
          </p:cNvPr>
          <p:cNvCxnSpPr>
            <a:cxnSpLocks/>
          </p:cNvCxnSpPr>
          <p:nvPr/>
        </p:nvCxnSpPr>
        <p:spPr>
          <a:xfrm>
            <a:off x="5005753" y="1589650"/>
            <a:ext cx="20094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8379C7D-FCAD-4676-067E-B7F8B75BB80B}"/>
              </a:ext>
            </a:extLst>
          </p:cNvPr>
          <p:cNvCxnSpPr>
            <a:cxnSpLocks/>
          </p:cNvCxnSpPr>
          <p:nvPr/>
        </p:nvCxnSpPr>
        <p:spPr>
          <a:xfrm>
            <a:off x="7284720" y="1589650"/>
            <a:ext cx="28440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B038D8E-93A0-CFA2-893A-404B288EE20A}"/>
              </a:ext>
            </a:extLst>
          </p:cNvPr>
          <p:cNvCxnSpPr/>
          <p:nvPr/>
        </p:nvCxnSpPr>
        <p:spPr>
          <a:xfrm>
            <a:off x="954258" y="2079674"/>
            <a:ext cx="14911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6643E909-FD1F-A2CD-56F4-C8FD1B4AB59C}"/>
              </a:ext>
            </a:extLst>
          </p:cNvPr>
          <p:cNvCxnSpPr>
            <a:cxnSpLocks/>
          </p:cNvCxnSpPr>
          <p:nvPr/>
        </p:nvCxnSpPr>
        <p:spPr>
          <a:xfrm>
            <a:off x="2597833" y="2091398"/>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4E62DBCC-76D3-105B-E82F-AF7131F77682}"/>
              </a:ext>
            </a:extLst>
          </p:cNvPr>
          <p:cNvCxnSpPr>
            <a:cxnSpLocks/>
          </p:cNvCxnSpPr>
          <p:nvPr/>
        </p:nvCxnSpPr>
        <p:spPr>
          <a:xfrm>
            <a:off x="5744307" y="2091398"/>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D7116E03-F8B5-497E-F73B-B6C6814383A6}"/>
              </a:ext>
            </a:extLst>
          </p:cNvPr>
          <p:cNvCxnSpPr>
            <a:cxnSpLocks/>
          </p:cNvCxnSpPr>
          <p:nvPr/>
        </p:nvCxnSpPr>
        <p:spPr>
          <a:xfrm>
            <a:off x="8414383" y="2091398"/>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836A4D74-2F03-A4F8-ABB8-58621260DA4B}"/>
              </a:ext>
            </a:extLst>
          </p:cNvPr>
          <p:cNvCxnSpPr>
            <a:cxnSpLocks/>
          </p:cNvCxnSpPr>
          <p:nvPr/>
        </p:nvCxnSpPr>
        <p:spPr>
          <a:xfrm>
            <a:off x="869850" y="2567356"/>
            <a:ext cx="12121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565C2913-DA5B-B34C-E9CE-2803874E91A2}"/>
              </a:ext>
            </a:extLst>
          </p:cNvPr>
          <p:cNvCxnSpPr>
            <a:cxnSpLocks/>
          </p:cNvCxnSpPr>
          <p:nvPr/>
        </p:nvCxnSpPr>
        <p:spPr>
          <a:xfrm>
            <a:off x="2220686" y="2567356"/>
            <a:ext cx="160572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29E84811-8509-B3E2-3542-AF7F977DE376}"/>
              </a:ext>
            </a:extLst>
          </p:cNvPr>
          <p:cNvCxnSpPr>
            <a:cxnSpLocks/>
          </p:cNvCxnSpPr>
          <p:nvPr/>
        </p:nvCxnSpPr>
        <p:spPr>
          <a:xfrm>
            <a:off x="5077300" y="2567356"/>
            <a:ext cx="29834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31C06BB7-A949-DD1F-83AA-CF629419F14F}"/>
              </a:ext>
            </a:extLst>
          </p:cNvPr>
          <p:cNvCxnSpPr>
            <a:cxnSpLocks/>
          </p:cNvCxnSpPr>
          <p:nvPr/>
        </p:nvCxnSpPr>
        <p:spPr>
          <a:xfrm>
            <a:off x="8706729" y="2560323"/>
            <a:ext cx="154041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90434B30-7DF8-E92A-16AF-0D6A4D3ABF6B}"/>
              </a:ext>
            </a:extLst>
          </p:cNvPr>
          <p:cNvCxnSpPr>
            <a:cxnSpLocks/>
          </p:cNvCxnSpPr>
          <p:nvPr/>
        </p:nvCxnSpPr>
        <p:spPr>
          <a:xfrm>
            <a:off x="663524" y="6098346"/>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BB6DADF3-2ADB-A79D-1EE3-60D492F63B21}"/>
              </a:ext>
            </a:extLst>
          </p:cNvPr>
          <p:cNvCxnSpPr>
            <a:cxnSpLocks/>
          </p:cNvCxnSpPr>
          <p:nvPr/>
        </p:nvCxnSpPr>
        <p:spPr>
          <a:xfrm>
            <a:off x="8329974" y="3457136"/>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C5719013-6230-8872-1C21-B2B98989539D}"/>
              </a:ext>
            </a:extLst>
          </p:cNvPr>
          <p:cNvCxnSpPr>
            <a:cxnSpLocks/>
          </p:cNvCxnSpPr>
          <p:nvPr/>
        </p:nvCxnSpPr>
        <p:spPr>
          <a:xfrm>
            <a:off x="10515160" y="3457136"/>
            <a:ext cx="12454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E211C053-29D2-C714-169B-F576AFF992D1}"/>
              </a:ext>
            </a:extLst>
          </p:cNvPr>
          <p:cNvCxnSpPr>
            <a:cxnSpLocks/>
          </p:cNvCxnSpPr>
          <p:nvPr/>
        </p:nvCxnSpPr>
        <p:spPr>
          <a:xfrm>
            <a:off x="5037442" y="4002259"/>
            <a:ext cx="70686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8000D69F-7D15-EC1A-F777-451CB250FE88}"/>
              </a:ext>
            </a:extLst>
          </p:cNvPr>
          <p:cNvCxnSpPr>
            <a:cxnSpLocks/>
          </p:cNvCxnSpPr>
          <p:nvPr/>
        </p:nvCxnSpPr>
        <p:spPr>
          <a:xfrm>
            <a:off x="8056097" y="4009295"/>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0803D055-84A6-EB78-545A-5D1B5423755C}"/>
              </a:ext>
            </a:extLst>
          </p:cNvPr>
          <p:cNvCxnSpPr>
            <a:cxnSpLocks/>
          </p:cNvCxnSpPr>
          <p:nvPr/>
        </p:nvCxnSpPr>
        <p:spPr>
          <a:xfrm>
            <a:off x="10247142" y="4002259"/>
            <a:ext cx="89073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E53EE57F-162F-672E-D170-DBF8A74AC097}"/>
              </a:ext>
            </a:extLst>
          </p:cNvPr>
          <p:cNvCxnSpPr>
            <a:cxnSpLocks/>
          </p:cNvCxnSpPr>
          <p:nvPr/>
        </p:nvCxnSpPr>
        <p:spPr>
          <a:xfrm>
            <a:off x="3901439" y="4574417"/>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80A3DE99-CF8E-5C85-4DE7-3E3777DAF631}"/>
              </a:ext>
            </a:extLst>
          </p:cNvPr>
          <p:cNvCxnSpPr>
            <a:cxnSpLocks/>
          </p:cNvCxnSpPr>
          <p:nvPr/>
        </p:nvCxnSpPr>
        <p:spPr>
          <a:xfrm>
            <a:off x="6569044" y="4574417"/>
            <a:ext cx="176093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E5DF840B-F37B-90FA-AAB3-EA9FC5649566}"/>
              </a:ext>
            </a:extLst>
          </p:cNvPr>
          <p:cNvCxnSpPr>
            <a:cxnSpLocks/>
          </p:cNvCxnSpPr>
          <p:nvPr/>
        </p:nvCxnSpPr>
        <p:spPr>
          <a:xfrm>
            <a:off x="11262945" y="4574417"/>
            <a:ext cx="99529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B5D395E5-0B55-A672-2BC9-9435F953CA4D}"/>
              </a:ext>
            </a:extLst>
          </p:cNvPr>
          <p:cNvCxnSpPr>
            <a:cxnSpLocks/>
          </p:cNvCxnSpPr>
          <p:nvPr/>
        </p:nvCxnSpPr>
        <p:spPr>
          <a:xfrm>
            <a:off x="3671666" y="5127675"/>
            <a:ext cx="9988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3" name="Straight Connector 82">
            <a:extLst>
              <a:ext uri="{FF2B5EF4-FFF2-40B4-BE49-F238E27FC236}">
                <a16:creationId xmlns:a16="http://schemas.microsoft.com/office/drawing/2014/main" id="{EF50BB6B-0077-8B0E-D6FA-E3BC590A281E}"/>
              </a:ext>
            </a:extLst>
          </p:cNvPr>
          <p:cNvCxnSpPr>
            <a:cxnSpLocks/>
          </p:cNvCxnSpPr>
          <p:nvPr/>
        </p:nvCxnSpPr>
        <p:spPr>
          <a:xfrm>
            <a:off x="4707986" y="5127675"/>
            <a:ext cx="103632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63EDE095-4AE1-AF6C-05BA-0073F82A318F}"/>
              </a:ext>
            </a:extLst>
          </p:cNvPr>
          <p:cNvCxnSpPr>
            <a:cxnSpLocks/>
          </p:cNvCxnSpPr>
          <p:nvPr/>
        </p:nvCxnSpPr>
        <p:spPr>
          <a:xfrm>
            <a:off x="5884984" y="5148778"/>
            <a:ext cx="17959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5" name="Straight Connector 84">
            <a:extLst>
              <a:ext uri="{FF2B5EF4-FFF2-40B4-BE49-F238E27FC236}">
                <a16:creationId xmlns:a16="http://schemas.microsoft.com/office/drawing/2014/main" id="{2AC2C5A9-2BC5-EB0B-3291-ED1D4B001E1A}"/>
              </a:ext>
            </a:extLst>
          </p:cNvPr>
          <p:cNvCxnSpPr>
            <a:cxnSpLocks/>
          </p:cNvCxnSpPr>
          <p:nvPr/>
        </p:nvCxnSpPr>
        <p:spPr>
          <a:xfrm>
            <a:off x="3692769" y="5549706"/>
            <a:ext cx="13845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6" name="Straight Connector 85">
            <a:extLst>
              <a:ext uri="{FF2B5EF4-FFF2-40B4-BE49-F238E27FC236}">
                <a16:creationId xmlns:a16="http://schemas.microsoft.com/office/drawing/2014/main" id="{AA48F8BA-58F1-1F52-127B-F47543BB0C6A}"/>
              </a:ext>
            </a:extLst>
          </p:cNvPr>
          <p:cNvCxnSpPr>
            <a:cxnSpLocks/>
          </p:cNvCxnSpPr>
          <p:nvPr/>
        </p:nvCxnSpPr>
        <p:spPr>
          <a:xfrm>
            <a:off x="3713869" y="6098346"/>
            <a:ext cx="12918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7" name="Straight Connector 86">
            <a:extLst>
              <a:ext uri="{FF2B5EF4-FFF2-40B4-BE49-F238E27FC236}">
                <a16:creationId xmlns:a16="http://schemas.microsoft.com/office/drawing/2014/main" id="{8FEBE7DB-8001-5732-9C22-B58242B84A17}"/>
              </a:ext>
            </a:extLst>
          </p:cNvPr>
          <p:cNvCxnSpPr>
            <a:cxnSpLocks/>
          </p:cNvCxnSpPr>
          <p:nvPr/>
        </p:nvCxnSpPr>
        <p:spPr>
          <a:xfrm>
            <a:off x="8706729" y="6105382"/>
            <a:ext cx="27162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8" name="Straight Connector 87">
            <a:extLst>
              <a:ext uri="{FF2B5EF4-FFF2-40B4-BE49-F238E27FC236}">
                <a16:creationId xmlns:a16="http://schemas.microsoft.com/office/drawing/2014/main" id="{E1DD579C-F93E-5CAB-76EB-9F3A6410E679}"/>
              </a:ext>
            </a:extLst>
          </p:cNvPr>
          <p:cNvCxnSpPr>
            <a:cxnSpLocks/>
          </p:cNvCxnSpPr>
          <p:nvPr/>
        </p:nvCxnSpPr>
        <p:spPr>
          <a:xfrm>
            <a:off x="5158153" y="3461827"/>
            <a:ext cx="93784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5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5A11C5-67BA-B441-9A2C-032DFF38E545}"/>
              </a:ext>
            </a:extLst>
          </p:cNvPr>
          <p:cNvSpPr txBox="1"/>
          <p:nvPr/>
        </p:nvSpPr>
        <p:spPr>
          <a:xfrm>
            <a:off x="100304" y="349477"/>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sp>
        <p:nvSpPr>
          <p:cNvPr id="9" name="Rectangle 8">
            <a:extLst>
              <a:ext uri="{FF2B5EF4-FFF2-40B4-BE49-F238E27FC236}">
                <a16:creationId xmlns:a16="http://schemas.microsoft.com/office/drawing/2014/main" id="{A8D46D6C-DBCB-C641-23B0-3E68F03602FE}"/>
              </a:ext>
            </a:extLst>
          </p:cNvPr>
          <p:cNvSpPr/>
          <p:nvPr/>
        </p:nvSpPr>
        <p:spPr>
          <a:xfrm>
            <a:off x="2649416" y="349477"/>
            <a:ext cx="7174524" cy="1015663"/>
          </a:xfrm>
          <a:prstGeom prst="rect">
            <a:avLst/>
          </a:prstGeom>
        </p:spPr>
        <p:txBody>
          <a:bodyPr wrap="square">
            <a:spAutoFit/>
          </a:bodyPr>
          <a:lstStyle/>
          <a:p>
            <a:pPr algn="ctr"/>
            <a:r>
              <a:rPr lang="en-US" sz="3000" i="1" dirty="0">
                <a:solidFill>
                  <a:srgbClr val="0070C0"/>
                </a:solidFill>
              </a:rPr>
              <a:t>Listen twice and write words or a number</a:t>
            </a:r>
          </a:p>
          <a:p>
            <a:pPr algn="ctr"/>
            <a:r>
              <a:rPr lang="en-US" sz="3000" i="1" dirty="0">
                <a:solidFill>
                  <a:srgbClr val="0070C0"/>
                </a:solidFill>
              </a:rPr>
              <a:t>The 3</a:t>
            </a:r>
            <a:r>
              <a:rPr lang="en-US" sz="3000" i="1" baseline="30000" dirty="0">
                <a:solidFill>
                  <a:srgbClr val="0070C0"/>
                </a:solidFill>
              </a:rPr>
              <a:t>rd</a:t>
            </a:r>
            <a:r>
              <a:rPr lang="en-US" sz="3000" i="1" dirty="0">
                <a:solidFill>
                  <a:srgbClr val="0070C0"/>
                </a:solidFill>
              </a:rPr>
              <a:t> time to check </a:t>
            </a:r>
          </a:p>
        </p:txBody>
      </p:sp>
      <p:sp>
        <p:nvSpPr>
          <p:cNvPr id="13" name="TextBox 12">
            <a:extLst>
              <a:ext uri="{FF2B5EF4-FFF2-40B4-BE49-F238E27FC236}">
                <a16:creationId xmlns:a16="http://schemas.microsoft.com/office/drawing/2014/main" id="{451D0518-111E-3A3E-CB9E-3088BA6E8137}"/>
              </a:ext>
            </a:extLst>
          </p:cNvPr>
          <p:cNvSpPr txBox="1"/>
          <p:nvPr/>
        </p:nvSpPr>
        <p:spPr>
          <a:xfrm>
            <a:off x="841717" y="1383171"/>
            <a:ext cx="10508566" cy="5324535"/>
          </a:xfrm>
          <a:prstGeom prst="rect">
            <a:avLst/>
          </a:prstGeom>
          <a:noFill/>
        </p:spPr>
        <p:txBody>
          <a:bodyPr wrap="square">
            <a:spAutoFit/>
          </a:bodyPr>
          <a:lstStyle/>
          <a:p>
            <a:r>
              <a:rPr lang="en-US" sz="3300" b="0" i="0" dirty="0">
                <a:solidFill>
                  <a:srgbClr val="242021"/>
                </a:solidFill>
                <a:effectLst/>
              </a:rPr>
              <a:t>The campaign wants to (1) _____________ selling plastic bottles in the school.</a:t>
            </a:r>
            <a:br>
              <a:rPr lang="en-US" sz="3300" b="0" i="0" dirty="0">
                <a:solidFill>
                  <a:srgbClr val="242021"/>
                </a:solidFill>
                <a:effectLst/>
              </a:rPr>
            </a:br>
            <a:r>
              <a:rPr lang="en-US" sz="3300" b="0" i="0" dirty="0">
                <a:solidFill>
                  <a:srgbClr val="242021"/>
                </a:solidFill>
                <a:effectLst/>
              </a:rPr>
              <a:t>He says that putting (2) _____________ in the school cafeteria will help.</a:t>
            </a:r>
            <a:br>
              <a:rPr lang="en-US" sz="3300" b="0" i="0" dirty="0">
                <a:solidFill>
                  <a:srgbClr val="242021"/>
                </a:solidFill>
                <a:effectLst/>
              </a:rPr>
            </a:br>
            <a:r>
              <a:rPr lang="en-US" sz="3300" b="0" i="0" dirty="0">
                <a:solidFill>
                  <a:srgbClr val="242021"/>
                </a:solidFill>
                <a:effectLst/>
              </a:rPr>
              <a:t>The lowest temperature of the air conditioning will be (3) _____________ degrees.</a:t>
            </a:r>
            <a:br>
              <a:rPr lang="en-US" sz="3300" b="0" i="0" dirty="0">
                <a:solidFill>
                  <a:srgbClr val="242021"/>
                </a:solidFill>
                <a:effectLst/>
              </a:rPr>
            </a:br>
            <a:r>
              <a:rPr lang="en-US" sz="3300" b="0" i="0" dirty="0">
                <a:solidFill>
                  <a:srgbClr val="242021"/>
                </a:solidFill>
                <a:effectLst/>
              </a:rPr>
              <a:t>Students won't need the air conditioning so much if they (4) _____________ in the summer.</a:t>
            </a:r>
            <a:br>
              <a:rPr lang="en-US" sz="3300" b="0" i="0" dirty="0">
                <a:solidFill>
                  <a:srgbClr val="242021"/>
                </a:solidFill>
                <a:effectLst/>
              </a:rPr>
            </a:br>
            <a:r>
              <a:rPr lang="en-US" sz="3300" b="0" i="0" dirty="0">
                <a:solidFill>
                  <a:srgbClr val="242021"/>
                </a:solidFill>
                <a:effectLst/>
              </a:rPr>
              <a:t>Students can (5) _____________ the campaign if they have ideas to share.</a:t>
            </a:r>
            <a:r>
              <a:rPr lang="en-US" sz="3300" dirty="0"/>
              <a:t> </a:t>
            </a:r>
          </a:p>
        </p:txBody>
      </p:sp>
      <p:sp>
        <p:nvSpPr>
          <p:cNvPr id="5" name="TextBox 4">
            <a:extLst>
              <a:ext uri="{FF2B5EF4-FFF2-40B4-BE49-F238E27FC236}">
                <a16:creationId xmlns:a16="http://schemas.microsoft.com/office/drawing/2014/main" id="{F7E8994B-8B27-4DDB-5563-4A3E20537917}"/>
              </a:ext>
            </a:extLst>
          </p:cNvPr>
          <p:cNvSpPr txBox="1"/>
          <p:nvPr/>
        </p:nvSpPr>
        <p:spPr>
          <a:xfrm>
            <a:off x="5528603" y="1383171"/>
            <a:ext cx="2658794" cy="600164"/>
          </a:xfrm>
          <a:prstGeom prst="rect">
            <a:avLst/>
          </a:prstGeom>
          <a:noFill/>
        </p:spPr>
        <p:txBody>
          <a:bodyPr wrap="square" rtlCol="0">
            <a:spAutoFit/>
          </a:bodyPr>
          <a:lstStyle/>
          <a:p>
            <a:pPr algn="ctr"/>
            <a:r>
              <a:rPr lang="en-US" sz="3300" dirty="0">
                <a:solidFill>
                  <a:srgbClr val="FF0000"/>
                </a:solidFill>
              </a:rPr>
              <a:t>ban</a:t>
            </a:r>
          </a:p>
        </p:txBody>
      </p:sp>
      <p:sp>
        <p:nvSpPr>
          <p:cNvPr id="14" name="TextBox 13">
            <a:extLst>
              <a:ext uri="{FF2B5EF4-FFF2-40B4-BE49-F238E27FC236}">
                <a16:creationId xmlns:a16="http://schemas.microsoft.com/office/drawing/2014/main" id="{A3F3795A-5E85-4697-AE3A-CBE0E73F9647}"/>
              </a:ext>
            </a:extLst>
          </p:cNvPr>
          <p:cNvSpPr txBox="1"/>
          <p:nvPr/>
        </p:nvSpPr>
        <p:spPr>
          <a:xfrm>
            <a:off x="4907281" y="2379633"/>
            <a:ext cx="2658794" cy="600164"/>
          </a:xfrm>
          <a:prstGeom prst="rect">
            <a:avLst/>
          </a:prstGeom>
          <a:noFill/>
        </p:spPr>
        <p:txBody>
          <a:bodyPr wrap="square" rtlCol="0">
            <a:spAutoFit/>
          </a:bodyPr>
          <a:lstStyle/>
          <a:p>
            <a:pPr algn="ctr"/>
            <a:r>
              <a:rPr lang="en-US" sz="3300" dirty="0">
                <a:solidFill>
                  <a:srgbClr val="FF0000"/>
                </a:solidFill>
              </a:rPr>
              <a:t>recycling bins</a:t>
            </a:r>
          </a:p>
        </p:txBody>
      </p:sp>
      <p:sp>
        <p:nvSpPr>
          <p:cNvPr id="15" name="TextBox 14">
            <a:extLst>
              <a:ext uri="{FF2B5EF4-FFF2-40B4-BE49-F238E27FC236}">
                <a16:creationId xmlns:a16="http://schemas.microsoft.com/office/drawing/2014/main" id="{321E1267-8FAE-176C-1D1E-6EC76F85FEBC}"/>
              </a:ext>
            </a:extLst>
          </p:cNvPr>
          <p:cNvSpPr txBox="1"/>
          <p:nvPr/>
        </p:nvSpPr>
        <p:spPr>
          <a:xfrm>
            <a:off x="891289" y="3913011"/>
            <a:ext cx="2658794" cy="600164"/>
          </a:xfrm>
          <a:prstGeom prst="rect">
            <a:avLst/>
          </a:prstGeom>
          <a:noFill/>
        </p:spPr>
        <p:txBody>
          <a:bodyPr wrap="square" rtlCol="0">
            <a:spAutoFit/>
          </a:bodyPr>
          <a:lstStyle/>
          <a:p>
            <a:pPr algn="ctr"/>
            <a:r>
              <a:rPr lang="en-US" sz="3300" dirty="0">
                <a:solidFill>
                  <a:srgbClr val="FF0000"/>
                </a:solidFill>
              </a:rPr>
              <a:t>28</a:t>
            </a:r>
          </a:p>
        </p:txBody>
      </p:sp>
      <p:sp>
        <p:nvSpPr>
          <p:cNvPr id="16" name="TextBox 15">
            <a:extLst>
              <a:ext uri="{FF2B5EF4-FFF2-40B4-BE49-F238E27FC236}">
                <a16:creationId xmlns:a16="http://schemas.microsoft.com/office/drawing/2014/main" id="{08752343-715E-687E-9E6D-0B38BEDFC5A2}"/>
              </a:ext>
            </a:extLst>
          </p:cNvPr>
          <p:cNvSpPr txBox="1"/>
          <p:nvPr/>
        </p:nvSpPr>
        <p:spPr>
          <a:xfrm>
            <a:off x="891289" y="4904993"/>
            <a:ext cx="2658794" cy="600164"/>
          </a:xfrm>
          <a:prstGeom prst="rect">
            <a:avLst/>
          </a:prstGeom>
          <a:noFill/>
        </p:spPr>
        <p:txBody>
          <a:bodyPr wrap="square" rtlCol="0">
            <a:spAutoFit/>
          </a:bodyPr>
          <a:lstStyle/>
          <a:p>
            <a:pPr algn="ctr"/>
            <a:r>
              <a:rPr lang="en-US" sz="3300" dirty="0">
                <a:solidFill>
                  <a:srgbClr val="FF0000"/>
                </a:solidFill>
              </a:rPr>
              <a:t>wear T-shirts</a:t>
            </a:r>
          </a:p>
        </p:txBody>
      </p:sp>
      <p:sp>
        <p:nvSpPr>
          <p:cNvPr id="17" name="TextBox 16">
            <a:extLst>
              <a:ext uri="{FF2B5EF4-FFF2-40B4-BE49-F238E27FC236}">
                <a16:creationId xmlns:a16="http://schemas.microsoft.com/office/drawing/2014/main" id="{7F0C47AE-DCBA-D07E-D2D3-315DF9C02F28}"/>
              </a:ext>
            </a:extLst>
          </p:cNvPr>
          <p:cNvSpPr txBox="1"/>
          <p:nvPr/>
        </p:nvSpPr>
        <p:spPr>
          <a:xfrm>
            <a:off x="3749711" y="5413747"/>
            <a:ext cx="2658794" cy="600164"/>
          </a:xfrm>
          <a:prstGeom prst="rect">
            <a:avLst/>
          </a:prstGeom>
          <a:noFill/>
        </p:spPr>
        <p:txBody>
          <a:bodyPr wrap="square" rtlCol="0">
            <a:spAutoFit/>
          </a:bodyPr>
          <a:lstStyle/>
          <a:p>
            <a:pPr algn="ctr"/>
            <a:r>
              <a:rPr lang="en-US" sz="3300" dirty="0">
                <a:solidFill>
                  <a:srgbClr val="FF0000"/>
                </a:solidFill>
              </a:rPr>
              <a:t>email</a:t>
            </a:r>
          </a:p>
        </p:txBody>
      </p:sp>
      <p:pic>
        <p:nvPicPr>
          <p:cNvPr id="3" name="CD2-TRACK 23">
            <a:hlinkClick r:id="" action="ppaction://media"/>
            <a:extLst>
              <a:ext uri="{FF2B5EF4-FFF2-40B4-BE49-F238E27FC236}">
                <a16:creationId xmlns:a16="http://schemas.microsoft.com/office/drawing/2014/main" id="{6F49A4CF-3A9A-2F5D-51B2-66CFCA3A15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3705" y="460175"/>
            <a:ext cx="1015662" cy="1015662"/>
          </a:xfrm>
          <a:prstGeom prst="rect">
            <a:avLst/>
          </a:prstGeom>
        </p:spPr>
      </p:pic>
    </p:spTree>
    <p:extLst>
      <p:ext uri="{BB962C8B-B14F-4D97-AF65-F5344CB8AC3E}">
        <p14:creationId xmlns:p14="http://schemas.microsoft.com/office/powerpoint/2010/main" val="17976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0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5"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6EE066-6617-F2A4-25A1-04CAA820795D}"/>
              </a:ext>
            </a:extLst>
          </p:cNvPr>
          <p:cNvSpPr txBox="1"/>
          <p:nvPr/>
        </p:nvSpPr>
        <p:spPr>
          <a:xfrm>
            <a:off x="306354" y="407552"/>
            <a:ext cx="1074578"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Scripts</a:t>
            </a:r>
          </a:p>
        </p:txBody>
      </p:sp>
      <p:pic>
        <p:nvPicPr>
          <p:cNvPr id="5" name="Picture 4">
            <a:extLst>
              <a:ext uri="{FF2B5EF4-FFF2-40B4-BE49-F238E27FC236}">
                <a16:creationId xmlns:a16="http://schemas.microsoft.com/office/drawing/2014/main" id="{B47C73F5-32F9-E91F-CDF3-E95F72B580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3017" y="433938"/>
            <a:ext cx="2350510" cy="435279"/>
          </a:xfrm>
          <a:prstGeom prst="rect">
            <a:avLst/>
          </a:prstGeom>
        </p:spPr>
      </p:pic>
      <p:sp>
        <p:nvSpPr>
          <p:cNvPr id="9" name="TextBox 8">
            <a:extLst>
              <a:ext uri="{FF2B5EF4-FFF2-40B4-BE49-F238E27FC236}">
                <a16:creationId xmlns:a16="http://schemas.microsoft.com/office/drawing/2014/main" id="{12CE50D8-FA4F-B92E-0AF0-06DC95F5BBD1}"/>
              </a:ext>
            </a:extLst>
          </p:cNvPr>
          <p:cNvSpPr txBox="1"/>
          <p:nvPr/>
        </p:nvSpPr>
        <p:spPr>
          <a:xfrm>
            <a:off x="745588" y="1234977"/>
            <a:ext cx="10719581" cy="4524315"/>
          </a:xfrm>
          <a:prstGeom prst="rect">
            <a:avLst/>
          </a:prstGeom>
          <a:noFill/>
        </p:spPr>
        <p:txBody>
          <a:bodyPr wrap="square">
            <a:spAutoFit/>
          </a:bodyPr>
          <a:lstStyle/>
          <a:p>
            <a:r>
              <a:rPr lang="en-US" sz="3200" b="0" i="1" dirty="0">
                <a:solidFill>
                  <a:srgbClr val="000000"/>
                </a:solidFill>
                <a:effectLst/>
              </a:rPr>
              <a:t>Hi, everyone. Thanks for coming to hear about our school's new Go Green campaign. Everybody knows that it's important for us to protect the environment. I'm here to talk about some ways we are going to do that. The campaign wants to reduce the amount of plastic that we use. We'd like to ban the sale of plastic bottles in the school. Plastic is difficult to recycle, so this is important. We also want to recycle all cans that are sold here. If we put recycling bins in the school cafeteria, it will help us do that. Right now, the school uses a lot of electricity. </a:t>
            </a:r>
            <a:endParaRPr lang="en-US" sz="3200" dirty="0"/>
          </a:p>
        </p:txBody>
      </p:sp>
    </p:spTree>
    <p:extLst>
      <p:ext uri="{BB962C8B-B14F-4D97-AF65-F5344CB8AC3E}">
        <p14:creationId xmlns:p14="http://schemas.microsoft.com/office/powerpoint/2010/main" val="1207173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4965</TotalTime>
  <Words>4008</Words>
  <Application>Microsoft Office PowerPoint</Application>
  <PresentationFormat>Màn hình rộng</PresentationFormat>
  <Paragraphs>130</Paragraphs>
  <Slides>61</Slides>
  <Notes>0</Notes>
  <HiddenSlides>0</HiddenSlides>
  <MMClips>9</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61</vt:i4>
      </vt:variant>
    </vt:vector>
  </HeadingPairs>
  <TitlesOfParts>
    <vt:vector size="67" baseType="lpstr">
      <vt:lpstr>Arial</vt:lpstr>
      <vt:lpstr>Calibri</vt:lpstr>
      <vt:lpstr>Calibri Light</vt:lpstr>
      <vt:lpstr>Symbol</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Minh Canh</dc:creator>
  <cp:lastModifiedBy>1</cp:lastModifiedBy>
  <cp:revision>689</cp:revision>
  <dcterms:created xsi:type="dcterms:W3CDTF">2022-02-12T14:14:43Z</dcterms:created>
  <dcterms:modified xsi:type="dcterms:W3CDTF">2022-07-26T03:39:32Z</dcterms:modified>
</cp:coreProperties>
</file>