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17"/>
  </p:notesMasterIdLst>
  <p:sldIdLst>
    <p:sldId id="516" r:id="rId2"/>
    <p:sldId id="507" r:id="rId3"/>
    <p:sldId id="508" r:id="rId4"/>
    <p:sldId id="509" r:id="rId5"/>
    <p:sldId id="510" r:id="rId6"/>
    <p:sldId id="511" r:id="rId7"/>
    <p:sldId id="541" r:id="rId8"/>
    <p:sldId id="512" r:id="rId9"/>
    <p:sldId id="513" r:id="rId10"/>
    <p:sldId id="514" r:id="rId11"/>
    <p:sldId id="542" r:id="rId12"/>
    <p:sldId id="515" r:id="rId13"/>
    <p:sldId id="543" r:id="rId14"/>
    <p:sldId id="544" r:id="rId15"/>
    <p:sldId id="54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FF"/>
    <a:srgbClr val="00FF00"/>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p:restoredTop sz="94715"/>
  </p:normalViewPr>
  <p:slideViewPr>
    <p:cSldViewPr snapToGrid="0" snapToObjects="1">
      <p:cViewPr varScale="1">
        <p:scale>
          <a:sx n="50" d="100"/>
          <a:sy n="50" d="100"/>
        </p:scale>
        <p:origin x="-643" y="-67"/>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4782E-CC4F-4144-A0E5-14B68DF5D08A}" type="datetimeFigureOut">
              <a:rPr lang="vi-VN" smtClean="0"/>
              <a:pPr/>
              <a:t>13/7/21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C92972-CEFF-469E-BF06-43F712719CFF}"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25C92972-CEFF-469E-BF06-43F712719CFF}" type="slidenum">
              <a:rPr lang="vi-VN" smtClean="0"/>
              <a:pPr/>
              <a:t>10</a:t>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25C92972-CEFF-469E-BF06-43F712719CFF}" type="slidenum">
              <a:rPr lang="vi-VN" smtClean="0"/>
              <a:pPr/>
              <a:t>11</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2EE18EF-31CF-F04D-A7FC-7B31EEBC4956}" type="datetimeFigureOut">
              <a:rPr lang="x-none" smtClean="0"/>
              <a:pPr/>
              <a:t>13/7/21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2EE18EF-31CF-F04D-A7FC-7B31EEBC4956}" type="datetimeFigureOut">
              <a:rPr lang="x-none" smtClean="0"/>
              <a:pPr/>
              <a:t>13/7/21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2EE18EF-31CF-F04D-A7FC-7B31EEBC4956}" type="datetimeFigureOut">
              <a:rPr lang="x-none" smtClean="0"/>
              <a:pPr/>
              <a:t>13/7/21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2EE18EF-31CF-F04D-A7FC-7B31EEBC4956}" type="datetimeFigureOut">
              <a:rPr lang="x-none" smtClean="0"/>
              <a:pPr/>
              <a:t>13/7/21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EE18EF-31CF-F04D-A7FC-7B31EEBC4956}" type="datetimeFigureOut">
              <a:rPr lang="x-none" smtClean="0"/>
              <a:pPr/>
              <a:t>13/7/21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2EE18EF-31CF-F04D-A7FC-7B31EEBC4956}" type="datetimeFigureOut">
              <a:rPr lang="x-none" smtClean="0"/>
              <a:pPr/>
              <a:t>13/7/21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2EE18EF-31CF-F04D-A7FC-7B31EEBC4956}" type="datetimeFigureOut">
              <a:rPr lang="x-none" smtClean="0"/>
              <a:pPr/>
              <a:t>13/7/21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2EE18EF-31CF-F04D-A7FC-7B31EEBC4956}" type="datetimeFigureOut">
              <a:rPr lang="x-none" smtClean="0"/>
              <a:pPr/>
              <a:t>13/7/21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E18EF-31CF-F04D-A7FC-7B31EEBC4956}" type="datetimeFigureOut">
              <a:rPr lang="x-none" smtClean="0"/>
              <a:pPr/>
              <a:t>13/7/21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EE18EF-31CF-F04D-A7FC-7B31EEBC4956}" type="datetimeFigureOut">
              <a:rPr lang="x-none" smtClean="0"/>
              <a:pPr/>
              <a:t>13/7/21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EE18EF-31CF-F04D-A7FC-7B31EEBC4956}" type="datetimeFigureOut">
              <a:rPr lang="x-none" smtClean="0"/>
              <a:pPr/>
              <a:t>13/7/21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2D0E697F-85DC-8444-BF56-43AC11AE3054}" type="slidenum">
              <a:rPr lang="x-none" smtClean="0"/>
              <a:pPr/>
              <a:t>‹#›</a:t>
            </a:fld>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E18EF-31CF-F04D-A7FC-7B31EEBC4956}" type="datetimeFigureOut">
              <a:rPr lang="x-none" smtClean="0"/>
              <a:pPr/>
              <a:t>13/7/21</a:t>
            </a:fld>
            <a:endParaRPr 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E697F-85DC-8444-BF56-43AC11AE3054}" type="slidenum">
              <a:rPr lang="x-none" smtClean="0"/>
              <a:pPr/>
              <a:t>‹#›</a:t>
            </a:fld>
            <a:endParaRPr lang="x-none"/>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Ti4P28eWmk"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19457" name="Rectangle 1"/>
          <p:cNvSpPr>
            <a:spLocks noChangeArrowheads="1"/>
          </p:cNvSpPr>
          <p:nvPr/>
        </p:nvSpPr>
        <p:spPr bwMode="auto">
          <a:xfrm>
            <a:off x="0" y="22860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BÀI 11: BẠN SẼ GIẢI QUYẾT VẤN ĐỀ NÀY NHƯ THẾ NÀO?</a:t>
            </a:r>
            <a:endParaRPr kumimoji="0" lang="vi-VN" sz="24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(3 TIẾT)</a:t>
            </a:r>
            <a:endParaRPr kumimoji="0" lang="en-US" sz="2400" b="0" i="0" u="none" strike="noStrike" cap="none" normalizeH="0" baseline="0" dirty="0">
              <a:ln>
                <a:noFill/>
              </a:ln>
              <a:solidFill>
                <a:srgbClr val="FF0000"/>
              </a:solidFill>
              <a:effectLst/>
              <a:latin typeface="Times New Roman" pitchFamily="18" charset="0"/>
              <a:cs typeface="Times New Roman" pitchFamily="18" charset="0"/>
            </a:endParaRPr>
          </a:p>
        </p:txBody>
      </p:sp>
      <p:cxnSp>
        <p:nvCxnSpPr>
          <p:cNvPr id="5" name="Straight Connector 4"/>
          <p:cNvCxnSpPr/>
          <p:nvPr/>
        </p:nvCxnSpPr>
        <p:spPr>
          <a:xfrm>
            <a:off x="0" y="1059597"/>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9458" name="Picture 2" descr="C:\Users\HOANGHA\Downloads\202773740_1185573315189922_7413177871687716091_n.jpg"/>
          <p:cNvPicPr>
            <a:picLocks noChangeAspect="1" noChangeArrowheads="1"/>
          </p:cNvPicPr>
          <p:nvPr/>
        </p:nvPicPr>
        <p:blipFill>
          <a:blip r:embed="rId2"/>
          <a:srcRect/>
          <a:stretch>
            <a:fillRect/>
          </a:stretch>
        </p:blipFill>
        <p:spPr bwMode="auto">
          <a:xfrm>
            <a:off x="5379720" y="3749040"/>
            <a:ext cx="3581400" cy="2880360"/>
          </a:xfrm>
          <a:prstGeom prst="rect">
            <a:avLst/>
          </a:prstGeom>
          <a:noFill/>
        </p:spPr>
      </p:pic>
      <p:pic>
        <p:nvPicPr>
          <p:cNvPr id="19459" name="Picture 3" descr="C:\Users\HOANGHA\Downloads\207552686_237656557866698_1568103143984090217_n.jpg"/>
          <p:cNvPicPr>
            <a:picLocks noChangeAspect="1" noChangeArrowheads="1"/>
          </p:cNvPicPr>
          <p:nvPr/>
        </p:nvPicPr>
        <p:blipFill>
          <a:blip r:embed="rId3"/>
          <a:srcRect/>
          <a:stretch>
            <a:fillRect/>
          </a:stretch>
        </p:blipFill>
        <p:spPr bwMode="auto">
          <a:xfrm>
            <a:off x="5196840" y="1106905"/>
            <a:ext cx="3764280" cy="2880360"/>
          </a:xfrm>
          <a:prstGeom prst="rect">
            <a:avLst/>
          </a:prstGeom>
          <a:noFill/>
        </p:spPr>
      </p:pic>
      <p:pic>
        <p:nvPicPr>
          <p:cNvPr id="19460" name="Picture 4" descr="C:\Users\HOANGHA\Downloads\206825994_1198566393886172_5847277001671368809_n.jpg"/>
          <p:cNvPicPr>
            <a:picLocks noChangeAspect="1" noChangeArrowheads="1"/>
          </p:cNvPicPr>
          <p:nvPr/>
        </p:nvPicPr>
        <p:blipFill>
          <a:blip r:embed="rId4"/>
          <a:srcRect/>
          <a:stretch>
            <a:fillRect/>
          </a:stretch>
        </p:blipFill>
        <p:spPr bwMode="auto">
          <a:xfrm>
            <a:off x="213360" y="3749040"/>
            <a:ext cx="4785360" cy="2926080"/>
          </a:xfrm>
          <a:prstGeom prst="rect">
            <a:avLst/>
          </a:prstGeom>
          <a:noFill/>
        </p:spPr>
      </p:pic>
      <p:pic>
        <p:nvPicPr>
          <p:cNvPr id="19461" name="Picture 5" descr="C:\Users\HOANGHA\Downloads\209217123_1227994371004902_8501571134504388751_n.jpg"/>
          <p:cNvPicPr>
            <a:picLocks noChangeAspect="1" noChangeArrowheads="1"/>
          </p:cNvPicPr>
          <p:nvPr/>
        </p:nvPicPr>
        <p:blipFill>
          <a:blip r:embed="rId5"/>
          <a:srcRect t="5133" r="8528" b="6654"/>
          <a:stretch>
            <a:fillRect/>
          </a:stretch>
        </p:blipFill>
        <p:spPr bwMode="auto">
          <a:xfrm>
            <a:off x="396240" y="1305025"/>
            <a:ext cx="3520440" cy="21183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ectangle 2"/>
          <p:cNvSpPr/>
          <p:nvPr/>
        </p:nvSpPr>
        <p:spPr>
          <a:xfrm>
            <a:off x="51883" y="0"/>
            <a:ext cx="3623108" cy="738664"/>
          </a:xfrm>
          <a:prstGeom prst="rect">
            <a:avLst/>
          </a:prstGeom>
        </p:spPr>
        <p:txBody>
          <a:bodyPr wrap="none">
            <a:spAutoFit/>
          </a:bodyPr>
          <a:lstStyle/>
          <a:p>
            <a:pPr algn="just">
              <a:lnSpc>
                <a:spcPct val="150000"/>
              </a:lnSpc>
              <a:spcAft>
                <a:spcPts val="100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c. Lựa chọn giải pháp</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4033" name="Rectangle 1"/>
          <p:cNvSpPr>
            <a:spLocks noChangeArrowheads="1"/>
          </p:cNvSpPr>
          <p:nvPr/>
        </p:nvSpPr>
        <p:spPr bwMode="auto">
          <a:xfrm>
            <a:off x="1" y="738664"/>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Lựa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chọn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giải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phù</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năng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lực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nhóm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thuyết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phục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người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4035" name="AutoShape 3" descr="lá thư, thư, Bài viết, giấy, phong bì, kinh doanh, Bản gốc giày, Hoài niệm, thẻ, văn bả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44036" name="Picture 4" descr="C:\Users\HOANGHA\Desktop\2019-12-23-14-28-11-1200x800.jpg"/>
          <p:cNvPicPr>
            <a:picLocks noChangeAspect="1" noChangeArrowheads="1"/>
          </p:cNvPicPr>
          <p:nvPr/>
        </p:nvPicPr>
        <p:blipFill>
          <a:blip r:embed="rId3"/>
          <a:srcRect l="16163" t="11875" r="13837" b="13750"/>
          <a:stretch>
            <a:fillRect/>
          </a:stretch>
        </p:blipFill>
        <p:spPr bwMode="auto">
          <a:xfrm>
            <a:off x="458788" y="3696057"/>
            <a:ext cx="3837304" cy="2543948"/>
          </a:xfrm>
          <a:prstGeom prst="rect">
            <a:avLst/>
          </a:prstGeom>
          <a:noFill/>
        </p:spPr>
      </p:pic>
      <p:sp>
        <p:nvSpPr>
          <p:cNvPr id="7" name="Rectangle 6"/>
          <p:cNvSpPr/>
          <p:nvPr/>
        </p:nvSpPr>
        <p:spPr>
          <a:xfrm>
            <a:off x="2423160" y="5196840"/>
            <a:ext cx="1617591" cy="430887"/>
          </a:xfrm>
          <a:prstGeom prst="rect">
            <a:avLst/>
          </a:prstGeom>
        </p:spPr>
        <p:txBody>
          <a:bodyPr wrap="square">
            <a:spAutoFit/>
          </a:bodyPr>
          <a:lstStyle/>
          <a:p>
            <a:pPr algn="just">
              <a:lnSpc>
                <a:spcPct val="150000"/>
              </a:lnSpc>
              <a:spcAft>
                <a:spcPts val="1000"/>
              </a:spcAft>
            </a:pPr>
            <a:r>
              <a:rPr lang="vi-VN" sz="1600" b="1" dirty="0">
                <a:effectLst>
                  <a:outerShdw blurRad="38100" dist="38100" dir="2700000" algn="tl">
                    <a:srgbClr val="000000">
                      <a:alpha val="43137"/>
                    </a:srgbClr>
                  </a:outerShdw>
                </a:effectLst>
                <a:latin typeface="Times New Roman" panose="02020603050405020304" pitchFamily="18" charset="0"/>
                <a:ea typeface="Arial" panose="020B0604020202020204" pitchFamily="34" charset="0"/>
                <a:cs typeface="Times New Roman" panose="02020603050405020304" pitchFamily="18" charset="0"/>
              </a:rPr>
              <a:t>Cô Bé Rắc Rối</a:t>
            </a:r>
            <a:endParaRPr lang="en-US" sz="1200" dirty="0">
              <a:effectLst>
                <a:outerShdw blurRad="38100" dist="38100" dir="2700000" algn="tl">
                  <a:srgbClr val="000000">
                    <a:alpha val="43137"/>
                  </a:srgbClr>
                </a:outerShdw>
              </a:effectLst>
              <a:latin typeface="Monotype Corsiva" pitchFamily="66" charset="0"/>
              <a:ea typeface="Arial" panose="020B0604020202020204" pitchFamily="34" charset="0"/>
              <a:cs typeface="Times New Roman" panose="02020603050405020304" pitchFamily="18" charset="0"/>
            </a:endParaRPr>
          </a:p>
        </p:txBody>
      </p:sp>
      <p:pic>
        <p:nvPicPr>
          <p:cNvPr id="44038" name="Picture 6" descr="Giá trị những câu nói hay về đọc sách"/>
          <p:cNvPicPr>
            <a:picLocks noChangeAspect="1" noChangeArrowheads="1"/>
          </p:cNvPicPr>
          <p:nvPr/>
        </p:nvPicPr>
        <p:blipFill>
          <a:blip r:embed="rId4"/>
          <a:srcRect/>
          <a:stretch>
            <a:fillRect/>
          </a:stretch>
        </p:blipFill>
        <p:spPr bwMode="auto">
          <a:xfrm>
            <a:off x="5166359" y="1692770"/>
            <a:ext cx="3561715" cy="2543949"/>
          </a:xfrm>
          <a:prstGeom prst="rect">
            <a:avLst/>
          </a:prstGeom>
          <a:noFill/>
        </p:spPr>
      </p:pic>
      <p:pic>
        <p:nvPicPr>
          <p:cNvPr id="44039" name="Picture 7" descr="C:\Users\HOANGHA\Desktop\nhung-cau-noi-hay-ve-gia-tri-cua-sach-va-doc-sach-2.jpg"/>
          <p:cNvPicPr>
            <a:picLocks noChangeAspect="1" noChangeArrowheads="1"/>
          </p:cNvPicPr>
          <p:nvPr/>
        </p:nvPicPr>
        <p:blipFill>
          <a:blip r:embed="rId5"/>
          <a:srcRect/>
          <a:stretch>
            <a:fillRect/>
          </a:stretch>
        </p:blipFill>
        <p:spPr bwMode="auto">
          <a:xfrm>
            <a:off x="4667250" y="4312920"/>
            <a:ext cx="4229100" cy="2377440"/>
          </a:xfrm>
          <a:prstGeom prst="rect">
            <a:avLst/>
          </a:prstGeom>
          <a:noFill/>
        </p:spPr>
      </p:pic>
      <p:pic>
        <p:nvPicPr>
          <p:cNvPr id="44040" name="Picture 8" descr="C:\Users\HOANGHA\Desktop\thao-luan-nhom-theo-chuyen-de_5ed802321e315.jpeg"/>
          <p:cNvPicPr>
            <a:picLocks noChangeAspect="1" noChangeArrowheads="1"/>
          </p:cNvPicPr>
          <p:nvPr/>
        </p:nvPicPr>
        <p:blipFill>
          <a:blip r:embed="rId6"/>
          <a:srcRect/>
          <a:stretch>
            <a:fillRect/>
          </a:stretch>
        </p:blipFill>
        <p:spPr bwMode="auto">
          <a:xfrm>
            <a:off x="1146810" y="1642110"/>
            <a:ext cx="3048000" cy="1714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ounded Rectangle 2"/>
          <p:cNvSpPr/>
          <p:nvPr/>
        </p:nvSpPr>
        <p:spPr>
          <a:xfrm>
            <a:off x="1630680" y="335280"/>
            <a:ext cx="6202680" cy="108204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srgbClr val="002060"/>
                </a:solidFill>
                <a:latin typeface="Times New Roman" panose="02020603050405020304" pitchFamily="18" charset="0"/>
                <a:cs typeface="Times New Roman" panose="02020603050405020304" pitchFamily="18" charset="0"/>
              </a:rPr>
              <a:t>II</a:t>
            </a:r>
            <a:r>
              <a:rPr lang="vi-VN" sz="3600" b="1" dirty="0">
                <a:solidFill>
                  <a:srgbClr val="002060"/>
                </a:solidFill>
                <a:latin typeface="Times New Roman" panose="02020603050405020304" pitchFamily="18" charset="0"/>
                <a:cs typeface="Times New Roman" panose="02020603050405020304" pitchFamily="18" charset="0"/>
              </a:rPr>
              <a:t>I. </a:t>
            </a:r>
            <a:r>
              <a:rPr lang="en-US" sz="3600" b="1" dirty="0">
                <a:solidFill>
                  <a:srgbClr val="002060"/>
                </a:solidFill>
                <a:latin typeface="Times New Roman" panose="02020603050405020304" pitchFamily="18" charset="0"/>
                <a:cs typeface="Times New Roman" panose="02020603050405020304" pitchFamily="18" charset="0"/>
              </a:rPr>
              <a:t>THỰC HIỆN</a:t>
            </a:r>
            <a:endParaRPr lang="zh-CN" altLang="en-US" sz="4400" b="1" dirty="0">
              <a:solidFill>
                <a:srgbClr val="00206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pic>
        <p:nvPicPr>
          <p:cNvPr id="4" name="Picture 2" descr="90"/>
          <p:cNvPicPr>
            <a:picLocks noChangeAspect="1" noChangeArrowheads="1"/>
          </p:cNvPicPr>
          <p:nvPr/>
        </p:nvPicPr>
        <p:blipFill>
          <a:blip r:embed="rId3"/>
          <a:srcRect/>
          <a:stretch>
            <a:fillRect/>
          </a:stretch>
        </p:blipFill>
        <p:spPr bwMode="auto">
          <a:xfrm>
            <a:off x="103187" y="1502488"/>
            <a:ext cx="8964613" cy="5355512"/>
          </a:xfrm>
          <a:prstGeom prst="rect">
            <a:avLst/>
          </a:prstGeom>
          <a:noFill/>
          <a:ln w="9525">
            <a:noFill/>
            <a:miter lim="800000"/>
            <a:headEnd/>
            <a:tailEnd/>
          </a:ln>
        </p:spPr>
      </p:pic>
      <p:sp>
        <p:nvSpPr>
          <p:cNvPr id="6" name="Rectangle 5"/>
          <p:cNvSpPr/>
          <p:nvPr/>
        </p:nvSpPr>
        <p:spPr>
          <a:xfrm>
            <a:off x="1086339" y="2548928"/>
            <a:ext cx="9144000" cy="523220"/>
          </a:xfrm>
          <a:prstGeom prst="rect">
            <a:avLst/>
          </a:prstGeom>
        </p:spPr>
        <p:txBody>
          <a:bodyPr wrap="square">
            <a:spAutoFit/>
          </a:bodyPr>
          <a:lstStyle/>
          <a:p>
            <a:r>
              <a:rPr lang="vi-VN" sz="2800" b="1">
                <a:latin typeface="+mj-lt"/>
              </a:rPr>
              <a:t>a</a:t>
            </a:r>
            <a:r>
              <a:rPr lang="vi-VN" sz="2800" b="1" smtClean="0">
                <a:latin typeface="+mj-lt"/>
              </a:rPr>
              <a:t>. Lập </a:t>
            </a:r>
            <a:r>
              <a:rPr lang="vi-VN" sz="2800" b="1" dirty="0">
                <a:latin typeface="+mj-lt"/>
              </a:rPr>
              <a:t>kế hoạch thực hiện bằng sơ đồ tư duy</a:t>
            </a:r>
            <a:endParaRPr lang="en-US" sz="2800" dirty="0">
              <a:latin typeface="+mj-lt"/>
            </a:endParaRPr>
          </a:p>
        </p:txBody>
      </p:sp>
      <p:sp>
        <p:nvSpPr>
          <p:cNvPr id="67586" name="AutoShape 2"/>
          <p:cNvSpPr>
            <a:spLocks noChangeArrowheads="1"/>
          </p:cNvSpPr>
          <p:nvPr/>
        </p:nvSpPr>
        <p:spPr bwMode="auto">
          <a:xfrm>
            <a:off x="807720" y="3263265"/>
            <a:ext cx="2235835" cy="133921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vi-VN" sz="2400" b="0" i="0" u="none" strike="noStrike" cap="none" normalizeH="0" baseline="0" dirty="0">
                <a:ln>
                  <a:noFill/>
                </a:ln>
                <a:solidFill>
                  <a:srgbClr val="FF0000"/>
                </a:solidFill>
                <a:effectLst/>
                <a:latin typeface="Arial" pitchFamily="34" charset="0"/>
                <a:cs typeface="Arial" pitchFamily="34" charset="0"/>
              </a:rPr>
              <a:t>Xác định vấn đề cần giải quyết</a:t>
            </a:r>
            <a:endParaRPr kumimoji="0" lang="vi-VN" sz="4000" b="0" i="0" u="none" strike="noStrike" cap="none" normalizeH="0" baseline="0" dirty="0">
              <a:ln>
                <a:noFill/>
              </a:ln>
              <a:solidFill>
                <a:schemeClr val="tx1"/>
              </a:solidFill>
              <a:effectLst/>
              <a:latin typeface="Arial" pitchFamily="34" charset="0"/>
              <a:cs typeface="Arial" pitchFamily="34" charset="0"/>
            </a:endParaRPr>
          </a:p>
        </p:txBody>
      </p:sp>
      <p:sp>
        <p:nvSpPr>
          <p:cNvPr id="67587" name="AutoShape 3"/>
          <p:cNvSpPr>
            <a:spLocks noChangeArrowheads="1"/>
          </p:cNvSpPr>
          <p:nvPr/>
        </p:nvSpPr>
        <p:spPr bwMode="auto">
          <a:xfrm>
            <a:off x="3368039" y="3263265"/>
            <a:ext cx="2243455" cy="133921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vi-VN" sz="2400" b="0" i="0" u="none" strike="noStrike" cap="none" normalizeH="0" baseline="0" dirty="0">
                <a:ln>
                  <a:noFill/>
                </a:ln>
                <a:solidFill>
                  <a:srgbClr val="FF0000"/>
                </a:solidFill>
                <a:effectLst/>
                <a:latin typeface="Arial" pitchFamily="34" charset="0"/>
                <a:cs typeface="Arial" pitchFamily="34" charset="0"/>
              </a:rPr>
              <a:t>Tìm kiếm và lựa chọn giải pháp</a:t>
            </a:r>
            <a:endParaRPr kumimoji="0" lang="vi-VN" sz="4000" b="0" i="0" u="none" strike="noStrike" cap="none" normalizeH="0" baseline="0" dirty="0">
              <a:ln>
                <a:noFill/>
              </a:ln>
              <a:solidFill>
                <a:schemeClr val="tx1"/>
              </a:solidFill>
              <a:effectLst/>
              <a:latin typeface="Arial" pitchFamily="34" charset="0"/>
              <a:cs typeface="Arial" pitchFamily="34" charset="0"/>
            </a:endParaRPr>
          </a:p>
        </p:txBody>
      </p:sp>
      <p:sp>
        <p:nvSpPr>
          <p:cNvPr id="67588" name="AutoShape 4"/>
          <p:cNvSpPr>
            <a:spLocks noChangeArrowheads="1"/>
          </p:cNvSpPr>
          <p:nvPr/>
        </p:nvSpPr>
        <p:spPr bwMode="auto">
          <a:xfrm>
            <a:off x="5954395" y="3263265"/>
            <a:ext cx="2427605" cy="133921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vi-VN" sz="2400" b="0" i="0" u="none" strike="noStrike" cap="none" normalizeH="0" baseline="0" dirty="0">
                <a:ln>
                  <a:noFill/>
                </a:ln>
                <a:solidFill>
                  <a:srgbClr val="FF0000"/>
                </a:solidFill>
                <a:effectLst/>
                <a:latin typeface="Arial" pitchFamily="34" charset="0"/>
                <a:cs typeface="Arial" pitchFamily="34" charset="0"/>
              </a:rPr>
              <a:t>Thực hiện sản phẩm theo giải pháp</a:t>
            </a:r>
            <a:endParaRPr kumimoji="0" lang="vi-VN" sz="4000" b="0" i="0" u="none" strike="noStrike" cap="none" normalizeH="0" baseline="0" dirty="0">
              <a:ln>
                <a:noFill/>
              </a:ln>
              <a:solidFill>
                <a:schemeClr val="tx1"/>
              </a:solidFill>
              <a:effectLst/>
              <a:latin typeface="Arial" pitchFamily="34" charset="0"/>
              <a:cs typeface="Arial" pitchFamily="34" charset="0"/>
            </a:endParaRPr>
          </a:p>
        </p:txBody>
      </p:sp>
      <p:sp>
        <p:nvSpPr>
          <p:cNvPr id="67589" name="AutoShape 5"/>
          <p:cNvSpPr>
            <a:spLocks noChangeArrowheads="1"/>
          </p:cNvSpPr>
          <p:nvPr/>
        </p:nvSpPr>
        <p:spPr bwMode="auto">
          <a:xfrm>
            <a:off x="3043555" y="3835083"/>
            <a:ext cx="276225" cy="103187"/>
          </a:xfrm>
          <a:prstGeom prst="rightArrow">
            <a:avLst>
              <a:gd name="adj1" fmla="val 50000"/>
              <a:gd name="adj2" fmla="val 66923"/>
            </a:avLst>
          </a:prstGeom>
          <a:solidFill>
            <a:srgbClr val="FFFFFF"/>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endParaRPr lang="vi-VN" sz="2400"/>
          </a:p>
        </p:txBody>
      </p:sp>
      <p:sp>
        <p:nvSpPr>
          <p:cNvPr id="67590" name="AutoShape 6"/>
          <p:cNvSpPr>
            <a:spLocks noChangeArrowheads="1"/>
          </p:cNvSpPr>
          <p:nvPr/>
        </p:nvSpPr>
        <p:spPr bwMode="auto">
          <a:xfrm>
            <a:off x="5657215" y="3850323"/>
            <a:ext cx="266700" cy="103187"/>
          </a:xfrm>
          <a:prstGeom prst="rightArrow">
            <a:avLst>
              <a:gd name="adj1" fmla="val 50000"/>
              <a:gd name="adj2" fmla="val 64616"/>
            </a:avLst>
          </a:prstGeom>
          <a:solidFill>
            <a:srgbClr val="FFFFFF"/>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endParaRPr lang="vi-VN" sz="2400"/>
          </a:p>
        </p:txBody>
      </p:sp>
      <p:sp>
        <p:nvSpPr>
          <p:cNvPr id="12" name="Rectangle 11"/>
          <p:cNvSpPr/>
          <p:nvPr/>
        </p:nvSpPr>
        <p:spPr>
          <a:xfrm>
            <a:off x="1071099" y="4587500"/>
            <a:ext cx="8306508" cy="660758"/>
          </a:xfrm>
          <a:prstGeom prst="rect">
            <a:avLst/>
          </a:prstGeom>
        </p:spPr>
        <p:txBody>
          <a:bodyPr wrap="square">
            <a:spAutoFit/>
          </a:bodyPr>
          <a:lstStyle/>
          <a:p>
            <a:pPr>
              <a:lnSpc>
                <a:spcPct val="150000"/>
              </a:lnSpc>
              <a:spcAft>
                <a:spcPts val="100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b.Tiến hành thực hiện sản phẩm theo giải pháp</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
        <p:nvSpPr>
          <p:cNvPr id="13" name="Rectangle 12"/>
          <p:cNvSpPr/>
          <p:nvPr/>
        </p:nvSpPr>
        <p:spPr>
          <a:xfrm>
            <a:off x="1606288" y="5095858"/>
            <a:ext cx="5582490" cy="660758"/>
          </a:xfrm>
          <a:prstGeom prst="rect">
            <a:avLst/>
          </a:prstGeom>
        </p:spPr>
        <p:txBody>
          <a:bodyPr wrap="none">
            <a:spAutoFit/>
          </a:bodyPr>
          <a:lstStyle/>
          <a:p>
            <a:pPr>
              <a:lnSpc>
                <a:spcPct val="150000"/>
              </a:lnSpc>
              <a:spcAft>
                <a:spcPts val="100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c. Trình bày giải pháp và sản phẩm</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ectangle 2"/>
          <p:cNvSpPr/>
          <p:nvPr/>
        </p:nvSpPr>
        <p:spPr>
          <a:xfrm>
            <a:off x="76200" y="204581"/>
            <a:ext cx="3999236" cy="769441"/>
          </a:xfrm>
          <a:prstGeom prst="rect">
            <a:avLst/>
          </a:prstGeom>
          <a:solidFill>
            <a:srgbClr val="00FFFF"/>
          </a:solidFill>
        </p:spPr>
        <p:txBody>
          <a:bodyPr wrap="none">
            <a:spAutoFit/>
          </a:bodyPr>
          <a:lstStyle/>
          <a:p>
            <a:r>
              <a:rPr lang="en-US" sz="4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Arial" panose="020B0604020202020204" pitchFamily="34" charset="0"/>
              </a:rPr>
              <a:t>NÓI VÀ NGHE</a:t>
            </a:r>
            <a:endParaRPr lang="en-US" sz="4400" dirty="0">
              <a:solidFill>
                <a:schemeClr val="accent6">
                  <a:lumMod val="50000"/>
                </a:schemeClr>
              </a:solidFill>
              <a:effectLst>
                <a:outerShdw blurRad="38100" dist="38100" dir="2700000" algn="tl">
                  <a:srgbClr val="000000">
                    <a:alpha val="43137"/>
                  </a:srgbClr>
                </a:outerShdw>
              </a:effectLst>
            </a:endParaRPr>
          </a:p>
        </p:txBody>
      </p:sp>
      <p:pic>
        <p:nvPicPr>
          <p:cNvPr id="1026" name="Picture 2" descr="C:\Users\HOANGHA\Desktop\1418666185.jpg"/>
          <p:cNvPicPr>
            <a:picLocks noChangeAspect="1" noChangeArrowheads="1"/>
          </p:cNvPicPr>
          <p:nvPr/>
        </p:nvPicPr>
        <p:blipFill>
          <a:blip r:embed="rId2"/>
          <a:srcRect/>
          <a:stretch>
            <a:fillRect/>
          </a:stretch>
        </p:blipFill>
        <p:spPr bwMode="auto">
          <a:xfrm>
            <a:off x="350520" y="1283970"/>
            <a:ext cx="3535680" cy="5143500"/>
          </a:xfrm>
          <a:prstGeom prst="rect">
            <a:avLst/>
          </a:prstGeom>
          <a:noFill/>
        </p:spPr>
      </p:pic>
      <p:sp>
        <p:nvSpPr>
          <p:cNvPr id="5" name="Rectangle 4"/>
          <p:cNvSpPr/>
          <p:nvPr/>
        </p:nvSpPr>
        <p:spPr>
          <a:xfrm>
            <a:off x="4069081" y="760662"/>
            <a:ext cx="4811684" cy="1754326"/>
          </a:xfrm>
          <a:prstGeom prst="rect">
            <a:avLst/>
          </a:prstGeom>
        </p:spPr>
        <p:txBody>
          <a:bodyPr wrap="square">
            <a:spAutoFit/>
          </a:bodyPr>
          <a:lstStyle/>
          <a:p>
            <a:pPr algn="just">
              <a:lnSpc>
                <a:spcPct val="150000"/>
              </a:lnSpc>
              <a:spcAft>
                <a:spcPts val="1000"/>
              </a:spcAft>
            </a:pPr>
            <a:r>
              <a:rPr lang="vi-VN" sz="3600" b="1" dirty="0">
                <a:latin typeface="Times New Roman" panose="02020603050405020304" pitchFamily="18" charset="0"/>
                <a:ea typeface="Arial" panose="020B0604020202020204" pitchFamily="34" charset="0"/>
                <a:cs typeface="Times New Roman" panose="02020603050405020304" pitchFamily="18" charset="0"/>
              </a:rPr>
              <a:t>*Trình bày giải pháp và sản phẩm</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4069081" y="2369113"/>
            <a:ext cx="4811684" cy="823174"/>
          </a:xfrm>
          <a:prstGeom prst="rect">
            <a:avLst/>
          </a:prstGeom>
        </p:spPr>
        <p:txBody>
          <a:bodyPr wrap="square">
            <a:spAutoFit/>
          </a:bodyPr>
          <a:lstStyle/>
          <a:p>
            <a:pPr algn="just">
              <a:lnSpc>
                <a:spcPct val="150000"/>
              </a:lnSpc>
              <a:spcAft>
                <a:spcPts val="1000"/>
              </a:spcAft>
            </a:pPr>
            <a:r>
              <a:rPr lang="vi-VN" sz="3600" dirty="0">
                <a:latin typeface="Times New Roman" panose="02020603050405020304" pitchFamily="18" charset="0"/>
                <a:ea typeface="Arial" panose="020B0604020202020204" pitchFamily="34" charset="0"/>
                <a:cs typeface="Times New Roman" panose="02020603050405020304" pitchFamily="18" charset="0"/>
              </a:rPr>
              <a:t>Bước 1: Chuẩn bị</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
        <p:nvSpPr>
          <p:cNvPr id="7" name="Rectangle 6"/>
          <p:cNvSpPr/>
          <p:nvPr/>
        </p:nvSpPr>
        <p:spPr>
          <a:xfrm>
            <a:off x="4038600" y="4815978"/>
            <a:ext cx="4811684" cy="823174"/>
          </a:xfrm>
          <a:prstGeom prst="rect">
            <a:avLst/>
          </a:prstGeom>
        </p:spPr>
        <p:txBody>
          <a:bodyPr wrap="square">
            <a:spAutoFit/>
          </a:bodyPr>
          <a:lstStyle/>
          <a:p>
            <a:pPr algn="just">
              <a:lnSpc>
                <a:spcPct val="150000"/>
              </a:lnSpc>
              <a:spcAft>
                <a:spcPts val="1000"/>
              </a:spcAft>
            </a:pPr>
            <a:r>
              <a:rPr lang="en-US" sz="3600" dirty="0" err="1">
                <a:latin typeface="Times New Roman" panose="02020603050405020304" pitchFamily="18" charset="0"/>
                <a:ea typeface="Arial" panose="020B0604020202020204" pitchFamily="34" charset="0"/>
                <a:cs typeface="Times New Roman" panose="02020603050405020304" pitchFamily="18" charset="0"/>
              </a:rPr>
              <a:t>Bước</a:t>
            </a:r>
            <a:r>
              <a:rPr lang="en-US" sz="3600" dirty="0">
                <a:latin typeface="Times New Roman" panose="02020603050405020304" pitchFamily="18" charset="0"/>
                <a:ea typeface="Arial" panose="020B0604020202020204" pitchFamily="34" charset="0"/>
                <a:cs typeface="Times New Roman" panose="02020603050405020304" pitchFamily="18" charset="0"/>
              </a:rPr>
              <a:t> 3: </a:t>
            </a:r>
            <a:r>
              <a:rPr lang="en-US" sz="3600" dirty="0" err="1">
                <a:latin typeface="Times New Roman" panose="02020603050405020304" pitchFamily="18" charset="0"/>
                <a:ea typeface="Arial" panose="020B0604020202020204" pitchFamily="34" charset="0"/>
                <a:cs typeface="Times New Roman" panose="02020603050405020304" pitchFamily="18" charset="0"/>
              </a:rPr>
              <a:t>Trao</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đổi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Rectangle 7"/>
          <p:cNvSpPr/>
          <p:nvPr/>
        </p:nvSpPr>
        <p:spPr>
          <a:xfrm>
            <a:off x="4069081" y="3161807"/>
            <a:ext cx="4811684" cy="1654171"/>
          </a:xfrm>
          <a:prstGeom prst="rect">
            <a:avLst/>
          </a:prstGeom>
        </p:spPr>
        <p:txBody>
          <a:bodyPr wrap="square">
            <a:spAutoFit/>
          </a:bodyPr>
          <a:lstStyle/>
          <a:p>
            <a:pPr algn="just">
              <a:lnSpc>
                <a:spcPct val="150000"/>
              </a:lnSpc>
              <a:spcAft>
                <a:spcPts val="1000"/>
              </a:spcAft>
            </a:pPr>
            <a:r>
              <a:rPr lang="vi-VN" sz="3600" dirty="0">
                <a:latin typeface="Times New Roman" panose="02020603050405020304" pitchFamily="18" charset="0"/>
                <a:ea typeface="Arial" panose="020B0604020202020204" pitchFamily="34" charset="0"/>
                <a:cs typeface="Times New Roman" panose="02020603050405020304" pitchFamily="18" charset="0"/>
              </a:rPr>
              <a:t>Bước 2: Trình bày giải pháp và sản phẩm</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pic>
        <p:nvPicPr>
          <p:cNvPr id="3" name="Picture 3" descr="C:\Users\HOANGHA\Downloads\207552686_237656557866698_1568103143984090217_n.jpg"/>
          <p:cNvPicPr>
            <a:picLocks noChangeAspect="1" noChangeArrowheads="1"/>
          </p:cNvPicPr>
          <p:nvPr/>
        </p:nvPicPr>
        <p:blipFill>
          <a:blip r:embed="rId2"/>
          <a:srcRect/>
          <a:stretch>
            <a:fillRect/>
          </a:stretch>
        </p:blipFill>
        <p:spPr bwMode="auto">
          <a:xfrm>
            <a:off x="277587" y="259079"/>
            <a:ext cx="8572500" cy="2727961"/>
          </a:xfrm>
          <a:prstGeom prst="rect">
            <a:avLst/>
          </a:prstGeom>
          <a:noFill/>
        </p:spPr>
      </p:pic>
      <p:sp>
        <p:nvSpPr>
          <p:cNvPr id="5" name="Rounded Rectangle 4"/>
          <p:cNvSpPr/>
          <p:nvPr/>
        </p:nvSpPr>
        <p:spPr>
          <a:xfrm>
            <a:off x="139335" y="2987042"/>
            <a:ext cx="8866413" cy="1854782"/>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base">
              <a:spcBef>
                <a:spcPct val="0"/>
              </a:spcBef>
              <a:spcAft>
                <a:spcPct val="0"/>
              </a:spcAft>
            </a:pP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Hướng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dẫn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Cô</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Bé</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cách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chọn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lựa</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những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quyển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sách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phù</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hợp</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với</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thế</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mạnh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Nếu</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Cô</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Bé</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thích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làm</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hướng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dẫn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viên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du</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lịch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thì</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chọn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những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cuốn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sách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khám</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phá</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về</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các</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nước</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trên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thế</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giới</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bên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cạnh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đó</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đan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xen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những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quyển</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sách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về</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cuộc</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sống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hoặc</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về</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cách</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làm</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tốt</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trong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công</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việc</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của</a:t>
            </a:r>
            <a:r>
              <a:rPr lang="en-US" sz="2400" dirty="0">
                <a:solidFill>
                  <a:schemeClr val="tx1"/>
                </a:solidFill>
                <a:latin typeface="Times New Roman" pitchFamily="18" charset="0"/>
                <a:ea typeface="Arial" pitchFamily="34" charset="0"/>
                <a:cs typeface="Times New Roman" pitchFamily="18" charset="0"/>
              </a:rPr>
              <a:t> </a:t>
            </a:r>
            <a:r>
              <a:rPr lang="en-US" sz="2400" dirty="0" err="1">
                <a:solidFill>
                  <a:schemeClr val="tx1"/>
                </a:solidFill>
                <a:latin typeface="Times New Roman" pitchFamily="18" charset="0"/>
                <a:ea typeface="Arial" pitchFamily="34" charset="0"/>
                <a:cs typeface="Times New Roman" pitchFamily="18" charset="0"/>
              </a:rPr>
              <a:t>mình</a:t>
            </a:r>
            <a:r>
              <a:rPr lang="en-US" sz="2400">
                <a:solidFill>
                  <a:schemeClr val="tx1"/>
                </a:solidFill>
                <a:latin typeface="Times New Roman" pitchFamily="18" charset="0"/>
                <a:ea typeface="Arial" pitchFamily="34" charset="0"/>
                <a:cs typeface="Times New Roman" pitchFamily="18" charset="0"/>
              </a:rPr>
              <a:t>. </a:t>
            </a:r>
            <a:endParaRPr lang="en-US" sz="2400" dirty="0">
              <a:solidFill>
                <a:schemeClr val="tx1"/>
              </a:solidFill>
              <a:latin typeface="Times New Roman" pitchFamily="18" charset="0"/>
              <a:ea typeface="Arial" pitchFamily="34" charset="0"/>
              <a:cs typeface="Times New Roman" pitchFamily="18" charset="0"/>
            </a:endParaRPr>
          </a:p>
        </p:txBody>
      </p:sp>
      <p:sp>
        <p:nvSpPr>
          <p:cNvPr id="6" name="TextBox 5">
            <a:extLst>
              <a:ext uri="{FF2B5EF4-FFF2-40B4-BE49-F238E27FC236}">
                <a16:creationId xmlns:a16="http://schemas.microsoft.com/office/drawing/2014/main" xmlns="" id="{E6F499A2-BF1C-46EC-854A-2BE6551C70EB}"/>
              </a:ext>
            </a:extLst>
          </p:cNvPr>
          <p:cNvSpPr txBox="1"/>
          <p:nvPr/>
        </p:nvSpPr>
        <p:spPr>
          <a:xfrm>
            <a:off x="285750" y="5123248"/>
            <a:ext cx="8719998" cy="1569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defTabSz="914400" eaLnBrk="0" fontAlgn="base" hangingPunct="0">
              <a:spcBef>
                <a:spcPct val="0"/>
              </a:spcBef>
              <a:spcAft>
                <a:spcPct val="0"/>
              </a:spcAft>
            </a:pPr>
            <a:r>
              <a:rPr lang="en-US" sz="2400">
                <a:solidFill>
                  <a:schemeClr val="tx1"/>
                </a:solidFill>
                <a:latin typeface="Times New Roman" pitchFamily="18" charset="0"/>
                <a:ea typeface="Arial" pitchFamily="34" charset="0"/>
                <a:cs typeface="Times New Roman" pitchFamily="18" charset="0"/>
              </a:rPr>
              <a:t>- Cùng cô bé học cách đọc sách đúng, khi đọc hết mỗi cuốn sách thì viết ra những gì rút ra được từ sách bài học cho chính cuộc sống của cô bé. Như vậy, việc đọc sách không khó và nhàm chán như Cô Bé từng nghĩ.</a:t>
            </a:r>
            <a:r>
              <a:rPr lang="vi-VN" sz="2400">
                <a:solidFill>
                  <a:schemeClr val="tx1"/>
                </a:solidFill>
                <a:latin typeface="Times New Roman" pitchFamily="18" charset="0"/>
                <a:cs typeface="Times New Roman" pitchFamily="18" charset="0"/>
              </a:rPr>
              <a:t> </a:t>
            </a:r>
            <a:endParaRPr lang="vi-VN"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3185160" y="200650"/>
            <a:ext cx="2920864" cy="646331"/>
          </a:xfrm>
          <a:prstGeom prst="rect">
            <a:avLst/>
          </a:prstGeom>
          <a:solidFill>
            <a:srgbClr val="00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3600" b="1" dirty="0">
                <a:latin typeface="Times New Roman" pitchFamily="18" charset="0"/>
                <a:cs typeface="Times New Roman" pitchFamily="18" charset="0"/>
              </a:rPr>
              <a:t>LUYỆN TẬP </a:t>
            </a:r>
            <a:endParaRPr kumimoji="0" lang="vi-VN" sz="36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pic>
        <p:nvPicPr>
          <p:cNvPr id="6" name="Picture 4" descr="Frames PPT 010"/>
          <p:cNvPicPr>
            <a:picLocks noChangeAspect="1" noChangeArrowheads="1"/>
          </p:cNvPicPr>
          <p:nvPr/>
        </p:nvPicPr>
        <p:blipFill>
          <a:blip r:embed="rId2"/>
          <a:srcRect/>
          <a:stretch>
            <a:fillRect/>
          </a:stretch>
        </p:blipFill>
        <p:spPr bwMode="auto">
          <a:xfrm>
            <a:off x="274320" y="1950720"/>
            <a:ext cx="8702040" cy="4328160"/>
          </a:xfrm>
          <a:prstGeom prst="rect">
            <a:avLst/>
          </a:prstGeom>
          <a:noFill/>
          <a:ln w="9525">
            <a:noFill/>
            <a:miter lim="800000"/>
            <a:headEnd/>
            <a:tailEnd/>
          </a:ln>
        </p:spPr>
      </p:pic>
      <p:sp>
        <p:nvSpPr>
          <p:cNvPr id="7" name="Rectangle 6"/>
          <p:cNvSpPr/>
          <p:nvPr/>
        </p:nvSpPr>
        <p:spPr>
          <a:xfrm>
            <a:off x="640080" y="2956560"/>
            <a:ext cx="8046720" cy="1938992"/>
          </a:xfrm>
          <a:prstGeom prst="rect">
            <a:avLst/>
          </a:prstGeom>
        </p:spPr>
        <p:txBody>
          <a:bodyPr wrap="square">
            <a:spAutoFit/>
          </a:bodyPr>
          <a:lstStyle/>
          <a:p>
            <a:r>
              <a:rPr lang="en-US" sz="4000" dirty="0" err="1">
                <a:solidFill>
                  <a:srgbClr val="0070C0"/>
                </a:solidFill>
                <a:latin typeface="Times New Roman" pitchFamily="18" charset="0"/>
                <a:cs typeface="Times New Roman" pitchFamily="18" charset="0"/>
              </a:rPr>
              <a:t>Vẽ</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sơ</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đồ</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tư</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duy</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hệ</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thống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hóa</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lại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các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bước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đã</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thực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hiện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để</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giải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quyết</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được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tình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huống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trên</a:t>
            </a:r>
            <a:r>
              <a:rPr lang="en-US" sz="4000" dirty="0">
                <a:solidFill>
                  <a:srgbClr val="0070C0"/>
                </a:solidFill>
                <a:latin typeface="Times New Roman" pitchFamily="18" charset="0"/>
                <a:cs typeface="Times New Roman" pitchFamily="18" charset="0"/>
              </a:rPr>
              <a:t>.</a:t>
            </a:r>
            <a:endParaRPr lang="vi-VN" sz="4000" dirty="0">
              <a:solidFill>
                <a:srgbClr val="0070C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3185160" y="200650"/>
            <a:ext cx="2659702" cy="646331"/>
          </a:xfrm>
          <a:prstGeom prst="rect">
            <a:avLst/>
          </a:prstGeom>
          <a:solidFill>
            <a:srgbClr val="FF99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3600" b="1" dirty="0">
                <a:latin typeface="Times New Roman" pitchFamily="18" charset="0"/>
                <a:cs typeface="Times New Roman" pitchFamily="18" charset="0"/>
              </a:rPr>
              <a:t>VẬN DỤNG</a:t>
            </a:r>
            <a:endParaRPr kumimoji="0" lang="vi-VN" sz="36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pic>
        <p:nvPicPr>
          <p:cNvPr id="6" name="Picture 4" descr="Frames PPT 010"/>
          <p:cNvPicPr>
            <a:picLocks noChangeAspect="1" noChangeArrowheads="1"/>
          </p:cNvPicPr>
          <p:nvPr/>
        </p:nvPicPr>
        <p:blipFill>
          <a:blip r:embed="rId2"/>
          <a:srcRect/>
          <a:stretch>
            <a:fillRect/>
          </a:stretch>
        </p:blipFill>
        <p:spPr bwMode="auto">
          <a:xfrm>
            <a:off x="274320" y="1950720"/>
            <a:ext cx="8702040" cy="4328160"/>
          </a:xfrm>
          <a:prstGeom prst="rect">
            <a:avLst/>
          </a:prstGeom>
          <a:noFill/>
          <a:ln w="9525">
            <a:noFill/>
            <a:miter lim="800000"/>
            <a:headEnd/>
            <a:tailEnd/>
          </a:ln>
        </p:spPr>
      </p:pic>
      <p:sp>
        <p:nvSpPr>
          <p:cNvPr id="7" name="Rectangle 6"/>
          <p:cNvSpPr/>
          <p:nvPr/>
        </p:nvSpPr>
        <p:spPr>
          <a:xfrm>
            <a:off x="640080" y="2956560"/>
            <a:ext cx="8046720" cy="2554545"/>
          </a:xfrm>
          <a:prstGeom prst="rect">
            <a:avLst/>
          </a:prstGeom>
        </p:spPr>
        <p:txBody>
          <a:bodyPr wrap="square">
            <a:spAutoFit/>
          </a:bodyPr>
          <a:lstStyle/>
          <a:p>
            <a:r>
              <a:rPr lang="en-US" sz="4000" dirty="0" err="1">
                <a:solidFill>
                  <a:srgbClr val="FF0000"/>
                </a:solidFill>
                <a:latin typeface="Times New Roman" pitchFamily="18" charset="0"/>
                <a:cs typeface="Times New Roman" pitchFamily="18" charset="0"/>
              </a:rPr>
              <a:t>Tìm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đọc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một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số</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cuốn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sách</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viết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một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đoạn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văn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cảm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nhận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về</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vai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trò</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của</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cuốn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sách</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em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vừa</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đọc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với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việc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học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tập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của</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bản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thân</a:t>
            </a:r>
            <a:r>
              <a:rPr lang="en-US" sz="4000" dirty="0">
                <a:solidFill>
                  <a:srgbClr val="FF0000"/>
                </a:solidFill>
                <a:latin typeface="Times New Roman" pitchFamily="18" charset="0"/>
                <a:cs typeface="Times New Roman" pitchFamily="18" charset="0"/>
              </a:rPr>
              <a:t>.</a:t>
            </a:r>
            <a:endParaRPr lang="vi-VN" sz="4000"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ounded Rectangle 2"/>
          <p:cNvSpPr/>
          <p:nvPr/>
        </p:nvSpPr>
        <p:spPr>
          <a:xfrm>
            <a:off x="1630680" y="335280"/>
            <a:ext cx="6202680" cy="108204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TÌNH HUỐNG 1</a:t>
            </a:r>
            <a:endParaRPr lang="vi-VN"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90"/>
          <p:cNvPicPr>
            <a:picLocks noChangeAspect="1" noChangeArrowheads="1"/>
          </p:cNvPicPr>
          <p:nvPr/>
        </p:nvPicPr>
        <p:blipFill>
          <a:blip r:embed="rId2"/>
          <a:srcRect/>
          <a:stretch>
            <a:fillRect/>
          </a:stretch>
        </p:blipFill>
        <p:spPr bwMode="auto">
          <a:xfrm>
            <a:off x="121920" y="2133600"/>
            <a:ext cx="8964613" cy="4724400"/>
          </a:xfrm>
          <a:prstGeom prst="rect">
            <a:avLst/>
          </a:prstGeom>
          <a:noFill/>
          <a:ln w="9525">
            <a:noFill/>
            <a:miter lim="800000"/>
            <a:headEnd/>
            <a:tailEnd/>
          </a:ln>
        </p:spPr>
      </p:pic>
      <p:sp>
        <p:nvSpPr>
          <p:cNvPr id="5" name="Rectangle 4"/>
          <p:cNvSpPr/>
          <p:nvPr/>
        </p:nvSpPr>
        <p:spPr>
          <a:xfrm>
            <a:off x="1370851" y="3432868"/>
            <a:ext cx="7193280" cy="1754326"/>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LÀM THẾ NÀO ĐỂ GIÚP CÔ BÉ RẮC RỐI LỰA CHỌN SÁCH?</a:t>
            </a:r>
          </a:p>
          <a:p>
            <a:r>
              <a:rPr lang="en-US" sz="3600" b="1" dirty="0">
                <a:solidFill>
                  <a:srgbClr val="FF0000"/>
                </a:solidFill>
                <a:latin typeface="Times New Roman" pitchFamily="18" charset="0"/>
                <a:cs typeface="Times New Roman" pitchFamily="18" charset="0"/>
              </a:rPr>
              <a:t>                       (1 TIẾT)</a:t>
            </a:r>
            <a:endParaRPr lang="vi-VN"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pic>
        <p:nvPicPr>
          <p:cNvPr id="62467" name="Picture 3" descr="Không có mô tả."/>
          <p:cNvPicPr>
            <a:picLocks noChangeAspect="1" noChangeArrowheads="1"/>
          </p:cNvPicPr>
          <p:nvPr/>
        </p:nvPicPr>
        <p:blipFill>
          <a:blip r:embed="rId2"/>
          <a:srcRect/>
          <a:stretch>
            <a:fillRect/>
          </a:stretch>
        </p:blipFill>
        <p:spPr bwMode="auto">
          <a:xfrm>
            <a:off x="91440" y="121920"/>
            <a:ext cx="8988425" cy="5791201"/>
          </a:xfrm>
          <a:prstGeom prst="rect">
            <a:avLst/>
          </a:prstGeom>
          <a:noFill/>
        </p:spPr>
      </p:pic>
      <p:sp>
        <p:nvSpPr>
          <p:cNvPr id="5" name="Rectangle 1"/>
          <p:cNvSpPr>
            <a:spLocks noChangeArrowheads="1"/>
          </p:cNvSpPr>
          <p:nvPr/>
        </p:nvSpPr>
        <p:spPr bwMode="auto">
          <a:xfrm>
            <a:off x="883920" y="6155472"/>
            <a:ext cx="75742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effectLst/>
                <a:latin typeface="Times New Roman" pitchFamily="18" charset="0"/>
                <a:ea typeface="Arial" pitchFamily="34" charset="0"/>
                <a:cs typeface="Times New Roman" pitchFamily="18" charset="0"/>
                <a:hlinkClick r:id="rId3"/>
              </a:rPr>
              <a:t>https://www.youtube.com/watch?v=UTi4P28eWmk</a:t>
            </a:r>
            <a:endParaRPr kumimoji="0" lang="en-US" sz="3600" b="0" i="0" u="none" strike="noStrike" cap="none" normalizeH="0" baseline="0" dirty="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pic>
        <p:nvPicPr>
          <p:cNvPr id="3" name="Picture 2" descr="C:\Users\HOANGHA\Desktop\36591_43134.jpg"/>
          <p:cNvPicPr/>
          <p:nvPr/>
        </p:nvPicPr>
        <p:blipFill>
          <a:blip r:embed="rId2"/>
          <a:srcRect/>
          <a:stretch>
            <a:fillRect/>
          </a:stretch>
        </p:blipFill>
        <p:spPr bwMode="auto">
          <a:xfrm>
            <a:off x="368358" y="508462"/>
            <a:ext cx="2313882" cy="3316778"/>
          </a:xfrm>
          <a:prstGeom prst="rect">
            <a:avLst/>
          </a:prstGeom>
          <a:noFill/>
          <a:ln w="9525">
            <a:noFill/>
            <a:miter lim="800000"/>
            <a:headEnd/>
            <a:tailEnd/>
          </a:ln>
        </p:spPr>
      </p:pic>
      <p:pic>
        <p:nvPicPr>
          <p:cNvPr id="4" name="Picture 3" descr="Thư Viện Tri Thức Dành Cho Học Sinh - Khám Phá Thế Giới Tự Nhiên"/>
          <p:cNvPicPr/>
          <p:nvPr/>
        </p:nvPicPr>
        <p:blipFill>
          <a:blip r:embed="rId3"/>
          <a:srcRect/>
          <a:stretch>
            <a:fillRect/>
          </a:stretch>
        </p:blipFill>
        <p:spPr bwMode="auto">
          <a:xfrm>
            <a:off x="3373138" y="1386840"/>
            <a:ext cx="2283402" cy="3383280"/>
          </a:xfrm>
          <a:prstGeom prst="rect">
            <a:avLst/>
          </a:prstGeom>
          <a:noFill/>
          <a:ln w="9525">
            <a:noFill/>
            <a:miter lim="800000"/>
            <a:headEnd/>
            <a:tailEnd/>
          </a:ln>
        </p:spPr>
      </p:pic>
      <p:pic>
        <p:nvPicPr>
          <p:cNvPr id="5" name="Picture 4" descr="C:\Users\HOANGHA\Desktop\gia-tri-cua-sach-va-viec-doc-sach-1.jpg"/>
          <p:cNvPicPr/>
          <p:nvPr/>
        </p:nvPicPr>
        <p:blipFill>
          <a:blip r:embed="rId4"/>
          <a:srcRect/>
          <a:stretch>
            <a:fillRect/>
          </a:stretch>
        </p:blipFill>
        <p:spPr bwMode="auto">
          <a:xfrm>
            <a:off x="6126480" y="508463"/>
            <a:ext cx="2484120" cy="3316777"/>
          </a:xfrm>
          <a:prstGeom prst="rect">
            <a:avLst/>
          </a:prstGeom>
          <a:noFill/>
          <a:ln w="9525">
            <a:noFill/>
            <a:miter lim="800000"/>
            <a:headEnd/>
            <a:tailEnd/>
          </a:ln>
        </p:spPr>
      </p:pic>
      <p:sp>
        <p:nvSpPr>
          <p:cNvPr id="8" name="Rounded Rectangle 7"/>
          <p:cNvSpPr/>
          <p:nvPr/>
        </p:nvSpPr>
        <p:spPr>
          <a:xfrm>
            <a:off x="368358" y="5029200"/>
            <a:ext cx="8577522" cy="1584960"/>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hiểu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gì</a:t>
            </a:r>
            <a:r>
              <a:rPr lang="en-US" sz="3600" dirty="0">
                <a:solidFill>
                  <a:srgbClr val="FF0000"/>
                </a:solidFill>
                <a:latin typeface="Times New Roman" pitchFamily="18" charset="0"/>
                <a:cs typeface="Times New Roman" pitchFamily="18" charset="0"/>
              </a:rPr>
              <a:t> </a:t>
            </a:r>
            <a:r>
              <a:rPr lang="en-US" sz="3600" err="1">
                <a:solidFill>
                  <a:srgbClr val="FF0000"/>
                </a:solidFill>
                <a:latin typeface="Times New Roman" pitchFamily="18" charset="0"/>
                <a:cs typeface="Times New Roman" pitchFamily="18" charset="0"/>
              </a:rPr>
              <a:t>về</a:t>
            </a:r>
            <a:r>
              <a:rPr lang="en-US" sz="3600">
                <a:solidFill>
                  <a:srgbClr val="FF0000"/>
                </a:solidFill>
                <a:latin typeface="Times New Roman" pitchFamily="18" charset="0"/>
                <a:cs typeface="Times New Roman" pitchFamily="18" charset="0"/>
              </a:rPr>
              <a:t> nội dung của từng </a:t>
            </a:r>
            <a:r>
              <a:rPr lang="en-US" sz="3600" dirty="0" err="1">
                <a:solidFill>
                  <a:srgbClr val="FF0000"/>
                </a:solidFill>
                <a:latin typeface="Times New Roman" pitchFamily="18" charset="0"/>
                <a:cs typeface="Times New Roman" pitchFamily="18" charset="0"/>
              </a:rPr>
              <a:t>bức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tranh</a:t>
            </a:r>
            <a:r>
              <a:rPr lang="en-US" sz="3600" dirty="0">
                <a:solidFill>
                  <a:srgbClr val="FF0000"/>
                </a:solidFill>
                <a:latin typeface="Times New Roman" pitchFamily="18" charset="0"/>
                <a:cs typeface="Times New Roman" pitchFamily="18" charset="0"/>
              </a:rPr>
              <a:t>? Theo </a:t>
            </a:r>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điệp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chung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bức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tranh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muốn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gửi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gắm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gì</a:t>
            </a:r>
            <a:r>
              <a:rPr lang="en-US" sz="3600" dirty="0">
                <a:solidFill>
                  <a:srgbClr val="FF0000"/>
                </a:solidFill>
                <a:latin typeface="Times New Roman" pitchFamily="18" charset="0"/>
                <a:cs typeface="Times New Roman" pitchFamily="18" charset="0"/>
              </a:rPr>
              <a:t>?</a:t>
            </a:r>
            <a:endParaRPr lang="vi-VN"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ounded Rectangle 2"/>
          <p:cNvSpPr/>
          <p:nvPr/>
        </p:nvSpPr>
        <p:spPr>
          <a:xfrm>
            <a:off x="289560" y="224244"/>
            <a:ext cx="5245826" cy="85344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LUẬN NHÓM (5’) </a:t>
            </a:r>
            <a:endParaRPr lang="vi-VN"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0418" name="AutoShape 2" descr="Hình ảnh Thảo Luận Nhóm PNG, Vector, PSD, và biểu tượng để tải về miễn phí  | pngt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60420" name="AutoShape 4" descr="Hình ảnh Thảo Luận Nhóm PNG, Vector, PSD, và biểu tượng để tải về miễn phí  | pngt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60422" name="Picture 6" descr="Hình ảnh Thảo Luận Nhóm PNG, Vector, PSD, và biểu tượng để tải về miễn phí  | pngtree"/>
          <p:cNvPicPr>
            <a:picLocks noChangeAspect="1" noChangeArrowheads="1"/>
          </p:cNvPicPr>
          <p:nvPr/>
        </p:nvPicPr>
        <p:blipFill>
          <a:blip r:embed="rId2"/>
          <a:srcRect l="6222" t="19565" b="17768"/>
          <a:stretch>
            <a:fillRect/>
          </a:stretch>
        </p:blipFill>
        <p:spPr bwMode="auto">
          <a:xfrm>
            <a:off x="5928360" y="32659"/>
            <a:ext cx="2660469" cy="1143000"/>
          </a:xfrm>
          <a:prstGeom prst="rect">
            <a:avLst/>
          </a:prstGeom>
          <a:noFill/>
        </p:spPr>
      </p:pic>
      <p:sp>
        <p:nvSpPr>
          <p:cNvPr id="60423" name="Rectangle 7"/>
          <p:cNvSpPr>
            <a:spLocks noChangeArrowheads="1"/>
          </p:cNvSpPr>
          <p:nvPr/>
        </p:nvSpPr>
        <p:spPr bwMode="auto">
          <a:xfrm>
            <a:off x="289559" y="1143000"/>
            <a:ext cx="8625833" cy="2677656"/>
          </a:xfrm>
          <a:prstGeom prst="rect">
            <a:avLst/>
          </a:prstGeom>
          <a:solidFill>
            <a:srgbClr val="00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Nhóm</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1: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bức</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thư</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tên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gì</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Học</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lớp</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mấy?Thông</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tin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tên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gọi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khối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lớp</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giúp</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em</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hiểu</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gì</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đối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tượng</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cần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hỗ</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trợ</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nghĩ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như</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thế</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nào</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chơi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game,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lướt</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web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Suy</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nghĩ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khác</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với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suy</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nghĩ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mẹ</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như</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thế</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nào</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60426" name="Rectangle 10"/>
          <p:cNvSpPr>
            <a:spLocks noChangeArrowheads="1"/>
          </p:cNvSpPr>
          <p:nvPr/>
        </p:nvSpPr>
        <p:spPr bwMode="auto">
          <a:xfrm>
            <a:off x="264427" y="3944168"/>
            <a:ext cx="8650965" cy="954107"/>
          </a:xfrm>
          <a:prstGeom prst="rect">
            <a:avLst/>
          </a:prstGeom>
          <a:solidFill>
            <a:srgbClr val="FF99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Nhóm</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2: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lớn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lên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thích</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làm</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gì</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băn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khoăn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điều</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gì</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khi</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nghĩ</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đến</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công</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việc</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mình</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sẽ</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làm</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sau</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này</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60427" name="Rectangle 11"/>
          <p:cNvSpPr>
            <a:spLocks noChangeArrowheads="1"/>
          </p:cNvSpPr>
          <p:nvPr/>
        </p:nvSpPr>
        <p:spPr bwMode="auto">
          <a:xfrm>
            <a:off x="329742" y="5061860"/>
            <a:ext cx="8585651" cy="523220"/>
          </a:xfrm>
          <a:prstGeom prst="rect">
            <a:avLst/>
          </a:prstGeom>
          <a:solidFill>
            <a:srgbClr val="00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i="1" dirty="0" err="1">
                <a:latin typeface="Times New Roman" pitchFamily="18" charset="0"/>
                <a:ea typeface="Arial" pitchFamily="34" charset="0"/>
                <a:cs typeface="Times New Roman" pitchFamily="18" charset="0"/>
              </a:rPr>
              <a:t>Nhóm</a:t>
            </a:r>
            <a:r>
              <a:rPr lang="en-US" sz="2800" i="1" dirty="0">
                <a:latin typeface="Times New Roman" pitchFamily="18" charset="0"/>
                <a:ea typeface="Arial" pitchFamily="34" charset="0"/>
                <a:cs typeface="Times New Roman" pitchFamily="18" charset="0"/>
              </a:rPr>
              <a:t> 3: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Em</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hiểu</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như</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thế</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nào</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biết</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1"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329742" y="5765076"/>
            <a:ext cx="8585652" cy="954107"/>
          </a:xfrm>
          <a:prstGeom prst="rect">
            <a:avLst/>
          </a:prstGeom>
          <a:solidFill>
            <a:srgbClr val="FF99FF"/>
          </a:solidFill>
        </p:spPr>
        <p:txBody>
          <a:bodyPr wrap="square">
            <a:spAutoFit/>
          </a:bodyPr>
          <a:lstStyle/>
          <a:p>
            <a:r>
              <a:rPr lang="en-US" sz="2800" i="1" dirty="0" err="1">
                <a:latin typeface="Times New Roman" pitchFamily="18" charset="0"/>
                <a:cs typeface="Times New Roman" pitchFamily="18" charset="0"/>
              </a:rPr>
              <a:t>Nhóm</a:t>
            </a:r>
            <a:r>
              <a:rPr lang="en-US" sz="2800" i="1" dirty="0">
                <a:latin typeface="Times New Roman" pitchFamily="18" charset="0"/>
                <a:cs typeface="Times New Roman" pitchFamily="18" charset="0"/>
              </a:rPr>
              <a:t> 4: Theo </a:t>
            </a: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Câu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lạc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bộ</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Đại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Sứ</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hóa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đọc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như</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thế</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nào</a:t>
            </a:r>
            <a:r>
              <a:rPr lang="en-US" sz="2800" i="1"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0423"/>
                                        </p:tgtEl>
                                        <p:attrNameLst>
                                          <p:attrName>style.visibility</p:attrName>
                                        </p:attrNameLst>
                                      </p:cBhvr>
                                      <p:to>
                                        <p:strVal val="visible"/>
                                      </p:to>
                                    </p:set>
                                    <p:anim calcmode="lin" valueType="num">
                                      <p:cBhvr additive="base">
                                        <p:cTn id="7" dur="5000" fill="hold"/>
                                        <p:tgtEl>
                                          <p:spTgt spid="60423"/>
                                        </p:tgtEl>
                                        <p:attrNameLst>
                                          <p:attrName>ppt_x</p:attrName>
                                        </p:attrNameLst>
                                      </p:cBhvr>
                                      <p:tavLst>
                                        <p:tav tm="0">
                                          <p:val>
                                            <p:strVal val="#ppt_x"/>
                                          </p:val>
                                        </p:tav>
                                        <p:tav tm="100000">
                                          <p:val>
                                            <p:strVal val="#ppt_x"/>
                                          </p:val>
                                        </p:tav>
                                      </p:tavLst>
                                    </p:anim>
                                    <p:anim calcmode="lin" valueType="num">
                                      <p:cBhvr additive="base">
                                        <p:cTn id="8" dur="5000" fill="hold"/>
                                        <p:tgtEl>
                                          <p:spTgt spid="60423"/>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60426"/>
                                        </p:tgtEl>
                                        <p:attrNameLst>
                                          <p:attrName>style.visibility</p:attrName>
                                        </p:attrNameLst>
                                      </p:cBhvr>
                                      <p:to>
                                        <p:strVal val="visible"/>
                                      </p:to>
                                    </p:set>
                                    <p:anim calcmode="lin" valueType="num">
                                      <p:cBhvr additive="base">
                                        <p:cTn id="11" dur="5000" fill="hold"/>
                                        <p:tgtEl>
                                          <p:spTgt spid="60426"/>
                                        </p:tgtEl>
                                        <p:attrNameLst>
                                          <p:attrName>ppt_x</p:attrName>
                                        </p:attrNameLst>
                                      </p:cBhvr>
                                      <p:tavLst>
                                        <p:tav tm="0">
                                          <p:val>
                                            <p:strVal val="#ppt_x"/>
                                          </p:val>
                                        </p:tav>
                                        <p:tav tm="100000">
                                          <p:val>
                                            <p:strVal val="#ppt_x"/>
                                          </p:val>
                                        </p:tav>
                                      </p:tavLst>
                                    </p:anim>
                                    <p:anim calcmode="lin" valueType="num">
                                      <p:cBhvr additive="base">
                                        <p:cTn id="12" dur="5000" fill="hold"/>
                                        <p:tgtEl>
                                          <p:spTgt spid="60426"/>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60427"/>
                                        </p:tgtEl>
                                        <p:attrNameLst>
                                          <p:attrName>style.visibility</p:attrName>
                                        </p:attrNameLst>
                                      </p:cBhvr>
                                      <p:to>
                                        <p:strVal val="visible"/>
                                      </p:to>
                                    </p:set>
                                    <p:anim calcmode="lin" valueType="num">
                                      <p:cBhvr additive="base">
                                        <p:cTn id="15" dur="5000" fill="hold"/>
                                        <p:tgtEl>
                                          <p:spTgt spid="60427"/>
                                        </p:tgtEl>
                                        <p:attrNameLst>
                                          <p:attrName>ppt_x</p:attrName>
                                        </p:attrNameLst>
                                      </p:cBhvr>
                                      <p:tavLst>
                                        <p:tav tm="0">
                                          <p:val>
                                            <p:strVal val="#ppt_x"/>
                                          </p:val>
                                        </p:tav>
                                        <p:tav tm="100000">
                                          <p:val>
                                            <p:strVal val="#ppt_x"/>
                                          </p:val>
                                        </p:tav>
                                      </p:tavLst>
                                    </p:anim>
                                    <p:anim calcmode="lin" valueType="num">
                                      <p:cBhvr additive="base">
                                        <p:cTn id="16" dur="5000" fill="hold"/>
                                        <p:tgtEl>
                                          <p:spTgt spid="60427"/>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0" fill="hold"/>
                                        <p:tgtEl>
                                          <p:spTgt spid="13"/>
                                        </p:tgtEl>
                                        <p:attrNameLst>
                                          <p:attrName>ppt_x</p:attrName>
                                        </p:attrNameLst>
                                      </p:cBhvr>
                                      <p:tavLst>
                                        <p:tav tm="0">
                                          <p:val>
                                            <p:strVal val="#ppt_x"/>
                                          </p:val>
                                        </p:tav>
                                        <p:tav tm="100000">
                                          <p:val>
                                            <p:strVal val="#ppt_x"/>
                                          </p:val>
                                        </p:tav>
                                      </p:tavLst>
                                    </p:anim>
                                    <p:anim calcmode="lin" valueType="num">
                                      <p:cBhvr additive="base">
                                        <p:cTn id="20"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nimBg="1"/>
      <p:bldP spid="60426" grpId="0" animBg="1"/>
      <p:bldP spid="60427"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TextBox 2">
            <a:extLst>
              <a:ext uri="{FF2B5EF4-FFF2-40B4-BE49-F238E27FC236}">
                <a16:creationId xmlns:a16="http://schemas.microsoft.com/office/drawing/2014/main" xmlns="" id="{A9D685DA-6837-8249-80D7-D89D2AE0E244}"/>
              </a:ext>
            </a:extLst>
          </p:cNvPr>
          <p:cNvSpPr txBox="1">
            <a:spLocks noChangeArrowheads="1"/>
          </p:cNvSpPr>
          <p:nvPr/>
        </p:nvSpPr>
        <p:spPr bwMode="auto">
          <a:xfrm>
            <a:off x="-965200" y="721817"/>
            <a:ext cx="6986588"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vi-VN" altLang="x-none" b="1" dirty="0">
                <a:solidFill>
                  <a:srgbClr val="002060"/>
                </a:solidFill>
                <a:latin typeface="Times New Roman" panose="02020603050405020304" pitchFamily="18" charset="0"/>
                <a:cs typeface="Times New Roman" panose="02020603050405020304" pitchFamily="18" charset="0"/>
              </a:rPr>
              <a:t>a</a:t>
            </a:r>
            <a:r>
              <a:rPr lang="en-US" altLang="x-none" b="1" dirty="0">
                <a:solidFill>
                  <a:srgbClr val="002060"/>
                </a:solidFill>
                <a:latin typeface="Times New Roman" panose="02020603050405020304" pitchFamily="18" charset="0"/>
                <a:cs typeface="Times New Roman" panose="02020603050405020304" pitchFamily="18" charset="0"/>
              </a:rPr>
              <a:t>. </a:t>
            </a:r>
            <a:r>
              <a:rPr lang="vi-VN" b="1" dirty="0">
                <a:solidFill>
                  <a:srgbClr val="002060"/>
                </a:solidFill>
                <a:latin typeface="Times New Roman" panose="02020603050405020304" pitchFamily="18" charset="0"/>
                <a:cs typeface="Times New Roman" panose="02020603050405020304" pitchFamily="18" charset="0"/>
              </a:rPr>
              <a:t>Đọc hiểu </a:t>
            </a:r>
            <a:r>
              <a:rPr lang="vi-VN" b="1">
                <a:solidFill>
                  <a:srgbClr val="002060"/>
                </a:solidFill>
                <a:latin typeface="Times New Roman" panose="02020603050405020304" pitchFamily="18" charset="0"/>
                <a:cs typeface="Times New Roman" panose="02020603050405020304" pitchFamily="18" charset="0"/>
              </a:rPr>
              <a:t>tình huống</a:t>
            </a:r>
            <a:endParaRPr lang="en-US" altLang="x-none"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983" y="122130"/>
            <a:ext cx="5949899" cy="461665"/>
          </a:xfrm>
          <a:prstGeom prst="rect">
            <a:avLst/>
          </a:prstGeom>
        </p:spPr>
        <p:txBody>
          <a:bodyPr wrap="none">
            <a:spAutoFit/>
          </a:bodyPr>
          <a:lstStyle/>
          <a:p>
            <a:r>
              <a:rPr lang="vi-VN" sz="2400" b="1" u="sng" dirty="0">
                <a:solidFill>
                  <a:srgbClr val="FF0000"/>
                </a:solidFill>
                <a:latin typeface="Times New Roman" panose="02020603050405020304" pitchFamily="18" charset="0"/>
                <a:ea typeface="Arial" panose="020B0604020202020204" pitchFamily="34" charset="0"/>
              </a:rPr>
              <a:t>I. </a:t>
            </a:r>
            <a:r>
              <a:rPr lang="en-US" sz="2400" b="1" u="sng" dirty="0">
                <a:solidFill>
                  <a:srgbClr val="FF0000"/>
                </a:solidFill>
                <a:latin typeface="Times New Roman" panose="02020603050405020304" pitchFamily="18" charset="0"/>
                <a:ea typeface="Arial" panose="020B0604020202020204" pitchFamily="34" charset="0"/>
              </a:rPr>
              <a:t>XÁC ĐỊNH VẤN ĐỀ CẦN GIẢI QUYẾT</a:t>
            </a:r>
            <a:endParaRPr lang="en-US" sz="2400" u="sng" dirty="0">
              <a:solidFill>
                <a:srgbClr val="FF0000"/>
              </a:solidFill>
            </a:endParaRPr>
          </a:p>
        </p:txBody>
      </p:sp>
      <p:sp>
        <p:nvSpPr>
          <p:cNvPr id="5" name="Rounded Rectangle 4"/>
          <p:cNvSpPr/>
          <p:nvPr/>
        </p:nvSpPr>
        <p:spPr>
          <a:xfrm>
            <a:off x="213360" y="1386840"/>
            <a:ext cx="8747760" cy="5059680"/>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9393" name="Rectangle 1"/>
          <p:cNvSpPr>
            <a:spLocks noChangeArrowheads="1"/>
          </p:cNvSpPr>
          <p:nvPr/>
        </p:nvSpPr>
        <p:spPr bwMode="auto">
          <a:xfrm>
            <a:off x="522514" y="1447800"/>
            <a:ext cx="816428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bức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thư</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Rắc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Rối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lớp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6. </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nghĩ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game,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lướt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web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thú</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vị</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hơn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nhiều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game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thì</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vui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lướt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web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thì</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nhiều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tin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tức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quen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nhiều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bạn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bè</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khám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được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nhiều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vùng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đất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mới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Ngược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mẹ</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thích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phương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hiệu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quả</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Câu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bộ</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văn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nơi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quy</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tụ</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HS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yêu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thích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năng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phương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ước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muốn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lan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tỏa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niềm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đam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mê</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tới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mọi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người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9393"/>
                                        </p:tgtEl>
                                        <p:attrNameLst>
                                          <p:attrName>style.visibility</p:attrName>
                                        </p:attrNameLst>
                                      </p:cBhvr>
                                      <p:to>
                                        <p:strVal val="visible"/>
                                      </p:to>
                                    </p:set>
                                    <p:anim calcmode="lin" valueType="num">
                                      <p:cBhvr>
                                        <p:cTn id="12" dur="1000" fill="hold"/>
                                        <p:tgtEl>
                                          <p:spTgt spid="59393"/>
                                        </p:tgtEl>
                                        <p:attrNameLst>
                                          <p:attrName>ppt_w</p:attrName>
                                        </p:attrNameLst>
                                      </p:cBhvr>
                                      <p:tavLst>
                                        <p:tav tm="0">
                                          <p:val>
                                            <p:strVal val="#ppt_w*0.70"/>
                                          </p:val>
                                        </p:tav>
                                        <p:tav tm="100000">
                                          <p:val>
                                            <p:strVal val="#ppt_w"/>
                                          </p:val>
                                        </p:tav>
                                      </p:tavLst>
                                    </p:anim>
                                    <p:anim calcmode="lin" valueType="num">
                                      <p:cBhvr>
                                        <p:cTn id="13" dur="1000" fill="hold"/>
                                        <p:tgtEl>
                                          <p:spTgt spid="59393"/>
                                        </p:tgtEl>
                                        <p:attrNameLst>
                                          <p:attrName>ppt_h</p:attrName>
                                        </p:attrNameLst>
                                      </p:cBhvr>
                                      <p:tavLst>
                                        <p:tav tm="0">
                                          <p:val>
                                            <p:strVal val="#ppt_h"/>
                                          </p:val>
                                        </p:tav>
                                        <p:tav tm="100000">
                                          <p:val>
                                            <p:strVal val="#ppt_h"/>
                                          </p:val>
                                        </p:tav>
                                      </p:tavLst>
                                    </p:anim>
                                    <p:animEffect transition="in" filter="fade">
                                      <p:cBhvr>
                                        <p:cTn id="14" dur="1000"/>
                                        <p:tgtEl>
                                          <p:spTgt spid="59393"/>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93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TextBox 2">
            <a:extLst>
              <a:ext uri="{FF2B5EF4-FFF2-40B4-BE49-F238E27FC236}">
                <a16:creationId xmlns:a16="http://schemas.microsoft.com/office/drawing/2014/main" xmlns="" id="{A9D685DA-6837-8249-80D7-D89D2AE0E244}"/>
              </a:ext>
            </a:extLst>
          </p:cNvPr>
          <p:cNvSpPr txBox="1">
            <a:spLocks noChangeArrowheads="1"/>
          </p:cNvSpPr>
          <p:nvPr/>
        </p:nvSpPr>
        <p:spPr bwMode="auto">
          <a:xfrm>
            <a:off x="-965200" y="721817"/>
            <a:ext cx="6986588"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vi-VN" altLang="x-none" b="1" dirty="0">
                <a:solidFill>
                  <a:srgbClr val="002060"/>
                </a:solidFill>
                <a:latin typeface="Times New Roman" panose="02020603050405020304" pitchFamily="18" charset="0"/>
                <a:cs typeface="Times New Roman" panose="02020603050405020304" pitchFamily="18" charset="0"/>
              </a:rPr>
              <a:t>a</a:t>
            </a:r>
            <a:r>
              <a:rPr lang="en-US" altLang="x-none" b="1" dirty="0">
                <a:solidFill>
                  <a:srgbClr val="002060"/>
                </a:solidFill>
                <a:latin typeface="Times New Roman" panose="02020603050405020304" pitchFamily="18" charset="0"/>
                <a:cs typeface="Times New Roman" panose="02020603050405020304" pitchFamily="18" charset="0"/>
              </a:rPr>
              <a:t>. </a:t>
            </a:r>
            <a:r>
              <a:rPr lang="vi-VN" b="1" dirty="0">
                <a:solidFill>
                  <a:srgbClr val="002060"/>
                </a:solidFill>
                <a:latin typeface="Times New Roman" panose="02020603050405020304" pitchFamily="18" charset="0"/>
                <a:cs typeface="Times New Roman" panose="02020603050405020304" pitchFamily="18" charset="0"/>
              </a:rPr>
              <a:t>Đọc hiểu </a:t>
            </a:r>
            <a:r>
              <a:rPr lang="vi-VN" b="1">
                <a:solidFill>
                  <a:srgbClr val="002060"/>
                </a:solidFill>
                <a:latin typeface="Times New Roman" panose="02020603050405020304" pitchFamily="18" charset="0"/>
                <a:cs typeface="Times New Roman" panose="02020603050405020304" pitchFamily="18" charset="0"/>
              </a:rPr>
              <a:t>tình huống</a:t>
            </a:r>
            <a:endParaRPr lang="en-US" altLang="x-none"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983" y="122130"/>
            <a:ext cx="5949899" cy="461665"/>
          </a:xfrm>
          <a:prstGeom prst="rect">
            <a:avLst/>
          </a:prstGeom>
        </p:spPr>
        <p:txBody>
          <a:bodyPr wrap="none">
            <a:spAutoFit/>
          </a:bodyPr>
          <a:lstStyle/>
          <a:p>
            <a:r>
              <a:rPr lang="vi-VN" sz="2400" b="1" u="sng" dirty="0">
                <a:solidFill>
                  <a:srgbClr val="FF0000"/>
                </a:solidFill>
                <a:latin typeface="Times New Roman" panose="02020603050405020304" pitchFamily="18" charset="0"/>
                <a:ea typeface="Arial" panose="020B0604020202020204" pitchFamily="34" charset="0"/>
              </a:rPr>
              <a:t>I. </a:t>
            </a:r>
            <a:r>
              <a:rPr lang="en-US" sz="2400" b="1" u="sng" dirty="0">
                <a:solidFill>
                  <a:srgbClr val="FF0000"/>
                </a:solidFill>
                <a:latin typeface="Times New Roman" panose="02020603050405020304" pitchFamily="18" charset="0"/>
                <a:ea typeface="Arial" panose="020B0604020202020204" pitchFamily="34" charset="0"/>
              </a:rPr>
              <a:t>XÁC ĐỊNH VẤN ĐỀ CẦN GIẢI QUYẾT</a:t>
            </a:r>
            <a:endParaRPr lang="en-US" sz="2400" u="sng" dirty="0">
              <a:solidFill>
                <a:srgbClr val="FF0000"/>
              </a:solidFill>
            </a:endParaRPr>
          </a:p>
        </p:txBody>
      </p:sp>
      <p:sp>
        <p:nvSpPr>
          <p:cNvPr id="7" name="TextBox 6">
            <a:extLst>
              <a:ext uri="{FF2B5EF4-FFF2-40B4-BE49-F238E27FC236}">
                <a16:creationId xmlns:a16="http://schemas.microsoft.com/office/drawing/2014/main" xmlns="" id="{A9D685DA-6837-8249-80D7-D89D2AE0E244}"/>
              </a:ext>
            </a:extLst>
          </p:cNvPr>
          <p:cNvSpPr txBox="1">
            <a:spLocks noChangeArrowheads="1"/>
          </p:cNvSpPr>
          <p:nvPr/>
        </p:nvSpPr>
        <p:spPr bwMode="auto">
          <a:xfrm>
            <a:off x="502920" y="1110489"/>
            <a:ext cx="6986588" cy="1402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ts val="0"/>
              </a:spcBef>
              <a:spcAft>
                <a:spcPts val="1000"/>
              </a:spcAft>
              <a:buNone/>
            </a:pPr>
            <a:r>
              <a:rPr lang="vi-VN" altLang="x-none" b="1" dirty="0">
                <a:solidFill>
                  <a:srgbClr val="002060"/>
                </a:solidFill>
                <a:latin typeface="Times New Roman" panose="02020603050405020304" pitchFamily="18" charset="0"/>
                <a:cs typeface="Times New Roman" panose="02020603050405020304" pitchFamily="18" charset="0"/>
              </a:rPr>
              <a:t>b</a:t>
            </a:r>
            <a:r>
              <a:rPr lang="en-US" altLang="x-none" b="1" dirty="0">
                <a:solidFill>
                  <a:srgbClr val="002060"/>
                </a:solidFill>
                <a:latin typeface="Times New Roman" panose="02020603050405020304" pitchFamily="18" charset="0"/>
                <a:cs typeface="Times New Roman" panose="02020603050405020304" pitchFamily="18" charset="0"/>
              </a:rPr>
              <a:t>. </a:t>
            </a:r>
            <a:r>
              <a:rPr lang="vi-VN"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Nhận biết vấn đề trọng tâm</a:t>
            </a:r>
            <a:endParaRPr lang="en-US" sz="2400" dirty="0">
              <a:solidFill>
                <a:srgbClr val="002060"/>
              </a:solidFill>
              <a:ea typeface="Arial" panose="020B0604020202020204" pitchFamily="34" charset="0"/>
              <a:cs typeface="Times New Roman" panose="02020603050405020304" pitchFamily="18" charset="0"/>
            </a:endParaRPr>
          </a:p>
          <a:p>
            <a:pPr algn="ctr">
              <a:lnSpc>
                <a:spcPct val="90000"/>
              </a:lnSpc>
              <a:spcBef>
                <a:spcPct val="0"/>
              </a:spcBef>
              <a:buFontTx/>
              <a:buNone/>
            </a:pPr>
            <a:endParaRPr lang="en-US" altLang="x-none" b="1" dirty="0">
              <a:solidFill>
                <a:srgbClr val="002060"/>
              </a:solidFill>
              <a:latin typeface="Times New Roman" panose="02020603050405020304" pitchFamily="18" charset="0"/>
              <a:cs typeface="Times New Roman" panose="02020603050405020304" pitchFamily="18" charset="0"/>
            </a:endParaRPr>
          </a:p>
        </p:txBody>
      </p:sp>
      <p:pic>
        <p:nvPicPr>
          <p:cNvPr id="8" name="Picture 4" descr="Frames PPT 010"/>
          <p:cNvPicPr>
            <a:picLocks noChangeAspect="1" noChangeArrowheads="1"/>
          </p:cNvPicPr>
          <p:nvPr/>
        </p:nvPicPr>
        <p:blipFill>
          <a:blip r:embed="rId2"/>
          <a:srcRect/>
          <a:stretch>
            <a:fillRect/>
          </a:stretch>
        </p:blipFill>
        <p:spPr bwMode="auto">
          <a:xfrm>
            <a:off x="213360" y="2086204"/>
            <a:ext cx="8656320" cy="2865120"/>
          </a:xfrm>
          <a:prstGeom prst="rect">
            <a:avLst/>
          </a:prstGeom>
          <a:noFill/>
          <a:ln w="9525">
            <a:noFill/>
            <a:miter lim="800000"/>
            <a:headEnd/>
            <a:tailEnd/>
          </a:ln>
        </p:spPr>
      </p:pic>
      <p:sp>
        <p:nvSpPr>
          <p:cNvPr id="9" name="Rectangle 8"/>
          <p:cNvSpPr/>
          <p:nvPr/>
        </p:nvSpPr>
        <p:spPr>
          <a:xfrm>
            <a:off x="701040" y="2909054"/>
            <a:ext cx="7757253" cy="646331"/>
          </a:xfrm>
          <a:prstGeom prst="rect">
            <a:avLst/>
          </a:prstGeom>
        </p:spPr>
        <p:txBody>
          <a:bodyPr wrap="none">
            <a:spAutoFit/>
          </a:bodyPr>
          <a:lstStyle/>
          <a:p>
            <a:pPr algn="ct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lựa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chọn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sách</a:t>
            </a:r>
            <a:r>
              <a:rPr lang="en-US" sz="3600" dirty="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ectangle 2"/>
          <p:cNvSpPr/>
          <p:nvPr/>
        </p:nvSpPr>
        <p:spPr>
          <a:xfrm>
            <a:off x="128211" y="61378"/>
            <a:ext cx="7036798" cy="523220"/>
          </a:xfrm>
          <a:prstGeom prst="rect">
            <a:avLst/>
          </a:prstGeom>
        </p:spPr>
        <p:txBody>
          <a:bodyPr wrap="none">
            <a:spAutoFit/>
          </a:bodyPr>
          <a:lstStyle/>
          <a:p>
            <a:r>
              <a:rPr lang="vi-VN" sz="2800" b="1" dirty="0">
                <a:solidFill>
                  <a:srgbClr val="002060"/>
                </a:solidFill>
                <a:latin typeface="Times New Roman" panose="02020603050405020304" pitchFamily="18" charset="0"/>
                <a:ea typeface="Arial" panose="020B0604020202020204" pitchFamily="34" charset="0"/>
              </a:rPr>
              <a:t>II. TÌM KIẾM VÀ LỰA CHỌN GIẢI PHÁP</a:t>
            </a:r>
            <a:endParaRPr lang="en-US" sz="2800" dirty="0">
              <a:solidFill>
                <a:srgbClr val="002060"/>
              </a:solidFill>
            </a:endParaRPr>
          </a:p>
        </p:txBody>
      </p:sp>
      <p:sp>
        <p:nvSpPr>
          <p:cNvPr id="4" name="Rectangle 3"/>
          <p:cNvSpPr/>
          <p:nvPr/>
        </p:nvSpPr>
        <p:spPr>
          <a:xfrm>
            <a:off x="128211" y="447352"/>
            <a:ext cx="4809265" cy="660758"/>
          </a:xfrm>
          <a:prstGeom prst="rect">
            <a:avLst/>
          </a:prstGeom>
        </p:spPr>
        <p:txBody>
          <a:bodyPr wrap="none">
            <a:spAutoFit/>
          </a:bodyPr>
          <a:lstStyle/>
          <a:p>
            <a:pPr algn="just">
              <a:lnSpc>
                <a:spcPct val="150000"/>
              </a:lnSpc>
              <a:spcAft>
                <a:spcPts val="100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a. Thu thập thông tin, ý tưởng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105" name="Rectangle 1"/>
          <p:cNvSpPr>
            <a:spLocks noChangeArrowheads="1"/>
          </p:cNvSpPr>
          <p:nvPr/>
        </p:nvSpPr>
        <p:spPr bwMode="auto">
          <a:xfrm>
            <a:off x="199202" y="1108110"/>
            <a:ext cx="8879481"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Những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hiểu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biết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thể</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sử</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dụng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để</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giải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quyết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tình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huống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vai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trò</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chọn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phù</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lứa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tuổi</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Lên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ý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tưởng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cho</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sản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phẩm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vẽ</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tranh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kể</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chuyện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bài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hát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47107" name="Picture 3" descr="https://toplist.vn/images/800px/nha-sach-phuong-nam-354193.jpg"/>
          <p:cNvPicPr>
            <a:picLocks noChangeAspect="1" noChangeArrowheads="1"/>
          </p:cNvPicPr>
          <p:nvPr/>
        </p:nvPicPr>
        <p:blipFill>
          <a:blip r:embed="rId2"/>
          <a:srcRect/>
          <a:stretch>
            <a:fillRect/>
          </a:stretch>
        </p:blipFill>
        <p:spPr bwMode="auto">
          <a:xfrm>
            <a:off x="346164" y="3354879"/>
            <a:ext cx="8458200" cy="3311534"/>
          </a:xfrm>
          <a:prstGeom prst="rect">
            <a:avLst/>
          </a:prstGeom>
          <a:noFill/>
        </p:spPr>
      </p:pic>
      <p:sp>
        <p:nvSpPr>
          <p:cNvPr id="7" name="Rounded Rectangle 6"/>
          <p:cNvSpPr/>
          <p:nvPr/>
        </p:nvSpPr>
        <p:spPr>
          <a:xfrm>
            <a:off x="128211" y="1108110"/>
            <a:ext cx="8901486" cy="2043304"/>
          </a:xfrm>
          <a:prstGeom prst="round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3" name="Rectangle 2"/>
          <p:cNvSpPr/>
          <p:nvPr/>
        </p:nvSpPr>
        <p:spPr>
          <a:xfrm>
            <a:off x="128211" y="61378"/>
            <a:ext cx="7036798" cy="523220"/>
          </a:xfrm>
          <a:prstGeom prst="rect">
            <a:avLst/>
          </a:prstGeom>
        </p:spPr>
        <p:txBody>
          <a:bodyPr wrap="none">
            <a:spAutoFit/>
          </a:bodyPr>
          <a:lstStyle/>
          <a:p>
            <a:r>
              <a:rPr lang="vi-VN" sz="2800" b="1" dirty="0">
                <a:solidFill>
                  <a:srgbClr val="002060"/>
                </a:solidFill>
                <a:latin typeface="Times New Roman" panose="02020603050405020304" pitchFamily="18" charset="0"/>
                <a:ea typeface="Arial" panose="020B0604020202020204" pitchFamily="34" charset="0"/>
              </a:rPr>
              <a:t>II. TÌM KIẾM VÀ LỰA CHỌN GIẢI PHÁP</a:t>
            </a:r>
            <a:endParaRPr lang="en-US" sz="2800" dirty="0">
              <a:solidFill>
                <a:srgbClr val="002060"/>
              </a:solidFill>
            </a:endParaRPr>
          </a:p>
        </p:txBody>
      </p:sp>
      <p:sp>
        <p:nvSpPr>
          <p:cNvPr id="4" name="Rectangle 3"/>
          <p:cNvSpPr/>
          <p:nvPr/>
        </p:nvSpPr>
        <p:spPr>
          <a:xfrm>
            <a:off x="697694" y="447352"/>
            <a:ext cx="3077317" cy="646331"/>
          </a:xfrm>
          <a:prstGeom prst="rect">
            <a:avLst/>
          </a:prstGeom>
        </p:spPr>
        <p:txBody>
          <a:bodyPr wrap="none">
            <a:spAutoFit/>
          </a:bodyPr>
          <a:lstStyle/>
          <a:p>
            <a:pPr algn="just">
              <a:lnSpc>
                <a:spcPct val="150000"/>
              </a:lnSpc>
              <a:spcAft>
                <a:spcPts val="1000"/>
              </a:spcAft>
            </a:pPr>
            <a:r>
              <a:rPr lang="vi-VN" sz="2400" b="1" dirty="0">
                <a:latin typeface="Times New Roman" panose="02020603050405020304" pitchFamily="18" charset="0"/>
                <a:ea typeface="Arial" panose="020B0604020202020204" pitchFamily="34" charset="0"/>
                <a:cs typeface="Times New Roman" panose="02020603050405020304" pitchFamily="18" charset="0"/>
              </a:rPr>
              <a:t>b. Tìm kiếm giải pháp</a:t>
            </a:r>
            <a:endParaRPr lang="en-US" dirty="0">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3775010" y="631716"/>
            <a:ext cx="1330389" cy="2677656"/>
          </a:xfrm>
          <a:prstGeom prst="rect">
            <a:avLst/>
          </a:prstGeom>
        </p:spPr>
        <p:txBody>
          <a:bodyPr wrap="square">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Lập ý tưởng chi tiết cho các giải pháp</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6084" name="Picture 4" descr="Kịch bản chương trình ngày hội đọc sách - Lời dẫn chương trình ngày hội đọc  sách"/>
          <p:cNvPicPr>
            <a:picLocks noChangeAspect="1" noChangeArrowheads="1"/>
          </p:cNvPicPr>
          <p:nvPr/>
        </p:nvPicPr>
        <p:blipFill>
          <a:blip r:embed="rId2"/>
          <a:srcRect/>
          <a:stretch>
            <a:fillRect/>
          </a:stretch>
        </p:blipFill>
        <p:spPr bwMode="auto">
          <a:xfrm>
            <a:off x="5105400" y="631717"/>
            <a:ext cx="3872345" cy="2568684"/>
          </a:xfrm>
          <a:prstGeom prst="rect">
            <a:avLst/>
          </a:prstGeom>
          <a:noFill/>
        </p:spPr>
      </p:pic>
      <p:sp>
        <p:nvSpPr>
          <p:cNvPr id="46086" name="AutoShape 6" descr="https://www.reader.com.vn/uploads/images/2019/11/2/33/loi-ich-doc-sach-va-cach-de-tre-em-thich-doc-sach_590x30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46088" name="AutoShape 8" descr="https://www.reader.com.vn/uploads/images/2019/11/2/33/loi-ich-doc-sach-va-cach-de-tre-em-thich-doc-sach_590x30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46089" name="Picture 9" descr="C:\Users\HOANGHA\Desktop\loi-ich-doc-sach-va-cach-de-tre-em-thich-doc-sach_590x308.jpg"/>
          <p:cNvPicPr>
            <a:picLocks noChangeAspect="1" noChangeArrowheads="1"/>
          </p:cNvPicPr>
          <p:nvPr/>
        </p:nvPicPr>
        <p:blipFill>
          <a:blip r:embed="rId3"/>
          <a:srcRect/>
          <a:stretch>
            <a:fillRect/>
          </a:stretch>
        </p:blipFill>
        <p:spPr bwMode="auto">
          <a:xfrm>
            <a:off x="158691" y="1105448"/>
            <a:ext cx="3616320" cy="2094952"/>
          </a:xfrm>
          <a:prstGeom prst="rect">
            <a:avLst/>
          </a:prstGeom>
          <a:noFill/>
        </p:spPr>
      </p:pic>
      <p:sp>
        <p:nvSpPr>
          <p:cNvPr id="45058" name="Rectangle 2"/>
          <p:cNvSpPr>
            <a:spLocks noChangeArrowheads="1"/>
          </p:cNvSpPr>
          <p:nvPr/>
        </p:nvSpPr>
        <p:spPr bwMode="auto">
          <a:xfrm>
            <a:off x="158691" y="3291840"/>
            <a:ext cx="881905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Viết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thư</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hoặc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bài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văn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trao</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đổi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Rắc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Rối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gặp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phải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-&gt;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bàn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luận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vai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trò</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trị</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lựa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chọn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và</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phương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vi-VN"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bài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câu</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chuyện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tác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bức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tranh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xoay</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quanh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việc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Rắc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Rối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làm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video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gửi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đến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Cô</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Bé</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Rắc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Rối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-&gt;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gửi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gắm</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thông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điệp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về</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vai</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trò</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giá</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trị</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của</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chọn</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phù</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phương</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pháp</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đọc</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sách</a:t>
            </a:r>
            <a:r>
              <a:rPr kumimoji="0" lang="en-US" sz="28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heel(4)">
                                      <p:cBhvr>
                                        <p:cTn id="7"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TotalTime>
  <Words>871</Words>
  <Application>Microsoft Office PowerPoint</Application>
  <PresentationFormat>On-screen Show (4:3)</PresentationFormat>
  <Paragraphs>55</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HOANGHA</cp:lastModifiedBy>
  <cp:revision>85</cp:revision>
  <dcterms:created xsi:type="dcterms:W3CDTF">2021-06-07T01:52:30Z</dcterms:created>
  <dcterms:modified xsi:type="dcterms:W3CDTF">2021-07-13T14:16:07Z</dcterms:modified>
</cp:coreProperties>
</file>