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80B-28C6-481C-BC9F-D993CE24A2D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ECB8-17C7-4909-8FF8-8C5299581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85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d6b9fc1b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1d6b9fc1b1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1d6b9fc1b1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1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29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331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2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92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29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65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d6b9fc1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1d6b9fc1b1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1d6b9fc1b1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15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d6b9fc1b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1d6b9fc1b1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1d6b9fc1b1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17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46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0DE8-C2B2-46E0-A0D6-D87C000685A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0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45029" y="3753789"/>
            <a:ext cx="2358390" cy="104705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1924225" y="2883191"/>
            <a:ext cx="1107801" cy="87059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6264563" y="3753789"/>
            <a:ext cx="4706437" cy="10470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1: Read the text and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complete the table.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Discussion.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38179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1"/>
            <a:ext cx="5231128" cy="153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pass on 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5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phr.v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852" y="4431847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give something to someone who lives after you die, usually a person in your family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529" y="3727855"/>
            <a:ext cx="190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FB7BD"/>
                </a:solidFill>
              </a:rPr>
              <a:t>/</a:t>
            </a:r>
            <a:r>
              <a:rPr lang="en-US" sz="3600" dirty="0" err="1">
                <a:solidFill>
                  <a:srgbClr val="0FB7BD"/>
                </a:solidFill>
              </a:rPr>
              <a:t>pæs</a:t>
            </a:r>
            <a:r>
              <a:rPr lang="en-US" sz="3600" dirty="0">
                <a:solidFill>
                  <a:srgbClr val="0FB7BD"/>
                </a:solidFill>
              </a:rPr>
              <a:t> </a:t>
            </a:r>
            <a:r>
              <a:rPr lang="en-US" sz="3600" dirty="0" err="1" smtClean="0">
                <a:solidFill>
                  <a:srgbClr val="0FB7BD"/>
                </a:solidFill>
              </a:rPr>
              <a:t>ɒn</a:t>
            </a:r>
            <a:r>
              <a:rPr lang="en-US" sz="3600" dirty="0" smtClean="0">
                <a:solidFill>
                  <a:srgbClr val="0FB7BD"/>
                </a:solidFill>
              </a:rPr>
              <a:t>/</a:t>
            </a:r>
            <a:endParaRPr lang="en-US" sz="3600" dirty="0">
              <a:solidFill>
                <a:srgbClr val="0FB7B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11" name="Google Shape;239;p10" descr="Pass It On: Henn, Sophy, Henn, Sophy: 9780399547751: Amazon.com: Boo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350" y="1924150"/>
            <a:ext cx="3540100" cy="46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0"/>
            <a:ext cx="5231128" cy="18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truthful</a:t>
            </a:r>
          </a:p>
          <a:p>
            <a:pPr marL="0" indent="0" algn="ctr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adj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1963" y="3727855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FB7BD"/>
                </a:solidFill>
              </a:rPr>
              <a:t>/ˈ</a:t>
            </a:r>
            <a:r>
              <a:rPr lang="en-US" sz="3200" dirty="0" err="1">
                <a:solidFill>
                  <a:srgbClr val="0FB7BD"/>
                </a:solidFill>
              </a:rPr>
              <a:t>tru</a:t>
            </a:r>
            <a:r>
              <a:rPr lang="en-US" sz="3200" dirty="0">
                <a:solidFill>
                  <a:srgbClr val="0FB7BD"/>
                </a:solidFill>
              </a:rPr>
              <a:t>ː</a:t>
            </a:r>
            <a:r>
              <a:rPr lang="el-GR" sz="3200" dirty="0">
                <a:solidFill>
                  <a:srgbClr val="0FB7BD"/>
                </a:solidFill>
              </a:rPr>
              <a:t>θ</a:t>
            </a:r>
            <a:r>
              <a:rPr lang="en-US" sz="3200" dirty="0" err="1">
                <a:solidFill>
                  <a:srgbClr val="0FB7BD"/>
                </a:solidFill>
              </a:rPr>
              <a:t>fəl</a:t>
            </a:r>
            <a:r>
              <a:rPr lang="en-US" sz="3200" dirty="0" smtClean="0">
                <a:solidFill>
                  <a:srgbClr val="0FB7BD"/>
                </a:solidFill>
              </a:rPr>
              <a:t>/</a:t>
            </a:r>
            <a:endParaRPr lang="en-US" sz="3200" dirty="0">
              <a:solidFill>
                <a:srgbClr val="0FB7B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57;g11d6b9fc1b1_0_130" descr="truthfulness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551" y="2271401"/>
            <a:ext cx="5075706" cy="3383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96801" y="4358541"/>
            <a:ext cx="4099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honest and not containing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telling any lies</a:t>
            </a:r>
          </a:p>
        </p:txBody>
      </p:sp>
    </p:spTree>
    <p:extLst>
      <p:ext uri="{BB962C8B-B14F-4D97-AF65-F5344CB8AC3E}">
        <p14:creationId xmlns:p14="http://schemas.microsoft.com/office/powerpoint/2010/main" val="6554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0"/>
            <a:ext cx="5231128" cy="18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respectively</a:t>
            </a:r>
          </a:p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4567" y="3727855"/>
            <a:ext cx="2287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</a:t>
            </a:r>
            <a:r>
              <a:rPr lang="en-US" sz="3200" dirty="0" err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spektɪvli</a:t>
            </a:r>
            <a:r>
              <a:rPr lang="en-US" sz="3200" dirty="0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200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9087" y="4413132"/>
            <a:ext cx="4858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each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relating to something previously mentioned, in the same order as first mentioned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273;g11d6b9fc1b1_0_146" descr="Respectively vs. Respectfully: Different Meanings Revealed"/>
          <p:cNvPicPr preferRelativeResize="0"/>
          <p:nvPr/>
        </p:nvPicPr>
        <p:blipFill rotWithShape="1">
          <a:blip r:embed="rId4">
            <a:alphaModFix/>
          </a:blip>
          <a:srcRect l="-1346" t="22163" r="55864" b="2038"/>
          <a:stretch/>
        </p:blipFill>
        <p:spPr>
          <a:xfrm>
            <a:off x="7909873" y="2279102"/>
            <a:ext cx="3639600" cy="342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8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d6b9fc1b1_0_180"/>
          <p:cNvSpPr txBox="1"/>
          <p:nvPr/>
        </p:nvSpPr>
        <p:spPr>
          <a:xfrm>
            <a:off x="1466012" y="1002108"/>
            <a:ext cx="1038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Read the text and list the five family values of British people in the 21st century in the table</a:t>
            </a:r>
            <a:r>
              <a:rPr lang="en-US" sz="2600" b="1" dirty="0" smtClean="0">
                <a:solidFill>
                  <a:srgbClr val="006773"/>
                </a:solidFill>
              </a:rPr>
              <a:t>. (p.16)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282" name="Google Shape;282;g11d6b9fc1b1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1d6b9fc1b1_0_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8014" y="1710108"/>
            <a:ext cx="3565854" cy="502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0634" y="2611787"/>
          <a:ext cx="6323371" cy="36798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7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30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British family values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Google Shape;298;g11d6b9fc1b1_0_197"/>
          <p:cNvSpPr txBox="1"/>
          <p:nvPr/>
        </p:nvSpPr>
        <p:spPr>
          <a:xfrm>
            <a:off x="1718959" y="3301614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being truthful and honest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9;g11d6b9fc1b1_0_197"/>
          <p:cNvSpPr txBox="1"/>
          <p:nvPr/>
        </p:nvSpPr>
        <p:spPr>
          <a:xfrm>
            <a:off x="1731920" y="3919707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respecting older people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00;g11d6b9fc1b1_0_197"/>
          <p:cNvSpPr txBox="1"/>
          <p:nvPr/>
        </p:nvSpPr>
        <p:spPr>
          <a:xfrm>
            <a:off x="1731920" y="4526594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having good table manners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01;g11d6b9fc1b1_0_197"/>
          <p:cNvSpPr txBox="1"/>
          <p:nvPr/>
        </p:nvSpPr>
        <p:spPr>
          <a:xfrm>
            <a:off x="1731920" y="5133481"/>
            <a:ext cx="58660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remembering to say </a:t>
            </a:r>
            <a:r>
              <a:rPr lang="en-US" sz="2400" b="1" i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400" b="1" i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400" b="1" i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02;g11d6b9fc1b1_0_197"/>
          <p:cNvSpPr txBox="1"/>
          <p:nvPr/>
        </p:nvSpPr>
        <p:spPr>
          <a:xfrm>
            <a:off x="1731920" y="5702083"/>
            <a:ext cx="58660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helping with family chores</a:t>
            </a:r>
            <a:endParaRPr sz="2400" b="1" i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102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d6b9fc1b1_0_213"/>
          <p:cNvSpPr txBox="1"/>
          <p:nvPr/>
        </p:nvSpPr>
        <p:spPr>
          <a:xfrm>
            <a:off x="963512" y="1002108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g11d6b9fc1b1_0_213"/>
          <p:cNvSpPr txBox="1"/>
          <p:nvPr/>
        </p:nvSpPr>
        <p:spPr>
          <a:xfrm>
            <a:off x="1524000" y="1053400"/>
            <a:ext cx="10384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6773"/>
                </a:solidFill>
              </a:rPr>
              <a:t>Discussion.</a:t>
            </a:r>
            <a:endParaRPr sz="3600" b="1" dirty="0">
              <a:solidFill>
                <a:srgbClr val="006773"/>
              </a:solidFill>
            </a:endParaRPr>
          </a:p>
        </p:txBody>
      </p:sp>
      <p:pic>
        <p:nvPicPr>
          <p:cNvPr id="311" name="Google Shape;311;g11d6b9fc1b1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1d6b9fc1b1_0_213"/>
          <p:cNvSpPr txBox="1"/>
          <p:nvPr/>
        </p:nvSpPr>
        <p:spPr>
          <a:xfrm>
            <a:off x="1546838" y="1723004"/>
            <a:ext cx="10384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in the Vietnamese column if the value is also followed in Viet Nam</a:t>
            </a:r>
            <a:endParaRPr sz="24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145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if it is not,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 SURE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if you are not sure whether it is YES or NO. </a:t>
            </a:r>
            <a:endParaRPr sz="24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13212" y="2879677"/>
          <a:ext cx="10063879" cy="331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4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36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British family values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Vietnamese family values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truthful and honest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respecting older people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having good table manners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remembering to say </a:t>
                      </a:r>
                      <a:r>
                        <a:rPr lang="en-US" sz="2200" b="1" i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</a:t>
                      </a: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2200" b="1" i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helping with family chores</a:t>
                      </a:r>
                      <a:endParaRPr lang="en-US" sz="2200" b="1" i="1" dirty="0" smtClean="0">
                        <a:solidFill>
                          <a:srgbClr val="1B554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6"/>
          <p:cNvSpPr txBox="1"/>
          <p:nvPr/>
        </p:nvSpPr>
        <p:spPr>
          <a:xfrm>
            <a:off x="105102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24" name="Google Shape;324;p28"/>
          <p:cNvSpPr txBox="1"/>
          <p:nvPr/>
        </p:nvSpPr>
        <p:spPr>
          <a:xfrm>
            <a:off x="1479427" y="2047549"/>
            <a:ext cx="907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ways to express opinions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British </a:t>
            </a:r>
            <a:r>
              <a:rPr lang="en-US" sz="36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and Vietnamese family values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1434598" y="4240075"/>
            <a:ext cx="1011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workbook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Looking back and Project lesson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743871" y="36277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774043" y="35320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328" name="Google Shape;328;p28"/>
          <p:cNvSpPr/>
          <p:nvPr/>
        </p:nvSpPr>
        <p:spPr>
          <a:xfrm>
            <a:off x="1399333" y="36081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3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4" name="Google Shape;33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57182" y="6121301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5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878" y="2886207"/>
            <a:ext cx="7531922" cy="707886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40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20751" y="2947415"/>
            <a:ext cx="767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 / CLIL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00485" y="29260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F528C-E2C3-446A-9210-E6FDCFD1C989}"/>
              </a:ext>
            </a:extLst>
          </p:cNvPr>
          <p:cNvSpPr txBox="1"/>
          <p:nvPr/>
        </p:nvSpPr>
        <p:spPr>
          <a:xfrm>
            <a:off x="883280" y="2926076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905607" y="1840830"/>
            <a:ext cx="10155704" cy="438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lang="en-US" sz="2500" b="1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Express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their opinions in a conversation about whether family members should spend time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together;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Understand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British family values.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2. Core </a:t>
            </a: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competence</a:t>
            </a:r>
            <a:endParaRPr lang="en-US" sz="2500" b="1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collaborative and supportive in pair work and team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work;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Access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and consolidate information from a variety of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sources;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Actively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join in class activities.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3. Personal </a:t>
            </a: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qualities</a:t>
            </a:r>
            <a:endParaRPr lang="en-US" sz="2500" b="1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more respectful of Vietnamese and British family </a:t>
            </a: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values;</a:t>
            </a:r>
            <a:endParaRPr lang="en-US"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Be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able and willing to embrace those family values.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8" name="Rounded Rectangle 17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8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45029" y="3753789"/>
            <a:ext cx="2358390" cy="104705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1924225" y="2883191"/>
            <a:ext cx="1107801" cy="87059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267664" y="5425452"/>
            <a:ext cx="2183000" cy="68199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277316"/>
            <a:ext cx="1255745" cy="1148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0574" y="5422542"/>
            <a:ext cx="4706437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  <p:sp>
        <p:nvSpPr>
          <p:cNvPr id="19" name="Google Shape;132;p4"/>
          <p:cNvSpPr/>
          <p:nvPr/>
        </p:nvSpPr>
        <p:spPr>
          <a:xfrm>
            <a:off x="6264563" y="3753789"/>
            <a:ext cx="4706437" cy="10470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1: Read the text and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complete the table.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Discussion.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7290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00200" y="1038919"/>
            <a:ext cx="9661567" cy="115371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PROS AND CONS OF SHARING HOUSEWORK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6319" y="361347"/>
            <a:ext cx="2386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COMMUNICTION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AEA8F-254E-4621-A16B-B434EF7879B6}"/>
              </a:ext>
            </a:extLst>
          </p:cNvPr>
          <p:cNvSpPr txBox="1"/>
          <p:nvPr/>
        </p:nvSpPr>
        <p:spPr>
          <a:xfrm>
            <a:off x="533400" y="2633851"/>
            <a:ext cx="47701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</a:rPr>
              <a:t>2 teams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Take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turns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to run to the board and write the advantages and disadvantages of sharing housework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The highest score: the winner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067A5-35C3-4D14-92BC-79B2B01F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6"/>
            <a:ext cx="12192000" cy="90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E15AB7-30C8-4FC9-9B9E-3824284946D6}"/>
              </a:ext>
            </a:extLst>
          </p:cNvPr>
          <p:cNvSpPr txBox="1"/>
          <p:nvPr/>
        </p:nvSpPr>
        <p:spPr>
          <a:xfrm>
            <a:off x="556259" y="870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66319" y="2472083"/>
          <a:ext cx="6033332" cy="420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71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321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29977" y="3521122"/>
            <a:ext cx="259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Ex: Strengthen family bonds</a:t>
            </a:r>
          </a:p>
        </p:txBody>
      </p:sp>
    </p:spTree>
    <p:extLst>
      <p:ext uri="{BB962C8B-B14F-4D97-AF65-F5344CB8AC3E}">
        <p14:creationId xmlns:p14="http://schemas.microsoft.com/office/powerpoint/2010/main" val="3537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2784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4024" y="3179928"/>
            <a:ext cx="3780430" cy="1692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6;g11d6b9fc1b1_0_45"/>
          <p:cNvSpPr txBox="1"/>
          <p:nvPr/>
        </p:nvSpPr>
        <p:spPr>
          <a:xfrm>
            <a:off x="1524000" y="1053400"/>
            <a:ext cx="1038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Listen and complete the conversation with the expressions in the box. Then </a:t>
            </a:r>
            <a:r>
              <a:rPr lang="en-US" sz="2600" b="1" dirty="0" err="1">
                <a:solidFill>
                  <a:srgbClr val="006773"/>
                </a:solidFill>
              </a:rPr>
              <a:t>practise</a:t>
            </a:r>
            <a:r>
              <a:rPr lang="en-US" sz="2600" b="1" dirty="0">
                <a:solidFill>
                  <a:srgbClr val="006773"/>
                </a:solidFill>
              </a:rPr>
              <a:t> it in groups of three. 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77" name="Google Shape;177;g11d6b9fc1b1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1d6b9fc1b1_0_45"/>
          <p:cNvSpPr txBox="1"/>
          <p:nvPr/>
        </p:nvSpPr>
        <p:spPr>
          <a:xfrm>
            <a:off x="746750" y="131250"/>
            <a:ext cx="62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EVERYDAY ENGLISH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8243" y="2004876"/>
            <a:ext cx="7450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Do you guys think that teenagers should do housework?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Yes,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(1) _______________________ teenagers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well as other members of the family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share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housework.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Do you mean everybody in the family has to help with the housework?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That’s right.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(2) _____________________ doing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household chores together helps build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bonds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Well,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(3) ______________________.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Teenagers should spend all their time studying instead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doing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housework. They’ll need good grades to get into top universities.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568" y="3343704"/>
            <a:ext cx="340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strongly believe that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68" y="3805369"/>
            <a:ext cx="36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I’m not sure about that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568" y="4267034"/>
            <a:ext cx="36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 have no doubt that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6973" y="131250"/>
            <a:ext cx="609600" cy="609600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07417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649 L 0.46992 -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4098 L 0.54596 0.04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287 L 0.43398 0.21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d6b9fc1b1_0_74"/>
          <p:cNvSpPr txBox="1"/>
          <p:nvPr/>
        </p:nvSpPr>
        <p:spPr>
          <a:xfrm>
            <a:off x="1524000" y="1053400"/>
            <a:ext cx="1060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Work in groups. Have similar conversations exchanging opinions about whether family members should spend time together.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205" name="Google Shape;205;g11d6b9fc1b1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1d6b9fc1b1_0_74"/>
          <p:cNvSpPr txBox="1"/>
          <p:nvPr/>
        </p:nvSpPr>
        <p:spPr>
          <a:xfrm>
            <a:off x="746750" y="131250"/>
            <a:ext cx="62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EVERYDAY ENGLISH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207" name="Google Shape;207;g11d6b9fc1b1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463" y="2298050"/>
            <a:ext cx="7057075" cy="40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6"/>
          <p:cNvSpPr txBox="1"/>
          <p:nvPr/>
        </p:nvSpPr>
        <p:spPr>
          <a:xfrm>
            <a:off x="107417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724</Words>
  <PresentationFormat>Widescreen</PresentationFormat>
  <Paragraphs>160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Myriad Pro</vt:lpstr>
      <vt:lpstr>Open Sans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2022-04-01T04:48:49Z</dcterms:created>
  <dcterms:modified xsi:type="dcterms:W3CDTF">2022-04-07T03:45:24Z</dcterms:modified>
</cp:coreProperties>
</file>