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84" r:id="rId5"/>
    <p:sldId id="285" r:id="rId6"/>
    <p:sldId id="260" r:id="rId7"/>
    <p:sldId id="261" r:id="rId8"/>
    <p:sldId id="283"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9" r:id="rId25"/>
    <p:sldId id="280" r:id="rId26"/>
    <p:sldId id="281"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73" d="100"/>
          <a:sy n="73" d="100"/>
        </p:scale>
        <p:origin x="61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687B7C9-EF60-47B8-94D9-8F40ED6A981D}"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2D9A5-1D47-4661-A1E0-A24BEECED098}" type="slidenum">
              <a:rPr lang="en-US" smtClean="0"/>
              <a:t>‹#›</a:t>
            </a:fld>
            <a:endParaRPr lang="en-US"/>
          </a:p>
        </p:txBody>
      </p:sp>
    </p:spTree>
    <p:extLst>
      <p:ext uri="{BB962C8B-B14F-4D97-AF65-F5344CB8AC3E}">
        <p14:creationId xmlns:p14="http://schemas.microsoft.com/office/powerpoint/2010/main" val="8611137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7B7C9-EF60-47B8-94D9-8F40ED6A981D}"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2D9A5-1D47-4661-A1E0-A24BEECED098}" type="slidenum">
              <a:rPr lang="en-US" smtClean="0"/>
              <a:t>‹#›</a:t>
            </a:fld>
            <a:endParaRPr lang="en-US"/>
          </a:p>
        </p:txBody>
      </p:sp>
    </p:spTree>
    <p:extLst>
      <p:ext uri="{BB962C8B-B14F-4D97-AF65-F5344CB8AC3E}">
        <p14:creationId xmlns:p14="http://schemas.microsoft.com/office/powerpoint/2010/main" val="9755917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7B7C9-EF60-47B8-94D9-8F40ED6A981D}"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2D9A5-1D47-4661-A1E0-A24BEECED098}" type="slidenum">
              <a:rPr lang="en-US" smtClean="0"/>
              <a:t>‹#›</a:t>
            </a:fld>
            <a:endParaRPr lang="en-US"/>
          </a:p>
        </p:txBody>
      </p:sp>
    </p:spTree>
    <p:extLst>
      <p:ext uri="{BB962C8B-B14F-4D97-AF65-F5344CB8AC3E}">
        <p14:creationId xmlns:p14="http://schemas.microsoft.com/office/powerpoint/2010/main" val="9784385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687B7C9-EF60-47B8-94D9-8F40ED6A981D}"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2D9A5-1D47-4661-A1E0-A24BEECED098}" type="slidenum">
              <a:rPr lang="en-US" smtClean="0"/>
              <a:t>‹#›</a:t>
            </a:fld>
            <a:endParaRPr lang="en-US"/>
          </a:p>
        </p:txBody>
      </p:sp>
    </p:spTree>
    <p:extLst>
      <p:ext uri="{BB962C8B-B14F-4D97-AF65-F5344CB8AC3E}">
        <p14:creationId xmlns:p14="http://schemas.microsoft.com/office/powerpoint/2010/main" val="11761998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3687B7C9-EF60-47B8-94D9-8F40ED6A981D}" type="datetimeFigureOut">
              <a:rPr lang="en-US" smtClean="0"/>
              <a:t>10/20/2021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022D9A5-1D47-4661-A1E0-A24BEECED098}" type="slidenum">
              <a:rPr lang="en-US" smtClean="0"/>
              <a:t>‹#›</a:t>
            </a:fld>
            <a:endParaRPr lang="en-US"/>
          </a:p>
        </p:txBody>
      </p:sp>
    </p:spTree>
    <p:extLst>
      <p:ext uri="{BB962C8B-B14F-4D97-AF65-F5344CB8AC3E}">
        <p14:creationId xmlns:p14="http://schemas.microsoft.com/office/powerpoint/2010/main" val="34578238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687B7C9-EF60-47B8-94D9-8F40ED6A981D}"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2D9A5-1D47-4661-A1E0-A24BEECED098}" type="slidenum">
              <a:rPr lang="en-US" smtClean="0"/>
              <a:t>‹#›</a:t>
            </a:fld>
            <a:endParaRPr lang="en-US"/>
          </a:p>
        </p:txBody>
      </p:sp>
    </p:spTree>
    <p:extLst>
      <p:ext uri="{BB962C8B-B14F-4D97-AF65-F5344CB8AC3E}">
        <p14:creationId xmlns:p14="http://schemas.microsoft.com/office/powerpoint/2010/main" val="5596710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687B7C9-EF60-47B8-94D9-8F40ED6A981D}" type="datetimeFigureOut">
              <a:rPr lang="en-US" smtClean="0"/>
              <a:t>10/20/2021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022D9A5-1D47-4661-A1E0-A24BEECED098}" type="slidenum">
              <a:rPr lang="en-US" smtClean="0"/>
              <a:t>‹#›</a:t>
            </a:fld>
            <a:endParaRPr lang="en-US"/>
          </a:p>
        </p:txBody>
      </p:sp>
    </p:spTree>
    <p:extLst>
      <p:ext uri="{BB962C8B-B14F-4D97-AF65-F5344CB8AC3E}">
        <p14:creationId xmlns:p14="http://schemas.microsoft.com/office/powerpoint/2010/main" val="32309756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687B7C9-EF60-47B8-94D9-8F40ED6A981D}" type="datetimeFigureOut">
              <a:rPr lang="en-US" smtClean="0"/>
              <a:t>10/20/2021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022D9A5-1D47-4661-A1E0-A24BEECED098}" type="slidenum">
              <a:rPr lang="en-US" smtClean="0"/>
              <a:t>‹#›</a:t>
            </a:fld>
            <a:endParaRPr lang="en-US"/>
          </a:p>
        </p:txBody>
      </p:sp>
    </p:spTree>
    <p:extLst>
      <p:ext uri="{BB962C8B-B14F-4D97-AF65-F5344CB8AC3E}">
        <p14:creationId xmlns:p14="http://schemas.microsoft.com/office/powerpoint/2010/main" val="42053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687B7C9-EF60-47B8-94D9-8F40ED6A981D}" type="datetimeFigureOut">
              <a:rPr lang="en-US" smtClean="0"/>
              <a:t>10/20/2021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022D9A5-1D47-4661-A1E0-A24BEECED098}" type="slidenum">
              <a:rPr lang="en-US" smtClean="0"/>
              <a:t>‹#›</a:t>
            </a:fld>
            <a:endParaRPr lang="en-US"/>
          </a:p>
        </p:txBody>
      </p:sp>
    </p:spTree>
    <p:extLst>
      <p:ext uri="{BB962C8B-B14F-4D97-AF65-F5344CB8AC3E}">
        <p14:creationId xmlns:p14="http://schemas.microsoft.com/office/powerpoint/2010/main" val="41935745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87B7C9-EF60-47B8-94D9-8F40ED6A981D}"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2D9A5-1D47-4661-A1E0-A24BEECED098}" type="slidenum">
              <a:rPr lang="en-US" smtClean="0"/>
              <a:t>‹#›</a:t>
            </a:fld>
            <a:endParaRPr lang="en-US"/>
          </a:p>
        </p:txBody>
      </p:sp>
    </p:spTree>
    <p:extLst>
      <p:ext uri="{BB962C8B-B14F-4D97-AF65-F5344CB8AC3E}">
        <p14:creationId xmlns:p14="http://schemas.microsoft.com/office/powerpoint/2010/main" val="21546485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3687B7C9-EF60-47B8-94D9-8F40ED6A981D}" type="datetimeFigureOut">
              <a:rPr lang="en-US" smtClean="0"/>
              <a:t>10/20/2021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022D9A5-1D47-4661-A1E0-A24BEECED098}" type="slidenum">
              <a:rPr lang="en-US" smtClean="0"/>
              <a:t>‹#›</a:t>
            </a:fld>
            <a:endParaRPr lang="en-US"/>
          </a:p>
        </p:txBody>
      </p:sp>
    </p:spTree>
    <p:extLst>
      <p:ext uri="{BB962C8B-B14F-4D97-AF65-F5344CB8AC3E}">
        <p14:creationId xmlns:p14="http://schemas.microsoft.com/office/powerpoint/2010/main" val="9168920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87B7C9-EF60-47B8-94D9-8F40ED6A981D}" type="datetimeFigureOut">
              <a:rPr lang="en-US" smtClean="0"/>
              <a:t>10/20/2021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022D9A5-1D47-4661-A1E0-A24BEECED098}" type="slidenum">
              <a:rPr lang="en-US" smtClean="0"/>
              <a:t>‹#›</a:t>
            </a:fld>
            <a:endParaRPr lang="en-US"/>
          </a:p>
        </p:txBody>
      </p:sp>
    </p:spTree>
    <p:extLst>
      <p:ext uri="{BB962C8B-B14F-4D97-AF65-F5344CB8AC3E}">
        <p14:creationId xmlns:p14="http://schemas.microsoft.com/office/powerpoint/2010/main" val="35263081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5" Type="http://schemas.openxmlformats.org/officeDocument/2006/relationships/image" Target="../media/image21.jpeg"/><Relationship Id="rId4" Type="http://schemas.openxmlformats.org/officeDocument/2006/relationships/image" Target="../media/image20.jpeg"/></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png"/><Relationship Id="rId4" Type="http://schemas.openxmlformats.org/officeDocument/2006/relationships/image" Target="../media/image24.jpeg"/></Relationships>
</file>

<file path=ppt/slides/_rels/slide23.xml.rels><?xml version="1.0" encoding="UTF-8" standalone="yes"?>
<Relationships xmlns="http://schemas.openxmlformats.org/package/2006/relationships"><Relationship Id="rId8" Type="http://schemas.openxmlformats.org/officeDocument/2006/relationships/image" Target="../media/image33.jpeg"/><Relationship Id="rId3" Type="http://schemas.openxmlformats.org/officeDocument/2006/relationships/image" Target="../media/image28.jpeg"/><Relationship Id="rId7" Type="http://schemas.openxmlformats.org/officeDocument/2006/relationships/image" Target="../media/image32.jpeg"/><Relationship Id="rId2" Type="http://schemas.openxmlformats.org/officeDocument/2006/relationships/image" Target="../media/image27.jpeg"/><Relationship Id="rId1" Type="http://schemas.openxmlformats.org/officeDocument/2006/relationships/slideLayout" Target="../slideLayouts/slideLayout7.xml"/><Relationship Id="rId6" Type="http://schemas.openxmlformats.org/officeDocument/2006/relationships/image" Target="../media/image31.jpeg"/><Relationship Id="rId5" Type="http://schemas.openxmlformats.org/officeDocument/2006/relationships/image" Target="../media/image30.jpeg"/><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2.xml"/><Relationship Id="rId4" Type="http://schemas.openxmlformats.org/officeDocument/2006/relationships/image" Target="../media/image36.jpg"/></Relationships>
</file>

<file path=ppt/slides/_rels/slide26.xml.rels><?xml version="1.0" encoding="UTF-8" standalone="yes"?>
<Relationships xmlns="http://schemas.openxmlformats.org/package/2006/relationships"><Relationship Id="rId2" Type="http://schemas.openxmlformats.org/officeDocument/2006/relationships/hyperlink" Target="file:///C:\Users\USER\Downloads\Video\K&#7871;%20th&#7915;a%20v&#224;%20ph&#225;t%20huy%20truy&#7873;n%20th&#7889;ng%20t&#7889;t%20&#273;&#7865;p%20c&#7911;a%20d&#226;n%20t&#7897;c%20-%20YouTube.MP4"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file:///C:\Users\Administrator\Downloads\N&#417;i%20&#272;&#7843;o%20Xa%20-%20Tr&#7885;ng%20T&#7845;n%20-%20Nh&#7841;c%20Qu&#234;%20H&#432;&#417;ng%20%5bAudio%5d.mp4"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6.png"/><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818050" y="421122"/>
            <a:ext cx="6443367" cy="923330"/>
          </a:xfrm>
          <a:prstGeom prst="rect">
            <a:avLst/>
          </a:prstGeom>
          <a:solidFill>
            <a:schemeClr val="accent5">
              <a:lumMod val="60000"/>
              <a:lumOff val="40000"/>
            </a:schemeClr>
          </a:solidFill>
        </p:spPr>
        <p:txBody>
          <a:bodyPr wrap="none" lIns="91440" tIns="45720" rIns="91440" bIns="45720">
            <a:spAutoFit/>
          </a:bodyPr>
          <a:lstStyle/>
          <a:p>
            <a:pPr algn="just"/>
            <a:r>
              <a:rPr lang="en-US" sz="5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KIỂM TRA BÀI CŨ </a:t>
            </a:r>
            <a:endParaRPr lang="en-US" sz="5400" b="1"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6" name="TextBox 5"/>
          <p:cNvSpPr txBox="1"/>
          <p:nvPr/>
        </p:nvSpPr>
        <p:spPr>
          <a:xfrm>
            <a:off x="697832" y="1624263"/>
            <a:ext cx="10984831" cy="523220"/>
          </a:xfrm>
          <a:prstGeom prst="rect">
            <a:avLst/>
          </a:prstGeom>
          <a:solidFill>
            <a:schemeClr val="accent2">
              <a:lumMod val="60000"/>
              <a:lumOff val="40000"/>
            </a:schemeClr>
          </a:solid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sao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quốc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nhau</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7" name="TextBox 6"/>
          <p:cNvSpPr txBox="1"/>
          <p:nvPr/>
        </p:nvSpPr>
        <p:spPr>
          <a:xfrm>
            <a:off x="697832" y="2707105"/>
            <a:ext cx="10984831" cy="954107"/>
          </a:xfrm>
          <a:prstGeom prst="rect">
            <a:avLst/>
          </a:prstGeom>
          <a:solidFill>
            <a:schemeClr val="accent5">
              <a:lumMod val="60000"/>
              <a:lumOff val="40000"/>
            </a:schemeClr>
          </a:solidFill>
        </p:spPr>
        <p:txBody>
          <a:bodyPr wrap="square" rtlCol="0">
            <a:spAutoFit/>
          </a:bodyPr>
          <a:lstStyle/>
          <a:p>
            <a:pPr algn="just"/>
            <a:r>
              <a:rPr lang="en-US" sz="2800" dirty="0" smtClean="0">
                <a:latin typeface="Times New Roman" panose="02020603050405020304" pitchFamily="18" charset="0"/>
                <a:cs typeface="Times New Roman" panose="02020603050405020304" pitchFamily="18" charset="0"/>
              </a:rPr>
              <a:t>2. </a:t>
            </a:r>
            <a:r>
              <a:rPr lang="en-US" sz="2800" dirty="0" err="1" smtClean="0">
                <a:latin typeface="Times New Roman" panose="02020603050405020304" pitchFamily="18" charset="0"/>
                <a:cs typeface="Times New Roman" panose="02020603050405020304" pitchFamily="18" charset="0"/>
              </a:rPr>
              <a:t>Đảng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ta </a:t>
            </a:r>
            <a:r>
              <a:rPr lang="en-US" sz="2800" dirty="0" err="1" smtClean="0">
                <a:latin typeface="Times New Roman" panose="02020603050405020304" pitchFamily="18" charset="0"/>
                <a:cs typeface="Times New Roman" panose="02020603050405020304" pitchFamily="18" charset="0"/>
              </a:rPr>
              <a:t>tăng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cường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hợp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theo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tắc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nào</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76321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70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0626" y="1078174"/>
            <a:ext cx="3125338"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Đặt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   </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50626" y="1601394"/>
            <a:ext cx="7574507"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Bác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ta.  </a:t>
            </a:r>
            <a:endParaRPr lang="en-US" sz="2800"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2"/>
          <a:stretch>
            <a:fillRect/>
          </a:stretch>
        </p:blipFill>
        <p:spPr>
          <a:xfrm>
            <a:off x="1976934" y="2248681"/>
            <a:ext cx="8443415" cy="4399980"/>
          </a:xfrm>
          <a:prstGeom prst="rect">
            <a:avLst/>
          </a:prstGeom>
        </p:spPr>
      </p:pic>
      <p:sp>
        <p:nvSpPr>
          <p:cNvPr id="6" name="Rectangle 5"/>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Tree>
    <p:extLst>
      <p:ext uri="{BB962C8B-B14F-4D97-AF65-F5344CB8AC3E}">
        <p14:creationId xmlns:p14="http://schemas.microsoft.com/office/powerpoint/2010/main" val="16726449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8847" y="0"/>
            <a:ext cx="13316787" cy="954107"/>
          </a:xfrm>
          <a:prstGeom prst="rect">
            <a:avLst/>
          </a:prstGeom>
          <a:noFill/>
        </p:spPr>
        <p:txBody>
          <a:bodyPr wrap="none" lIns="91440" tIns="45720" rIns="91440" bIns="45720">
            <a:spAutoFit/>
          </a:bodyPr>
          <a:lstStyle/>
          <a:p>
            <a:pPr algn="ctr"/>
            <a:r>
              <a:rPr lang="en-US" sz="2800" b="1" u="sng" cap="none" spc="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TIẾT 9:</a:t>
            </a:r>
            <a:endParaRPr lang="en-US" sz="2800" b="1" u="sng"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a:p>
            <a:pPr algn="ctr"/>
            <a:r>
              <a:rPr lang="en-US" sz="2800" b="1" u="sng"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KẾ THỪA VÀ PHÁT HUY TRUYỀN THỐNG TỐT ĐẸP CỦA DÂN TỘC ( TIẾT 1 )</a:t>
            </a:r>
            <a:endParaRPr lang="en-US" sz="2800" b="1" u="sng"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750626" y="1078174"/>
            <a:ext cx="3125338"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Đặt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   </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50626" y="1601394"/>
            <a:ext cx="7574507"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Bác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ta.  </a:t>
            </a:r>
            <a:endParaRPr lang="en-US" sz="28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50626" y="2124614"/>
            <a:ext cx="757450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thầy</a:t>
            </a:r>
            <a:r>
              <a:rPr lang="en-US" sz="2800" dirty="0" smtClean="0">
                <a:latin typeface="Times New Roman" panose="02020603050405020304" pitchFamily="18" charset="0"/>
                <a:cs typeface="Times New Roman" panose="02020603050405020304" pitchFamily="18" charset="0"/>
              </a:rPr>
              <a:t> .  </a:t>
            </a:r>
            <a:endParaRPr 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620000" y="1078174"/>
            <a:ext cx="4572000" cy="3333750"/>
          </a:xfrm>
          <a:prstGeom prst="rect">
            <a:avLst/>
          </a:prstGeom>
        </p:spPr>
      </p:pic>
      <p:sp>
        <p:nvSpPr>
          <p:cNvPr id="12" name="Rounded Rectangular Callout 11"/>
          <p:cNvSpPr/>
          <p:nvPr/>
        </p:nvSpPr>
        <p:spPr>
          <a:xfrm>
            <a:off x="285750" y="2744933"/>
            <a:ext cx="7010400" cy="1105016"/>
          </a:xfrm>
          <a:prstGeom prst="wedgeRoundRectCallou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imes New Roman" panose="02020603050405020304" pitchFamily="18" charset="0"/>
                <a:cs typeface="Times New Roman" panose="02020603050405020304" pitchFamily="18" charset="0"/>
              </a:rPr>
              <a:t>Cụ</a:t>
            </a:r>
            <a:r>
              <a:rPr lang="en-US" sz="2800" dirty="0" smtClean="0">
                <a:solidFill>
                  <a:srgbClr val="002060"/>
                </a:solidFill>
                <a:latin typeface="Times New Roman" panose="02020603050405020304" pitchFamily="18" charset="0"/>
                <a:cs typeface="Times New Roman" panose="02020603050405020304" pitchFamily="18" charset="0"/>
              </a:rPr>
              <a:t> Chu </a:t>
            </a:r>
            <a:r>
              <a:rPr lang="en-US" sz="2800" dirty="0" err="1" smtClean="0">
                <a:solidFill>
                  <a:srgbClr val="002060"/>
                </a:solidFill>
                <a:latin typeface="Times New Roman" panose="02020603050405020304" pitchFamily="18" charset="0"/>
                <a:cs typeface="Times New Roman" panose="02020603050405020304" pitchFamily="18" charset="0"/>
              </a:rPr>
              <a:t>Văn</a:t>
            </a:r>
            <a:r>
              <a:rPr lang="en-US" sz="2800" dirty="0" smtClean="0">
                <a:solidFill>
                  <a:srgbClr val="002060"/>
                </a:solidFill>
                <a:latin typeface="Times New Roman" panose="02020603050405020304" pitchFamily="18" charset="0"/>
                <a:cs typeface="Times New Roman" panose="02020603050405020304" pitchFamily="18" charset="0"/>
              </a:rPr>
              <a:t> An </a:t>
            </a:r>
            <a:r>
              <a:rPr lang="en-US" sz="2800" dirty="0" err="1" smtClean="0">
                <a:solidFill>
                  <a:srgbClr val="002060"/>
                </a:solidFill>
                <a:latin typeface="Times New Roman" panose="02020603050405020304" pitchFamily="18" charset="0"/>
                <a:cs typeface="Times New Roman" panose="02020603050405020304" pitchFamily="18" charset="0"/>
              </a:rPr>
              <a:t>là</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người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thế</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nào</a:t>
            </a:r>
            <a:r>
              <a:rPr lang="en-US" sz="2800" dirty="0" smtClean="0">
                <a:solidFill>
                  <a:srgbClr val="002060"/>
                </a:solidFill>
                <a:latin typeface="Times New Roman" panose="02020603050405020304" pitchFamily="18" charset="0"/>
                <a:cs typeface="Times New Roman" panose="02020603050405020304" pitchFamily="18" charset="0"/>
              </a:rPr>
              <a:t> ?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85750" y="4535991"/>
            <a:ext cx="11639550" cy="1384995"/>
          </a:xfrm>
          <a:prstGeom prst="rect">
            <a:avLst/>
          </a:prstGeom>
          <a:solidFill>
            <a:schemeClr val="accent2">
              <a:lumMod val="60000"/>
              <a:lumOff val="40000"/>
            </a:schemeClr>
          </a:solidFill>
          <a:ln>
            <a:solidFill>
              <a:schemeClr val="tx1"/>
            </a:solidFill>
          </a:ln>
        </p:spPr>
        <p:txBody>
          <a:bodyPr wrap="square">
            <a:spAutoFit/>
          </a:bodyPr>
          <a:lstStyle/>
          <a:p>
            <a:r>
              <a:rPr lang="vi-VN" sz="2800" dirty="0" smtClean="0">
                <a:solidFill>
                  <a:srgbClr val="002060"/>
                </a:solidFill>
                <a:latin typeface="Times New Roman" panose="02020603050405020304" pitchFamily="18" charset="0"/>
                <a:cs typeface="Times New Roman" panose="02020603050405020304" pitchFamily="18" charset="0"/>
              </a:rPr>
              <a: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Cụ</a:t>
            </a:r>
            <a:r>
              <a:rPr lang="en-US" sz="2800" dirty="0" smtClean="0">
                <a:solidFill>
                  <a:srgbClr val="002060"/>
                </a:solidFill>
                <a:latin typeface="Times New Roman" panose="02020603050405020304" pitchFamily="18" charset="0"/>
                <a:cs typeface="Times New Roman" panose="02020603050405020304" pitchFamily="18" charset="0"/>
              </a:rPr>
              <a:t> Chu </a:t>
            </a:r>
            <a:r>
              <a:rPr lang="en-US" sz="2800" dirty="0" err="1" smtClean="0">
                <a:solidFill>
                  <a:srgbClr val="002060"/>
                </a:solidFill>
                <a:latin typeface="Times New Roman" panose="02020603050405020304" pitchFamily="18" charset="0"/>
                <a:cs typeface="Times New Roman" panose="02020603050405020304" pitchFamily="18" charset="0"/>
              </a:rPr>
              <a:t>Văn</a:t>
            </a:r>
            <a:r>
              <a:rPr lang="en-US" sz="2800" dirty="0" smtClean="0">
                <a:solidFill>
                  <a:srgbClr val="002060"/>
                </a:solidFill>
                <a:latin typeface="Times New Roman" panose="02020603050405020304" pitchFamily="18" charset="0"/>
                <a:cs typeface="Times New Roman" panose="02020603050405020304" pitchFamily="18" charset="0"/>
              </a:rPr>
              <a:t> An </a:t>
            </a:r>
            <a:r>
              <a:rPr lang="en-US" sz="2800" dirty="0" err="1" smtClean="0">
                <a:solidFill>
                  <a:srgbClr val="002060"/>
                </a:solidFill>
                <a:latin typeface="Times New Roman" panose="02020603050405020304" pitchFamily="18" charset="0"/>
                <a:cs typeface="Times New Roman" panose="02020603050405020304" pitchFamily="18" charset="0"/>
              </a:rPr>
              <a:t>là</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thầy</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giáo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nổi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tiếng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đời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Trần</a:t>
            </a:r>
            <a:endParaRPr lang="en-US" sz="2800" dirty="0" smtClean="0">
              <a:solidFill>
                <a:srgbClr val="002060"/>
              </a:solidFill>
              <a:latin typeface="Times New Roman" panose="02020603050405020304" pitchFamily="18" charset="0"/>
              <a:cs typeface="Times New Roman" panose="02020603050405020304" pitchFamily="18" charset="0"/>
            </a:endParaRPr>
          </a:p>
          <a:p>
            <a:pPr marL="457200" indent="-457200">
              <a:buFontTx/>
              <a:buChar char="-"/>
            </a:pPr>
            <a:r>
              <a:rPr lang="en-US" sz="2800" dirty="0" err="1" smtClean="0">
                <a:solidFill>
                  <a:srgbClr val="002060"/>
                </a:solidFill>
                <a:latin typeface="Times New Roman" panose="02020603050405020304" pitchFamily="18" charset="0"/>
                <a:cs typeface="Times New Roman" panose="02020603050405020304" pitchFamily="18" charset="0"/>
              </a:rPr>
              <a:t>Cụ</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đã</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có</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công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đào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tạo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nhiều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nhân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tài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cho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đất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nước</a:t>
            </a:r>
            <a:r>
              <a:rPr lang="en-US" sz="2800" dirty="0" smtClean="0">
                <a:solidFill>
                  <a:srgbClr val="002060"/>
                </a:solidFill>
                <a:latin typeface="Times New Roman" panose="02020603050405020304" pitchFamily="18" charset="0"/>
                <a:cs typeface="Times New Roman" panose="02020603050405020304" pitchFamily="18" charset="0"/>
              </a:rPr>
              <a:t>.</a:t>
            </a:r>
          </a:p>
          <a:p>
            <a:pPr marL="457200" indent="-457200">
              <a:buFontTx/>
              <a:buChar char="-"/>
            </a:pPr>
            <a:r>
              <a:rPr lang="en-US" sz="2800" dirty="0" err="1" smtClean="0">
                <a:solidFill>
                  <a:srgbClr val="002060"/>
                </a:solidFill>
                <a:latin typeface="Times New Roman" panose="02020603050405020304" pitchFamily="18" charset="0"/>
                <a:cs typeface="Times New Roman" panose="02020603050405020304" pitchFamily="18" charset="0"/>
              </a:rPr>
              <a:t>Học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trò</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cụ</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có</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nhiều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người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trở</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thành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những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nhân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vật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nổi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tiếng</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15129921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8847" y="0"/>
            <a:ext cx="13316787" cy="954107"/>
          </a:xfrm>
          <a:prstGeom prst="rect">
            <a:avLst/>
          </a:prstGeom>
          <a:noFill/>
        </p:spPr>
        <p:txBody>
          <a:bodyPr wrap="none" lIns="91440" tIns="45720" rIns="91440" bIns="45720">
            <a:spAutoFit/>
          </a:bodyPr>
          <a:lstStyle/>
          <a:p>
            <a:pPr algn="ctr"/>
            <a:r>
              <a:rPr lang="en-US" sz="2800" b="1" u="sng" cap="none" spc="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TIẾT 9:</a:t>
            </a:r>
            <a:endParaRPr lang="en-US" sz="2800" b="1" u="sng"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a:p>
            <a:pPr algn="ctr"/>
            <a:r>
              <a:rPr lang="en-US" sz="2800" b="1" u="sng"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KẾ THỪA VÀ PHÁT HUY TRUYỀN THỐNG TỐT ĐẸP CỦA DÂN TỘC ( TIẾT 1 )</a:t>
            </a:r>
            <a:endParaRPr lang="en-US" sz="2800" b="1" u="sng" cap="none" spc="0" dirty="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7" name="TextBox 6"/>
          <p:cNvSpPr txBox="1"/>
          <p:nvPr/>
        </p:nvSpPr>
        <p:spPr>
          <a:xfrm>
            <a:off x="750626" y="1078174"/>
            <a:ext cx="3125338"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Đặt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   </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50626" y="1601394"/>
            <a:ext cx="7574507"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Bác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ta.  </a:t>
            </a:r>
            <a:endParaRPr lang="en-US" sz="28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50626" y="2124614"/>
            <a:ext cx="757450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thầy</a:t>
            </a:r>
            <a:r>
              <a:rPr lang="en-US" sz="2800" dirty="0" smtClean="0">
                <a:latin typeface="Times New Roman" panose="02020603050405020304" pitchFamily="18" charset="0"/>
                <a:cs typeface="Times New Roman" panose="02020603050405020304" pitchFamily="18" charset="0"/>
              </a:rPr>
              <a:t> .  </a:t>
            </a:r>
            <a:endParaRPr 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620000" y="1078174"/>
            <a:ext cx="4572000" cy="3333750"/>
          </a:xfrm>
          <a:prstGeom prst="rect">
            <a:avLst/>
          </a:prstGeom>
        </p:spPr>
      </p:pic>
      <p:sp>
        <p:nvSpPr>
          <p:cNvPr id="12" name="Rounded Rectangular Callout 11"/>
          <p:cNvSpPr/>
          <p:nvPr/>
        </p:nvSpPr>
        <p:spPr>
          <a:xfrm>
            <a:off x="285750" y="2744933"/>
            <a:ext cx="7010400" cy="1105016"/>
          </a:xfrm>
          <a:prstGeom prst="wedgeRoundRectCallou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smtClean="0">
                <a:solidFill>
                  <a:srgbClr val="002060"/>
                </a:solidFill>
                <a:latin typeface="Times New Roman" panose="02020603050405020304" pitchFamily="18" charset="0"/>
                <a:cs typeface="Times New Roman" panose="02020603050405020304" pitchFamily="18" charset="0"/>
              </a:rPr>
              <a:t>Em</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có</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nhận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xét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gì</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về</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các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cư</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xử</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của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học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trò</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cụ</a:t>
            </a:r>
            <a:r>
              <a:rPr lang="en-US" sz="2800" dirty="0" smtClean="0">
                <a:solidFill>
                  <a:srgbClr val="002060"/>
                </a:solidFill>
                <a:latin typeface="Times New Roman" panose="02020603050405020304" pitchFamily="18" charset="0"/>
                <a:cs typeface="Times New Roman" panose="02020603050405020304" pitchFamily="18" charset="0"/>
              </a:rPr>
              <a:t> Chu </a:t>
            </a:r>
            <a:r>
              <a:rPr lang="en-US" sz="2800" dirty="0" err="1" smtClean="0">
                <a:solidFill>
                  <a:srgbClr val="002060"/>
                </a:solidFill>
                <a:latin typeface="Times New Roman" panose="02020603050405020304" pitchFamily="18" charset="0"/>
                <a:cs typeface="Times New Roman" panose="02020603050405020304" pitchFamily="18" charset="0"/>
              </a:rPr>
              <a:t>Văn</a:t>
            </a:r>
            <a:r>
              <a:rPr lang="en-US" sz="2800" dirty="0" smtClean="0">
                <a:solidFill>
                  <a:srgbClr val="002060"/>
                </a:solidFill>
                <a:latin typeface="Times New Roman" panose="02020603050405020304" pitchFamily="18" charset="0"/>
                <a:cs typeface="Times New Roman" panose="02020603050405020304" pitchFamily="18" charset="0"/>
              </a:rPr>
              <a:t> An </a:t>
            </a:r>
            <a:r>
              <a:rPr lang="en-US" sz="2800" dirty="0" err="1" smtClean="0">
                <a:solidFill>
                  <a:srgbClr val="002060"/>
                </a:solidFill>
                <a:latin typeface="Times New Roman" panose="02020603050405020304" pitchFamily="18" charset="0"/>
                <a:cs typeface="Times New Roman" panose="02020603050405020304" pitchFamily="18" charset="0"/>
              </a:rPr>
              <a:t>đối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với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thầy</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giáo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cũ</a:t>
            </a:r>
            <a:r>
              <a:rPr lang="en-US" sz="2800" dirty="0" smtClean="0">
                <a:solidFill>
                  <a:srgbClr val="002060"/>
                </a:solidFill>
                <a:latin typeface="Times New Roman" panose="02020603050405020304" pitchFamily="18" charset="0"/>
                <a:cs typeface="Times New Roman" panose="02020603050405020304" pitchFamily="18" charset="0"/>
              </a:rPr>
              <a:t> ?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85750" y="4535991"/>
            <a:ext cx="11639550" cy="1384995"/>
          </a:xfrm>
          <a:prstGeom prst="rect">
            <a:avLst/>
          </a:prstGeom>
          <a:solidFill>
            <a:schemeClr val="accent2">
              <a:lumMod val="60000"/>
              <a:lumOff val="40000"/>
            </a:schemeClr>
          </a:solidFill>
          <a:ln>
            <a:solidFill>
              <a:schemeClr val="tx1"/>
            </a:solidFill>
          </a:ln>
        </p:spPr>
        <p:txBody>
          <a:bodyPr wrap="square">
            <a:spAutoFit/>
          </a:bodyPr>
          <a:lstStyle/>
          <a:p>
            <a:r>
              <a:rPr lang="vi-VN" sz="2800" dirty="0">
                <a:solidFill>
                  <a:srgbClr val="002060"/>
                </a:solidFill>
                <a:latin typeface="Times New Roman" panose="02020603050405020304" pitchFamily="18" charset="0"/>
                <a:cs typeface="Times New Roman" panose="02020603050405020304" pitchFamily="18" charset="0"/>
              </a:rPr>
              <a:t>→</a:t>
            </a:r>
            <a:r>
              <a:rPr lang="vi-VN" sz="2800" b="0" i="0" dirty="0" smtClean="0">
                <a:solidFill>
                  <a:srgbClr val="002060"/>
                </a:solidFill>
                <a:effectLst/>
                <a:latin typeface="Times New Roman" panose="02020603050405020304" pitchFamily="18" charset="0"/>
                <a:cs typeface="Times New Roman" panose="02020603050405020304" pitchFamily="18" charset="0"/>
              </a:rPr>
              <a:t> Học trò cũ của cụ Chu Văn An tuy làm chức quan to vẫn cùng bạn đến mừng sinh nhật thầy. Họ cư xử đúng tư cách của một người học trò lễ phép, tôn trọng thầy, với thái độ kính cẩn, khiêm tốn đối với thầy giáo cũ.</a:t>
            </a:r>
            <a:endParaRPr lang="en-US" sz="2800"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17230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0626" y="1078174"/>
            <a:ext cx="3125338"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Đặt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   </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50626" y="1601394"/>
            <a:ext cx="7574507"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Bác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ta.  </a:t>
            </a:r>
            <a:endParaRPr lang="en-US" sz="28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50626" y="2124614"/>
            <a:ext cx="757450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thầy</a:t>
            </a:r>
            <a:r>
              <a:rPr lang="en-US" sz="2800" dirty="0" smtClean="0">
                <a:latin typeface="Times New Roman" panose="02020603050405020304" pitchFamily="18" charset="0"/>
                <a:cs typeface="Times New Roman" panose="02020603050405020304" pitchFamily="18" charset="0"/>
              </a:rPr>
              <a:t> .  </a:t>
            </a:r>
            <a:endParaRPr lang="en-US" sz="2800" dirty="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2"/>
          <a:stretch>
            <a:fillRect/>
          </a:stretch>
        </p:blipFill>
        <p:spPr>
          <a:xfrm>
            <a:off x="7620000" y="1078174"/>
            <a:ext cx="4572000" cy="3333750"/>
          </a:xfrm>
          <a:prstGeom prst="rect">
            <a:avLst/>
          </a:prstGeom>
        </p:spPr>
      </p:pic>
      <p:sp>
        <p:nvSpPr>
          <p:cNvPr id="12" name="Rounded Rectangular Callout 11"/>
          <p:cNvSpPr/>
          <p:nvPr/>
        </p:nvSpPr>
        <p:spPr>
          <a:xfrm>
            <a:off x="285750" y="2744933"/>
            <a:ext cx="7010400" cy="1105016"/>
          </a:xfrm>
          <a:prstGeom prst="wedgeRoundRectCallou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imes New Roman" panose="02020603050405020304" pitchFamily="18" charset="0"/>
                <a:cs typeface="Times New Roman" panose="02020603050405020304" pitchFamily="18" charset="0"/>
              </a:rPr>
              <a:t>Cách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cư</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xử</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đó</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thể</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hiện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truyền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thống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gì</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của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dân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tộc</a:t>
            </a:r>
            <a:r>
              <a:rPr lang="en-US" sz="2800" dirty="0" smtClean="0">
                <a:solidFill>
                  <a:srgbClr val="002060"/>
                </a:solidFill>
                <a:latin typeface="Times New Roman" panose="02020603050405020304" pitchFamily="18" charset="0"/>
                <a:cs typeface="Times New Roman" panose="02020603050405020304" pitchFamily="18" charset="0"/>
              </a:rPr>
              <a:t> ta</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6" name="Rectangle 5"/>
          <p:cNvSpPr/>
          <p:nvPr/>
        </p:nvSpPr>
        <p:spPr>
          <a:xfrm>
            <a:off x="701746" y="4224046"/>
            <a:ext cx="5257800" cy="523220"/>
          </a:xfrm>
          <a:prstGeom prst="rect">
            <a:avLst/>
          </a:prstGeom>
          <a:solidFill>
            <a:schemeClr val="accent2">
              <a:lumMod val="60000"/>
              <a:lumOff val="40000"/>
            </a:schemeClr>
          </a:solidFill>
          <a:ln>
            <a:solidFill>
              <a:schemeClr val="tx1"/>
            </a:solidFill>
          </a:ln>
        </p:spPr>
        <p:txBody>
          <a:bodyPr wrap="square">
            <a:spAutoFit/>
          </a:bodyPr>
          <a:lstStyle/>
          <a:p>
            <a:r>
              <a:rPr lang="vi-VN" sz="2800" dirty="0">
                <a:solidFill>
                  <a:srgbClr val="002060"/>
                </a:solidFill>
                <a:latin typeface="Times New Roman" panose="02020603050405020304" pitchFamily="18" charset="0"/>
                <a:cs typeface="Times New Roman" panose="02020603050405020304" pitchFamily="18" charset="0"/>
              </a:rPr>
              <a:t>→</a:t>
            </a:r>
            <a:r>
              <a:rPr lang="vi-VN" sz="2800" b="0" i="0" dirty="0" smtClean="0">
                <a:solidFill>
                  <a:srgbClr val="002060"/>
                </a:solidFill>
                <a:effectLst/>
                <a:latin typeface="Times New Roman" panose="02020603050405020304" pitchFamily="18" charset="0"/>
                <a:cs typeface="Times New Roman" panose="02020603050405020304" pitchFamily="18" charset="0"/>
              </a:rPr>
              <a:t> </a:t>
            </a:r>
            <a:r>
              <a:rPr lang="en-US" sz="2800" b="0" i="0" dirty="0" err="1" smtClean="0">
                <a:solidFill>
                  <a:srgbClr val="002060"/>
                </a:solidFill>
                <a:effectLst/>
                <a:latin typeface="Times New Roman" panose="02020603050405020304" pitchFamily="18" charset="0"/>
                <a:cs typeface="Times New Roman" panose="02020603050405020304" pitchFamily="18" charset="0"/>
              </a:rPr>
              <a:t>Truyền</a:t>
            </a:r>
            <a:r>
              <a:rPr lang="en-US" sz="2800" b="0" i="0" dirty="0" smtClean="0">
                <a:solidFill>
                  <a:srgbClr val="002060"/>
                </a:solidFill>
                <a:effectLst/>
                <a:latin typeface="Times New Roman" panose="02020603050405020304" pitchFamily="18" charset="0"/>
                <a:cs typeface="Times New Roman" panose="02020603050405020304" pitchFamily="18" charset="0"/>
              </a:rPr>
              <a:t> </a:t>
            </a:r>
            <a:r>
              <a:rPr lang="en-US" sz="2800" b="0" i="0" dirty="0" err="1" smtClean="0">
                <a:solidFill>
                  <a:srgbClr val="002060"/>
                </a:solidFill>
                <a:effectLst/>
                <a:latin typeface="Times New Roman" panose="02020603050405020304" pitchFamily="18" charset="0"/>
                <a:cs typeface="Times New Roman" panose="02020603050405020304" pitchFamily="18" charset="0"/>
              </a:rPr>
              <a:t>thống</a:t>
            </a:r>
            <a:r>
              <a:rPr lang="en-US" sz="2800" b="0" i="0" dirty="0" smtClean="0">
                <a:solidFill>
                  <a:srgbClr val="002060"/>
                </a:solidFill>
                <a:effectLst/>
                <a:latin typeface="Times New Roman" panose="02020603050405020304" pitchFamily="18" charset="0"/>
                <a:cs typeface="Times New Roman" panose="02020603050405020304" pitchFamily="18" charset="0"/>
              </a:rPr>
              <a:t> </a:t>
            </a:r>
            <a:r>
              <a:rPr lang="en-US" sz="2800" b="0" i="0" dirty="0" err="1" smtClean="0">
                <a:solidFill>
                  <a:srgbClr val="002060"/>
                </a:solidFill>
                <a:effectLst/>
                <a:latin typeface="Times New Roman" panose="02020603050405020304" pitchFamily="18" charset="0"/>
                <a:cs typeface="Times New Roman" panose="02020603050405020304" pitchFamily="18" charset="0"/>
              </a:rPr>
              <a:t>tôn</a:t>
            </a:r>
            <a:r>
              <a:rPr lang="en-US" sz="2800" b="0" i="0" dirty="0" smtClean="0">
                <a:solidFill>
                  <a:srgbClr val="002060"/>
                </a:solidFill>
                <a:effectLst/>
                <a:latin typeface="Times New Roman" panose="02020603050405020304" pitchFamily="18" charset="0"/>
                <a:cs typeface="Times New Roman" panose="02020603050405020304" pitchFamily="18" charset="0"/>
              </a:rPr>
              <a:t> </a:t>
            </a:r>
            <a:r>
              <a:rPr lang="en-US" sz="2800" b="0" i="0" dirty="0" err="1" smtClean="0">
                <a:solidFill>
                  <a:srgbClr val="002060"/>
                </a:solidFill>
                <a:effectLst/>
                <a:latin typeface="Times New Roman" panose="02020603050405020304" pitchFamily="18" charset="0"/>
                <a:cs typeface="Times New Roman" panose="02020603050405020304" pitchFamily="18" charset="0"/>
              </a:rPr>
              <a:t>sư</a:t>
            </a:r>
            <a:r>
              <a:rPr lang="en-US" sz="2800" b="0" i="0" dirty="0" smtClean="0">
                <a:solidFill>
                  <a:srgbClr val="002060"/>
                </a:solidFill>
                <a:effectLst/>
                <a:latin typeface="Times New Roman" panose="02020603050405020304" pitchFamily="18" charset="0"/>
                <a:cs typeface="Times New Roman" panose="02020603050405020304" pitchFamily="18" charset="0"/>
              </a:rPr>
              <a:t> </a:t>
            </a:r>
            <a:r>
              <a:rPr lang="en-US" sz="2800" b="0" i="0" dirty="0" err="1" smtClean="0">
                <a:solidFill>
                  <a:srgbClr val="002060"/>
                </a:solidFill>
                <a:effectLst/>
                <a:latin typeface="Times New Roman" panose="02020603050405020304" pitchFamily="18" charset="0"/>
                <a:cs typeface="Times New Roman" panose="02020603050405020304" pitchFamily="18" charset="0"/>
              </a:rPr>
              <a:t>trọng</a:t>
            </a:r>
            <a:r>
              <a:rPr lang="en-US" sz="2800" b="0" i="0" dirty="0" smtClean="0">
                <a:solidFill>
                  <a:srgbClr val="002060"/>
                </a:solidFill>
                <a:effectLst/>
                <a:latin typeface="Times New Roman" panose="02020603050405020304" pitchFamily="18" charset="0"/>
                <a:cs typeface="Times New Roman" panose="02020603050405020304" pitchFamily="18" charset="0"/>
              </a:rPr>
              <a:t> </a:t>
            </a:r>
            <a:r>
              <a:rPr lang="en-US" sz="2800" b="0" i="0" dirty="0" err="1" smtClean="0">
                <a:solidFill>
                  <a:srgbClr val="002060"/>
                </a:solidFill>
                <a:effectLst/>
                <a:latin typeface="Times New Roman" panose="02020603050405020304" pitchFamily="18" charset="0"/>
                <a:cs typeface="Times New Roman" panose="02020603050405020304" pitchFamily="18" charset="0"/>
              </a:rPr>
              <a:t>đạo</a:t>
            </a:r>
            <a:r>
              <a:rPr lang="en-US" sz="2800" b="0" i="0" dirty="0" smtClean="0">
                <a:solidFill>
                  <a:srgbClr val="002060"/>
                </a:solidFill>
                <a:effectLst/>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9" name="Rectangle 8"/>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Tree>
    <p:extLst>
      <p:ext uri="{BB962C8B-B14F-4D97-AF65-F5344CB8AC3E}">
        <p14:creationId xmlns:p14="http://schemas.microsoft.com/office/powerpoint/2010/main" val="27846901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0626" y="1078174"/>
            <a:ext cx="3125338"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Đặt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   </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50626" y="1601394"/>
            <a:ext cx="7574507"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Bác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ta.  </a:t>
            </a:r>
            <a:endParaRPr lang="en-US" sz="2800" dirty="0">
              <a:latin typeface="Times New Roman" panose="02020603050405020304" pitchFamily="18" charset="0"/>
              <a:cs typeface="Times New Roman" panose="02020603050405020304" pitchFamily="18" charset="0"/>
            </a:endParaRPr>
          </a:p>
        </p:txBody>
      </p:sp>
      <p:sp>
        <p:nvSpPr>
          <p:cNvPr id="11" name="TextBox 10"/>
          <p:cNvSpPr txBox="1"/>
          <p:nvPr/>
        </p:nvSpPr>
        <p:spPr>
          <a:xfrm>
            <a:off x="750626" y="2124614"/>
            <a:ext cx="7574507"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Chuyện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người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thầy</a:t>
            </a:r>
            <a:r>
              <a:rPr lang="en-US" sz="2800" dirty="0" smtClean="0">
                <a:latin typeface="Times New Roman" panose="02020603050405020304" pitchFamily="18" charset="0"/>
                <a:cs typeface="Times New Roman" panose="02020603050405020304" pitchFamily="18" charset="0"/>
              </a:rPr>
              <a:t> .  </a:t>
            </a:r>
            <a:endParaRPr lang="en-US" sz="2800" dirty="0">
              <a:latin typeface="Times New Roman" panose="02020603050405020304" pitchFamily="18" charset="0"/>
              <a:cs typeface="Times New Roman" panose="02020603050405020304" pitchFamily="18" charset="0"/>
            </a:endParaRPr>
          </a:p>
        </p:txBody>
      </p:sp>
      <p:sp>
        <p:nvSpPr>
          <p:cNvPr id="3" name="Right Brace 2"/>
          <p:cNvSpPr/>
          <p:nvPr/>
        </p:nvSpPr>
        <p:spPr>
          <a:xfrm>
            <a:off x="7429500" y="1601394"/>
            <a:ext cx="266700" cy="798906"/>
          </a:xfrm>
          <a:prstGeom prst="rightBrace">
            <a:avLst/>
          </a:prstGeom>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rgbClr val="FF0000"/>
              </a:solidFill>
              <a:latin typeface="Times New Roman" panose="02020603050405020304" pitchFamily="18" charset="0"/>
              <a:cs typeface="Times New Roman" panose="02020603050405020304" pitchFamily="18" charset="0"/>
            </a:endParaRPr>
          </a:p>
        </p:txBody>
      </p:sp>
      <p:sp>
        <p:nvSpPr>
          <p:cNvPr id="5" name="Cloud Callout 4"/>
          <p:cNvSpPr/>
          <p:nvPr/>
        </p:nvSpPr>
        <p:spPr>
          <a:xfrm>
            <a:off x="7886699" y="1276350"/>
            <a:ext cx="3583457" cy="1123949"/>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imes New Roman" panose="02020603050405020304" pitchFamily="18" charset="0"/>
                <a:cs typeface="Times New Roman" panose="02020603050405020304" pitchFamily="18" charset="0"/>
              </a:rPr>
              <a:t>Em</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có</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suy</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nghĩ</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gì</a:t>
            </a:r>
            <a:r>
              <a:rPr lang="en-US" sz="2800" dirty="0" smtClean="0">
                <a:solidFill>
                  <a:srgbClr val="002060"/>
                </a:solidFill>
                <a:latin typeface="Times New Roman" panose="02020603050405020304" pitchFamily="18" charset="0"/>
                <a:cs typeface="Times New Roman" panose="02020603050405020304" pitchFamily="18" charset="0"/>
              </a:rPr>
              <a:t> ?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9" name="TextBox 8"/>
          <p:cNvSpPr txBox="1"/>
          <p:nvPr/>
        </p:nvSpPr>
        <p:spPr>
          <a:xfrm>
            <a:off x="750626" y="2647834"/>
            <a:ext cx="8646592" cy="1815882"/>
          </a:xfrm>
          <a:prstGeom prst="rect">
            <a:avLst/>
          </a:prstGeom>
          <a:solidFill>
            <a:schemeClr val="accent2">
              <a:lumMod val="60000"/>
              <a:lumOff val="40000"/>
            </a:schemeClr>
          </a:solidFill>
        </p:spPr>
        <p:txBody>
          <a:bodyPr wrap="square" rtlCol="0">
            <a:spAutoFit/>
          </a:bodyPr>
          <a:lstStyle/>
          <a:p>
            <a:pPr algn="just"/>
            <a:r>
              <a:rPr lang="en-US" sz="2800" b="1" u="sng" dirty="0" smtClean="0">
                <a:latin typeface="Times New Roman" panose="02020603050405020304" pitchFamily="18" charset="0"/>
                <a:cs typeface="Times New Roman" panose="02020603050405020304" pitchFamily="18" charset="0"/>
              </a:rPr>
              <a:t>→</a:t>
            </a:r>
            <a:r>
              <a:rPr lang="en-US" sz="2800" b="1" u="sng" dirty="0" err="1" smtClean="0">
                <a:latin typeface="Times New Roman" panose="02020603050405020304" pitchFamily="18" charset="0"/>
                <a:cs typeface="Times New Roman" panose="02020603050405020304" pitchFamily="18" charset="0"/>
              </a:rPr>
              <a:t>Nhận</a:t>
            </a:r>
            <a:r>
              <a:rPr lang="en-US" sz="2800" b="1" u="sng" dirty="0" smtClean="0">
                <a:latin typeface="Times New Roman" panose="02020603050405020304" pitchFamily="18" charset="0"/>
                <a:cs typeface="Times New Roman" panose="02020603050405020304" pitchFamily="18" charset="0"/>
              </a:rPr>
              <a:t> </a:t>
            </a:r>
            <a:r>
              <a:rPr lang="en-US" sz="2800" b="1" u="sng" dirty="0" err="1" smtClean="0">
                <a:latin typeface="Times New Roman" panose="02020603050405020304" pitchFamily="18" charset="0"/>
                <a:cs typeface="Times New Roman" panose="02020603050405020304" pitchFamily="18" charset="0"/>
              </a:rPr>
              <a:t>xét</a:t>
            </a:r>
            <a:r>
              <a:rPr lang="en-US" sz="2800" b="1" u="sng"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tôn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sư</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trọng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đẹp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Việt</a:t>
            </a:r>
            <a:r>
              <a:rPr lang="en-US" sz="2800" dirty="0" smtClean="0">
                <a:latin typeface="Times New Roman" panose="02020603050405020304" pitchFamily="18" charset="0"/>
                <a:cs typeface="Times New Roman" panose="02020603050405020304" pitchFamily="18" charset="0"/>
              </a:rPr>
              <a:t> Nam . </a:t>
            </a:r>
            <a:r>
              <a:rPr lang="en-US" sz="2800" dirty="0" err="1" smtClean="0">
                <a:latin typeface="Times New Roman" panose="02020603050405020304" pitchFamily="18" charset="0"/>
                <a:cs typeface="Times New Roman" panose="02020603050405020304" pitchFamily="18" charset="0"/>
              </a:rPr>
              <a:t>Vì</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vậy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chúng</a:t>
            </a:r>
            <a:r>
              <a:rPr lang="en-US" sz="2800" dirty="0" smtClean="0">
                <a:latin typeface="Times New Roman" panose="02020603050405020304" pitchFamily="18" charset="0"/>
                <a:cs typeface="Times New Roman" panose="02020603050405020304" pitchFamily="18" charset="0"/>
              </a:rPr>
              <a:t> ta </a:t>
            </a:r>
            <a:r>
              <a:rPr lang="en-US" sz="2800" dirty="0" err="1" smtClean="0">
                <a:latin typeface="Times New Roman" panose="02020603050405020304" pitchFamily="18" charset="0"/>
                <a:cs typeface="Times New Roman" panose="02020603050405020304" pitchFamily="18" charset="0"/>
              </a:rPr>
              <a:t>cần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thừa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phát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huy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hơn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nữa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những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đó</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sp>
        <p:nvSpPr>
          <p:cNvPr id="10" name="Rectangle 9"/>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Tree>
    <p:extLst>
      <p:ext uri="{BB962C8B-B14F-4D97-AF65-F5344CB8AC3E}">
        <p14:creationId xmlns:p14="http://schemas.microsoft.com/office/powerpoint/2010/main" val="7096758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wipe(left)">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0626" y="1078174"/>
            <a:ext cx="3125338"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Đặt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   </a:t>
            </a:r>
            <a:endParaRPr lang="en-US" sz="28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50626" y="1463851"/>
            <a:ext cx="3764224"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II. </a:t>
            </a:r>
            <a:r>
              <a:rPr lang="en-US" sz="2800" b="1" dirty="0" err="1" smtClean="0">
                <a:latin typeface="Times New Roman" panose="02020603050405020304" pitchFamily="18" charset="0"/>
                <a:cs typeface="Times New Roman" panose="02020603050405020304" pitchFamily="18" charset="0"/>
              </a:rPr>
              <a:t>Nội</a:t>
            </a:r>
            <a:r>
              <a:rPr lang="en-US" sz="2800" b="1" dirty="0" smtClean="0">
                <a:latin typeface="Times New Roman" panose="02020603050405020304" pitchFamily="18" charset="0"/>
                <a:cs typeface="Times New Roman" panose="02020603050405020304" pitchFamily="18" charset="0"/>
              </a:rPr>
              <a:t> dung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   </a:t>
            </a:r>
            <a:endParaRPr lang="en-US" sz="28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736552" y="1922316"/>
            <a:ext cx="6663054"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1. </a:t>
            </a:r>
            <a:r>
              <a:rPr lang="en-US" sz="2800" b="1" dirty="0" err="1" smtClean="0">
                <a:latin typeface="Times New Roman" panose="02020603050405020304" pitchFamily="18" charset="0"/>
                <a:cs typeface="Times New Roman" panose="02020603050405020304" pitchFamily="18" charset="0"/>
              </a:rPr>
              <a:t>Truyền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thống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tốt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đẹp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tộc</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là</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gì</a:t>
            </a:r>
            <a:r>
              <a:rPr lang="en-US" sz="2800" b="1" dirty="0" smtClean="0">
                <a:latin typeface="Times New Roman" panose="02020603050405020304" pitchFamily="18" charset="0"/>
                <a:cs typeface="Times New Roman" panose="02020603050405020304" pitchFamily="18" charset="0"/>
              </a:rPr>
              <a:t> ? </a:t>
            </a:r>
            <a:endParaRPr lang="en-US" sz="2800" b="1" dirty="0">
              <a:latin typeface="Times New Roman" panose="02020603050405020304" pitchFamily="18" charset="0"/>
              <a:cs typeface="Times New Roman" panose="02020603050405020304" pitchFamily="18" charset="0"/>
            </a:endParaRPr>
          </a:p>
        </p:txBody>
      </p:sp>
      <p:sp>
        <p:nvSpPr>
          <p:cNvPr id="13" name="Rectangle 12"/>
          <p:cNvSpPr/>
          <p:nvPr/>
        </p:nvSpPr>
        <p:spPr>
          <a:xfrm>
            <a:off x="914399" y="2456568"/>
            <a:ext cx="7343335" cy="2246769"/>
          </a:xfrm>
          <a:prstGeom prst="rect">
            <a:avLst/>
          </a:prstGeom>
          <a:solidFill>
            <a:schemeClr val="accent2">
              <a:lumMod val="60000"/>
              <a:lumOff val="40000"/>
            </a:schemeClr>
          </a:solidFill>
        </p:spPr>
        <p:txBody>
          <a:bodyPr wrap="square">
            <a:spAutoFit/>
          </a:bodyPr>
          <a:lstStyle/>
          <a:p>
            <a:pPr algn="just"/>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vi-VN" sz="2800" b="0" i="0" dirty="0" smtClean="0">
                <a:solidFill>
                  <a:srgbClr val="000000"/>
                </a:solidFill>
                <a:effectLst/>
                <a:latin typeface="Times New Roman" panose="02020603050405020304" pitchFamily="18" charset="0"/>
                <a:cs typeface="Times New Roman" panose="02020603050405020304" pitchFamily="18" charset="0"/>
              </a:rPr>
              <a:t>Truyền thống tốt đẹp của dân tộc là những giá trị tinh thần (những tư tưởng, tính cách, lối sống, cách ứng xử tốt đẹp…) hình thành trong quá trình lịch sử lâu dài của dân tộc, được truyền từ thế hệ này sang thế hệ khác.</a:t>
            </a:r>
            <a:endParaRPr lang="vi-VN"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750626" y="4714369"/>
            <a:ext cx="9441124" cy="523220"/>
          </a:xfrm>
          <a:prstGeom prst="rect">
            <a:avLst/>
          </a:prstGeom>
          <a:noFill/>
        </p:spPr>
        <p:txBody>
          <a:bodyPr wrap="square" rtlCol="0">
            <a:spAutoFit/>
          </a:bodyPr>
          <a:lstStyle/>
          <a:p>
            <a:r>
              <a:rPr lang="en-US" sz="2800" b="1" dirty="0">
                <a:latin typeface="Times New Roman" panose="02020603050405020304" pitchFamily="18" charset="0"/>
                <a:cs typeface="Times New Roman" panose="02020603050405020304" pitchFamily="18" charset="0"/>
              </a:rPr>
              <a:t>2</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Một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số</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truyền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thống</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tốt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đẹp</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của</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dân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tộc</a:t>
            </a:r>
            <a:r>
              <a:rPr lang="en-US" sz="2800" b="1" dirty="0" smtClean="0">
                <a:latin typeface="Times New Roman" panose="02020603050405020304" pitchFamily="18" charset="0"/>
                <a:cs typeface="Times New Roman" panose="02020603050405020304" pitchFamily="18" charset="0"/>
              </a:rPr>
              <a:t> ta :  </a:t>
            </a:r>
            <a:endParaRPr lang="en-US" sz="2800" b="1" dirty="0">
              <a:latin typeface="Times New Roman" panose="02020603050405020304" pitchFamily="18" charset="0"/>
              <a:cs typeface="Times New Roman" panose="02020603050405020304" pitchFamily="18" charset="0"/>
            </a:endParaRPr>
          </a:p>
        </p:txBody>
      </p:sp>
      <p:sp>
        <p:nvSpPr>
          <p:cNvPr id="8" name="Rectangle 7"/>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
        <p:nvSpPr>
          <p:cNvPr id="3" name="Cloud Callout 2"/>
          <p:cNvSpPr/>
          <p:nvPr/>
        </p:nvSpPr>
        <p:spPr>
          <a:xfrm>
            <a:off x="8131126" y="1463851"/>
            <a:ext cx="3629172" cy="1262566"/>
          </a:xfrm>
          <a:prstGeom prst="cloudCallou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err="1" smtClean="0">
                <a:solidFill>
                  <a:schemeClr val="tx1"/>
                </a:solidFill>
                <a:latin typeface="Times New Roman" panose="02020603050405020304" pitchFamily="18" charset="0"/>
                <a:cs typeface="Times New Roman" panose="02020603050405020304" pitchFamily="18" charset="0"/>
              </a:rPr>
              <a:t>Truyền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thống</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tốt</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đẹp</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của</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dân</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tộc</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là</a:t>
            </a:r>
            <a:r>
              <a:rPr lang="en-US" sz="2400" dirty="0" smtClean="0">
                <a:solidFill>
                  <a:schemeClr val="tx1"/>
                </a:solidFill>
                <a:latin typeface="Times New Roman" panose="02020603050405020304" pitchFamily="18" charset="0"/>
                <a:cs typeface="Times New Roman" panose="02020603050405020304" pitchFamily="18" charset="0"/>
              </a:rPr>
              <a:t> </a:t>
            </a:r>
            <a:r>
              <a:rPr lang="en-US" sz="2400" dirty="0" err="1" smtClean="0">
                <a:solidFill>
                  <a:schemeClr val="tx1"/>
                </a:solidFill>
                <a:latin typeface="Times New Roman" panose="02020603050405020304" pitchFamily="18" charset="0"/>
                <a:cs typeface="Times New Roman" panose="02020603050405020304" pitchFamily="18" charset="0"/>
              </a:rPr>
              <a:t>gì</a:t>
            </a:r>
            <a:r>
              <a:rPr lang="en-US" sz="2400" dirty="0" smtClean="0">
                <a:solidFill>
                  <a:schemeClr val="tx1"/>
                </a:solidFill>
                <a:latin typeface="Times New Roman" panose="02020603050405020304" pitchFamily="18" charset="0"/>
                <a:cs typeface="Times New Roman" panose="02020603050405020304" pitchFamily="18" charset="0"/>
              </a:rPr>
              <a:t>?</a:t>
            </a:r>
            <a:endParaRPr lang="en-US" sz="2400"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2107606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left)">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left)">
                                      <p:cBhvr>
                                        <p:cTn id="17" dur="500"/>
                                        <p:tgtEl>
                                          <p:spTgt spid="1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wipe(left)">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2" grpId="0"/>
      <p:bldP spid="13" grpId="0" animBg="1"/>
      <p:bldP spid="1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725874" y="1157585"/>
            <a:ext cx="2467343" cy="1200329"/>
          </a:xfrm>
          <a:prstGeom prst="rect">
            <a:avLst/>
          </a:prstGeom>
          <a:noFill/>
        </p:spPr>
        <p:txBody>
          <a:bodyPr wrap="none" lIns="91440" tIns="45720" rIns="91440" bIns="45720">
            <a:spAutoFit/>
          </a:bodyPr>
          <a:lstStyle/>
          <a:p>
            <a:pPr algn="ctr"/>
            <a:r>
              <a:rPr lang="en-US" sz="3600" b="1" cap="none" spc="0" dirty="0" err="1" smtClean="0">
                <a:ln w="12700">
                  <a:solidFill>
                    <a:schemeClr val="tx2">
                      <a:lumMod val="75000"/>
                    </a:schemeClr>
                  </a:solidFill>
                  <a:prstDash val="solid"/>
                </a:ln>
                <a:solidFill>
                  <a:srgbClr val="00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Thảo</a:t>
            </a:r>
            <a:r>
              <a:rPr lang="en-US" sz="3600" b="1" cap="none" spc="0" dirty="0" smtClean="0">
                <a:ln w="12700">
                  <a:solidFill>
                    <a:schemeClr val="tx2">
                      <a:lumMod val="75000"/>
                    </a:schemeClr>
                  </a:solidFill>
                  <a:prstDash val="solid"/>
                </a:ln>
                <a:solidFill>
                  <a:srgbClr val="00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r>
              <a:rPr lang="en-US" sz="3600" b="1" cap="none" spc="0" dirty="0" err="1" smtClean="0">
                <a:ln w="12700">
                  <a:solidFill>
                    <a:schemeClr val="tx2">
                      <a:lumMod val="75000"/>
                    </a:schemeClr>
                  </a:solidFill>
                  <a:prstDash val="solid"/>
                </a:ln>
                <a:solidFill>
                  <a:srgbClr val="00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luận</a:t>
            </a:r>
            <a:r>
              <a:rPr lang="en-US" sz="3600" b="1" cap="none" spc="0" dirty="0" smtClean="0">
                <a:ln w="12700">
                  <a:solidFill>
                    <a:schemeClr val="tx2">
                      <a:lumMod val="75000"/>
                    </a:schemeClr>
                  </a:solidFill>
                  <a:prstDash val="solid"/>
                </a:ln>
                <a:solidFill>
                  <a:srgbClr val="00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p>
          <a:p>
            <a:pPr algn="ctr"/>
            <a:r>
              <a:rPr lang="en-US" sz="3600" b="1" dirty="0" smtClean="0">
                <a:ln w="12700">
                  <a:solidFill>
                    <a:schemeClr val="tx2">
                      <a:lumMod val="75000"/>
                    </a:schemeClr>
                  </a:solidFill>
                  <a:prstDash val="solid"/>
                </a:ln>
                <a:solidFill>
                  <a:srgbClr val="00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( 3 </a:t>
            </a:r>
            <a:r>
              <a:rPr lang="en-US" sz="3600" b="1" dirty="0" err="1" smtClean="0">
                <a:ln w="12700">
                  <a:solidFill>
                    <a:schemeClr val="tx2">
                      <a:lumMod val="75000"/>
                    </a:schemeClr>
                  </a:solidFill>
                  <a:prstDash val="solid"/>
                </a:ln>
                <a:solidFill>
                  <a:srgbClr val="00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phút</a:t>
            </a:r>
            <a:r>
              <a:rPr lang="en-US" sz="3600" b="1" dirty="0" smtClean="0">
                <a:ln w="12700">
                  <a:solidFill>
                    <a:schemeClr val="tx2">
                      <a:lumMod val="75000"/>
                    </a:schemeClr>
                  </a:solidFill>
                  <a:prstDash val="solid"/>
                </a:ln>
                <a:solidFill>
                  <a:srgbClr val="00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 </a:t>
            </a:r>
            <a:r>
              <a:rPr lang="en-US" sz="3600" b="1" cap="none" spc="0" dirty="0" smtClean="0">
                <a:ln w="12700">
                  <a:solidFill>
                    <a:schemeClr val="tx2">
                      <a:lumMod val="75000"/>
                    </a:schemeClr>
                  </a:solidFill>
                  <a:prstDash val="solid"/>
                </a:ln>
                <a:solidFill>
                  <a:srgbClr val="00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 </a:t>
            </a:r>
            <a:endParaRPr lang="en-US" sz="3600" b="1" cap="none" spc="0" dirty="0">
              <a:ln w="12700">
                <a:solidFill>
                  <a:schemeClr val="tx2">
                    <a:lumMod val="75000"/>
                  </a:schemeClr>
                </a:solidFill>
                <a:prstDash val="solid"/>
              </a:ln>
              <a:solidFill>
                <a:srgbClr val="0000FF"/>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endParaRPr>
          </a:p>
        </p:txBody>
      </p:sp>
      <p:sp>
        <p:nvSpPr>
          <p:cNvPr id="8" name="TextBox 7"/>
          <p:cNvSpPr txBox="1"/>
          <p:nvPr/>
        </p:nvSpPr>
        <p:spPr>
          <a:xfrm>
            <a:off x="762000" y="2561392"/>
            <a:ext cx="10896600" cy="2308324"/>
          </a:xfrm>
          <a:prstGeom prst="rect">
            <a:avLst/>
          </a:prstGeom>
          <a:solidFill>
            <a:srgbClr val="92D050"/>
          </a:solidFill>
        </p:spPr>
        <p:txBody>
          <a:bodyPr wrap="square" rtlCol="0">
            <a:spAutoFit/>
          </a:bodyPr>
          <a:lstStyle/>
          <a:p>
            <a:r>
              <a:rPr lang="en-US" sz="3600" dirty="0" err="1" smtClean="0">
                <a:latin typeface="Times New Roman" panose="02020603050405020304" pitchFamily="18" charset="0"/>
                <a:cs typeface="Times New Roman" panose="02020603050405020304" pitchFamily="18" charset="0"/>
              </a:rPr>
              <a:t>Kể</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tên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những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truyền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tốt</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đẹp</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của</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dân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tộc</a:t>
            </a:r>
            <a:r>
              <a:rPr lang="en-US" sz="3600" dirty="0" smtClean="0">
                <a:latin typeface="Times New Roman" panose="02020603050405020304" pitchFamily="18" charset="0"/>
                <a:cs typeface="Times New Roman" panose="02020603050405020304" pitchFamily="18" charset="0"/>
              </a:rPr>
              <a:t> ta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 </a:t>
            </a:r>
          </a:p>
          <a:p>
            <a:pPr marL="285750" indent="-285750">
              <a:buFontTx/>
              <a:buChar char="-"/>
            </a:pPr>
            <a:r>
              <a:rPr lang="en-US" sz="3600" dirty="0" err="1" smtClean="0">
                <a:latin typeface="Times New Roman" panose="02020603050405020304" pitchFamily="18" charset="0"/>
                <a:cs typeface="Times New Roman" panose="02020603050405020304" pitchFamily="18" charset="0"/>
              </a:rPr>
              <a:t>Nhóm</a:t>
            </a:r>
            <a:r>
              <a:rPr lang="en-US" sz="3600" dirty="0" smtClean="0">
                <a:latin typeface="Times New Roman" panose="02020603050405020304" pitchFamily="18" charset="0"/>
                <a:cs typeface="Times New Roman" panose="02020603050405020304" pitchFamily="18" charset="0"/>
              </a:rPr>
              <a:t> 1- 2 : </a:t>
            </a:r>
            <a:r>
              <a:rPr lang="en-US" sz="3600" dirty="0" err="1" smtClean="0">
                <a:latin typeface="Times New Roman" panose="02020603050405020304" pitchFamily="18" charset="0"/>
                <a:cs typeface="Times New Roman" panose="02020603050405020304" pitchFamily="18" charset="0"/>
              </a:rPr>
              <a:t>Truyền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thống</a:t>
            </a:r>
            <a:r>
              <a:rPr lang="en-US" sz="3600" dirty="0" smtClean="0">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đạo</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đức</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 </a:t>
            </a:r>
          </a:p>
          <a:p>
            <a:pPr marL="285750" indent="-285750">
              <a:buFontTx/>
              <a:buChar char="-"/>
            </a:pPr>
            <a:r>
              <a:rPr lang="en-US" sz="3600" dirty="0" err="1" smtClean="0">
                <a:latin typeface="Times New Roman" panose="02020603050405020304" pitchFamily="18" charset="0"/>
                <a:cs typeface="Times New Roman" panose="02020603050405020304" pitchFamily="18" charset="0"/>
              </a:rPr>
              <a:t>Nhóm</a:t>
            </a:r>
            <a:r>
              <a:rPr lang="en-US" sz="3600" dirty="0" smtClean="0">
                <a:latin typeface="Times New Roman" panose="02020603050405020304" pitchFamily="18" charset="0"/>
                <a:cs typeface="Times New Roman" panose="02020603050405020304" pitchFamily="18" charset="0"/>
              </a:rPr>
              <a:t> </a:t>
            </a:r>
            <a:r>
              <a:rPr lang="en-US" sz="3600" dirty="0">
                <a:latin typeface="Times New Roman" panose="02020603050405020304" pitchFamily="18" charset="0"/>
                <a:cs typeface="Times New Roman" panose="02020603050405020304" pitchFamily="18" charset="0"/>
              </a:rPr>
              <a:t> 3</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Truyền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văn</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hóa</a:t>
            </a:r>
            <a:r>
              <a:rPr lang="en-US" sz="3600" dirty="0" smtClean="0">
                <a:solidFill>
                  <a:srgbClr val="FF0000"/>
                </a:solidFill>
                <a:latin typeface="Times New Roman" panose="02020603050405020304" pitchFamily="18" charset="0"/>
                <a:cs typeface="Times New Roman" panose="02020603050405020304" pitchFamily="18" charset="0"/>
              </a:rPr>
              <a:t> </a:t>
            </a:r>
          </a:p>
          <a:p>
            <a:pPr marL="285750" indent="-285750">
              <a:buFontTx/>
              <a:buChar char="-"/>
            </a:pPr>
            <a:r>
              <a:rPr lang="en-US" sz="3600" dirty="0" err="1" smtClean="0">
                <a:latin typeface="Times New Roman" panose="02020603050405020304" pitchFamily="18" charset="0"/>
                <a:cs typeface="Times New Roman" panose="02020603050405020304" pitchFamily="18" charset="0"/>
              </a:rPr>
              <a:t>Nhóm</a:t>
            </a:r>
            <a:r>
              <a:rPr lang="en-US" sz="3600" dirty="0" smtClean="0">
                <a:latin typeface="Times New Roman" panose="02020603050405020304" pitchFamily="18" charset="0"/>
                <a:cs typeface="Times New Roman" panose="02020603050405020304" pitchFamily="18" charset="0"/>
              </a:rPr>
              <a:t>  4: </a:t>
            </a:r>
            <a:r>
              <a:rPr lang="en-US" sz="3600" dirty="0" err="1" smtClean="0">
                <a:latin typeface="Times New Roman" panose="02020603050405020304" pitchFamily="18" charset="0"/>
                <a:cs typeface="Times New Roman" panose="02020603050405020304" pitchFamily="18" charset="0"/>
              </a:rPr>
              <a:t>Truyền</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thống</a:t>
            </a:r>
            <a:r>
              <a:rPr lang="en-US" sz="3600" dirty="0" smtClean="0">
                <a:latin typeface="Times New Roman" panose="02020603050405020304" pitchFamily="18" charset="0"/>
                <a:cs typeface="Times New Roman" panose="02020603050405020304" pitchFamily="18" charset="0"/>
              </a:rPr>
              <a:t> </a:t>
            </a:r>
            <a:r>
              <a:rPr lang="en-US" sz="3600" dirty="0" err="1" smtClean="0">
                <a:latin typeface="Times New Roman" panose="02020603050405020304" pitchFamily="18" charset="0"/>
                <a:cs typeface="Times New Roman" panose="02020603050405020304" pitchFamily="18" charset="0"/>
              </a:rPr>
              <a:t>về</a:t>
            </a:r>
            <a:r>
              <a:rPr lang="en-US" sz="3600" dirty="0" smtClean="0">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nghệ</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err="1" smtClean="0">
                <a:solidFill>
                  <a:srgbClr val="FF0000"/>
                </a:solidFill>
                <a:latin typeface="Times New Roman" panose="02020603050405020304" pitchFamily="18" charset="0"/>
                <a:cs typeface="Times New Roman" panose="02020603050405020304" pitchFamily="18" charset="0"/>
              </a:rPr>
              <a:t>thuật</a:t>
            </a:r>
            <a:r>
              <a:rPr lang="en-US" sz="3600" dirty="0" smtClean="0">
                <a:solidFill>
                  <a:srgbClr val="FF0000"/>
                </a:solidFill>
                <a:latin typeface="Times New Roman" panose="02020603050405020304" pitchFamily="18" charset="0"/>
                <a:cs typeface="Times New Roman" panose="02020603050405020304" pitchFamily="18" charset="0"/>
              </a:rPr>
              <a:t> </a:t>
            </a:r>
            <a:r>
              <a:rPr lang="en-US" sz="3600" dirty="0" smtClean="0">
                <a:latin typeface="Times New Roman" panose="02020603050405020304" pitchFamily="18" charset="0"/>
                <a:cs typeface="Times New Roman" panose="02020603050405020304" pitchFamily="18" charset="0"/>
              </a:rPr>
              <a:t>. </a:t>
            </a:r>
            <a:endParaRPr lang="en-US" sz="3600" dirty="0">
              <a:latin typeface="Times New Roman" panose="02020603050405020304" pitchFamily="18" charset="0"/>
              <a:cs typeface="Times New Roman" panose="02020603050405020304" pitchFamily="18" charset="0"/>
            </a:endParaRPr>
          </a:p>
        </p:txBody>
      </p:sp>
      <p:sp>
        <p:nvSpPr>
          <p:cNvPr id="5" name="Rectangle 4"/>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Tree>
    <p:extLst>
      <p:ext uri="{BB962C8B-B14F-4D97-AF65-F5344CB8AC3E}">
        <p14:creationId xmlns:p14="http://schemas.microsoft.com/office/powerpoint/2010/main" val="367899112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200013" y="1305089"/>
            <a:ext cx="6468534" cy="584775"/>
          </a:xfrm>
          <a:prstGeom prst="rect">
            <a:avLst/>
          </a:prstGeom>
          <a:solidFill>
            <a:srgbClr val="92D050"/>
          </a:solidFill>
        </p:spPr>
        <p:txBody>
          <a:bodyPr wrap="square" rtlCol="0">
            <a:spAutoFit/>
          </a:bodyPr>
          <a:lstStyle/>
          <a:p>
            <a:pPr algn="ctr"/>
            <a:r>
              <a:rPr lang="en-US" sz="3200" dirty="0" err="1" smtClean="0">
                <a:latin typeface="Times New Roman" panose="02020603050405020304" pitchFamily="18" charset="0"/>
                <a:cs typeface="Times New Roman" panose="02020603050405020304" pitchFamily="18" charset="0"/>
              </a:rPr>
              <a:t>Nhóm</a:t>
            </a:r>
            <a:r>
              <a:rPr lang="en-US" sz="3200" dirty="0" smtClean="0">
                <a:latin typeface="Times New Roman" panose="02020603050405020304" pitchFamily="18" charset="0"/>
                <a:cs typeface="Times New Roman" panose="02020603050405020304" pitchFamily="18" charset="0"/>
              </a:rPr>
              <a:t> 1- 2 : </a:t>
            </a:r>
            <a:r>
              <a:rPr lang="en-US" sz="3200" dirty="0" err="1" smtClean="0">
                <a:latin typeface="Times New Roman" panose="02020603050405020304" pitchFamily="18" charset="0"/>
                <a:cs typeface="Times New Roman" panose="02020603050405020304" pitchFamily="18" charset="0"/>
              </a:rPr>
              <a:t>Truyền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thống</a:t>
            </a:r>
            <a:r>
              <a:rPr lang="en-US" sz="3200" dirty="0" smtClean="0">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đạo</a:t>
            </a:r>
            <a:r>
              <a:rPr lang="en-US" sz="3200" dirty="0" smtClean="0">
                <a:solidFill>
                  <a:srgbClr val="FF0000"/>
                </a:solidFill>
                <a:latin typeface="Times New Roman" panose="02020603050405020304" pitchFamily="18" charset="0"/>
                <a:cs typeface="Times New Roman" panose="02020603050405020304" pitchFamily="18" charset="0"/>
              </a:rPr>
              <a:t> </a:t>
            </a:r>
            <a:r>
              <a:rPr lang="en-US" sz="3200" dirty="0" err="1" smtClean="0">
                <a:solidFill>
                  <a:srgbClr val="FF0000"/>
                </a:solidFill>
                <a:latin typeface="Times New Roman" panose="02020603050405020304" pitchFamily="18" charset="0"/>
                <a:cs typeface="Times New Roman" panose="02020603050405020304" pitchFamily="18" charset="0"/>
              </a:rPr>
              <a:t>đức</a:t>
            </a:r>
            <a:r>
              <a:rPr lang="en-US" sz="3200" dirty="0" smtClean="0">
                <a:solidFill>
                  <a:srgbClr val="FF0000"/>
                </a:solidFill>
                <a:latin typeface="Times New Roman" panose="02020603050405020304" pitchFamily="18" charset="0"/>
                <a:cs typeface="Times New Roman" panose="02020603050405020304" pitchFamily="18" charset="0"/>
              </a:rPr>
              <a:t> </a:t>
            </a:r>
            <a:endParaRPr lang="en-US" sz="32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385740" y="2236982"/>
            <a:ext cx="6097080" cy="4031873"/>
          </a:xfrm>
          <a:prstGeom prst="rect">
            <a:avLst/>
          </a:prstGeom>
          <a:solidFill>
            <a:schemeClr val="accent2">
              <a:lumMod val="60000"/>
              <a:lumOff val="40000"/>
            </a:schemeClr>
          </a:solidFill>
        </p:spPr>
        <p:txBody>
          <a:bodyPr wrap="square" rtlCol="0">
            <a:spAutoFit/>
          </a:bodyPr>
          <a:lstStyle/>
          <a:p>
            <a:pPr marL="342900" indent="-342900">
              <a:buFontTx/>
              <a:buChar char="-"/>
            </a:pPr>
            <a:r>
              <a:rPr lang="en-US" sz="3200" dirty="0" err="1" smtClean="0">
                <a:latin typeface="Times New Roman" panose="02020603050405020304" pitchFamily="18" charset="0"/>
                <a:cs typeface="Times New Roman" panose="02020603050405020304" pitchFamily="18" charset="0"/>
              </a:rPr>
              <a:t>Yêu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nước</a:t>
            </a:r>
            <a:r>
              <a:rPr lang="en-US" sz="3200" dirty="0" smtClean="0">
                <a:latin typeface="Times New Roman" panose="02020603050405020304" pitchFamily="18" charset="0"/>
                <a:cs typeface="Times New Roman" panose="02020603050405020304" pitchFamily="18" charset="0"/>
              </a:rPr>
              <a:t> </a:t>
            </a:r>
          </a:p>
          <a:p>
            <a:pPr marL="342900" indent="-342900">
              <a:buFontTx/>
              <a:buChar char="-"/>
            </a:pPr>
            <a:r>
              <a:rPr lang="en-US" sz="3200" dirty="0" err="1" smtClean="0">
                <a:latin typeface="Times New Roman" panose="02020603050405020304" pitchFamily="18" charset="0"/>
                <a:cs typeface="Times New Roman" panose="02020603050405020304" pitchFamily="18" charset="0"/>
              </a:rPr>
              <a:t>Bất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khuất</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chống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giặc</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ngoại</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xâm</a:t>
            </a:r>
            <a:endParaRPr lang="en-US" sz="3200" dirty="0" smtClean="0">
              <a:latin typeface="Times New Roman" panose="02020603050405020304" pitchFamily="18" charset="0"/>
              <a:cs typeface="Times New Roman" panose="02020603050405020304" pitchFamily="18" charset="0"/>
            </a:endParaRPr>
          </a:p>
          <a:p>
            <a:pPr marL="342900" indent="-342900">
              <a:buFontTx/>
              <a:buChar char="-"/>
            </a:pPr>
            <a:r>
              <a:rPr lang="en-US" sz="3200" dirty="0" err="1" smtClean="0">
                <a:latin typeface="Times New Roman" panose="02020603050405020304" pitchFamily="18" charset="0"/>
                <a:cs typeface="Times New Roman" panose="02020603050405020304" pitchFamily="18" charset="0"/>
              </a:rPr>
              <a:t>Đoàn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kết</a:t>
            </a:r>
            <a:endParaRPr lang="en-US" sz="3200" dirty="0" smtClean="0">
              <a:latin typeface="Times New Roman" panose="02020603050405020304" pitchFamily="18" charset="0"/>
              <a:cs typeface="Times New Roman" panose="02020603050405020304" pitchFamily="18" charset="0"/>
            </a:endParaRPr>
          </a:p>
          <a:p>
            <a:pPr marL="342900" indent="-342900">
              <a:buFontTx/>
              <a:buChar char="-"/>
            </a:pPr>
            <a:r>
              <a:rPr lang="en-US" sz="3200" dirty="0" err="1" smtClean="0">
                <a:latin typeface="Times New Roman" panose="02020603050405020304" pitchFamily="18" charset="0"/>
                <a:cs typeface="Times New Roman" panose="02020603050405020304" pitchFamily="18" charset="0"/>
              </a:rPr>
              <a:t>Nhân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nghĩa</a:t>
            </a:r>
            <a:endParaRPr lang="en-US" sz="3200" dirty="0" smtClean="0">
              <a:latin typeface="Times New Roman" panose="02020603050405020304" pitchFamily="18" charset="0"/>
              <a:cs typeface="Times New Roman" panose="02020603050405020304" pitchFamily="18" charset="0"/>
            </a:endParaRPr>
          </a:p>
          <a:p>
            <a:pPr marL="342900" indent="-342900">
              <a:buFontTx/>
              <a:buChar char="-"/>
            </a:pPr>
            <a:r>
              <a:rPr lang="en-US" sz="3200" dirty="0" err="1" smtClean="0">
                <a:latin typeface="Times New Roman" panose="02020603050405020304" pitchFamily="18" charset="0"/>
                <a:cs typeface="Times New Roman" panose="02020603050405020304" pitchFamily="18" charset="0"/>
              </a:rPr>
              <a:t>Cần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cù</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lao</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động</a:t>
            </a:r>
            <a:endParaRPr lang="en-US" sz="3200" dirty="0" smtClean="0">
              <a:latin typeface="Times New Roman" panose="02020603050405020304" pitchFamily="18" charset="0"/>
              <a:cs typeface="Times New Roman" panose="02020603050405020304" pitchFamily="18" charset="0"/>
            </a:endParaRPr>
          </a:p>
          <a:p>
            <a:pPr marL="342900" indent="-342900">
              <a:buFontTx/>
              <a:buChar char="-"/>
            </a:pPr>
            <a:r>
              <a:rPr lang="en-US" sz="3200" dirty="0" err="1" smtClean="0">
                <a:latin typeface="Times New Roman" panose="02020603050405020304" pitchFamily="18" charset="0"/>
                <a:cs typeface="Times New Roman" panose="02020603050405020304" pitchFamily="18" charset="0"/>
              </a:rPr>
              <a:t>Hiếu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học</a:t>
            </a:r>
            <a:endParaRPr lang="en-US" sz="3200" dirty="0" smtClean="0">
              <a:latin typeface="Times New Roman" panose="02020603050405020304" pitchFamily="18" charset="0"/>
              <a:cs typeface="Times New Roman" panose="02020603050405020304" pitchFamily="18" charset="0"/>
            </a:endParaRPr>
          </a:p>
          <a:p>
            <a:pPr marL="342900" indent="-342900">
              <a:buFontTx/>
              <a:buChar char="-"/>
            </a:pPr>
            <a:r>
              <a:rPr lang="en-US" sz="3200" dirty="0" err="1" smtClean="0">
                <a:latin typeface="Times New Roman" panose="02020603050405020304" pitchFamily="18" charset="0"/>
                <a:cs typeface="Times New Roman" panose="02020603050405020304" pitchFamily="18" charset="0"/>
              </a:rPr>
              <a:t>Tôn</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sư</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trọng</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đạo</a:t>
            </a:r>
            <a:r>
              <a:rPr lang="en-US" sz="3200" dirty="0" smtClean="0">
                <a:latin typeface="Times New Roman" panose="02020603050405020304" pitchFamily="18" charset="0"/>
                <a:cs typeface="Times New Roman" panose="02020603050405020304" pitchFamily="18" charset="0"/>
              </a:rPr>
              <a:t> </a:t>
            </a:r>
          </a:p>
          <a:p>
            <a:pPr marL="342900" indent="-342900">
              <a:buFontTx/>
              <a:buChar char="-"/>
            </a:pPr>
            <a:r>
              <a:rPr lang="en-US" sz="3200" dirty="0" err="1" smtClean="0">
                <a:latin typeface="Times New Roman" panose="02020603050405020304" pitchFamily="18" charset="0"/>
                <a:cs typeface="Times New Roman" panose="02020603050405020304" pitchFamily="18" charset="0"/>
              </a:rPr>
              <a:t>Hiếu</a:t>
            </a:r>
            <a:r>
              <a:rPr lang="en-US" sz="3200" dirty="0" smtClean="0">
                <a:latin typeface="Times New Roman" panose="02020603050405020304" pitchFamily="18" charset="0"/>
                <a:cs typeface="Times New Roman" panose="02020603050405020304" pitchFamily="18" charset="0"/>
              </a:rPr>
              <a:t> </a:t>
            </a:r>
            <a:r>
              <a:rPr lang="en-US" sz="3200" dirty="0" err="1" smtClean="0">
                <a:latin typeface="Times New Roman" panose="02020603050405020304" pitchFamily="18" charset="0"/>
                <a:cs typeface="Times New Roman" panose="02020603050405020304" pitchFamily="18" charset="0"/>
              </a:rPr>
              <a:t>thảo</a:t>
            </a:r>
            <a:r>
              <a:rPr lang="en-US" sz="3200" dirty="0" smtClean="0">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Tree>
    <p:extLst>
      <p:ext uri="{BB962C8B-B14F-4D97-AF65-F5344CB8AC3E}">
        <p14:creationId xmlns:p14="http://schemas.microsoft.com/office/powerpoint/2010/main" val="3826860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1).jpg"/>
          <p:cNvPicPr>
            <a:picLocks noChangeAspect="1"/>
          </p:cNvPicPr>
          <p:nvPr/>
        </p:nvPicPr>
        <p:blipFill>
          <a:blip r:embed="rId2"/>
          <a:stretch>
            <a:fillRect/>
          </a:stretch>
        </p:blipFill>
        <p:spPr>
          <a:xfrm>
            <a:off x="142876" y="908333"/>
            <a:ext cx="3683000" cy="2794000"/>
          </a:xfrm>
          <a:prstGeom prst="rect">
            <a:avLst/>
          </a:prstGeom>
        </p:spPr>
      </p:pic>
      <p:pic>
        <p:nvPicPr>
          <p:cNvPr id="3" name="Picture 2" descr="download (2).jpg"/>
          <p:cNvPicPr>
            <a:picLocks noChangeAspect="1"/>
          </p:cNvPicPr>
          <p:nvPr/>
        </p:nvPicPr>
        <p:blipFill>
          <a:blip r:embed="rId3"/>
          <a:stretch>
            <a:fillRect/>
          </a:stretch>
        </p:blipFill>
        <p:spPr>
          <a:xfrm>
            <a:off x="4145841" y="1168400"/>
            <a:ext cx="3340100" cy="2603500"/>
          </a:xfrm>
          <a:prstGeom prst="rect">
            <a:avLst/>
          </a:prstGeom>
        </p:spPr>
      </p:pic>
      <p:pic>
        <p:nvPicPr>
          <p:cNvPr id="4" name="Picture 3" descr="download (3).jpg"/>
          <p:cNvPicPr>
            <a:picLocks noChangeAspect="1"/>
          </p:cNvPicPr>
          <p:nvPr/>
        </p:nvPicPr>
        <p:blipFill>
          <a:blip r:embed="rId4"/>
          <a:stretch>
            <a:fillRect/>
          </a:stretch>
        </p:blipFill>
        <p:spPr>
          <a:xfrm>
            <a:off x="1757094" y="3771900"/>
            <a:ext cx="3695700" cy="3086100"/>
          </a:xfrm>
          <a:prstGeom prst="rect">
            <a:avLst/>
          </a:prstGeom>
        </p:spPr>
      </p:pic>
      <p:pic>
        <p:nvPicPr>
          <p:cNvPr id="5" name="Picture 4" descr="download (4).jpg"/>
          <p:cNvPicPr>
            <a:picLocks noChangeAspect="1"/>
          </p:cNvPicPr>
          <p:nvPr/>
        </p:nvPicPr>
        <p:blipFill>
          <a:blip r:embed="rId5"/>
          <a:stretch>
            <a:fillRect/>
          </a:stretch>
        </p:blipFill>
        <p:spPr>
          <a:xfrm>
            <a:off x="6392399" y="3911600"/>
            <a:ext cx="3568699" cy="2946400"/>
          </a:xfrm>
          <a:prstGeom prst="rect">
            <a:avLst/>
          </a:prstGeom>
        </p:spPr>
      </p:pic>
      <p:pic>
        <p:nvPicPr>
          <p:cNvPr id="6" name="Picture 5" descr="download.jpg"/>
          <p:cNvPicPr>
            <a:picLocks noChangeAspect="1"/>
          </p:cNvPicPr>
          <p:nvPr/>
        </p:nvPicPr>
        <p:blipFill>
          <a:blip r:embed="rId6"/>
          <a:stretch>
            <a:fillRect/>
          </a:stretch>
        </p:blipFill>
        <p:spPr>
          <a:xfrm>
            <a:off x="7838610" y="1092200"/>
            <a:ext cx="4244975" cy="2755900"/>
          </a:xfrm>
          <a:prstGeom prst="rect">
            <a:avLst/>
          </a:prstGeom>
        </p:spPr>
      </p:pic>
      <p:sp>
        <p:nvSpPr>
          <p:cNvPr id="7" name="Rectangle 6"/>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Tree>
    <p:extLst>
      <p:ext uri="{BB962C8B-B14F-4D97-AF65-F5344CB8AC3E}">
        <p14:creationId xmlns:p14="http://schemas.microsoft.com/office/powerpoint/2010/main" val="3254210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checkerboard(across)">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1).jpg"/>
          <p:cNvPicPr>
            <a:picLocks noChangeAspect="1"/>
          </p:cNvPicPr>
          <p:nvPr/>
        </p:nvPicPr>
        <p:blipFill>
          <a:blip r:embed="rId2"/>
          <a:stretch>
            <a:fillRect/>
          </a:stretch>
        </p:blipFill>
        <p:spPr>
          <a:xfrm>
            <a:off x="142876" y="1288024"/>
            <a:ext cx="4268788" cy="5356225"/>
          </a:xfrm>
          <a:prstGeom prst="rect">
            <a:avLst/>
          </a:prstGeom>
        </p:spPr>
      </p:pic>
      <p:pic>
        <p:nvPicPr>
          <p:cNvPr id="3" name="Picture 2" descr="download.jpg"/>
          <p:cNvPicPr>
            <a:picLocks noChangeAspect="1"/>
          </p:cNvPicPr>
          <p:nvPr/>
        </p:nvPicPr>
        <p:blipFill>
          <a:blip r:embed="rId3"/>
          <a:stretch>
            <a:fillRect/>
          </a:stretch>
        </p:blipFill>
        <p:spPr>
          <a:xfrm>
            <a:off x="4411664" y="1399149"/>
            <a:ext cx="3378200" cy="5245100"/>
          </a:xfrm>
          <a:prstGeom prst="rect">
            <a:avLst/>
          </a:prstGeom>
        </p:spPr>
      </p:pic>
      <p:pic>
        <p:nvPicPr>
          <p:cNvPr id="4" name="Picture 3" descr="images.jpg"/>
          <p:cNvPicPr>
            <a:picLocks noChangeAspect="1"/>
          </p:cNvPicPr>
          <p:nvPr/>
        </p:nvPicPr>
        <p:blipFill>
          <a:blip r:embed="rId4"/>
          <a:stretch>
            <a:fillRect/>
          </a:stretch>
        </p:blipFill>
        <p:spPr>
          <a:xfrm>
            <a:off x="8244646" y="1288024"/>
            <a:ext cx="3644900" cy="5194300"/>
          </a:xfrm>
          <a:prstGeom prst="rect">
            <a:avLst/>
          </a:prstGeom>
        </p:spPr>
      </p:pic>
      <p:sp>
        <p:nvSpPr>
          <p:cNvPr id="5" name="Rectangle 4"/>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Tree>
    <p:extLst>
      <p:ext uri="{BB962C8B-B14F-4D97-AF65-F5344CB8AC3E}">
        <p14:creationId xmlns:p14="http://schemas.microsoft.com/office/powerpoint/2010/main" val="630276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checkerboard(across)">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1921" y="2179177"/>
            <a:ext cx="12213921" cy="2031325"/>
          </a:xfrm>
          <a:prstGeom prst="rect">
            <a:avLst/>
          </a:prstGeom>
          <a:noFill/>
        </p:spPr>
        <p:txBody>
          <a:bodyPr wrap="none" lIns="91440" tIns="45720" rIns="91440" bIns="45720">
            <a:spAutoFit/>
          </a:bodyPr>
          <a:lstStyle/>
          <a:p>
            <a:pPr algn="ctr"/>
            <a:r>
              <a:rPr lang="en-US" sz="5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36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a:t>
            </a:r>
          </a:p>
          <a:p>
            <a:pPr algn="ctr"/>
            <a:r>
              <a:rPr lang="en-US" sz="36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TRUYỀN THỐNG TỐT ĐẸP CỦA DÂN TỘC (T1)</a:t>
            </a:r>
          </a:p>
        </p:txBody>
      </p:sp>
    </p:spTree>
    <p:extLst>
      <p:ext uri="{BB962C8B-B14F-4D97-AF65-F5344CB8AC3E}">
        <p14:creationId xmlns:p14="http://schemas.microsoft.com/office/powerpoint/2010/main" val="352766028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35489" y="3540633"/>
            <a:ext cx="5293114" cy="523220"/>
          </a:xfrm>
          <a:prstGeom prst="rect">
            <a:avLst/>
          </a:prstGeom>
          <a:solidFill>
            <a:srgbClr val="92D050"/>
          </a:solidFill>
        </p:spPr>
        <p:txBody>
          <a:bodyPr wrap="square" rtlCol="0">
            <a:spAutoFit/>
          </a:bodyPr>
          <a:lstStyle/>
          <a:p>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3</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văn</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hóa</a:t>
            </a:r>
            <a:r>
              <a:rPr lang="en-US" sz="2800"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5666849" y="1164134"/>
            <a:ext cx="6234419" cy="5693866"/>
          </a:xfrm>
          <a:prstGeom prst="rect">
            <a:avLst/>
          </a:prstGeom>
          <a:solidFill>
            <a:schemeClr val="accent2">
              <a:lumMod val="60000"/>
              <a:lumOff val="40000"/>
            </a:schemeClr>
          </a:solidFill>
        </p:spPr>
        <p:txBody>
          <a:bodyPr wrap="square" rtlCol="0">
            <a:spAutoFit/>
          </a:bodyPr>
          <a:lstStyle/>
          <a:p>
            <a:pPr marL="285750" indent="-285750">
              <a:buFontTx/>
              <a:buChar char="-"/>
            </a:pP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phong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tập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quán</a:t>
            </a:r>
            <a:r>
              <a:rPr lang="en-US" sz="2800" dirty="0" smtClean="0">
                <a:latin typeface="Times New Roman" panose="02020603050405020304" pitchFamily="18" charset="0"/>
                <a:cs typeface="Times New Roman" panose="02020603050405020304" pitchFamily="18" charset="0"/>
              </a:rPr>
              <a:t>  : </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mời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trầu</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thờ</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cúng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tổ</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tiên</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Tế</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lễ</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Tết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Nguyên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Đán</a:t>
            </a:r>
            <a:r>
              <a:rPr lang="en-US" sz="2800" dirty="0" smtClean="0">
                <a:latin typeface="Times New Roman" panose="02020603050405020304" pitchFamily="18" charset="0"/>
                <a:cs typeface="Times New Roman" panose="02020603050405020304" pitchFamily="18" charset="0"/>
              </a:rPr>
              <a:t> </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cưới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hỏi</a:t>
            </a:r>
            <a:r>
              <a:rPr lang="en-US" sz="2800" dirty="0" smtClean="0">
                <a:latin typeface="Times New Roman" panose="02020603050405020304" pitchFamily="18" charset="0"/>
                <a:cs typeface="Times New Roman" panose="02020603050405020304" pitchFamily="18" charset="0"/>
              </a:rPr>
              <a:t> , ma </a:t>
            </a:r>
            <a:r>
              <a:rPr lang="en-US" sz="2800" dirty="0" err="1" smtClean="0">
                <a:latin typeface="Times New Roman" panose="02020603050405020304" pitchFamily="18" charset="0"/>
                <a:cs typeface="Times New Roman" panose="02020603050405020304" pitchFamily="18" charset="0"/>
              </a:rPr>
              <a:t>chay</a:t>
            </a:r>
            <a:endParaRPr lang="en-US" sz="2800" dirty="0" smtClean="0">
              <a:latin typeface="Times New Roman" panose="02020603050405020304" pitchFamily="18" charset="0"/>
              <a:cs typeface="Times New Roman" panose="02020603050405020304" pitchFamily="18" charset="0"/>
            </a:endParaRP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lễ</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hội</a:t>
            </a:r>
            <a:r>
              <a:rPr lang="en-US" sz="2800" dirty="0" smtClean="0">
                <a:latin typeface="Times New Roman" panose="02020603050405020304" pitchFamily="18" charset="0"/>
                <a:cs typeface="Times New Roman" panose="02020603050405020304" pitchFamily="18" charset="0"/>
              </a:rPr>
              <a:t> ở </a:t>
            </a:r>
            <a:r>
              <a:rPr lang="en-US" sz="2800" dirty="0" err="1" smtClean="0">
                <a:latin typeface="Times New Roman" panose="02020603050405020304" pitchFamily="18" charset="0"/>
                <a:cs typeface="Times New Roman" panose="02020603050405020304" pitchFamily="18" charset="0"/>
              </a:rPr>
              <a:t>khắp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mọi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miền</a:t>
            </a:r>
            <a:endParaRPr lang="en-US" sz="2800" dirty="0" smtClean="0">
              <a:latin typeface="Times New Roman" panose="02020603050405020304" pitchFamily="18" charset="0"/>
              <a:cs typeface="Times New Roman" panose="02020603050405020304" pitchFamily="18" charset="0"/>
            </a:endParaRPr>
          </a:p>
          <a:p>
            <a:pPr marL="285750" indent="-285750">
              <a:buFontTx/>
              <a:buChar char="-"/>
            </a:pPr>
            <a:r>
              <a:rPr lang="en-US" sz="2800" dirty="0" err="1" smtClean="0">
                <a:latin typeface="Times New Roman" panose="02020603050405020304" pitchFamily="18" charset="0"/>
                <a:cs typeface="Times New Roman" panose="02020603050405020304" pitchFamily="18" charset="0"/>
              </a:rPr>
              <a:t>Cách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ứng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xử</a:t>
            </a:r>
            <a:r>
              <a:rPr lang="en-US" sz="2800" dirty="0" smtClean="0">
                <a:latin typeface="Times New Roman" panose="02020603050405020304" pitchFamily="18" charset="0"/>
                <a:cs typeface="Times New Roman" panose="02020603050405020304" pitchFamily="18" charset="0"/>
              </a:rPr>
              <a:t> : </a:t>
            </a:r>
          </a:p>
          <a:p>
            <a:pPr fontAlgn="base"/>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Quan </a:t>
            </a:r>
            <a:r>
              <a:rPr lang="vi-VN" sz="2800" dirty="0">
                <a:latin typeface="Times New Roman" panose="02020603050405020304" pitchFamily="18" charset="0"/>
                <a:cs typeface="Times New Roman" panose="02020603050405020304" pitchFamily="18" charset="0"/>
              </a:rPr>
              <a:t>hệ trên dưới tôn kính.</a:t>
            </a:r>
          </a:p>
          <a:p>
            <a:pPr fontAlgn="base"/>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Quan </a:t>
            </a:r>
            <a:r>
              <a:rPr lang="vi-VN" sz="2800" dirty="0">
                <a:latin typeface="Times New Roman" panose="02020603050405020304" pitchFamily="18" charset="0"/>
                <a:cs typeface="Times New Roman" panose="02020603050405020304" pitchFamily="18" charset="0"/>
              </a:rPr>
              <a:t>hệ cha con chí hiếu.</a:t>
            </a:r>
          </a:p>
          <a:p>
            <a:pPr fontAlgn="base"/>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Quan </a:t>
            </a:r>
            <a:r>
              <a:rPr lang="vi-VN" sz="2800" dirty="0">
                <a:latin typeface="Times New Roman" panose="02020603050405020304" pitchFamily="18" charset="0"/>
                <a:cs typeface="Times New Roman" panose="02020603050405020304" pitchFamily="18" charset="0"/>
              </a:rPr>
              <a:t>hệ vợ chồng ân tình.</a:t>
            </a:r>
          </a:p>
          <a:p>
            <a:pPr fontAlgn="base"/>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Quan </a:t>
            </a:r>
            <a:r>
              <a:rPr lang="vi-VN" sz="2800" dirty="0">
                <a:latin typeface="Times New Roman" panose="02020603050405020304" pitchFamily="18" charset="0"/>
                <a:cs typeface="Times New Roman" panose="02020603050405020304" pitchFamily="18" charset="0"/>
              </a:rPr>
              <a:t>hệ anh em thuận hoà.</a:t>
            </a:r>
          </a:p>
          <a:p>
            <a:pPr fontAlgn="base"/>
            <a:r>
              <a:rPr lang="en-US" sz="2800" dirty="0" smtClean="0">
                <a:latin typeface="Times New Roman" panose="02020603050405020304" pitchFamily="18" charset="0"/>
                <a:cs typeface="Times New Roman" panose="02020603050405020304" pitchFamily="18" charset="0"/>
              </a:rPr>
              <a:t>+ </a:t>
            </a:r>
            <a:r>
              <a:rPr lang="vi-VN" sz="2800" dirty="0" smtClean="0">
                <a:latin typeface="Times New Roman" panose="02020603050405020304" pitchFamily="18" charset="0"/>
                <a:cs typeface="Times New Roman" panose="02020603050405020304" pitchFamily="18" charset="0"/>
              </a:rPr>
              <a:t>Quan </a:t>
            </a:r>
            <a:r>
              <a:rPr lang="vi-VN" sz="2800" dirty="0">
                <a:latin typeface="Times New Roman" panose="02020603050405020304" pitchFamily="18" charset="0"/>
                <a:cs typeface="Times New Roman" panose="02020603050405020304" pitchFamily="18" charset="0"/>
              </a:rPr>
              <a:t>hệ bạn bè </a:t>
            </a:r>
            <a:r>
              <a:rPr lang="en-US" sz="2800" dirty="0" err="1" smtClean="0">
                <a:latin typeface="Times New Roman" panose="02020603050405020304" pitchFamily="18" charset="0"/>
                <a:cs typeface="Times New Roman" panose="02020603050405020304" pitchFamily="18" charset="0"/>
              </a:rPr>
              <a:t>tình</a:t>
            </a:r>
            <a:r>
              <a:rPr lang="vi-VN" sz="2800" dirty="0" smtClean="0">
                <a:latin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cs typeface="Times New Roman" panose="02020603050405020304" pitchFamily="18" charset="0"/>
              </a:rPr>
              <a:t>nghĩa</a:t>
            </a:r>
          </a:p>
          <a:p>
            <a:endParaRPr lang="en-US" sz="2800" dirty="0">
              <a:latin typeface="Times New Roman" panose="02020603050405020304" pitchFamily="18" charset="0"/>
              <a:cs typeface="Times New Roman" panose="02020603050405020304" pitchFamily="18" charset="0"/>
            </a:endParaRPr>
          </a:p>
        </p:txBody>
      </p:sp>
      <p:sp>
        <p:nvSpPr>
          <p:cNvPr id="5" name="Rectangle 4"/>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Tree>
    <p:extLst>
      <p:ext uri="{BB962C8B-B14F-4D97-AF65-F5344CB8AC3E}">
        <p14:creationId xmlns:p14="http://schemas.microsoft.com/office/powerpoint/2010/main" val="223209056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ownload (2).jpg"/>
          <p:cNvPicPr>
            <a:picLocks noChangeAspect="1"/>
          </p:cNvPicPr>
          <p:nvPr/>
        </p:nvPicPr>
        <p:blipFill>
          <a:blip r:embed="rId2"/>
          <a:stretch>
            <a:fillRect/>
          </a:stretch>
        </p:blipFill>
        <p:spPr>
          <a:xfrm>
            <a:off x="6077435" y="908333"/>
            <a:ext cx="5601269" cy="2955498"/>
          </a:xfrm>
          <a:prstGeom prst="rect">
            <a:avLst/>
          </a:prstGeom>
        </p:spPr>
      </p:pic>
      <p:pic>
        <p:nvPicPr>
          <p:cNvPr id="4" name="Picture 3" descr="download.jpg"/>
          <p:cNvPicPr>
            <a:picLocks noChangeAspect="1"/>
          </p:cNvPicPr>
          <p:nvPr/>
        </p:nvPicPr>
        <p:blipFill>
          <a:blip r:embed="rId3"/>
          <a:stretch>
            <a:fillRect/>
          </a:stretch>
        </p:blipFill>
        <p:spPr>
          <a:xfrm>
            <a:off x="341195" y="4065562"/>
            <a:ext cx="5314017" cy="2792437"/>
          </a:xfrm>
          <a:prstGeom prst="rect">
            <a:avLst/>
          </a:prstGeom>
        </p:spPr>
      </p:pic>
      <p:pic>
        <p:nvPicPr>
          <p:cNvPr id="5" name="Picture 4" descr="download (1).jpg"/>
          <p:cNvPicPr>
            <a:picLocks noChangeAspect="1"/>
          </p:cNvPicPr>
          <p:nvPr/>
        </p:nvPicPr>
        <p:blipFill>
          <a:blip r:embed="rId4"/>
          <a:stretch>
            <a:fillRect/>
          </a:stretch>
        </p:blipFill>
        <p:spPr>
          <a:xfrm>
            <a:off x="6077435" y="4065562"/>
            <a:ext cx="5601269" cy="2792438"/>
          </a:xfrm>
          <a:prstGeom prst="rect">
            <a:avLst/>
          </a:prstGeom>
        </p:spPr>
      </p:pic>
      <p:pic>
        <p:nvPicPr>
          <p:cNvPr id="6" name="Picture 5" descr="download.jpg"/>
          <p:cNvPicPr>
            <a:picLocks noChangeAspect="1"/>
          </p:cNvPicPr>
          <p:nvPr/>
        </p:nvPicPr>
        <p:blipFill>
          <a:blip r:embed="rId5"/>
          <a:stretch>
            <a:fillRect/>
          </a:stretch>
        </p:blipFill>
        <p:spPr>
          <a:xfrm>
            <a:off x="301074" y="923654"/>
            <a:ext cx="5354138" cy="2924855"/>
          </a:xfrm>
          <a:prstGeom prst="rect">
            <a:avLst/>
          </a:prstGeom>
        </p:spPr>
      </p:pic>
      <p:sp>
        <p:nvSpPr>
          <p:cNvPr id="7" name="Rectangle 6"/>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Tree>
    <p:extLst>
      <p:ext uri="{BB962C8B-B14F-4D97-AF65-F5344CB8AC3E}">
        <p14:creationId xmlns:p14="http://schemas.microsoft.com/office/powerpoint/2010/main" val="360234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linds(horizontal)">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linds(horizont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560283" y="924619"/>
            <a:ext cx="6468534" cy="523220"/>
          </a:xfrm>
          <a:prstGeom prst="rect">
            <a:avLst/>
          </a:prstGeom>
          <a:solidFill>
            <a:srgbClr val="92D050"/>
          </a:solidFill>
        </p:spPr>
        <p:txBody>
          <a:bodyPr wrap="square" rtlCol="0">
            <a:spAutoFit/>
          </a:bodyPr>
          <a:lstStyle/>
          <a:p>
            <a:pPr algn="ctr"/>
            <a:r>
              <a:rPr lang="en-US" sz="2800" dirty="0" err="1" smtClean="0">
                <a:latin typeface="Times New Roman" panose="02020603050405020304" pitchFamily="18" charset="0"/>
                <a:cs typeface="Times New Roman" panose="02020603050405020304" pitchFamily="18" charset="0"/>
              </a:rPr>
              <a:t>Nhóm</a:t>
            </a:r>
            <a:r>
              <a:rPr lang="en-US" sz="2800" dirty="0" smtClean="0">
                <a:latin typeface="Times New Roman" panose="02020603050405020304" pitchFamily="18" charset="0"/>
                <a:cs typeface="Times New Roman" panose="02020603050405020304" pitchFamily="18" charset="0"/>
              </a:rPr>
              <a:t> </a:t>
            </a:r>
            <a:r>
              <a:rPr lang="en-US" sz="2800" dirty="0">
                <a:latin typeface="Times New Roman" panose="02020603050405020304" pitchFamily="18" charset="0"/>
                <a:cs typeface="Times New Roman" panose="02020603050405020304" pitchFamily="18" charset="0"/>
              </a:rPr>
              <a:t>4</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nghệ</a:t>
            </a:r>
            <a:r>
              <a:rPr lang="en-US" sz="2800"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FF0000"/>
                </a:solidFill>
                <a:latin typeface="Times New Roman" panose="02020603050405020304" pitchFamily="18" charset="0"/>
                <a:cs typeface="Times New Roman" panose="02020603050405020304" pitchFamily="18" charset="0"/>
              </a:rPr>
              <a:t>thuật</a:t>
            </a:r>
            <a:r>
              <a:rPr lang="en-US" sz="2800" dirty="0" smtClean="0">
                <a:solidFill>
                  <a:srgbClr val="FF0000"/>
                </a:solidFill>
                <a:latin typeface="Times New Roman" panose="02020603050405020304" pitchFamily="18" charset="0"/>
                <a:cs typeface="Times New Roman" panose="02020603050405020304" pitchFamily="18" charset="0"/>
              </a:rPr>
              <a:t>  </a:t>
            </a:r>
            <a:endParaRPr lang="en-US" sz="2800" dirty="0">
              <a:solidFill>
                <a:srgbClr val="FF0000"/>
              </a:solidFill>
              <a:latin typeface="Times New Roman" panose="02020603050405020304" pitchFamily="18" charset="0"/>
              <a:cs typeface="Times New Roman" panose="02020603050405020304" pitchFamily="18" charset="0"/>
            </a:endParaRPr>
          </a:p>
        </p:txBody>
      </p:sp>
      <p:sp>
        <p:nvSpPr>
          <p:cNvPr id="3" name="TextBox 2"/>
          <p:cNvSpPr txBox="1"/>
          <p:nvPr/>
        </p:nvSpPr>
        <p:spPr>
          <a:xfrm>
            <a:off x="232422" y="1506815"/>
            <a:ext cx="9352986" cy="3539430"/>
          </a:xfrm>
          <a:prstGeom prst="rect">
            <a:avLst/>
          </a:prstGeom>
          <a:solidFill>
            <a:schemeClr val="accent2">
              <a:lumMod val="60000"/>
              <a:lumOff val="40000"/>
            </a:schemeClr>
          </a:solidFill>
        </p:spPr>
        <p:txBody>
          <a:bodyPr wrap="square" rtlCol="0">
            <a:spAutoFit/>
          </a:bodyPr>
          <a:lstStyle/>
          <a:p>
            <a:pPr marL="285750" indent="-285750">
              <a:buFontTx/>
              <a:buChar char="-"/>
            </a:pP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học</a:t>
            </a:r>
            <a:r>
              <a:rPr lang="en-US" sz="2800" dirty="0" smtClean="0">
                <a:latin typeface="Times New Roman" panose="02020603050405020304" pitchFamily="18" charset="0"/>
                <a:cs typeface="Times New Roman" panose="02020603050405020304" pitchFamily="18" charset="0"/>
              </a:rPr>
              <a:t> :  Kho </a:t>
            </a:r>
            <a:r>
              <a:rPr lang="en-US" sz="2800" dirty="0" err="1" smtClean="0">
                <a:latin typeface="Times New Roman" panose="02020603050405020304" pitchFamily="18" charset="0"/>
                <a:cs typeface="Times New Roman" panose="02020603050405020304" pitchFamily="18" charset="0"/>
              </a:rPr>
              <a:t>tàng</a:t>
            </a:r>
            <a:r>
              <a:rPr lang="en-US" sz="2800" dirty="0" smtClean="0">
                <a:latin typeface="Times New Roman" panose="02020603050405020304" pitchFamily="18" charset="0"/>
                <a:cs typeface="Times New Roman" panose="02020603050405020304" pitchFamily="18" charset="0"/>
              </a:rPr>
              <a:t> ca </a:t>
            </a:r>
            <a:r>
              <a:rPr lang="en-US" sz="2800" dirty="0" err="1" smtClean="0">
                <a:latin typeface="Times New Roman" panose="02020603050405020304" pitchFamily="18" charset="0"/>
                <a:cs typeface="Times New Roman" panose="02020603050405020304" pitchFamily="18" charset="0"/>
              </a:rPr>
              <a:t>dao</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tục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ngữ</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hò</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vè</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thần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thuyết</a:t>
            </a:r>
            <a:r>
              <a:rPr lang="en-US" sz="2800" dirty="0" smtClean="0">
                <a:latin typeface="Times New Roman" panose="02020603050405020304" pitchFamily="18" charset="0"/>
                <a:cs typeface="Times New Roman" panose="02020603050405020304" pitchFamily="18" charset="0"/>
              </a:rPr>
              <a:t> …. </a:t>
            </a:r>
          </a:p>
          <a:p>
            <a:pPr marL="285750" indent="-285750">
              <a:buFontTx/>
              <a:buChar char="-"/>
            </a:pP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thuật</a:t>
            </a:r>
            <a:r>
              <a:rPr lang="en-US" sz="2800" dirty="0" smtClean="0">
                <a:latin typeface="Times New Roman" panose="02020603050405020304" pitchFamily="18" charset="0"/>
                <a:cs typeface="Times New Roman" panose="02020603050405020304" pitchFamily="18" charset="0"/>
              </a:rPr>
              <a:t> : </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điệu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ca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vùng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miền</a:t>
            </a:r>
            <a:r>
              <a:rPr lang="en-US" sz="2800" dirty="0" smtClean="0">
                <a:latin typeface="Times New Roman" panose="02020603050405020304" pitchFamily="18" charset="0"/>
                <a:cs typeface="Times New Roman" panose="02020603050405020304" pitchFamily="18" charset="0"/>
              </a:rPr>
              <a:t> </a:t>
            </a: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loại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hình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thuật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khấu</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rối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tuồng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chèo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cải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lương</a:t>
            </a:r>
            <a:r>
              <a:rPr lang="en-US" sz="2800" dirty="0" smtClean="0">
                <a:latin typeface="Times New Roman" panose="02020603050405020304" pitchFamily="18" charset="0"/>
                <a:cs typeface="Times New Roman" panose="02020603050405020304" pitchFamily="18" charset="0"/>
              </a:rPr>
              <a:t> …. </a:t>
            </a:r>
          </a:p>
          <a:p>
            <a:pPr algn="just"/>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Trang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phục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dài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thân</a:t>
            </a:r>
            <a:r>
              <a:rPr lang="en-US" sz="2800" dirty="0" smtClean="0">
                <a:latin typeface="Times New Roman" panose="02020603050405020304" pitchFamily="18" charset="0"/>
                <a:cs typeface="Times New Roman" panose="02020603050405020304" pitchFamily="18" charset="0"/>
              </a:rPr>
              <a:t>…</a:t>
            </a:r>
          </a:p>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Mĩ</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thuật</a:t>
            </a:r>
            <a:r>
              <a:rPr lang="en-US" sz="2800" dirty="0" smtClean="0">
                <a:latin typeface="Times New Roman" panose="02020603050405020304" pitchFamily="18" charset="0"/>
                <a:cs typeface="Times New Roman" panose="02020603050405020304" pitchFamily="18" charset="0"/>
              </a:rPr>
              <a:t> : </a:t>
            </a:r>
            <a:r>
              <a:rPr lang="en-US" sz="2800" dirty="0" err="1" smtClean="0">
                <a:latin typeface="Times New Roman" panose="02020603050405020304" pitchFamily="18" charset="0"/>
                <a:cs typeface="Times New Roman" panose="02020603050405020304" pitchFamily="18" charset="0"/>
              </a:rPr>
              <a:t>Tranh</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gian</a:t>
            </a:r>
            <a:r>
              <a:rPr lang="en-US" sz="2800" dirty="0" smtClean="0">
                <a:latin typeface="Times New Roman" panose="02020603050405020304" pitchFamily="18" charset="0"/>
                <a:cs typeface="Times New Roman" panose="02020603050405020304" pitchFamily="18" charset="0"/>
              </a:rPr>
              <a:t> </a:t>
            </a:r>
            <a:endParaRPr lang="en-US" sz="28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cstate="print"/>
          <a:stretch>
            <a:fillRect/>
          </a:stretch>
        </p:blipFill>
        <p:spPr>
          <a:xfrm>
            <a:off x="9775797" y="1026163"/>
            <a:ext cx="2416203" cy="1717067"/>
          </a:xfrm>
          <a:prstGeom prst="rect">
            <a:avLst/>
          </a:prstGeom>
        </p:spPr>
      </p:pic>
      <p:pic>
        <p:nvPicPr>
          <p:cNvPr id="6" name="Picture 5"/>
          <p:cNvPicPr>
            <a:picLocks noChangeAspect="1"/>
          </p:cNvPicPr>
          <p:nvPr/>
        </p:nvPicPr>
        <p:blipFill>
          <a:blip r:embed="rId3" cstate="print"/>
          <a:stretch>
            <a:fillRect/>
          </a:stretch>
        </p:blipFill>
        <p:spPr>
          <a:xfrm>
            <a:off x="1211313" y="5046245"/>
            <a:ext cx="2416202" cy="1841243"/>
          </a:xfrm>
          <a:prstGeom prst="rect">
            <a:avLst/>
          </a:prstGeom>
        </p:spPr>
      </p:pic>
      <p:pic>
        <p:nvPicPr>
          <p:cNvPr id="7" name="Picture 6"/>
          <p:cNvPicPr>
            <a:picLocks noChangeAspect="1"/>
          </p:cNvPicPr>
          <p:nvPr/>
        </p:nvPicPr>
        <p:blipFill>
          <a:blip r:embed="rId4"/>
          <a:stretch>
            <a:fillRect/>
          </a:stretch>
        </p:blipFill>
        <p:spPr>
          <a:xfrm>
            <a:off x="3854569" y="5046245"/>
            <a:ext cx="2608792" cy="1841243"/>
          </a:xfrm>
          <a:prstGeom prst="rect">
            <a:avLst/>
          </a:prstGeom>
        </p:spPr>
      </p:pic>
      <p:pic>
        <p:nvPicPr>
          <p:cNvPr id="8" name="Picture 7"/>
          <p:cNvPicPr>
            <a:picLocks noChangeAspect="1"/>
          </p:cNvPicPr>
          <p:nvPr/>
        </p:nvPicPr>
        <p:blipFill>
          <a:blip r:embed="rId5" cstate="print"/>
          <a:stretch>
            <a:fillRect/>
          </a:stretch>
        </p:blipFill>
        <p:spPr>
          <a:xfrm>
            <a:off x="9775797" y="2815286"/>
            <a:ext cx="2416203" cy="1871014"/>
          </a:xfrm>
          <a:prstGeom prst="rect">
            <a:avLst/>
          </a:prstGeom>
        </p:spPr>
      </p:pic>
      <p:pic>
        <p:nvPicPr>
          <p:cNvPr id="9" name="Picture 8"/>
          <p:cNvPicPr>
            <a:picLocks noChangeAspect="1"/>
          </p:cNvPicPr>
          <p:nvPr/>
        </p:nvPicPr>
        <p:blipFill>
          <a:blip r:embed="rId6" cstate="print"/>
          <a:stretch>
            <a:fillRect/>
          </a:stretch>
        </p:blipFill>
        <p:spPr>
          <a:xfrm>
            <a:off x="6917469" y="5046245"/>
            <a:ext cx="2667939" cy="1811755"/>
          </a:xfrm>
          <a:prstGeom prst="rect">
            <a:avLst/>
          </a:prstGeom>
        </p:spPr>
      </p:pic>
      <p:sp>
        <p:nvSpPr>
          <p:cNvPr id="10" name="Rectangle 9"/>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Tree>
    <p:extLst>
      <p:ext uri="{BB962C8B-B14F-4D97-AF65-F5344CB8AC3E}">
        <p14:creationId xmlns:p14="http://schemas.microsoft.com/office/powerpoint/2010/main" val="2500730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circle(in)">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circle(in)">
                                      <p:cBhvr>
                                        <p:cTn id="27" dur="20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circle(in)">
                                      <p:cBhvr>
                                        <p:cTn id="3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ownload (3).jpg"/>
          <p:cNvPicPr>
            <a:picLocks noChangeAspect="1"/>
          </p:cNvPicPr>
          <p:nvPr/>
        </p:nvPicPr>
        <p:blipFill>
          <a:blip r:embed="rId2"/>
          <a:stretch>
            <a:fillRect/>
          </a:stretch>
        </p:blipFill>
        <p:spPr>
          <a:xfrm>
            <a:off x="37210" y="903062"/>
            <a:ext cx="2473978" cy="3289110"/>
          </a:xfrm>
          <a:prstGeom prst="rect">
            <a:avLst/>
          </a:prstGeom>
        </p:spPr>
      </p:pic>
      <p:pic>
        <p:nvPicPr>
          <p:cNvPr id="3" name="Picture 2" descr="download (4).jpg"/>
          <p:cNvPicPr>
            <a:picLocks noChangeAspect="1"/>
          </p:cNvPicPr>
          <p:nvPr/>
        </p:nvPicPr>
        <p:blipFill>
          <a:blip r:embed="rId3"/>
          <a:stretch>
            <a:fillRect/>
          </a:stretch>
        </p:blipFill>
        <p:spPr>
          <a:xfrm>
            <a:off x="2571482" y="950627"/>
            <a:ext cx="2673469" cy="3410387"/>
          </a:xfrm>
          <a:prstGeom prst="rect">
            <a:avLst/>
          </a:prstGeom>
        </p:spPr>
      </p:pic>
      <p:pic>
        <p:nvPicPr>
          <p:cNvPr id="4" name="Picture 3" descr="download (5).jpg"/>
          <p:cNvPicPr>
            <a:picLocks noChangeAspect="1"/>
          </p:cNvPicPr>
          <p:nvPr/>
        </p:nvPicPr>
        <p:blipFill>
          <a:blip r:embed="rId4"/>
          <a:stretch>
            <a:fillRect/>
          </a:stretch>
        </p:blipFill>
        <p:spPr>
          <a:xfrm>
            <a:off x="5305246" y="903062"/>
            <a:ext cx="3077500" cy="3289110"/>
          </a:xfrm>
          <a:prstGeom prst="rect">
            <a:avLst/>
          </a:prstGeom>
        </p:spPr>
      </p:pic>
      <p:pic>
        <p:nvPicPr>
          <p:cNvPr id="6" name="Picture 5" descr="images.jpg"/>
          <p:cNvPicPr>
            <a:picLocks noChangeAspect="1"/>
          </p:cNvPicPr>
          <p:nvPr/>
        </p:nvPicPr>
        <p:blipFill>
          <a:blip r:embed="rId5"/>
          <a:stretch>
            <a:fillRect/>
          </a:stretch>
        </p:blipFill>
        <p:spPr>
          <a:xfrm>
            <a:off x="8382746" y="908333"/>
            <a:ext cx="3261815" cy="3207224"/>
          </a:xfrm>
          <a:prstGeom prst="rect">
            <a:avLst/>
          </a:prstGeom>
        </p:spPr>
      </p:pic>
      <p:pic>
        <p:nvPicPr>
          <p:cNvPr id="7" name="Picture 6" descr="download (1).jpg"/>
          <p:cNvPicPr>
            <a:picLocks noChangeAspect="1"/>
          </p:cNvPicPr>
          <p:nvPr/>
        </p:nvPicPr>
        <p:blipFill>
          <a:blip r:embed="rId6"/>
          <a:stretch>
            <a:fillRect/>
          </a:stretch>
        </p:blipFill>
        <p:spPr>
          <a:xfrm>
            <a:off x="245660" y="4192172"/>
            <a:ext cx="3416774" cy="2426992"/>
          </a:xfrm>
          <a:prstGeom prst="rect">
            <a:avLst/>
          </a:prstGeom>
        </p:spPr>
      </p:pic>
      <p:pic>
        <p:nvPicPr>
          <p:cNvPr id="8" name="Picture 7" descr="download.jpg"/>
          <p:cNvPicPr>
            <a:picLocks noChangeAspect="1"/>
          </p:cNvPicPr>
          <p:nvPr/>
        </p:nvPicPr>
        <p:blipFill>
          <a:blip r:embed="rId7"/>
          <a:stretch>
            <a:fillRect/>
          </a:stretch>
        </p:blipFill>
        <p:spPr>
          <a:xfrm>
            <a:off x="3848668" y="4192172"/>
            <a:ext cx="3930555" cy="2386049"/>
          </a:xfrm>
          <a:prstGeom prst="rect">
            <a:avLst/>
          </a:prstGeom>
        </p:spPr>
      </p:pic>
      <p:pic>
        <p:nvPicPr>
          <p:cNvPr id="10" name="Picture 9" descr="roi-nuoc.jpg"/>
          <p:cNvPicPr>
            <a:picLocks noChangeAspect="1"/>
          </p:cNvPicPr>
          <p:nvPr/>
        </p:nvPicPr>
        <p:blipFill>
          <a:blip r:embed="rId8"/>
          <a:stretch>
            <a:fillRect/>
          </a:stretch>
        </p:blipFill>
        <p:spPr>
          <a:xfrm>
            <a:off x="7875753" y="4192172"/>
            <a:ext cx="3947757" cy="2447464"/>
          </a:xfrm>
          <a:prstGeom prst="rect">
            <a:avLst/>
          </a:prstGeom>
        </p:spPr>
      </p:pic>
      <p:sp>
        <p:nvSpPr>
          <p:cNvPr id="9" name="Rectangle 8"/>
          <p:cNvSpPr/>
          <p:nvPr/>
        </p:nvSpPr>
        <p:spPr>
          <a:xfrm>
            <a:off x="646729" y="-4550"/>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Tree>
    <p:extLst>
      <p:ext uri="{BB962C8B-B14F-4D97-AF65-F5344CB8AC3E}">
        <p14:creationId xmlns:p14="http://schemas.microsoft.com/office/powerpoint/2010/main" val="53778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linds(horizont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linds(horizont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blinds(horizontal)">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blinds(horizontal)">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linds(horizontal)">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0626" y="1078174"/>
            <a:ext cx="3125338"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Đặt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   </a:t>
            </a:r>
            <a:endParaRPr lang="en-US" sz="2800" b="1" dirty="0">
              <a:latin typeface="Times New Roman" panose="02020603050405020304" pitchFamily="18" charset="0"/>
              <a:cs typeface="Times New Roman" panose="02020603050405020304" pitchFamily="18" charset="0"/>
            </a:endParaRPr>
          </a:p>
        </p:txBody>
      </p:sp>
      <p:sp>
        <p:nvSpPr>
          <p:cNvPr id="10" name="TextBox 9"/>
          <p:cNvSpPr txBox="1"/>
          <p:nvPr/>
        </p:nvSpPr>
        <p:spPr>
          <a:xfrm>
            <a:off x="750626" y="1463851"/>
            <a:ext cx="3764224"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II. </a:t>
            </a:r>
            <a:r>
              <a:rPr lang="en-US" sz="2800" b="1" dirty="0" err="1" smtClean="0">
                <a:latin typeface="Times New Roman" panose="02020603050405020304" pitchFamily="18" charset="0"/>
                <a:cs typeface="Times New Roman" panose="02020603050405020304" pitchFamily="18" charset="0"/>
              </a:rPr>
              <a:t>Nội</a:t>
            </a:r>
            <a:r>
              <a:rPr lang="en-US" sz="2800" b="1" dirty="0" smtClean="0">
                <a:latin typeface="Times New Roman" panose="02020603050405020304" pitchFamily="18" charset="0"/>
                <a:cs typeface="Times New Roman" panose="02020603050405020304" pitchFamily="18" charset="0"/>
              </a:rPr>
              <a:t> dung </a:t>
            </a:r>
            <a:r>
              <a:rPr lang="en-US" sz="2800" b="1" dirty="0" err="1" smtClean="0">
                <a:latin typeface="Times New Roman" panose="02020603050405020304" pitchFamily="18" charset="0"/>
                <a:cs typeface="Times New Roman" panose="02020603050405020304" pitchFamily="18" charset="0"/>
              </a:rPr>
              <a:t>bài</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học</a:t>
            </a:r>
            <a:r>
              <a:rPr lang="en-US" sz="2800" b="1" dirty="0" smtClean="0">
                <a:latin typeface="Times New Roman" panose="02020603050405020304" pitchFamily="18" charset="0"/>
                <a:cs typeface="Times New Roman" panose="02020603050405020304" pitchFamily="18" charset="0"/>
              </a:rPr>
              <a:t> :   </a:t>
            </a:r>
            <a:endParaRPr lang="en-US" sz="2800" b="1" dirty="0">
              <a:latin typeface="Times New Roman" panose="02020603050405020304" pitchFamily="18" charset="0"/>
              <a:cs typeface="Times New Roman" panose="02020603050405020304" pitchFamily="18" charset="0"/>
            </a:endParaRPr>
          </a:p>
        </p:txBody>
      </p:sp>
      <p:sp>
        <p:nvSpPr>
          <p:cNvPr id="2" name="TextBox 1"/>
          <p:cNvSpPr txBox="1"/>
          <p:nvPr/>
        </p:nvSpPr>
        <p:spPr>
          <a:xfrm>
            <a:off x="736552" y="1922316"/>
            <a:ext cx="6278824"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đẹp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là</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gì</a:t>
            </a:r>
            <a:r>
              <a:rPr lang="en-US" sz="2800" dirty="0" smtClean="0">
                <a:latin typeface="Times New Roman" panose="02020603050405020304" pitchFamily="18" charset="0"/>
                <a:cs typeface="Times New Roman" panose="02020603050405020304" pitchFamily="18" charset="0"/>
              </a:rPr>
              <a:t> ? </a:t>
            </a:r>
            <a:endParaRPr lang="en-US" sz="2800" dirty="0">
              <a:latin typeface="Times New Roman" panose="02020603050405020304" pitchFamily="18" charset="0"/>
              <a:cs typeface="Times New Roman" panose="02020603050405020304" pitchFamily="18" charset="0"/>
            </a:endParaRPr>
          </a:p>
        </p:txBody>
      </p:sp>
      <p:sp>
        <p:nvSpPr>
          <p:cNvPr id="13" name="Rectangle 12"/>
          <p:cNvSpPr/>
          <p:nvPr/>
        </p:nvSpPr>
        <p:spPr>
          <a:xfrm>
            <a:off x="1215711" y="2445536"/>
            <a:ext cx="8510954" cy="1815882"/>
          </a:xfrm>
          <a:prstGeom prst="rect">
            <a:avLst/>
          </a:prstGeom>
          <a:solidFill>
            <a:srgbClr val="92D050"/>
          </a:solidFill>
        </p:spPr>
        <p:txBody>
          <a:bodyPr wrap="square">
            <a:spAutoFit/>
          </a:bodyPr>
          <a:lstStyle/>
          <a:p>
            <a:pPr algn="just"/>
            <a:r>
              <a:rPr lang="en-US" sz="2800" b="0" i="0" dirty="0" smtClean="0">
                <a:solidFill>
                  <a:srgbClr val="000000"/>
                </a:solidFill>
                <a:effectLst/>
                <a:latin typeface="Times New Roman" panose="02020603050405020304" pitchFamily="18" charset="0"/>
                <a:cs typeface="Times New Roman" panose="02020603050405020304" pitchFamily="18" charset="0"/>
              </a:rPr>
              <a:t>	</a:t>
            </a:r>
            <a:r>
              <a:rPr lang="vi-VN" sz="2800" b="0" i="0" dirty="0" smtClean="0">
                <a:solidFill>
                  <a:srgbClr val="000000"/>
                </a:solidFill>
                <a:effectLst/>
                <a:latin typeface="Times New Roman" panose="02020603050405020304" pitchFamily="18" charset="0"/>
                <a:cs typeface="Times New Roman" panose="02020603050405020304" pitchFamily="18" charset="0"/>
              </a:rPr>
              <a:t>Truyền thống tốt đẹp của dân tộc là những giá trị tinh thần (những tư tưởng, tính cách, lối sống, cách ứng xử tốt đẹp…) hình thành trong quá trình lịch sử lâu dài của dân tộc, được truyền từ thế hệ này sang thế hệ khác.</a:t>
            </a:r>
            <a:endParaRPr lang="vi-VN" sz="2800" b="0" i="0" dirty="0">
              <a:solidFill>
                <a:srgbClr val="000000"/>
              </a:solidFill>
              <a:effectLst/>
              <a:latin typeface="Times New Roman" panose="02020603050405020304" pitchFamily="18" charset="0"/>
              <a:cs typeface="Times New Roman" panose="02020603050405020304" pitchFamily="18" charset="0"/>
            </a:endParaRPr>
          </a:p>
        </p:txBody>
      </p:sp>
      <p:sp>
        <p:nvSpPr>
          <p:cNvPr id="14" name="TextBox 13"/>
          <p:cNvSpPr txBox="1"/>
          <p:nvPr/>
        </p:nvSpPr>
        <p:spPr>
          <a:xfrm>
            <a:off x="797855" y="4156042"/>
            <a:ext cx="9441124" cy="523220"/>
          </a:xfrm>
          <a:prstGeom prst="rect">
            <a:avLst/>
          </a:prstGeom>
          <a:noFill/>
        </p:spPr>
        <p:txBody>
          <a:bodyPr wrap="square" rtlCol="0">
            <a:spAutoFit/>
          </a:bodyPr>
          <a:lstStyle/>
          <a:p>
            <a:r>
              <a:rPr lang="en-US" sz="2800" dirty="0">
                <a:latin typeface="Times New Roman" panose="02020603050405020304" pitchFamily="18" charset="0"/>
                <a:cs typeface="Times New Roman" panose="02020603050405020304" pitchFamily="18" charset="0"/>
              </a:rPr>
              <a:t>2</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đẹp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ta :  </a:t>
            </a:r>
            <a:endParaRPr lang="en-US" sz="2800" dirty="0">
              <a:latin typeface="Times New Roman" panose="02020603050405020304" pitchFamily="18" charset="0"/>
              <a:cs typeface="Times New Roman" panose="02020603050405020304" pitchFamily="18" charset="0"/>
            </a:endParaRPr>
          </a:p>
        </p:txBody>
      </p:sp>
      <p:sp>
        <p:nvSpPr>
          <p:cNvPr id="3" name="TextBox 2"/>
          <p:cNvSpPr txBox="1"/>
          <p:nvPr/>
        </p:nvSpPr>
        <p:spPr>
          <a:xfrm>
            <a:off x="1215711" y="4763709"/>
            <a:ext cx="8510954" cy="1815882"/>
          </a:xfrm>
          <a:prstGeom prst="rect">
            <a:avLst/>
          </a:prstGeom>
          <a:solidFill>
            <a:srgbClr val="92D050"/>
          </a:solid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ta </a:t>
            </a:r>
            <a:r>
              <a:rPr lang="en-US" sz="2800" dirty="0" err="1" smtClean="0">
                <a:latin typeface="Times New Roman" panose="02020603050405020304" pitchFamily="18" charset="0"/>
                <a:cs typeface="Times New Roman" panose="02020603050405020304" pitchFamily="18" charset="0"/>
              </a:rPr>
              <a:t>có</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nhiều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tự</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hào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như</a:t>
            </a:r>
            <a:r>
              <a:rPr lang="en-US" sz="2800" dirty="0" smtClean="0">
                <a:latin typeface="Times New Roman" panose="02020603050405020304" pitchFamily="18" charset="0"/>
                <a:cs typeface="Times New Roman" panose="02020603050405020304" pitchFamily="18" charset="0"/>
              </a:rPr>
              <a:t> : </a:t>
            </a:r>
          </a:p>
          <a:p>
            <a:pPr marL="285750" indent="-285750">
              <a:buFontTx/>
              <a:buChar char="-"/>
            </a:pP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đạo</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đức</a:t>
            </a:r>
            <a:r>
              <a:rPr lang="en-US" sz="2800" dirty="0" smtClean="0">
                <a:latin typeface="Times New Roman" panose="02020603050405020304" pitchFamily="18" charset="0"/>
                <a:cs typeface="Times New Roman" panose="02020603050405020304" pitchFamily="18" charset="0"/>
              </a:rPr>
              <a:t> : </a:t>
            </a:r>
          </a:p>
          <a:p>
            <a:pPr marL="285750" indent="-285750">
              <a:buFontTx/>
              <a:buChar char="-"/>
            </a:pP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văn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hóa</a:t>
            </a:r>
            <a:r>
              <a:rPr lang="en-US" sz="2800" dirty="0" smtClean="0">
                <a:latin typeface="Times New Roman" panose="02020603050405020304" pitchFamily="18" charset="0"/>
                <a:cs typeface="Times New Roman" panose="02020603050405020304" pitchFamily="18" charset="0"/>
              </a:rPr>
              <a:t> : </a:t>
            </a:r>
          </a:p>
          <a:p>
            <a:pPr marL="285750" indent="-285750">
              <a:buFontTx/>
              <a:buChar char="-"/>
            </a:pP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nghệ</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thuật</a:t>
            </a:r>
            <a:r>
              <a:rPr lang="en-US" sz="2800" dirty="0" smtClean="0">
                <a:latin typeface="Times New Roman" panose="02020603050405020304" pitchFamily="18" charset="0"/>
                <a:cs typeface="Times New Roman" panose="02020603050405020304" pitchFamily="18" charset="0"/>
              </a:rPr>
              <a:t> : </a:t>
            </a:r>
            <a:endParaRPr lang="en-US" sz="2800" dirty="0">
              <a:latin typeface="Times New Roman" panose="02020603050405020304" pitchFamily="18" charset="0"/>
              <a:cs typeface="Times New Roman" panose="02020603050405020304" pitchFamily="18" charset="0"/>
            </a:endParaRPr>
          </a:p>
        </p:txBody>
      </p:sp>
      <p:sp>
        <p:nvSpPr>
          <p:cNvPr id="9" name="Rectangle 8"/>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Tree>
    <p:extLst>
      <p:ext uri="{BB962C8B-B14F-4D97-AF65-F5344CB8AC3E}">
        <p14:creationId xmlns:p14="http://schemas.microsoft.com/office/powerpoint/2010/main" val="11268906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62494" y="3664145"/>
            <a:ext cx="4722874" cy="3111565"/>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932" y="3671668"/>
            <a:ext cx="4762500" cy="3186332"/>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53107" y="1749429"/>
            <a:ext cx="4762500" cy="2675616"/>
          </a:xfrm>
          <a:prstGeom prst="rect">
            <a:avLst/>
          </a:prstGeom>
        </p:spPr>
      </p:pic>
      <p:sp>
        <p:nvSpPr>
          <p:cNvPr id="11" name="Rectangle 10"/>
          <p:cNvSpPr/>
          <p:nvPr/>
        </p:nvSpPr>
        <p:spPr>
          <a:xfrm>
            <a:off x="3581071" y="4055712"/>
            <a:ext cx="5106572" cy="369332"/>
          </a:xfrm>
          <a:prstGeom prst="rect">
            <a:avLst/>
          </a:prstGeom>
          <a:solidFill>
            <a:schemeClr val="accent2">
              <a:lumMod val="40000"/>
              <a:lumOff val="60000"/>
            </a:schemeClr>
          </a:solidFill>
        </p:spPr>
        <p:txBody>
          <a:bodyPr wrap="square">
            <a:spAutoFit/>
          </a:bodyPr>
          <a:lstStyle/>
          <a:p>
            <a:r>
              <a:rPr lang="vi-VN" b="1" i="1" dirty="0" smtClean="0">
                <a:solidFill>
                  <a:srgbClr val="000000"/>
                </a:solidFill>
                <a:effectLst/>
                <a:latin typeface="+mj-lt"/>
              </a:rPr>
              <a:t>Không gian chợ hoa Tết truyền thống Hàng Lược</a:t>
            </a:r>
            <a:endParaRPr lang="en-US" b="1" dirty="0">
              <a:latin typeface="+mj-lt"/>
            </a:endParaRPr>
          </a:p>
        </p:txBody>
      </p:sp>
      <p:sp>
        <p:nvSpPr>
          <p:cNvPr id="12" name="Rectangle 11"/>
          <p:cNvSpPr/>
          <p:nvPr/>
        </p:nvSpPr>
        <p:spPr>
          <a:xfrm>
            <a:off x="142876" y="6488668"/>
            <a:ext cx="6312369" cy="369332"/>
          </a:xfrm>
          <a:prstGeom prst="rect">
            <a:avLst/>
          </a:prstGeom>
          <a:solidFill>
            <a:srgbClr val="92D050"/>
          </a:solidFill>
        </p:spPr>
        <p:txBody>
          <a:bodyPr wrap="none" lIns="91440" tIns="45720" rIns="91440" bIns="45720">
            <a:spAutoFit/>
          </a:bodyPr>
          <a:lstStyle/>
          <a:p>
            <a:pPr algn="ctr"/>
            <a:r>
              <a:rPr lang="vi-VN" b="1" i="1" dirty="0">
                <a:latin typeface="+mj-lt"/>
              </a:rPr>
              <a:t>Trình diễn thư pháp tại Không gian Bích họa phố Phùng Hưng.</a:t>
            </a:r>
            <a:endParaRPr lang="en-US" sz="3200" b="1" cap="none" spc="0" dirty="0">
              <a:ln w="0"/>
              <a:solidFill>
                <a:schemeClr val="tx1"/>
              </a:solidFill>
              <a:effectLst>
                <a:outerShdw blurRad="38100" dist="19050" dir="2700000" algn="tl" rotWithShape="0">
                  <a:schemeClr val="dk1">
                    <a:alpha val="40000"/>
                  </a:schemeClr>
                </a:outerShdw>
              </a:effectLst>
              <a:latin typeface="+mj-lt"/>
              <a:cs typeface="Times New Roman" panose="02020603050405020304" pitchFamily="18" charset="0"/>
            </a:endParaRPr>
          </a:p>
        </p:txBody>
      </p:sp>
      <p:sp>
        <p:nvSpPr>
          <p:cNvPr id="13" name="TextBox 12"/>
          <p:cNvSpPr txBox="1"/>
          <p:nvPr/>
        </p:nvSpPr>
        <p:spPr>
          <a:xfrm>
            <a:off x="9242473" y="6406378"/>
            <a:ext cx="2494144" cy="369332"/>
          </a:xfrm>
          <a:prstGeom prst="rect">
            <a:avLst/>
          </a:prstGeom>
          <a:solidFill>
            <a:srgbClr val="92D050"/>
          </a:solidFill>
        </p:spPr>
        <p:txBody>
          <a:bodyPr wrap="none" rtlCol="0">
            <a:spAutoFit/>
          </a:bodyPr>
          <a:lstStyle/>
          <a:p>
            <a:r>
              <a:rPr lang="en-US" b="1" dirty="0" err="1" smtClean="0">
                <a:latin typeface="Times New Roman" panose="02020603050405020304" pitchFamily="18" charset="0"/>
                <a:cs typeface="Times New Roman" panose="02020603050405020304" pitchFamily="18" charset="0"/>
              </a:rPr>
              <a:t>Làng</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gốm</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sứ</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bát</a:t>
            </a:r>
            <a:r>
              <a:rPr lang="en-US" b="1" dirty="0" smtClean="0">
                <a:latin typeface="Times New Roman" panose="02020603050405020304" pitchFamily="18" charset="0"/>
                <a:cs typeface="Times New Roman" panose="02020603050405020304" pitchFamily="18" charset="0"/>
              </a:rPr>
              <a:t> </a:t>
            </a:r>
            <a:r>
              <a:rPr lang="en-US" b="1" dirty="0" err="1" smtClean="0">
                <a:latin typeface="Times New Roman" panose="02020603050405020304" pitchFamily="18" charset="0"/>
                <a:cs typeface="Times New Roman" panose="02020603050405020304" pitchFamily="18" charset="0"/>
              </a:rPr>
              <a:t>Tràng</a:t>
            </a:r>
            <a:endParaRPr lang="en-US" b="1" dirty="0">
              <a:latin typeface="Times New Roman" panose="02020603050405020304" pitchFamily="18" charset="0"/>
              <a:cs typeface="Times New Roman" panose="02020603050405020304" pitchFamily="18" charset="0"/>
            </a:endParaRPr>
          </a:p>
        </p:txBody>
      </p:sp>
      <p:sp>
        <p:nvSpPr>
          <p:cNvPr id="14" name="TextBox 13"/>
          <p:cNvSpPr txBox="1"/>
          <p:nvPr/>
        </p:nvSpPr>
        <p:spPr>
          <a:xfrm>
            <a:off x="1559262" y="1055328"/>
            <a:ext cx="8755923" cy="523220"/>
          </a:xfrm>
          <a:prstGeom prst="rect">
            <a:avLst/>
          </a:prstGeom>
          <a:solidFill>
            <a:srgbClr val="92D050"/>
          </a:solidFill>
        </p:spPr>
        <p:txBody>
          <a:bodyPr wrap="none" rtlCol="0">
            <a:spAutoFit/>
          </a:bodyPr>
          <a:lstStyle/>
          <a:p>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hãy</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kể</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một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số</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truyền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thống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tốt</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đẹp</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địa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phương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em</a:t>
            </a:r>
            <a:r>
              <a:rPr lang="en-US" sz="2800" dirty="0" smtClean="0">
                <a:latin typeface="Times New Roman" panose="02020603050405020304" pitchFamily="18" charset="0"/>
                <a:cs typeface="Times New Roman" panose="02020603050405020304" pitchFamily="18" charset="0"/>
              </a:rPr>
              <a:t>?</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1542976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fltVal val="0"/>
                                          </p:val>
                                        </p:tav>
                                        <p:tav tm="100000">
                                          <p:val>
                                            <p:strVal val="#ppt_w"/>
                                          </p:val>
                                        </p:tav>
                                      </p:tavLst>
                                    </p:anim>
                                    <p:anim calcmode="lin" valueType="num">
                                      <p:cBhvr>
                                        <p:cTn id="8" dur="1000" fill="hold"/>
                                        <p:tgtEl>
                                          <p:spTgt spid="14"/>
                                        </p:tgtEl>
                                        <p:attrNameLst>
                                          <p:attrName>ppt_h</p:attrName>
                                        </p:attrNameLst>
                                      </p:cBhvr>
                                      <p:tavLst>
                                        <p:tav tm="0">
                                          <p:val>
                                            <p:fltVal val="0"/>
                                          </p:val>
                                        </p:tav>
                                        <p:tav tm="100000">
                                          <p:val>
                                            <p:strVal val="#ppt_h"/>
                                          </p:val>
                                        </p:tav>
                                      </p:tavLst>
                                    </p:anim>
                                    <p:anim calcmode="lin" valueType="num">
                                      <p:cBhvr>
                                        <p:cTn id="9" dur="1000" fill="hold"/>
                                        <p:tgtEl>
                                          <p:spTgt spid="14"/>
                                        </p:tgtEl>
                                        <p:attrNameLst>
                                          <p:attrName>style.rotation</p:attrName>
                                        </p:attrNameLst>
                                      </p:cBhvr>
                                      <p:tavLst>
                                        <p:tav tm="0">
                                          <p:val>
                                            <p:fltVal val="90"/>
                                          </p:val>
                                        </p:tav>
                                        <p:tav tm="100000">
                                          <p:val>
                                            <p:fltVal val="0"/>
                                          </p:val>
                                        </p:tav>
                                      </p:tavLst>
                                    </p:anim>
                                    <p:animEffect transition="in" filter="fade">
                                      <p:cBhvr>
                                        <p:cTn id="10" dur="1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1000" fill="hold"/>
                                        <p:tgtEl>
                                          <p:spTgt spid="10"/>
                                        </p:tgtEl>
                                        <p:attrNameLst>
                                          <p:attrName>ppt_w</p:attrName>
                                        </p:attrNameLst>
                                      </p:cBhvr>
                                      <p:tavLst>
                                        <p:tav tm="0">
                                          <p:val>
                                            <p:fltVal val="0"/>
                                          </p:val>
                                        </p:tav>
                                        <p:tav tm="100000">
                                          <p:val>
                                            <p:strVal val="#ppt_w"/>
                                          </p:val>
                                        </p:tav>
                                      </p:tavLst>
                                    </p:anim>
                                    <p:anim calcmode="lin" valueType="num">
                                      <p:cBhvr>
                                        <p:cTn id="16" dur="1000" fill="hold"/>
                                        <p:tgtEl>
                                          <p:spTgt spid="10"/>
                                        </p:tgtEl>
                                        <p:attrNameLst>
                                          <p:attrName>ppt_h</p:attrName>
                                        </p:attrNameLst>
                                      </p:cBhvr>
                                      <p:tavLst>
                                        <p:tav tm="0">
                                          <p:val>
                                            <p:fltVal val="0"/>
                                          </p:val>
                                        </p:tav>
                                        <p:tav tm="100000">
                                          <p:val>
                                            <p:strVal val="#ppt_h"/>
                                          </p:val>
                                        </p:tav>
                                      </p:tavLst>
                                    </p:anim>
                                    <p:anim calcmode="lin" valueType="num">
                                      <p:cBhvr>
                                        <p:cTn id="17" dur="1000" fill="hold"/>
                                        <p:tgtEl>
                                          <p:spTgt spid="10"/>
                                        </p:tgtEl>
                                        <p:attrNameLst>
                                          <p:attrName>style.rotation</p:attrName>
                                        </p:attrNameLst>
                                      </p:cBhvr>
                                      <p:tavLst>
                                        <p:tav tm="0">
                                          <p:val>
                                            <p:fltVal val="90"/>
                                          </p:val>
                                        </p:tav>
                                        <p:tav tm="100000">
                                          <p:val>
                                            <p:fltVal val="0"/>
                                          </p:val>
                                        </p:tav>
                                      </p:tavLst>
                                    </p:anim>
                                    <p:animEffect transition="in" filter="fade">
                                      <p:cBhvr>
                                        <p:cTn id="18" dur="1000"/>
                                        <p:tgtEl>
                                          <p:spTgt spid="10"/>
                                        </p:tgtEl>
                                      </p:cBhvr>
                                    </p:animEffect>
                                  </p:childTnLst>
                                </p:cTn>
                              </p:par>
                              <p:par>
                                <p:cTn id="19" presetID="3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000" fill="hold"/>
                                        <p:tgtEl>
                                          <p:spTgt spid="11"/>
                                        </p:tgtEl>
                                        <p:attrNameLst>
                                          <p:attrName>ppt_w</p:attrName>
                                        </p:attrNameLst>
                                      </p:cBhvr>
                                      <p:tavLst>
                                        <p:tav tm="0">
                                          <p:val>
                                            <p:fltVal val="0"/>
                                          </p:val>
                                        </p:tav>
                                        <p:tav tm="100000">
                                          <p:val>
                                            <p:strVal val="#ppt_w"/>
                                          </p:val>
                                        </p:tav>
                                      </p:tavLst>
                                    </p:anim>
                                    <p:anim calcmode="lin" valueType="num">
                                      <p:cBhvr>
                                        <p:cTn id="22" dur="1000" fill="hold"/>
                                        <p:tgtEl>
                                          <p:spTgt spid="11"/>
                                        </p:tgtEl>
                                        <p:attrNameLst>
                                          <p:attrName>ppt_h</p:attrName>
                                        </p:attrNameLst>
                                      </p:cBhvr>
                                      <p:tavLst>
                                        <p:tav tm="0">
                                          <p:val>
                                            <p:fltVal val="0"/>
                                          </p:val>
                                        </p:tav>
                                        <p:tav tm="100000">
                                          <p:val>
                                            <p:strVal val="#ppt_h"/>
                                          </p:val>
                                        </p:tav>
                                      </p:tavLst>
                                    </p:anim>
                                    <p:anim calcmode="lin" valueType="num">
                                      <p:cBhvr>
                                        <p:cTn id="23" dur="1000" fill="hold"/>
                                        <p:tgtEl>
                                          <p:spTgt spid="11"/>
                                        </p:tgtEl>
                                        <p:attrNameLst>
                                          <p:attrName>style.rotation</p:attrName>
                                        </p:attrNameLst>
                                      </p:cBhvr>
                                      <p:tavLst>
                                        <p:tav tm="0">
                                          <p:val>
                                            <p:fltVal val="90"/>
                                          </p:val>
                                        </p:tav>
                                        <p:tav tm="100000">
                                          <p:val>
                                            <p:fltVal val="0"/>
                                          </p:val>
                                        </p:tav>
                                      </p:tavLst>
                                    </p:anim>
                                    <p:animEffect transition="in" filter="fade">
                                      <p:cBhvr>
                                        <p:cTn id="24" dur="10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additive="base">
                                        <p:cTn id="29" dur="500" fill="hold"/>
                                        <p:tgtEl>
                                          <p:spTgt spid="7"/>
                                        </p:tgtEl>
                                        <p:attrNameLst>
                                          <p:attrName>ppt_x</p:attrName>
                                        </p:attrNameLst>
                                      </p:cBhvr>
                                      <p:tavLst>
                                        <p:tav tm="0">
                                          <p:val>
                                            <p:strVal val="#ppt_x"/>
                                          </p:val>
                                        </p:tav>
                                        <p:tav tm="100000">
                                          <p:val>
                                            <p:strVal val="#ppt_x"/>
                                          </p:val>
                                        </p:tav>
                                      </p:tavLst>
                                    </p:anim>
                                    <p:anim calcmode="lin" valueType="num">
                                      <p:cBhvr additive="base">
                                        <p:cTn id="30" dur="500" fill="hold"/>
                                        <p:tgtEl>
                                          <p:spTgt spid="7"/>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anim calcmode="lin" valueType="num">
                                      <p:cBhvr>
                                        <p:cTn id="39" dur="1000" fill="hold"/>
                                        <p:tgtEl>
                                          <p:spTgt spid="13"/>
                                        </p:tgtEl>
                                        <p:attrNameLst>
                                          <p:attrName>ppt_w</p:attrName>
                                        </p:attrNameLst>
                                      </p:cBhvr>
                                      <p:tavLst>
                                        <p:tav tm="0">
                                          <p:val>
                                            <p:fltVal val="0"/>
                                          </p:val>
                                        </p:tav>
                                        <p:tav tm="100000">
                                          <p:val>
                                            <p:strVal val="#ppt_w"/>
                                          </p:val>
                                        </p:tav>
                                      </p:tavLst>
                                    </p:anim>
                                    <p:anim calcmode="lin" valueType="num">
                                      <p:cBhvr>
                                        <p:cTn id="40" dur="1000" fill="hold"/>
                                        <p:tgtEl>
                                          <p:spTgt spid="13"/>
                                        </p:tgtEl>
                                        <p:attrNameLst>
                                          <p:attrName>ppt_h</p:attrName>
                                        </p:attrNameLst>
                                      </p:cBhvr>
                                      <p:tavLst>
                                        <p:tav tm="0">
                                          <p:val>
                                            <p:fltVal val="0"/>
                                          </p:val>
                                        </p:tav>
                                        <p:tav tm="100000">
                                          <p:val>
                                            <p:strVal val="#ppt_h"/>
                                          </p:val>
                                        </p:tav>
                                      </p:tavLst>
                                    </p:anim>
                                    <p:anim calcmode="lin" valueType="num">
                                      <p:cBhvr>
                                        <p:cTn id="41" dur="1000" fill="hold"/>
                                        <p:tgtEl>
                                          <p:spTgt spid="13"/>
                                        </p:tgtEl>
                                        <p:attrNameLst>
                                          <p:attrName>style.rotation</p:attrName>
                                        </p:attrNameLst>
                                      </p:cBhvr>
                                      <p:tavLst>
                                        <p:tav tm="0">
                                          <p:val>
                                            <p:fltVal val="90"/>
                                          </p:val>
                                        </p:tav>
                                        <p:tav tm="100000">
                                          <p:val>
                                            <p:fltVal val="0"/>
                                          </p:val>
                                        </p:tav>
                                      </p:tavLst>
                                    </p:anim>
                                    <p:animEffect transition="in" filter="fade">
                                      <p:cBhvr>
                                        <p:cTn id="42" dur="1000"/>
                                        <p:tgtEl>
                                          <p:spTgt spid="13"/>
                                        </p:tgtEl>
                                      </p:cBhvr>
                                    </p:animEffect>
                                  </p:childTnLst>
                                </p:cTn>
                              </p:par>
                              <p:par>
                                <p:cTn id="43" presetID="31" presetClass="entr" presetSubtype="0" fill="hold" nodeType="withEffect">
                                  <p:stCondLst>
                                    <p:cond delay="0"/>
                                  </p:stCondLst>
                                  <p:childTnLst>
                                    <p:set>
                                      <p:cBhvr>
                                        <p:cTn id="44" dur="1" fill="hold">
                                          <p:stCondLst>
                                            <p:cond delay="0"/>
                                          </p:stCondLst>
                                        </p:cTn>
                                        <p:tgtEl>
                                          <p:spTgt spid="4"/>
                                        </p:tgtEl>
                                        <p:attrNameLst>
                                          <p:attrName>style.visibility</p:attrName>
                                        </p:attrNameLst>
                                      </p:cBhvr>
                                      <p:to>
                                        <p:strVal val="visible"/>
                                      </p:to>
                                    </p:set>
                                    <p:anim calcmode="lin" valueType="num">
                                      <p:cBhvr>
                                        <p:cTn id="45" dur="1000" fill="hold"/>
                                        <p:tgtEl>
                                          <p:spTgt spid="4"/>
                                        </p:tgtEl>
                                        <p:attrNameLst>
                                          <p:attrName>ppt_w</p:attrName>
                                        </p:attrNameLst>
                                      </p:cBhvr>
                                      <p:tavLst>
                                        <p:tav tm="0">
                                          <p:val>
                                            <p:fltVal val="0"/>
                                          </p:val>
                                        </p:tav>
                                        <p:tav tm="100000">
                                          <p:val>
                                            <p:strVal val="#ppt_w"/>
                                          </p:val>
                                        </p:tav>
                                      </p:tavLst>
                                    </p:anim>
                                    <p:anim calcmode="lin" valueType="num">
                                      <p:cBhvr>
                                        <p:cTn id="46" dur="1000" fill="hold"/>
                                        <p:tgtEl>
                                          <p:spTgt spid="4"/>
                                        </p:tgtEl>
                                        <p:attrNameLst>
                                          <p:attrName>ppt_h</p:attrName>
                                        </p:attrNameLst>
                                      </p:cBhvr>
                                      <p:tavLst>
                                        <p:tav tm="0">
                                          <p:val>
                                            <p:fltVal val="0"/>
                                          </p:val>
                                        </p:tav>
                                        <p:tav tm="100000">
                                          <p:val>
                                            <p:strVal val="#ppt_h"/>
                                          </p:val>
                                        </p:tav>
                                      </p:tavLst>
                                    </p:anim>
                                    <p:anim calcmode="lin" valueType="num">
                                      <p:cBhvr>
                                        <p:cTn id="47" dur="1000" fill="hold"/>
                                        <p:tgtEl>
                                          <p:spTgt spid="4"/>
                                        </p:tgtEl>
                                        <p:attrNameLst>
                                          <p:attrName>style.rotation</p:attrName>
                                        </p:attrNameLst>
                                      </p:cBhvr>
                                      <p:tavLst>
                                        <p:tav tm="0">
                                          <p:val>
                                            <p:fltVal val="90"/>
                                          </p:val>
                                        </p:tav>
                                        <p:tav tm="100000">
                                          <p:val>
                                            <p:fltVal val="0"/>
                                          </p:val>
                                        </p:tav>
                                      </p:tavLst>
                                    </p:anim>
                                    <p:animEffect transition="in" filter="fade">
                                      <p:cBhvr>
                                        <p:cTn id="4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02452" y="806290"/>
            <a:ext cx="3470126" cy="1107996"/>
          </a:xfrm>
          <a:prstGeom prst="rect">
            <a:avLst/>
          </a:prstGeom>
          <a:noFill/>
        </p:spPr>
        <p:txBody>
          <a:bodyPr wrap="square" lIns="91440" tIns="45720" rIns="91440" bIns="45720">
            <a:spAutoFit/>
          </a:bodyPr>
          <a:lstStyle/>
          <a:p>
            <a:pPr algn="ctr"/>
            <a:r>
              <a:rPr lang="en-US" sz="6600" u="sng" dirty="0" err="1"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Dặn</a:t>
            </a:r>
            <a:r>
              <a:rPr lang="en-US" sz="6600" u="sng" dirty="0"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6600" u="sng" dirty="0" err="1"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dò</a:t>
            </a:r>
            <a:r>
              <a:rPr lang="en-US" sz="6600" u="sng" dirty="0" smtClean="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endParaRPr lang="en-US" sz="6600" b="0" u="sng" cap="none" spc="0" dirty="0">
              <a:ln w="0"/>
              <a:solidFill>
                <a:srgbClr val="0000FF"/>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7" name="Rectangle 6"/>
          <p:cNvSpPr/>
          <p:nvPr/>
        </p:nvSpPr>
        <p:spPr>
          <a:xfrm>
            <a:off x="1645920" y="2345812"/>
            <a:ext cx="8060788" cy="3785652"/>
          </a:xfrm>
          <a:prstGeom prst="rect">
            <a:avLst/>
          </a:prstGeom>
          <a:noFill/>
        </p:spPr>
        <p:txBody>
          <a:bodyPr wrap="square" lIns="91440" tIns="45720" rIns="91440" bIns="45720">
            <a:spAutoFit/>
          </a:bodyPr>
          <a:lstStyle/>
          <a:p>
            <a:pPr marL="342900" indent="-342900" algn="just">
              <a:buFontTx/>
              <a:buChar char="-"/>
            </a:pP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Tìm</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hiểu</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nguồn</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gốc</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 ý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nghĩa</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của</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một</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truyền</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thống</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tốt</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đẹp</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ở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địa</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phương</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em</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p>
          <a:p>
            <a:pPr marL="342900" indent="-342900" algn="just">
              <a:buFontTx/>
              <a:buChar char="-"/>
            </a:pP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Những</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hủ</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tục</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tập</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quán</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lạc</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hậu</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còn</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tồn</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tại</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a:t>
            </a:r>
            <a:r>
              <a:rPr lang="en-US" sz="4000" dirty="0" err="1"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hiện</a:t>
            </a:r>
            <a:r>
              <a:rPr lang="en-US" sz="4000" dirty="0" smtClean="0">
                <a:ln w="0"/>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 nay.                                               </a:t>
            </a:r>
          </a:p>
          <a:p>
            <a:pPr algn="just"/>
            <a:endParaRPr lang="en-US" sz="4000" b="0" cap="none" spc="0" dirty="0">
              <a:ln w="0"/>
              <a:solidFill>
                <a:schemeClr val="tx1"/>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sp>
        <p:nvSpPr>
          <p:cNvPr id="8" name="Action Button: Forward or Next 7">
            <a:hlinkClick r:id="rId2" action="ppaction://program" highlightClick="1"/>
          </p:cNvPr>
          <p:cNvSpPr/>
          <p:nvPr/>
        </p:nvSpPr>
        <p:spPr>
          <a:xfrm>
            <a:off x="11685494" y="6427694"/>
            <a:ext cx="506506" cy="430306"/>
          </a:xfrm>
          <a:prstGeom prst="actionButtonForwardNex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052013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left)">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ơi Đảo Xa - Trọng Tấn - Nhạc Quê Hương [Audio].mp4">
            <a:hlinkClick r:id="" action="ppaction://media"/>
          </p:cNvPr>
          <p:cNvPicPr>
            <a:picLocks noRot="1" noChangeAspect="1"/>
          </p:cNvPicPr>
          <p:nvPr>
            <a:videoFile r:link="rId1"/>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24528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309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s://photo-1-baomoi.zadn.vn/w1000_r1/2017_04_06_274_21946743/1d994bb2aff346ad1fe2.jpg"/>
          <p:cNvPicPr>
            <a:picLocks noChangeAspect="1" noChangeArrowheads="1"/>
          </p:cNvPicPr>
          <p:nvPr/>
        </p:nvPicPr>
        <p:blipFill>
          <a:blip r:embed="rId2"/>
          <a:srcRect/>
          <a:stretch>
            <a:fillRect/>
          </a:stretch>
        </p:blipFill>
        <p:spPr bwMode="auto">
          <a:xfrm>
            <a:off x="1524000" y="0"/>
            <a:ext cx="9144000" cy="5867400"/>
          </a:xfrm>
          <a:prstGeom prst="rect">
            <a:avLst/>
          </a:prstGeom>
          <a:noFill/>
        </p:spPr>
      </p:pic>
      <p:sp>
        <p:nvSpPr>
          <p:cNvPr id="5" name="Rectangle 4"/>
          <p:cNvSpPr/>
          <p:nvPr/>
        </p:nvSpPr>
        <p:spPr>
          <a:xfrm>
            <a:off x="1524000" y="5943601"/>
            <a:ext cx="9144000" cy="954107"/>
          </a:xfrm>
          <a:prstGeom prst="rect">
            <a:avLst/>
          </a:prstGeom>
        </p:spPr>
        <p:txBody>
          <a:bodyPr wrap="square">
            <a:spAutoFit/>
          </a:bodyPr>
          <a:lstStyle/>
          <a:p>
            <a:pPr algn="ctr"/>
            <a:r>
              <a:rPr lang="vi-VN" sz="2800" i="1" dirty="0">
                <a:latin typeface="+mj-lt"/>
              </a:rPr>
              <a:t>Bác Hồ nói chuyện với Đại đoàn quân Tiên Phong tại Đền Giếng – Đền Hùng – Phú Thọ</a:t>
            </a:r>
            <a:endParaRPr lang="en-US" sz="2800" dirty="0">
              <a:latin typeface="+mj-lt"/>
            </a:endParaRPr>
          </a:p>
        </p:txBody>
      </p:sp>
    </p:spTree>
    <p:extLst>
      <p:ext uri="{BB962C8B-B14F-4D97-AF65-F5344CB8AC3E}">
        <p14:creationId xmlns:p14="http://schemas.microsoft.com/office/powerpoint/2010/main" val="8966094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324600" y="4185672"/>
            <a:ext cx="4343400" cy="2677656"/>
          </a:xfrm>
          <a:prstGeom prst="rect">
            <a:avLst/>
          </a:prstGeom>
          <a:solidFill>
            <a:srgbClr val="92D050"/>
          </a:solidFill>
        </p:spPr>
        <p:txBody>
          <a:bodyPr wrap="square">
            <a:spAutoFit/>
          </a:bodyPr>
          <a:lstStyle/>
          <a:p>
            <a:pPr algn="just"/>
            <a:r>
              <a:rPr lang="vi-VN" sz="2400" i="1" dirty="0">
                <a:solidFill>
                  <a:srgbClr val="FF0000"/>
                </a:solidFill>
                <a:latin typeface="+mj-lt"/>
              </a:rPr>
              <a:t>Bác căn dặn:  Uống nước phải nhớ nguồn. Con cháu thì phải nhớ ơn tổ tiên. Các vua Hùng đã có công dựng nước, Bác cháu ta phải cùng nhau giữ lấy nước. Đó mới là uống nước nhớ nguồn, mới là nhớ ơn tổ tiên.</a:t>
            </a:r>
            <a:endParaRPr lang="en-US" sz="2400" dirty="0">
              <a:solidFill>
                <a:srgbClr val="FF0000"/>
              </a:solidFill>
              <a:latin typeface="+mj-lt"/>
            </a:endParaRPr>
          </a:p>
        </p:txBody>
      </p:sp>
      <p:pic>
        <p:nvPicPr>
          <p:cNvPr id="5122" name="Picture 2" descr="http://www.baodaknong.org.vn/database/image/2017/04/05/2488-XH-6.jpg"/>
          <p:cNvPicPr>
            <a:picLocks noChangeAspect="1" noChangeArrowheads="1"/>
          </p:cNvPicPr>
          <p:nvPr/>
        </p:nvPicPr>
        <p:blipFill>
          <a:blip r:embed="rId2"/>
          <a:srcRect/>
          <a:stretch>
            <a:fillRect/>
          </a:stretch>
        </p:blipFill>
        <p:spPr bwMode="auto">
          <a:xfrm>
            <a:off x="1524001" y="0"/>
            <a:ext cx="4721225" cy="6858000"/>
          </a:xfrm>
          <a:prstGeom prst="rect">
            <a:avLst/>
          </a:prstGeom>
          <a:noFill/>
        </p:spPr>
      </p:pic>
      <p:pic>
        <p:nvPicPr>
          <p:cNvPr id="5124" name="Picture 4" descr="https://i0.wp.com/daibieunhandan.vn/ONA_BDT/0/Van-hoa/04-Chu-tich-13707-300.jpg"/>
          <p:cNvPicPr>
            <a:picLocks noChangeAspect="1" noChangeArrowheads="1"/>
          </p:cNvPicPr>
          <p:nvPr/>
        </p:nvPicPr>
        <p:blipFill>
          <a:blip r:embed="rId3"/>
          <a:srcRect/>
          <a:stretch>
            <a:fillRect/>
          </a:stretch>
        </p:blipFill>
        <p:spPr bwMode="auto">
          <a:xfrm>
            <a:off x="6248400" y="0"/>
            <a:ext cx="4419600" cy="4191000"/>
          </a:xfrm>
          <a:prstGeom prst="rect">
            <a:avLst/>
          </a:prstGeom>
          <a:noFill/>
        </p:spPr>
      </p:pic>
    </p:spTree>
    <p:extLst>
      <p:ext uri="{BB962C8B-B14F-4D97-AF65-F5344CB8AC3E}">
        <p14:creationId xmlns:p14="http://schemas.microsoft.com/office/powerpoint/2010/main" val="303050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1"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heel(4)">
                                      <p:cBhvr>
                                        <p:cTn id="13"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0626" y="1078174"/>
            <a:ext cx="3125338"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Đặt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   </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50626" y="1601394"/>
            <a:ext cx="7574507"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Bác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ta.  </a:t>
            </a:r>
            <a:endParaRPr lang="en-US" sz="2800" dirty="0">
              <a:latin typeface="Times New Roman" panose="02020603050405020304" pitchFamily="18" charset="0"/>
              <a:cs typeface="Times New Roman" panose="02020603050405020304" pitchFamily="18" charset="0"/>
            </a:endParaRPr>
          </a:p>
        </p:txBody>
      </p:sp>
      <p:sp>
        <p:nvSpPr>
          <p:cNvPr id="9" name="Rounded Rectangular Callout 8"/>
          <p:cNvSpPr/>
          <p:nvPr/>
        </p:nvSpPr>
        <p:spPr>
          <a:xfrm>
            <a:off x="2811439" y="2259129"/>
            <a:ext cx="4575413" cy="1694458"/>
          </a:xfrm>
          <a:prstGeom prst="wedgeRoundRectCallou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imes New Roman" panose="02020603050405020304" pitchFamily="18" charset="0"/>
                <a:cs typeface="Times New Roman" panose="02020603050405020304" pitchFamily="18" charset="0"/>
              </a:rPr>
              <a:t>Khi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nói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về</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lòng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yêu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nước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của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dân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tộc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Bác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Hồ</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đã</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nhận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định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như</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thế</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nào</a:t>
            </a:r>
            <a:r>
              <a:rPr lang="en-US" sz="2800" dirty="0" smtClean="0">
                <a:solidFill>
                  <a:srgbClr val="002060"/>
                </a:solidFill>
                <a:latin typeface="Times New Roman" panose="02020603050405020304" pitchFamily="18" charset="0"/>
                <a:cs typeface="Times New Roman" panose="02020603050405020304" pitchFamily="18" charset="0"/>
              </a:rPr>
              <a:t> ?  </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889544" y="1085639"/>
            <a:ext cx="3810000" cy="2857500"/>
          </a:xfrm>
          <a:prstGeom prst="rect">
            <a:avLst/>
          </a:prstGeom>
        </p:spPr>
      </p:pic>
      <p:sp>
        <p:nvSpPr>
          <p:cNvPr id="11" name="Rectangle 10"/>
          <p:cNvSpPr/>
          <p:nvPr/>
        </p:nvSpPr>
        <p:spPr>
          <a:xfrm>
            <a:off x="750626" y="4230842"/>
            <a:ext cx="8855099" cy="719168"/>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Dân</a:t>
            </a:r>
            <a:r>
              <a:rPr lang="en-US" sz="2800" dirty="0" smtClean="0">
                <a:solidFill>
                  <a:srgbClr val="002060"/>
                </a:solidFill>
                <a:latin typeface="Times New Roman" panose="02020603050405020304" pitchFamily="18" charset="0"/>
                <a:cs typeface="Times New Roman" panose="02020603050405020304" pitchFamily="18" charset="0"/>
              </a:rPr>
              <a:t> ta </a:t>
            </a:r>
            <a:r>
              <a:rPr lang="en-US" sz="2800" dirty="0" err="1" smtClean="0">
                <a:solidFill>
                  <a:srgbClr val="002060"/>
                </a:solidFill>
                <a:latin typeface="Times New Roman" panose="02020603050405020304" pitchFamily="18" charset="0"/>
                <a:cs typeface="Times New Roman" panose="02020603050405020304" pitchFamily="18" charset="0"/>
              </a:rPr>
              <a:t>có</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một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lòng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nồng</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b="1" dirty="0" err="1" smtClean="0">
                <a:solidFill>
                  <a:srgbClr val="FF0000"/>
                </a:solidFill>
                <a:latin typeface="Times New Roman" panose="02020603050405020304" pitchFamily="18" charset="0"/>
                <a:cs typeface="Times New Roman" panose="02020603050405020304" pitchFamily="18" charset="0"/>
              </a:rPr>
              <a:t>nàn</a:t>
            </a:r>
            <a:r>
              <a:rPr lang="en-US" sz="2800" b="1" dirty="0" smtClean="0">
                <a:solidFill>
                  <a:srgbClr val="FF000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yêu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nước</a:t>
            </a:r>
            <a:r>
              <a:rPr lang="en-US" sz="2800" dirty="0" smtClean="0">
                <a:solidFill>
                  <a:srgbClr val="002060"/>
                </a:solidFill>
                <a:latin typeface="Times New Roman" panose="02020603050405020304" pitchFamily="18" charset="0"/>
                <a:cs typeface="Times New Roman" panose="02020603050405020304" pitchFamily="18" charset="0"/>
              </a:rPr>
              <a:t>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2" name="Rectangle 11"/>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Tree>
    <p:extLst>
      <p:ext uri="{BB962C8B-B14F-4D97-AF65-F5344CB8AC3E}">
        <p14:creationId xmlns:p14="http://schemas.microsoft.com/office/powerpoint/2010/main" val="11799750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barn(inVertical)">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barn(inVertical)">
                                      <p:cBhvr>
                                        <p:cTn id="20" dur="5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barn(inVertical)">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animBg="1"/>
      <p:bldP spid="1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0626" y="1078174"/>
            <a:ext cx="3125338"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Đặt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   </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50626" y="1601394"/>
            <a:ext cx="7574507"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Bác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ta.  </a:t>
            </a:r>
            <a:endParaRPr lang="en-US" sz="2800" dirty="0">
              <a:latin typeface="Times New Roman" panose="02020603050405020304" pitchFamily="18" charset="0"/>
              <a:cs typeface="Times New Roman" panose="02020603050405020304" pitchFamily="18" charset="0"/>
            </a:endParaRPr>
          </a:p>
        </p:txBody>
      </p:sp>
      <p:sp>
        <p:nvSpPr>
          <p:cNvPr id="9" name="Rounded Rectangular Callout 8"/>
          <p:cNvSpPr/>
          <p:nvPr/>
        </p:nvSpPr>
        <p:spPr>
          <a:xfrm>
            <a:off x="859809" y="2259129"/>
            <a:ext cx="6527043" cy="1694458"/>
          </a:xfrm>
          <a:prstGeom prst="wedgeRoundRectCallou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smtClean="0">
                <a:solidFill>
                  <a:srgbClr val="002060"/>
                </a:solidFill>
                <a:latin typeface="Times New Roman" panose="02020603050405020304" pitchFamily="18" charset="0"/>
                <a:cs typeface="Times New Roman" panose="02020603050405020304" pitchFamily="18" charset="0"/>
              </a:rPr>
              <a:t>Lòng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nồng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nàn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yêu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nước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đó</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được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thể</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hiện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như</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thế</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nào</a:t>
            </a:r>
            <a:r>
              <a:rPr lang="en-US" sz="2800" dirty="0" smtClean="0">
                <a:solidFill>
                  <a:srgbClr val="002060"/>
                </a:solidFill>
                <a:latin typeface="Times New Roman" panose="02020603050405020304" pitchFamily="18" charset="0"/>
                <a:cs typeface="Times New Roman" panose="02020603050405020304" pitchFamily="18" charset="0"/>
              </a:rPr>
              <a:t> qua </a:t>
            </a:r>
            <a:r>
              <a:rPr lang="en-US" sz="2800" dirty="0" err="1" smtClean="0">
                <a:solidFill>
                  <a:srgbClr val="002060"/>
                </a:solidFill>
                <a:latin typeface="Times New Roman" panose="02020603050405020304" pitchFamily="18" charset="0"/>
                <a:cs typeface="Times New Roman" panose="02020603050405020304" pitchFamily="18" charset="0"/>
              </a:rPr>
              <a:t>những</a:t>
            </a:r>
            <a:r>
              <a:rPr lang="en-US" sz="2800" dirty="0" smtClean="0">
                <a:solidFill>
                  <a:srgbClr val="002060"/>
                </a:solidFill>
                <a:latin typeface="Times New Roman" panose="02020603050405020304" pitchFamily="18" charset="0"/>
                <a:cs typeface="Times New Roman" panose="02020603050405020304" pitchFamily="18" charset="0"/>
              </a:rPr>
              <a:t> minh </a:t>
            </a:r>
            <a:r>
              <a:rPr lang="en-US" sz="2800" dirty="0" err="1" smtClean="0">
                <a:solidFill>
                  <a:srgbClr val="002060"/>
                </a:solidFill>
                <a:latin typeface="Times New Roman" panose="02020603050405020304" pitchFamily="18" charset="0"/>
                <a:cs typeface="Times New Roman" panose="02020603050405020304" pitchFamily="18" charset="0"/>
              </a:rPr>
              <a:t>chứng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lịch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sử</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mà</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Bác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đã</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đưa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ra</a:t>
            </a:r>
            <a:r>
              <a:rPr lang="en-US" sz="2800" dirty="0" smtClean="0">
                <a:solidFill>
                  <a:srgbClr val="002060"/>
                </a:solidFill>
                <a:latin typeface="Times New Roman" panose="02020603050405020304" pitchFamily="18" charset="0"/>
                <a:cs typeface="Times New Roman" panose="02020603050405020304" pitchFamily="18" charset="0"/>
              </a:rPr>
              <a:t> ? </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889544" y="1085639"/>
            <a:ext cx="3810000" cy="2857500"/>
          </a:xfrm>
          <a:prstGeom prst="rect">
            <a:avLst/>
          </a:prstGeom>
        </p:spPr>
      </p:pic>
      <p:sp>
        <p:nvSpPr>
          <p:cNvPr id="12" name="Rectangle 11"/>
          <p:cNvSpPr/>
          <p:nvPr/>
        </p:nvSpPr>
        <p:spPr>
          <a:xfrm>
            <a:off x="171450" y="4230842"/>
            <a:ext cx="11772900" cy="2436658"/>
          </a:xfrm>
          <a:prstGeom prst="rect">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Đó</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là</a:t>
            </a:r>
            <a:r>
              <a:rPr lang="en-US" sz="2800" dirty="0" smtClean="0">
                <a:solidFill>
                  <a:srgbClr val="002060"/>
                </a:solidFill>
                <a:latin typeface="Times New Roman" panose="02020603050405020304" pitchFamily="18" charset="0"/>
                <a:cs typeface="Times New Roman" panose="02020603050405020304" pitchFamily="18" charset="0"/>
              </a:rPr>
              <a:t> : </a:t>
            </a:r>
          </a:p>
          <a:p>
            <a:pPr marL="457200" indent="-457200" algn="just">
              <a:buFontTx/>
              <a:buChar char="-"/>
            </a:pPr>
            <a:r>
              <a:rPr lang="en-US" sz="2800" dirty="0" err="1" smtClean="0">
                <a:solidFill>
                  <a:srgbClr val="002060"/>
                </a:solidFill>
                <a:latin typeface="Times New Roman" panose="02020603050405020304" pitchFamily="18" charset="0"/>
                <a:cs typeface="Times New Roman" panose="02020603050405020304" pitchFamily="18" charset="0"/>
              </a:rPr>
              <a:t>Các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cuộc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kháng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chiến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vĩ</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đại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của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dân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tộc</a:t>
            </a:r>
            <a:r>
              <a:rPr lang="en-US" sz="2800" dirty="0" smtClean="0">
                <a:solidFill>
                  <a:srgbClr val="002060"/>
                </a:solidFill>
                <a:latin typeface="Times New Roman" panose="02020603050405020304" pitchFamily="18" charset="0"/>
                <a:cs typeface="Times New Roman" panose="02020603050405020304" pitchFamily="18" charset="0"/>
              </a:rPr>
              <a:t> : </a:t>
            </a:r>
            <a:r>
              <a:rPr lang="en-US" sz="2800" dirty="0" err="1" smtClean="0">
                <a:solidFill>
                  <a:srgbClr val="002060"/>
                </a:solidFill>
                <a:latin typeface="Times New Roman" panose="02020603050405020304" pitchFamily="18" charset="0"/>
                <a:cs typeface="Times New Roman" panose="02020603050405020304" pitchFamily="18" charset="0"/>
              </a:rPr>
              <a:t>Bà</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Trưng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Bà</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Triệu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Trần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Hưng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Đạo</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Lê</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Lợi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Quang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Trung</a:t>
            </a:r>
            <a:r>
              <a:rPr lang="en-US" sz="2800" dirty="0" smtClean="0">
                <a:solidFill>
                  <a:srgbClr val="002060"/>
                </a:solidFill>
                <a:latin typeface="Times New Roman" panose="02020603050405020304" pitchFamily="18" charset="0"/>
                <a:cs typeface="Times New Roman" panose="02020603050405020304" pitchFamily="18" charset="0"/>
              </a:rPr>
              <a:t> ….</a:t>
            </a:r>
          </a:p>
          <a:p>
            <a:pPr marL="457200" indent="-457200" algn="just">
              <a:buFontTx/>
              <a:buChar char="-"/>
            </a:pPr>
            <a:r>
              <a:rPr lang="en-US" sz="2800" dirty="0" err="1" smtClean="0">
                <a:solidFill>
                  <a:srgbClr val="002060"/>
                </a:solidFill>
                <a:latin typeface="Times New Roman" panose="02020603050405020304" pitchFamily="18" charset="0"/>
                <a:cs typeface="Times New Roman" panose="02020603050405020304" pitchFamily="18" charset="0"/>
              </a:rPr>
              <a:t>Sự</a:t>
            </a:r>
            <a:r>
              <a:rPr lang="en-US" sz="2800" dirty="0" smtClean="0">
                <a:solidFill>
                  <a:srgbClr val="002060"/>
                </a:solidFill>
                <a:latin typeface="Times New Roman" panose="02020603050405020304" pitchFamily="18" charset="0"/>
                <a:cs typeface="Times New Roman" panose="02020603050405020304" pitchFamily="18" charset="0"/>
              </a:rPr>
              <a:t> hi </a:t>
            </a:r>
            <a:r>
              <a:rPr lang="en-US" sz="2800" dirty="0" err="1" smtClean="0">
                <a:solidFill>
                  <a:srgbClr val="002060"/>
                </a:solidFill>
                <a:latin typeface="Times New Roman" panose="02020603050405020304" pitchFamily="18" charset="0"/>
                <a:cs typeface="Times New Roman" panose="02020603050405020304" pitchFamily="18" charset="0"/>
              </a:rPr>
              <a:t>sinh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của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các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chiến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sĩ</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ngoài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mặt</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trận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công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chức</a:t>
            </a:r>
            <a:r>
              <a:rPr lang="en-US" sz="2800" dirty="0" smtClean="0">
                <a:solidFill>
                  <a:srgbClr val="002060"/>
                </a:solidFill>
                <a:latin typeface="Times New Roman" panose="02020603050405020304" pitchFamily="18" charset="0"/>
                <a:cs typeface="Times New Roman" panose="02020603050405020304" pitchFamily="18" charset="0"/>
              </a:rPr>
              <a:t> ở </a:t>
            </a:r>
            <a:r>
              <a:rPr lang="en-US" sz="2800" dirty="0" err="1" smtClean="0">
                <a:solidFill>
                  <a:srgbClr val="002060"/>
                </a:solidFill>
                <a:latin typeface="Times New Roman" panose="02020603050405020304" pitchFamily="18" charset="0"/>
                <a:cs typeface="Times New Roman" panose="02020603050405020304" pitchFamily="18" charset="0"/>
              </a:rPr>
              <a:t>hậu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phương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những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người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phụ</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nữ</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người</a:t>
            </a:r>
            <a:r>
              <a:rPr lang="en-US" sz="2800" dirty="0" smtClean="0">
                <a:solidFill>
                  <a:srgbClr val="002060"/>
                </a:solidFill>
                <a:latin typeface="Times New Roman" panose="02020603050405020304" pitchFamily="18" charset="0"/>
                <a:cs typeface="Times New Roman" panose="02020603050405020304" pitchFamily="18" charset="0"/>
              </a:rPr>
              <a:t> cha, </a:t>
            </a:r>
            <a:r>
              <a:rPr lang="en-US" sz="2800" dirty="0" err="1" smtClean="0">
                <a:solidFill>
                  <a:srgbClr val="002060"/>
                </a:solidFill>
                <a:latin typeface="Times New Roman" panose="02020603050405020304" pitchFamily="18" charset="0"/>
                <a:cs typeface="Times New Roman" panose="02020603050405020304" pitchFamily="18" charset="0"/>
              </a:rPr>
              <a:t>người</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mẹ</a:t>
            </a:r>
            <a:r>
              <a:rPr lang="en-US" sz="2800" dirty="0" smtClean="0">
                <a:solidFill>
                  <a:srgbClr val="002060"/>
                </a:solidFill>
                <a:latin typeface="Times New Roman" panose="02020603050405020304" pitchFamily="18" charset="0"/>
                <a:cs typeface="Times New Roman" panose="02020603050405020304" pitchFamily="18" charset="0"/>
              </a:rPr>
              <a:t> , </a:t>
            </a:r>
            <a:r>
              <a:rPr lang="en-US" sz="2800" dirty="0" err="1" smtClean="0">
                <a:solidFill>
                  <a:srgbClr val="002060"/>
                </a:solidFill>
                <a:latin typeface="Times New Roman" panose="02020603050405020304" pitchFamily="18" charset="0"/>
                <a:cs typeface="Times New Roman" panose="02020603050405020304" pitchFamily="18" charset="0"/>
              </a:rPr>
              <a:t>công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nhân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nông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dân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thanh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thiếu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niên</a:t>
            </a:r>
            <a:r>
              <a:rPr lang="en-US" sz="2800" dirty="0" smtClean="0">
                <a:solidFill>
                  <a:srgbClr val="002060"/>
                </a:solidFill>
                <a:latin typeface="Times New Roman" panose="02020603050405020304" pitchFamily="18" charset="0"/>
                <a:cs typeface="Times New Roman" panose="02020603050405020304" pitchFamily="18" charset="0"/>
              </a:rPr>
              <a:t> ….. </a:t>
            </a:r>
            <a:endParaRPr lang="en-US" sz="2800" dirty="0">
              <a:solidFill>
                <a:srgbClr val="002060"/>
              </a:solidFill>
              <a:latin typeface="Times New Roman" panose="02020603050405020304" pitchFamily="18" charset="0"/>
              <a:cs typeface="Times New Roman" panose="02020603050405020304" pitchFamily="18" charset="0"/>
            </a:endParaRPr>
          </a:p>
        </p:txBody>
      </p:sp>
      <p:sp>
        <p:nvSpPr>
          <p:cNvPr id="11" name="Rectangle 10"/>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Tree>
    <p:extLst>
      <p:ext uri="{BB962C8B-B14F-4D97-AF65-F5344CB8AC3E}">
        <p14:creationId xmlns:p14="http://schemas.microsoft.com/office/powerpoint/2010/main" val="2920344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Lòng yêu nước của dân tộc Việt Nam">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38200" y="2043113"/>
            <a:ext cx="7419975" cy="4591050"/>
          </a:xfrm>
        </p:spPr>
      </p:pic>
      <p:pic>
        <p:nvPicPr>
          <p:cNvPr id="5" name="Picture 4"/>
          <p:cNvPicPr>
            <a:picLocks noChangeAspect="1"/>
          </p:cNvPicPr>
          <p:nvPr/>
        </p:nvPicPr>
        <p:blipFill>
          <a:blip r:embed="rId5"/>
          <a:stretch>
            <a:fillRect/>
          </a:stretch>
        </p:blipFill>
        <p:spPr>
          <a:xfrm>
            <a:off x="8258175" y="1481138"/>
            <a:ext cx="3810000" cy="2857500"/>
          </a:xfrm>
          <a:prstGeom prst="rect">
            <a:avLst/>
          </a:prstGeom>
        </p:spPr>
      </p:pic>
      <p:sp>
        <p:nvSpPr>
          <p:cNvPr id="6" name="Title 5"/>
          <p:cNvSpPr>
            <a:spLocks noGrp="1"/>
          </p:cNvSpPr>
          <p:nvPr>
            <p:ph type="title"/>
          </p:nvPr>
        </p:nvSpPr>
        <p:spPr>
          <a:xfrm>
            <a:off x="385763" y="211191"/>
            <a:ext cx="11110912" cy="757130"/>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
        <p:nvSpPr>
          <p:cNvPr id="7" name="TextBox 6"/>
          <p:cNvSpPr txBox="1"/>
          <p:nvPr/>
        </p:nvSpPr>
        <p:spPr>
          <a:xfrm>
            <a:off x="750626" y="1078174"/>
            <a:ext cx="3125338"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Đặt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   </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50626" y="1601394"/>
            <a:ext cx="7574507"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Bác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ta.  </a:t>
            </a:r>
            <a:endParaRPr lang="en-US" sz="28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7100950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50626" y="1078174"/>
            <a:ext cx="3125338" cy="523220"/>
          </a:xfrm>
          <a:prstGeom prst="rect">
            <a:avLst/>
          </a:prstGeom>
          <a:noFill/>
        </p:spPr>
        <p:txBody>
          <a:bodyPr wrap="square" rtlCol="0">
            <a:spAutoFit/>
          </a:bodyPr>
          <a:lstStyle/>
          <a:p>
            <a:r>
              <a:rPr lang="en-US" sz="2800" b="1" dirty="0" smtClean="0">
                <a:latin typeface="Times New Roman" panose="02020603050405020304" pitchFamily="18" charset="0"/>
                <a:cs typeface="Times New Roman" panose="02020603050405020304" pitchFamily="18" charset="0"/>
              </a:rPr>
              <a:t>I. </a:t>
            </a:r>
            <a:r>
              <a:rPr lang="en-US" sz="2800" b="1" dirty="0" err="1" smtClean="0">
                <a:latin typeface="Times New Roman" panose="02020603050405020304" pitchFamily="18" charset="0"/>
                <a:cs typeface="Times New Roman" panose="02020603050405020304" pitchFamily="18" charset="0"/>
              </a:rPr>
              <a:t>Đặt</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vấn</a:t>
            </a:r>
            <a:r>
              <a:rPr lang="en-US" sz="2800" b="1" dirty="0" smtClean="0">
                <a:latin typeface="Times New Roman" panose="02020603050405020304" pitchFamily="18" charset="0"/>
                <a:cs typeface="Times New Roman" panose="02020603050405020304" pitchFamily="18" charset="0"/>
              </a:rPr>
              <a:t> </a:t>
            </a:r>
            <a:r>
              <a:rPr lang="en-US" sz="2800" b="1" dirty="0" err="1" smtClean="0">
                <a:latin typeface="Times New Roman" panose="02020603050405020304" pitchFamily="18" charset="0"/>
                <a:cs typeface="Times New Roman" panose="02020603050405020304" pitchFamily="18" charset="0"/>
              </a:rPr>
              <a:t>đề</a:t>
            </a:r>
            <a:r>
              <a:rPr lang="en-US" sz="2800" b="1" dirty="0" smtClean="0">
                <a:latin typeface="Times New Roman" panose="02020603050405020304" pitchFamily="18" charset="0"/>
                <a:cs typeface="Times New Roman" panose="02020603050405020304" pitchFamily="18" charset="0"/>
              </a:rPr>
              <a:t> :   </a:t>
            </a:r>
            <a:endParaRPr lang="en-US" sz="2800" b="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750626" y="1601394"/>
            <a:ext cx="7574507" cy="523220"/>
          </a:xfrm>
          <a:prstGeom prst="rect">
            <a:avLst/>
          </a:prstGeom>
          <a:noFill/>
        </p:spPr>
        <p:txBody>
          <a:bodyPr wrap="square" rtlCol="0">
            <a:spAutoFit/>
          </a:bodyPr>
          <a:lstStyle/>
          <a:p>
            <a:r>
              <a:rPr lang="en-US" sz="2800" dirty="0" smtClean="0">
                <a:latin typeface="Times New Roman" panose="02020603050405020304" pitchFamily="18" charset="0"/>
                <a:cs typeface="Times New Roman" panose="02020603050405020304" pitchFamily="18" charset="0"/>
              </a:rPr>
              <a:t>1. </a:t>
            </a:r>
            <a:r>
              <a:rPr lang="en-US" sz="2800" dirty="0" err="1" smtClean="0">
                <a:latin typeface="Times New Roman" panose="02020603050405020304" pitchFamily="18" charset="0"/>
                <a:cs typeface="Times New Roman" panose="02020603050405020304" pitchFamily="18" charset="0"/>
              </a:rPr>
              <a:t>Bác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Hồ</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nói</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về</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lòng</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yêu</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nước</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của</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dân</a:t>
            </a:r>
            <a:r>
              <a:rPr lang="en-US" sz="2800" dirty="0" smtClean="0">
                <a:latin typeface="Times New Roman" panose="02020603050405020304" pitchFamily="18" charset="0"/>
                <a:cs typeface="Times New Roman" panose="02020603050405020304" pitchFamily="18" charset="0"/>
              </a:rPr>
              <a:t> </a:t>
            </a:r>
            <a:r>
              <a:rPr lang="en-US" sz="2800" dirty="0" err="1" smtClean="0">
                <a:latin typeface="Times New Roman" panose="02020603050405020304" pitchFamily="18" charset="0"/>
                <a:cs typeface="Times New Roman" panose="02020603050405020304" pitchFamily="18" charset="0"/>
              </a:rPr>
              <a:t>tộc</a:t>
            </a:r>
            <a:r>
              <a:rPr lang="en-US" sz="2800" dirty="0" smtClean="0">
                <a:latin typeface="Times New Roman" panose="02020603050405020304" pitchFamily="18" charset="0"/>
                <a:cs typeface="Times New Roman" panose="02020603050405020304" pitchFamily="18" charset="0"/>
              </a:rPr>
              <a:t> ta.  </a:t>
            </a:r>
            <a:endParaRPr lang="en-US" sz="2800" dirty="0">
              <a:latin typeface="Times New Roman" panose="02020603050405020304" pitchFamily="18" charset="0"/>
              <a:cs typeface="Times New Roman" panose="02020603050405020304" pitchFamily="18" charset="0"/>
            </a:endParaRPr>
          </a:p>
        </p:txBody>
      </p:sp>
      <p:sp>
        <p:nvSpPr>
          <p:cNvPr id="9" name="Rounded Rectangular Callout 8"/>
          <p:cNvSpPr/>
          <p:nvPr/>
        </p:nvSpPr>
        <p:spPr>
          <a:xfrm>
            <a:off x="2811439" y="2259129"/>
            <a:ext cx="4575413" cy="1694458"/>
          </a:xfrm>
          <a:prstGeom prst="wedgeRoundRectCallou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800" dirty="0" err="1" smtClean="0">
                <a:solidFill>
                  <a:srgbClr val="002060"/>
                </a:solidFill>
                <a:latin typeface="Times New Roman" panose="02020603050405020304" pitchFamily="18" charset="0"/>
                <a:cs typeface="Times New Roman" panose="02020603050405020304" pitchFamily="18" charset="0"/>
              </a:rPr>
              <a:t>Khi</a:t>
            </a:r>
            <a:r>
              <a:rPr lang="en-US" sz="2800" dirty="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được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sống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trong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hòa</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bình</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bản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thân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em</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thể</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hiện</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lòng</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yêu</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nước</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như</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thế</a:t>
            </a:r>
            <a:r>
              <a:rPr lang="en-US" sz="2800" dirty="0" smtClean="0">
                <a:solidFill>
                  <a:srgbClr val="002060"/>
                </a:solidFill>
                <a:latin typeface="Times New Roman" panose="02020603050405020304" pitchFamily="18" charset="0"/>
                <a:cs typeface="Times New Roman" panose="02020603050405020304" pitchFamily="18" charset="0"/>
              </a:rPr>
              <a:t> </a:t>
            </a:r>
            <a:r>
              <a:rPr lang="en-US" sz="2800" dirty="0" err="1" smtClean="0">
                <a:solidFill>
                  <a:srgbClr val="002060"/>
                </a:solidFill>
                <a:latin typeface="Times New Roman" panose="02020603050405020304" pitchFamily="18" charset="0"/>
                <a:cs typeface="Times New Roman" panose="02020603050405020304" pitchFamily="18" charset="0"/>
              </a:rPr>
              <a:t>nào</a:t>
            </a:r>
            <a:r>
              <a:rPr lang="en-US" sz="2800" dirty="0" smtClean="0">
                <a:solidFill>
                  <a:srgbClr val="002060"/>
                </a:solidFill>
                <a:latin typeface="Times New Roman" panose="02020603050405020304" pitchFamily="18" charset="0"/>
                <a:cs typeface="Times New Roman" panose="02020603050405020304" pitchFamily="18" charset="0"/>
              </a:rPr>
              <a:t> ? </a:t>
            </a:r>
            <a:endParaRPr lang="en-US" sz="2800" dirty="0">
              <a:solidFill>
                <a:srgbClr val="002060"/>
              </a:solidFill>
              <a:latin typeface="Times New Roman" panose="02020603050405020304" pitchFamily="18" charset="0"/>
              <a:cs typeface="Times New Roman" panose="02020603050405020304" pitchFamily="18" charset="0"/>
            </a:endParaRPr>
          </a:p>
        </p:txBody>
      </p:sp>
      <p:pic>
        <p:nvPicPr>
          <p:cNvPr id="10" name="Picture 9"/>
          <p:cNvPicPr>
            <a:picLocks noChangeAspect="1"/>
          </p:cNvPicPr>
          <p:nvPr/>
        </p:nvPicPr>
        <p:blipFill>
          <a:blip r:embed="rId2"/>
          <a:stretch>
            <a:fillRect/>
          </a:stretch>
        </p:blipFill>
        <p:spPr>
          <a:xfrm>
            <a:off x="7889544" y="1085639"/>
            <a:ext cx="3810000" cy="2857500"/>
          </a:xfrm>
          <a:prstGeom prst="rect">
            <a:avLst/>
          </a:prstGeom>
        </p:spPr>
      </p:pic>
      <p:sp>
        <p:nvSpPr>
          <p:cNvPr id="11" name="Rectangle 10"/>
          <p:cNvSpPr/>
          <p:nvPr/>
        </p:nvSpPr>
        <p:spPr>
          <a:xfrm>
            <a:off x="142876" y="77336"/>
            <a:ext cx="11429999" cy="830997"/>
          </a:xfrm>
          <a:prstGeom prst="rect">
            <a:avLst/>
          </a:prstGeom>
          <a:noFill/>
        </p:spPr>
        <p:txBody>
          <a:bodyPr wrap="square" lIns="91440" tIns="45720" rIns="91440" bIns="45720">
            <a:spAutoFit/>
          </a:bodyPr>
          <a:lstStyle/>
          <a:p>
            <a:pPr algn="ctr"/>
            <a:r>
              <a:rPr lang="en-US" sz="2400" b="1"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CHỦ ĐỀ 1: SỐNG CÓ TRÁCH NHIỆM</a:t>
            </a:r>
          </a:p>
          <a:p>
            <a:pPr algn="ctr"/>
            <a:r>
              <a:rPr lang="en-US" sz="2400" b="1" cap="none" spc="0" dirty="0" smtClean="0">
                <a:ln w="12700">
                  <a:solidFill>
                    <a:schemeClr val="tx2">
                      <a:lumMod val="75000"/>
                    </a:schemeClr>
                  </a:solidFill>
                  <a:prstDash val="solid"/>
                </a:ln>
                <a:solidFill>
                  <a:srgbClr val="FF0000"/>
                </a:solidFill>
                <a:effectLst>
                  <a:outerShdw dist="38100" dir="2640000" algn="bl" rotWithShape="0">
                    <a:schemeClr val="tx2">
                      <a:lumMod val="75000"/>
                    </a:schemeClr>
                  </a:outerShdw>
                </a:effectLst>
                <a:latin typeface="Times New Roman" panose="02020603050405020304" pitchFamily="18" charset="0"/>
                <a:cs typeface="Times New Roman" panose="02020603050405020304" pitchFamily="18" charset="0"/>
              </a:rPr>
              <a:t>KẾ THỪA VÀ PHÁT HUY TRUYỀN THỐNG TỐT ĐẸP CỦA DÂN TỘC (T1)</a:t>
            </a:r>
          </a:p>
        </p:txBody>
      </p:sp>
    </p:spTree>
    <p:extLst>
      <p:ext uri="{BB962C8B-B14F-4D97-AF65-F5344CB8AC3E}">
        <p14:creationId xmlns:p14="http://schemas.microsoft.com/office/powerpoint/2010/main" val="347094869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412</TotalTime>
  <Words>1555</Words>
  <PresentationFormat>Widescreen</PresentationFormat>
  <Paragraphs>144</Paragraphs>
  <Slides>26</Slides>
  <Notes>0</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26</vt:i4>
      </vt:variant>
    </vt:vector>
  </HeadingPairs>
  <TitlesOfParts>
    <vt:vector size="31" baseType="lpstr">
      <vt:lpstr>Arial</vt:lpstr>
      <vt:lpstr>Calibri</vt:lpstr>
      <vt:lpstr>Calibri Light</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CHỦ ĐỀ 1: SỐNG CÓ TRÁCH NHIỆM KẾ THỪA VÀ PHÁT HUY TRUYỀN THỐNG TỐT ĐẸP CỦA DÂN TỘC (T1)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2020-08-28T03:19:02Z</dcterms:created>
  <dcterms:modified xsi:type="dcterms:W3CDTF">2021-10-20T02:43:09Z</dcterms:modified>
</cp:coreProperties>
</file>