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Lst>
  <p:notesMasterIdLst>
    <p:notesMasterId r:id="rId31"/>
  </p:notesMasterIdLst>
  <p:sldIdLst>
    <p:sldId id="324" r:id="rId3"/>
    <p:sldId id="256" r:id="rId4"/>
    <p:sldId id="259" r:id="rId5"/>
    <p:sldId id="267" r:id="rId6"/>
    <p:sldId id="291" r:id="rId7"/>
    <p:sldId id="322" r:id="rId8"/>
    <p:sldId id="293" r:id="rId9"/>
    <p:sldId id="292" r:id="rId10"/>
    <p:sldId id="294" r:id="rId11"/>
    <p:sldId id="295" r:id="rId12"/>
    <p:sldId id="323" r:id="rId13"/>
    <p:sldId id="297" r:id="rId14"/>
    <p:sldId id="305" r:id="rId15"/>
    <p:sldId id="306" r:id="rId16"/>
    <p:sldId id="307" r:id="rId17"/>
    <p:sldId id="308" r:id="rId18"/>
    <p:sldId id="309" r:id="rId19"/>
    <p:sldId id="310" r:id="rId20"/>
    <p:sldId id="311" r:id="rId21"/>
    <p:sldId id="314" r:id="rId22"/>
    <p:sldId id="315" r:id="rId23"/>
    <p:sldId id="316" r:id="rId24"/>
    <p:sldId id="317" r:id="rId25"/>
    <p:sldId id="318" r:id="rId26"/>
    <p:sldId id="321" r:id="rId27"/>
    <p:sldId id="319" r:id="rId28"/>
    <p:sldId id="320" r:id="rId29"/>
    <p:sldId id="264" r:id="rId3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BDC4"/>
    <a:srgbClr val="009999"/>
    <a:srgbClr val="FFFFFF"/>
    <a:srgbClr val="FCDFE2"/>
    <a:srgbClr val="FEF5F6"/>
    <a:srgbClr val="773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varScale="1">
        <p:scale>
          <a:sx n="70" d="100"/>
          <a:sy n="70" d="100"/>
        </p:scale>
        <p:origin x="70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A1684AFF-DC53-4CAC-8C0E-F6151812E49E}" type="datetimeFigureOut">
              <a:rPr lang="zh-CN" altLang="en-US" smtClean="0"/>
              <a:t>2022/11/27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78DCAD5-FB33-4640-9A9A-098715106EC6}" type="slidenum">
              <a:rPr lang="zh-CN" altLang="en-US" smtClean="0"/>
              <a:t>‹#›</a:t>
            </a:fld>
            <a:endParaRPr lang="zh-CN" altLang="en-US"/>
          </a:p>
        </p:txBody>
      </p:sp>
    </p:spTree>
    <p:extLst>
      <p:ext uri="{BB962C8B-B14F-4D97-AF65-F5344CB8AC3E}">
        <p14:creationId xmlns:p14="http://schemas.microsoft.com/office/powerpoint/2010/main" val="1081946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541382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13674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37761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69708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79688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353083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14947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34067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173074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41471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535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t>2</a:t>
            </a:fld>
            <a:endParaRPr lang="zh-CN" altLang="en-US"/>
          </a:p>
        </p:txBody>
      </p:sp>
    </p:spTree>
    <p:extLst>
      <p:ext uri="{BB962C8B-B14F-4D97-AF65-F5344CB8AC3E}">
        <p14:creationId xmlns:p14="http://schemas.microsoft.com/office/powerpoint/2010/main" val="416106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0500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858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22</a:t>
            </a:fld>
            <a:endParaRPr lang="zh-CN" altLang="en-US"/>
          </a:p>
        </p:txBody>
      </p:sp>
    </p:spTree>
    <p:extLst>
      <p:ext uri="{BB962C8B-B14F-4D97-AF65-F5344CB8AC3E}">
        <p14:creationId xmlns:p14="http://schemas.microsoft.com/office/powerpoint/2010/main" val="3019720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23</a:t>
            </a:fld>
            <a:endParaRPr lang="zh-CN" altLang="en-US"/>
          </a:p>
        </p:txBody>
      </p:sp>
    </p:spTree>
    <p:extLst>
      <p:ext uri="{BB962C8B-B14F-4D97-AF65-F5344CB8AC3E}">
        <p14:creationId xmlns:p14="http://schemas.microsoft.com/office/powerpoint/2010/main" val="400464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24</a:t>
            </a:fld>
            <a:endParaRPr lang="zh-CN" altLang="en-US"/>
          </a:p>
        </p:txBody>
      </p:sp>
    </p:spTree>
    <p:extLst>
      <p:ext uri="{BB962C8B-B14F-4D97-AF65-F5344CB8AC3E}">
        <p14:creationId xmlns:p14="http://schemas.microsoft.com/office/powerpoint/2010/main" val="153518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25</a:t>
            </a:fld>
            <a:endParaRPr lang="zh-CN" altLang="en-US"/>
          </a:p>
        </p:txBody>
      </p:sp>
    </p:spTree>
    <p:extLst>
      <p:ext uri="{BB962C8B-B14F-4D97-AF65-F5344CB8AC3E}">
        <p14:creationId xmlns:p14="http://schemas.microsoft.com/office/powerpoint/2010/main" val="87538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26</a:t>
            </a:fld>
            <a:endParaRPr lang="zh-CN" altLang="en-US"/>
          </a:p>
        </p:txBody>
      </p:sp>
    </p:spTree>
    <p:extLst>
      <p:ext uri="{BB962C8B-B14F-4D97-AF65-F5344CB8AC3E}">
        <p14:creationId xmlns:p14="http://schemas.microsoft.com/office/powerpoint/2010/main" val="2788170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78DCAD5-FB33-4640-9A9A-098715106EC6}" type="slidenum">
              <a:rPr lang="zh-CN" altLang="en-US" smtClean="0"/>
              <a:t>27</a:t>
            </a:fld>
            <a:endParaRPr lang="zh-CN" altLang="en-US"/>
          </a:p>
        </p:txBody>
      </p:sp>
    </p:spTree>
    <p:extLst>
      <p:ext uri="{BB962C8B-B14F-4D97-AF65-F5344CB8AC3E}">
        <p14:creationId xmlns:p14="http://schemas.microsoft.com/office/powerpoint/2010/main" val="247190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8DCAD5-FB33-4640-9A9A-098715106EC6}" type="slidenum">
              <a:rPr lang="zh-CN" altLang="en-US" smtClean="0"/>
              <a:t>28</a:t>
            </a:fld>
            <a:endParaRPr lang="zh-CN" altLang="en-US"/>
          </a:p>
        </p:txBody>
      </p:sp>
    </p:spTree>
    <p:extLst>
      <p:ext uri="{BB962C8B-B14F-4D97-AF65-F5344CB8AC3E}">
        <p14:creationId xmlns:p14="http://schemas.microsoft.com/office/powerpoint/2010/main" val="159013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t>3</a:t>
            </a:fld>
            <a:endParaRPr lang="zh-CN" altLang="en-US"/>
          </a:p>
        </p:txBody>
      </p:sp>
    </p:spTree>
    <p:extLst>
      <p:ext uri="{BB962C8B-B14F-4D97-AF65-F5344CB8AC3E}">
        <p14:creationId xmlns:p14="http://schemas.microsoft.com/office/powerpoint/2010/main" val="19748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t>4</a:t>
            </a:fld>
            <a:endParaRPr lang="zh-CN" altLang="en-US"/>
          </a:p>
        </p:txBody>
      </p:sp>
    </p:spTree>
    <p:extLst>
      <p:ext uri="{BB962C8B-B14F-4D97-AF65-F5344CB8AC3E}">
        <p14:creationId xmlns:p14="http://schemas.microsoft.com/office/powerpoint/2010/main" val="204312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7531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26623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92899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1682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02588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14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61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97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41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32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13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1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81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59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91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48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45599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gif"/><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notesSlide" Target="../notesSlides/notesSlide22.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9.gif"/><Relationship Id="rId18" Type="http://schemas.openxmlformats.org/officeDocument/2006/relationships/image" Target="../media/image27.gif"/><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23.xml"/><Relationship Id="rId17" Type="http://schemas.openxmlformats.org/officeDocument/2006/relationships/image" Target="../media/image26.gif"/><Relationship Id="rId2" Type="http://schemas.openxmlformats.org/officeDocument/2006/relationships/audio" Target="../media/media3.mp3"/><Relationship Id="rId16" Type="http://schemas.openxmlformats.org/officeDocument/2006/relationships/image" Target="../media/image25.gif"/><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5" Type="http://schemas.openxmlformats.org/officeDocument/2006/relationships/image" Target="../media/image24.gif"/><Relationship Id="rId10" Type="http://schemas.openxmlformats.org/officeDocument/2006/relationships/audio" Target="../media/media7.mp3"/><Relationship Id="rId19" Type="http://schemas.openxmlformats.org/officeDocument/2006/relationships/image" Target="../media/image22.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8.gif"/></Relationships>
</file>

<file path=ppt/slides/_rels/slide24.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8.gif"/><Relationship Id="rId12" Type="http://schemas.openxmlformats.org/officeDocument/2006/relationships/image" Target="../media/image30.gif"/><Relationship Id="rId2" Type="http://schemas.openxmlformats.org/officeDocument/2006/relationships/notesSlide" Target="../notesSlides/notesSlide24.xml"/><Relationship Id="rId16" Type="http://schemas.openxmlformats.org/officeDocument/2006/relationships/image" Target="../media/image32.gif"/><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27.gif"/><Relationship Id="rId5" Type="http://schemas.openxmlformats.org/officeDocument/2006/relationships/audio" Target="../media/audio3.wav"/><Relationship Id="rId15" Type="http://schemas.openxmlformats.org/officeDocument/2006/relationships/image" Target="../media/image22.png"/><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18.gif"/><Relationship Id="rId1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gif"/><Relationship Id="rId3" Type="http://schemas.openxmlformats.org/officeDocument/2006/relationships/audio" Target="../media/audio3.wav"/><Relationship Id="rId7" Type="http://schemas.openxmlformats.org/officeDocument/2006/relationships/image" Target="../media/image33.gif"/><Relationship Id="rId12" Type="http://schemas.openxmlformats.org/officeDocument/2006/relationships/image" Target="../media/image27.gif"/><Relationship Id="rId2" Type="http://schemas.openxmlformats.org/officeDocument/2006/relationships/notesSlide" Target="../notesSlides/notesSlide25.xml"/><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8.gif"/><Relationship Id="rId11" Type="http://schemas.openxmlformats.org/officeDocument/2006/relationships/image" Target="../media/image29.gif"/><Relationship Id="rId5" Type="http://schemas.openxmlformats.org/officeDocument/2006/relationships/audio" Target="../media/audio4.wav"/><Relationship Id="rId15" Type="http://schemas.openxmlformats.org/officeDocument/2006/relationships/image" Target="../media/image31.png"/><Relationship Id="rId10"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image" Target="../media/image19.gif"/><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18.gif"/><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gif"/><Relationship Id="rId12"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29.gif"/><Relationship Id="rId1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19.gif"/><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0.gif"/><Relationship Id="rId12"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8.gif"/><Relationship Id="rId11" Type="http://schemas.openxmlformats.org/officeDocument/2006/relationships/image" Target="../media/image27.gif"/><Relationship Id="rId5" Type="http://schemas.openxmlformats.org/officeDocument/2006/relationships/audio" Target="../media/audio4.wav"/><Relationship Id="rId15" Type="http://schemas.openxmlformats.org/officeDocument/2006/relationships/image" Target="../media/image34.gif"/><Relationship Id="rId10" Type="http://schemas.openxmlformats.org/officeDocument/2006/relationships/image" Target="../media/image29.gif"/><Relationship Id="rId4" Type="http://schemas.openxmlformats.org/officeDocument/2006/relationships/audio" Target="../media/audio3.wav"/><Relationship Id="rId9" Type="http://schemas.openxmlformats.org/officeDocument/2006/relationships/image" Target="../media/image18.gif"/><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图片 3" descr="桃枝"/>
          <p:cNvPicPr>
            <a:picLocks noChangeAspect="1"/>
          </p:cNvPicPr>
          <p:nvPr/>
        </p:nvPicPr>
        <p:blipFill>
          <a:blip r:embed="rId3"/>
          <a:stretch>
            <a:fillRect/>
          </a:stretch>
        </p:blipFill>
        <p:spPr>
          <a:xfrm>
            <a:off x="-13335" y="4122420"/>
            <a:ext cx="2820670" cy="2772410"/>
          </a:xfrm>
          <a:prstGeom prst="rect">
            <a:avLst/>
          </a:prstGeom>
        </p:spPr>
      </p:pic>
      <p:pic>
        <p:nvPicPr>
          <p:cNvPr id="5" name="图片 4" descr="桃枝2"/>
          <p:cNvPicPr>
            <a:picLocks noChangeAspect="1"/>
          </p:cNvPicPr>
          <p:nvPr/>
        </p:nvPicPr>
        <p:blipFill>
          <a:blip r:embed="rId4"/>
          <a:stretch>
            <a:fillRect/>
          </a:stretch>
        </p:blipFill>
        <p:spPr>
          <a:xfrm>
            <a:off x="9571990" y="-48260"/>
            <a:ext cx="2609850" cy="2563495"/>
          </a:xfrm>
          <a:prstGeom prst="rect">
            <a:avLst/>
          </a:prstGeom>
        </p:spPr>
      </p:pic>
      <p:pic>
        <p:nvPicPr>
          <p:cNvPr id="12" name="图片 11" descr="蝴蝶"/>
          <p:cNvPicPr>
            <a:picLocks noChangeAspect="1"/>
          </p:cNvPicPr>
          <p:nvPr/>
        </p:nvPicPr>
        <p:blipFill>
          <a:blip r:embed="rId5" cstate="print"/>
          <a:stretch>
            <a:fillRect/>
          </a:stretch>
        </p:blipFill>
        <p:spPr>
          <a:xfrm rot="5400000">
            <a:off x="10260965" y="1095375"/>
            <a:ext cx="621665" cy="631190"/>
          </a:xfrm>
          <a:prstGeom prst="rect">
            <a:avLst/>
          </a:prstGeom>
        </p:spPr>
      </p:pic>
      <p:pic>
        <p:nvPicPr>
          <p:cNvPr id="3" name="Picture 2"/>
          <p:cNvPicPr>
            <a:picLocks noChangeAspect="1"/>
          </p:cNvPicPr>
          <p:nvPr/>
        </p:nvPicPr>
        <p:blipFill>
          <a:blip r:embed="rId6"/>
          <a:stretch>
            <a:fillRect/>
          </a:stretch>
        </p:blipFill>
        <p:spPr>
          <a:xfrm>
            <a:off x="1588050" y="1466381"/>
            <a:ext cx="8326046" cy="3224538"/>
          </a:xfrm>
          <a:prstGeom prst="rect">
            <a:avLst/>
          </a:prstGeom>
        </p:spPr>
      </p:pic>
    </p:spTree>
    <p:extLst>
      <p:ext uri="{BB962C8B-B14F-4D97-AF65-F5344CB8AC3E}">
        <p14:creationId xmlns:p14="http://schemas.microsoft.com/office/powerpoint/2010/main" val="591235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2" name="Rectangle 1"/>
          <p:cNvSpPr/>
          <p:nvPr/>
        </p:nvSpPr>
        <p:spPr>
          <a:xfrm>
            <a:off x="3156138" y="1673334"/>
            <a:ext cx="7204266" cy="1815882"/>
          </a:xfrm>
          <a:prstGeom prst="rect">
            <a:avLst/>
          </a:prstGeom>
        </p:spPr>
        <p:txBody>
          <a:bodyPr wrap="square">
            <a:spAutoFit/>
          </a:bodyPr>
          <a:lstStyle/>
          <a:p>
            <a:pPr lvl="0" algn="just"/>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Trật</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tự</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thời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gian</a:t>
            </a:r>
            <a:r>
              <a:rPr lang="en-US" sz="2800" dirty="0">
                <a:solidFill>
                  <a:srgbClr val="000000"/>
                </a:solidFill>
                <a:latin typeface="Times New Roman"/>
                <a:ea typeface="Times New Roman"/>
                <a:cs typeface="Times New Roman"/>
                <a:sym typeface="Times New Roman"/>
              </a:rPr>
              <a:t>: </a:t>
            </a:r>
            <a:r>
              <a:rPr lang="en-US" sz="2800" i="1" dirty="0">
                <a:solidFill>
                  <a:srgbClr val="000000"/>
                </a:solidFill>
                <a:latin typeface="Times New Roman"/>
                <a:ea typeface="Times New Roman"/>
                <a:cs typeface="Times New Roman"/>
                <a:sym typeface="Times New Roman"/>
              </a:rPr>
              <a:t>8 </a:t>
            </a:r>
            <a:r>
              <a:rPr lang="en-US" sz="2800" i="1" dirty="0" err="1">
                <a:solidFill>
                  <a:srgbClr val="000000"/>
                </a:solidFill>
                <a:latin typeface="Times New Roman"/>
                <a:ea typeface="Times New Roman"/>
                <a:cs typeface="Times New Roman"/>
                <a:sym typeface="Times New Roman"/>
              </a:rPr>
              <a:t>giờ</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sáng</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sau</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liền</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sau</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đó</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đồng</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thời</a:t>
            </a:r>
            <a:r>
              <a:rPr lang="en-US" sz="2800" i="1" dirty="0">
                <a:solidFill>
                  <a:srgbClr val="000000"/>
                </a:solidFill>
                <a:latin typeface="Times New Roman"/>
                <a:ea typeface="Times New Roman"/>
                <a:cs typeface="Times New Roman"/>
                <a:sym typeface="Times New Roman"/>
              </a:rPr>
              <a:t>, 6 </a:t>
            </a:r>
            <a:r>
              <a:rPr lang="en-US" sz="2800" i="1" dirty="0" err="1">
                <a:solidFill>
                  <a:srgbClr val="000000"/>
                </a:solidFill>
                <a:latin typeface="Times New Roman"/>
                <a:ea typeface="Times New Roman"/>
                <a:cs typeface="Times New Roman"/>
                <a:sym typeface="Times New Roman"/>
              </a:rPr>
              <a:t>giờ</a:t>
            </a:r>
            <a:r>
              <a:rPr lang="en-US" sz="2800" i="1" dirty="0">
                <a:solidFill>
                  <a:srgbClr val="000000"/>
                </a:solidFill>
                <a:latin typeface="Times New Roman"/>
                <a:ea typeface="Times New Roman"/>
                <a:cs typeface="Times New Roman"/>
                <a:sym typeface="Times New Roman"/>
              </a:rPr>
              <a:t> </a:t>
            </a:r>
            <a:r>
              <a:rPr lang="en-US" sz="2800" i="1" dirty="0" err="1">
                <a:solidFill>
                  <a:srgbClr val="000000"/>
                </a:solidFill>
                <a:latin typeface="Times New Roman"/>
                <a:ea typeface="Times New Roman"/>
                <a:cs typeface="Times New Roman"/>
                <a:sym typeface="Times New Roman"/>
              </a:rPr>
              <a:t>chiều</a:t>
            </a:r>
            <a:r>
              <a:rPr lang="en-US" sz="2800" i="1" dirty="0">
                <a:solidFill>
                  <a:srgbClr val="000000"/>
                </a:solidFill>
                <a:latin typeface="Times New Roman"/>
                <a:ea typeface="Times New Roman"/>
                <a:cs typeface="Times New Roman"/>
                <a:sym typeface="Times New Roman"/>
              </a:rPr>
              <a:t>;</a:t>
            </a:r>
            <a:r>
              <a:rPr lang="en-US" sz="2800" dirty="0">
                <a:solidFill>
                  <a:srgbClr val="000000"/>
                </a:solidFill>
                <a:latin typeface="Times New Roman"/>
                <a:ea typeface="Times New Roman"/>
                <a:cs typeface="Times New Roman"/>
                <a:sym typeface="Times New Roman"/>
              </a:rPr>
              <a:t> </a:t>
            </a:r>
            <a:endParaRPr lang="en-US" sz="2800" dirty="0">
              <a:latin typeface="Times New Roman"/>
              <a:ea typeface="Times New Roman"/>
              <a:cs typeface="Times New Roman"/>
              <a:sym typeface="Times New Roman"/>
            </a:endParaRPr>
          </a:p>
          <a:p>
            <a:pPr lvl="0" algn="just"/>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Trình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tự</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nguyên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nhân</a:t>
            </a:r>
            <a:r>
              <a:rPr lang="en-US" sz="2800" dirty="0">
                <a:solidFill>
                  <a:srgbClr val="000000"/>
                </a:solidFill>
                <a:latin typeface="Times New Roman"/>
                <a:ea typeface="Times New Roman"/>
                <a:cs typeface="Times New Roman"/>
                <a:sym typeface="Times New Roman"/>
              </a:rPr>
              <a:t> - </a:t>
            </a:r>
            <a:r>
              <a:rPr lang="en-US" sz="2800" dirty="0" err="1">
                <a:solidFill>
                  <a:srgbClr val="000000"/>
                </a:solidFill>
                <a:latin typeface="Times New Roman"/>
                <a:ea typeface="Times New Roman"/>
                <a:cs typeface="Times New Roman"/>
                <a:sym typeface="Times New Roman"/>
              </a:rPr>
              <a:t>kết</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quả</a:t>
            </a:r>
            <a:r>
              <a:rPr lang="en-US" sz="2800" dirty="0">
                <a:solidFill>
                  <a:srgbClr val="000000"/>
                </a:solidFill>
                <a:latin typeface="Times New Roman"/>
                <a:ea typeface="Times New Roman"/>
                <a:cs typeface="Times New Roman"/>
                <a:sym typeface="Times New Roman"/>
              </a:rPr>
              <a:t>: </a:t>
            </a:r>
            <a:endParaRPr lang="en-US" sz="2800" dirty="0" smtClean="0">
              <a:solidFill>
                <a:srgbClr val="000000"/>
              </a:solidFill>
              <a:latin typeface="Times New Roman"/>
              <a:ea typeface="Times New Roman"/>
              <a:cs typeface="Times New Roman"/>
              <a:sym typeface="Times New Roman"/>
            </a:endParaRPr>
          </a:p>
          <a:p>
            <a:pPr lvl="0" algn="just"/>
            <a:r>
              <a:rPr lang="en-US" sz="2800" dirty="0" err="1" smtClean="0">
                <a:solidFill>
                  <a:srgbClr val="FF0000"/>
                </a:solidFill>
                <a:latin typeface="Times New Roman"/>
                <a:ea typeface="Times New Roman"/>
                <a:cs typeface="Times New Roman"/>
                <a:sym typeface="Times New Roman"/>
              </a:rPr>
              <a:t>chuẩn</a:t>
            </a:r>
            <a:r>
              <a:rPr lang="en-US" sz="2800" dirty="0" smtClean="0">
                <a:solidFill>
                  <a:srgbClr val="FF0000"/>
                </a:solidFill>
                <a:latin typeface="Times New Roman"/>
                <a:ea typeface="Times New Roman"/>
                <a:cs typeface="Times New Roman"/>
                <a:sym typeface="Times New Roman"/>
              </a:rPr>
              <a:t> </a:t>
            </a:r>
            <a:r>
              <a:rPr lang="en-US" sz="2800" dirty="0" err="1" smtClean="0">
                <a:solidFill>
                  <a:srgbClr val="FF0000"/>
                </a:solidFill>
                <a:latin typeface="Times New Roman"/>
                <a:ea typeface="Times New Roman"/>
                <a:cs typeface="Times New Roman"/>
                <a:sym typeface="Times New Roman"/>
              </a:rPr>
              <a:t>bị</a:t>
            </a:r>
            <a:r>
              <a:rPr lang="en-US" sz="2800" dirty="0" smtClean="0">
                <a:solidFill>
                  <a:srgbClr val="FF0000"/>
                </a:solidFill>
                <a:latin typeface="Times New Roman"/>
                <a:ea typeface="Times New Roman"/>
                <a:cs typeface="Times New Roman"/>
                <a:sym typeface="Times New Roman"/>
              </a:rPr>
              <a:t> </a:t>
            </a:r>
            <a:r>
              <a:rPr lang="en-US" sz="2800" dirty="0" smtClean="0">
                <a:solidFill>
                  <a:srgbClr val="FF0000"/>
                </a:solidFill>
                <a:latin typeface="Times New Roman"/>
                <a:ea typeface="Times New Roman"/>
                <a:cs typeface="Times New Roman"/>
                <a:sym typeface="Wingdings" panose="05000000000000000000" pitchFamily="2" charset="2"/>
              </a:rPr>
              <a:t></a:t>
            </a:r>
            <a:r>
              <a:rPr lang="en-US" sz="2800" dirty="0" smtClean="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khai</a:t>
            </a:r>
            <a:r>
              <a:rPr lang="en-US" sz="2800" dirty="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mạc</a:t>
            </a:r>
            <a:r>
              <a:rPr lang="en-US" sz="2800" dirty="0">
                <a:solidFill>
                  <a:srgbClr val="FF0000"/>
                </a:solidFill>
                <a:latin typeface="Times New Roman"/>
                <a:ea typeface="Times New Roman"/>
                <a:cs typeface="Times New Roman"/>
                <a:sym typeface="Times New Roman"/>
              </a:rPr>
              <a:t>  </a:t>
            </a:r>
            <a:r>
              <a:rPr lang="en-US" sz="2800" dirty="0" smtClean="0">
                <a:solidFill>
                  <a:srgbClr val="FF0000"/>
                </a:solidFill>
                <a:latin typeface="Times New Roman"/>
                <a:ea typeface="Times New Roman"/>
                <a:cs typeface="Times New Roman"/>
                <a:sym typeface="Wingdings" panose="05000000000000000000" pitchFamily="2" charset="2"/>
              </a:rPr>
              <a:t></a:t>
            </a:r>
            <a:r>
              <a:rPr lang="en-US" sz="2800" dirty="0" smtClean="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diễn</a:t>
            </a:r>
            <a:r>
              <a:rPr lang="en-US" sz="2800" dirty="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biến</a:t>
            </a:r>
            <a:r>
              <a:rPr lang="en-US" sz="2800" dirty="0">
                <a:solidFill>
                  <a:srgbClr val="FF0000"/>
                </a:solidFill>
                <a:latin typeface="Times New Roman"/>
                <a:ea typeface="Times New Roman"/>
                <a:cs typeface="Times New Roman"/>
                <a:sym typeface="Times New Roman"/>
              </a:rPr>
              <a:t> </a:t>
            </a:r>
            <a:r>
              <a:rPr lang="en-US" sz="2800" dirty="0" smtClean="0">
                <a:solidFill>
                  <a:srgbClr val="FF0000"/>
                </a:solidFill>
                <a:latin typeface="Times New Roman"/>
                <a:ea typeface="Times New Roman"/>
                <a:cs typeface="Times New Roman"/>
                <a:sym typeface="Wingdings" panose="05000000000000000000" pitchFamily="2" charset="2"/>
              </a:rPr>
              <a:t></a:t>
            </a:r>
            <a:r>
              <a:rPr lang="en-US" sz="2800" dirty="0" smtClean="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kết</a:t>
            </a:r>
            <a:r>
              <a:rPr lang="en-US" sz="2800" dirty="0">
                <a:solidFill>
                  <a:srgbClr val="FF0000"/>
                </a:solidFill>
                <a:latin typeface="Times New Roman"/>
                <a:ea typeface="Times New Roman"/>
                <a:cs typeface="Times New Roman"/>
                <a:sym typeface="Times New Roman"/>
              </a:rPr>
              <a:t> </a:t>
            </a:r>
            <a:r>
              <a:rPr lang="en-US" sz="2800" dirty="0" err="1">
                <a:solidFill>
                  <a:srgbClr val="FF0000"/>
                </a:solidFill>
                <a:latin typeface="Times New Roman"/>
                <a:ea typeface="Times New Roman"/>
                <a:cs typeface="Times New Roman"/>
                <a:sym typeface="Times New Roman"/>
              </a:rPr>
              <a:t>thúc</a:t>
            </a:r>
            <a:endParaRPr lang="en-US" sz="2800" dirty="0">
              <a:solidFill>
                <a:srgbClr val="FF0000"/>
              </a:solidFill>
              <a:latin typeface="Times New Roman"/>
              <a:ea typeface="Times New Roman"/>
              <a:cs typeface="Times New Roman"/>
              <a:sym typeface="Times New Roman"/>
            </a:endParaRPr>
          </a:p>
        </p:txBody>
      </p:sp>
      <p:sp>
        <p:nvSpPr>
          <p:cNvPr id="16" name="Rectangle 15"/>
          <p:cNvSpPr/>
          <p:nvPr/>
        </p:nvSpPr>
        <p:spPr>
          <a:xfrm>
            <a:off x="3960288" y="4205137"/>
            <a:ext cx="6096000" cy="1384995"/>
          </a:xfrm>
          <a:prstGeom prst="rect">
            <a:avLst/>
          </a:prstGeom>
        </p:spPr>
        <p:txBody>
          <a:bodyPr>
            <a:spAutoFit/>
          </a:bodyPr>
          <a:lstStyle/>
          <a:p>
            <a:pPr lvl="0" algn="just"/>
            <a:r>
              <a:rPr lang="en-US" sz="2800" dirty="0" smtClean="0">
                <a:latin typeface="Times New Roman"/>
                <a:ea typeface="Times New Roman"/>
                <a:cs typeface="Times New Roman"/>
                <a:sym typeface="Times New Roman"/>
              </a:rPr>
              <a:t>+ </a:t>
            </a:r>
            <a:r>
              <a:rPr lang="vi-VN" sz="2800" dirty="0" smtClean="0">
                <a:latin typeface="Times New Roman"/>
                <a:ea typeface="Times New Roman"/>
                <a:cs typeface="Times New Roman"/>
                <a:sym typeface="Times New Roman"/>
              </a:rPr>
              <a:t>Từ </a:t>
            </a:r>
            <a:r>
              <a:rPr lang="vi-VN" sz="2800" dirty="0">
                <a:latin typeface="Times New Roman"/>
                <a:ea typeface="Times New Roman"/>
                <a:cs typeface="Times New Roman"/>
                <a:sym typeface="Times New Roman"/>
              </a:rPr>
              <a:t>ngữ thể hiện nhận xét đánh giá của người viết</a:t>
            </a:r>
            <a:r>
              <a:rPr lang="vi-VN" sz="2800" dirty="0">
                <a:solidFill>
                  <a:srgbClr val="0000FF"/>
                </a:solidFill>
                <a:latin typeface="Times New Roman"/>
                <a:ea typeface="Times New Roman"/>
                <a:cs typeface="Times New Roman"/>
                <a:sym typeface="Times New Roman"/>
              </a:rPr>
              <a:t>: </a:t>
            </a:r>
            <a:r>
              <a:rPr lang="vi-VN" sz="2800" i="1" dirty="0">
                <a:solidFill>
                  <a:srgbClr val="000000"/>
                </a:solidFill>
                <a:latin typeface="Times New Roman"/>
                <a:ea typeface="Times New Roman"/>
                <a:cs typeface="Times New Roman"/>
                <a:sym typeface="Times New Roman"/>
              </a:rPr>
              <a:t>ấn tượng rất sâu sắc; cảm nhận; kỉ niệm đáng nhớ; ...</a:t>
            </a:r>
            <a:endParaRPr lang="vi-VN" sz="2800" dirty="0">
              <a:latin typeface="Times New Roman"/>
              <a:ea typeface="Times New Roman"/>
              <a:cs typeface="Times New Roman"/>
              <a:sym typeface="Times New Roman"/>
            </a:endParaRPr>
          </a:p>
        </p:txBody>
      </p:sp>
      <p:sp>
        <p:nvSpPr>
          <p:cNvPr id="18" name="Rectangle 17"/>
          <p:cNvSpPr/>
          <p:nvPr/>
        </p:nvSpPr>
        <p:spPr>
          <a:xfrm>
            <a:off x="596520" y="1544068"/>
            <a:ext cx="2216865" cy="2074414"/>
          </a:xfrm>
          <a:prstGeom prst="rect">
            <a:avLst/>
          </a:prstGeom>
          <a:solidFill>
            <a:srgbClr val="F9BDC4"/>
          </a:solidFill>
        </p:spPr>
        <p:txBody>
          <a:bodyPr wrap="square">
            <a:spAutoFit/>
          </a:bodyPr>
          <a:lstStyle/>
          <a:p>
            <a:pPr lvl="0" algn="ctr">
              <a:lnSpc>
                <a:spcPct val="115000"/>
              </a:lnSpc>
            </a:pPr>
            <a:r>
              <a:rPr lang="en-US" sz="2800" dirty="0" smtClean="0">
                <a:latin typeface="Times New Roman"/>
                <a:ea typeface="Times New Roman"/>
                <a:cs typeface="Times New Roman"/>
                <a:sym typeface="Times New Roman"/>
              </a:rPr>
              <a:t>4. </a:t>
            </a:r>
            <a:r>
              <a:rPr lang="vi-VN" sz="2800" dirty="0" smtClean="0">
                <a:latin typeface="Times New Roman"/>
                <a:ea typeface="Times New Roman"/>
                <a:cs typeface="Times New Roman"/>
                <a:sym typeface="Times New Roman"/>
              </a:rPr>
              <a:t>Bài </a:t>
            </a:r>
            <a:r>
              <a:rPr lang="vi-VN" sz="2800" dirty="0">
                <a:latin typeface="Times New Roman"/>
                <a:ea typeface="Times New Roman"/>
                <a:cs typeface="Times New Roman"/>
                <a:sym typeface="Times New Roman"/>
              </a:rPr>
              <a:t>viết tường thuật theo trình tự nào?</a:t>
            </a:r>
          </a:p>
        </p:txBody>
      </p:sp>
      <p:sp>
        <p:nvSpPr>
          <p:cNvPr id="19" name="Rectangle 18"/>
          <p:cNvSpPr/>
          <p:nvPr/>
        </p:nvSpPr>
        <p:spPr>
          <a:xfrm>
            <a:off x="1173138" y="3789640"/>
            <a:ext cx="2532235" cy="2215991"/>
          </a:xfrm>
          <a:prstGeom prst="rect">
            <a:avLst/>
          </a:prstGeom>
          <a:solidFill>
            <a:schemeClr val="accent4">
              <a:lumMod val="40000"/>
              <a:lumOff val="60000"/>
            </a:schemeClr>
          </a:solidFill>
        </p:spPr>
        <p:txBody>
          <a:bodyPr wrap="square">
            <a:spAutoFit/>
          </a:bodyPr>
          <a:lstStyle/>
          <a:p>
            <a:pPr lvl="0" algn="ctr">
              <a:lnSpc>
                <a:spcPct val="115000"/>
              </a:lnSpc>
            </a:pPr>
            <a:r>
              <a:rPr lang="en-US" sz="2400" dirty="0" smtClean="0">
                <a:latin typeface="Times New Roman"/>
                <a:ea typeface="Times New Roman"/>
                <a:cs typeface="Times New Roman"/>
                <a:sym typeface="Times New Roman"/>
              </a:rPr>
              <a:t>5. </a:t>
            </a:r>
            <a:r>
              <a:rPr lang="vi-VN" sz="2400" dirty="0" smtClean="0">
                <a:latin typeface="Times New Roman"/>
                <a:ea typeface="Times New Roman"/>
                <a:cs typeface="Times New Roman"/>
                <a:sym typeface="Times New Roman"/>
              </a:rPr>
              <a:t>Từ </a:t>
            </a:r>
            <a:r>
              <a:rPr lang="vi-VN" sz="2400" dirty="0">
                <a:latin typeface="Times New Roman"/>
                <a:ea typeface="Times New Roman"/>
                <a:cs typeface="Times New Roman"/>
                <a:sym typeface="Times New Roman"/>
              </a:rPr>
              <a:t>ngữ nào thể hiện nhận xét đánh giá của người viết trước sự kiện được tường thuật?</a:t>
            </a:r>
          </a:p>
        </p:txBody>
      </p:sp>
    </p:spTree>
    <p:extLst>
      <p:ext uri="{BB962C8B-B14F-4D97-AF65-F5344CB8AC3E}">
        <p14:creationId xmlns:p14="http://schemas.microsoft.com/office/powerpoint/2010/main" val="422080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图片 3" descr="桃枝"/>
          <p:cNvPicPr>
            <a:picLocks noChangeAspect="1"/>
          </p:cNvPicPr>
          <p:nvPr/>
        </p:nvPicPr>
        <p:blipFill>
          <a:blip r:embed="rId3"/>
          <a:stretch>
            <a:fillRect/>
          </a:stretch>
        </p:blipFill>
        <p:spPr>
          <a:xfrm>
            <a:off x="-13335" y="4122420"/>
            <a:ext cx="2820670" cy="2772410"/>
          </a:xfrm>
          <a:prstGeom prst="rect">
            <a:avLst/>
          </a:prstGeom>
        </p:spPr>
      </p:pic>
      <p:pic>
        <p:nvPicPr>
          <p:cNvPr id="5" name="图片 4" descr="桃枝2"/>
          <p:cNvPicPr>
            <a:picLocks noChangeAspect="1"/>
          </p:cNvPicPr>
          <p:nvPr/>
        </p:nvPicPr>
        <p:blipFill>
          <a:blip r:embed="rId4"/>
          <a:stretch>
            <a:fillRect/>
          </a:stretch>
        </p:blipFill>
        <p:spPr>
          <a:xfrm>
            <a:off x="9571990" y="-48260"/>
            <a:ext cx="2609850" cy="2563495"/>
          </a:xfrm>
          <a:prstGeom prst="rect">
            <a:avLst/>
          </a:prstGeom>
        </p:spPr>
      </p:pic>
      <p:pic>
        <p:nvPicPr>
          <p:cNvPr id="12" name="图片 11" descr="蝴蝶"/>
          <p:cNvPicPr>
            <a:picLocks noChangeAspect="1"/>
          </p:cNvPicPr>
          <p:nvPr/>
        </p:nvPicPr>
        <p:blipFill>
          <a:blip r:embed="rId5" cstate="print"/>
          <a:stretch>
            <a:fillRect/>
          </a:stretch>
        </p:blipFill>
        <p:spPr>
          <a:xfrm rot="5400000">
            <a:off x="10260965" y="1095375"/>
            <a:ext cx="621665" cy="631190"/>
          </a:xfrm>
          <a:prstGeom prst="rect">
            <a:avLst/>
          </a:prstGeom>
        </p:spPr>
      </p:pic>
      <p:grpSp>
        <p:nvGrpSpPr>
          <p:cNvPr id="13" name="组合 12"/>
          <p:cNvGrpSpPr/>
          <p:nvPr/>
        </p:nvGrpSpPr>
        <p:grpSpPr>
          <a:xfrm>
            <a:off x="5205095" y="1771650"/>
            <a:ext cx="1772920" cy="1036955"/>
            <a:chOff x="7982" y="2329"/>
            <a:chExt cx="2792" cy="1633"/>
          </a:xfrm>
        </p:grpSpPr>
        <p:sp>
          <p:nvSpPr>
            <p:cNvPr id="10" name="矩形 9"/>
            <p:cNvSpPr/>
            <p:nvPr/>
          </p:nvSpPr>
          <p:spPr>
            <a:xfrm>
              <a:off x="7982" y="2447"/>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8109" y="2329"/>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3"/>
          <p:cNvSpPr txBox="1"/>
          <p:nvPr/>
        </p:nvSpPr>
        <p:spPr>
          <a:xfrm>
            <a:off x="5285740" y="1846580"/>
            <a:ext cx="1611630" cy="830997"/>
          </a:xfrm>
          <a:prstGeom prst="rect">
            <a:avLst/>
          </a:prstGeom>
          <a:noFill/>
        </p:spPr>
        <p:txBody>
          <a:bodyPr wrap="square" rtlCol="0">
            <a:spAutoFit/>
          </a:bodyPr>
          <a:lstStyle/>
          <a:p>
            <a:pPr algn="ctr"/>
            <a:r>
              <a:rPr lang="en-US" altLang="zh-CN" sz="4800" b="1" dirty="0" smtClean="0">
                <a:solidFill>
                  <a:srgbClr val="77384B"/>
                </a:solidFill>
                <a:latin typeface="微软雅黑" charset="-122"/>
                <a:ea typeface="微软雅黑" charset="-122"/>
              </a:rPr>
              <a:t>III</a:t>
            </a:r>
            <a:endParaRPr lang="en-US" altLang="zh-CN" sz="4800" b="1" dirty="0">
              <a:solidFill>
                <a:srgbClr val="77384B"/>
              </a:solidFill>
              <a:latin typeface="微软雅黑" charset="-122"/>
              <a:ea typeface="微软雅黑" charset="-122"/>
            </a:endParaRPr>
          </a:p>
        </p:txBody>
      </p:sp>
      <p:pic>
        <p:nvPicPr>
          <p:cNvPr id="3" name="Picture 2"/>
          <p:cNvPicPr>
            <a:picLocks noChangeAspect="1"/>
          </p:cNvPicPr>
          <p:nvPr/>
        </p:nvPicPr>
        <p:blipFill>
          <a:blip r:embed="rId6"/>
          <a:stretch>
            <a:fillRect/>
          </a:stretch>
        </p:blipFill>
        <p:spPr>
          <a:xfrm>
            <a:off x="1880493" y="2903655"/>
            <a:ext cx="7883729" cy="1663028"/>
          </a:xfrm>
          <a:prstGeom prst="rect">
            <a:avLst/>
          </a:prstGeom>
        </p:spPr>
      </p:pic>
    </p:spTree>
    <p:extLst>
      <p:ext uri="{BB962C8B-B14F-4D97-AF65-F5344CB8AC3E}">
        <p14:creationId xmlns:p14="http://schemas.microsoft.com/office/powerpoint/2010/main" val="242305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edg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5" name="文本框 41"/>
          <p:cNvSpPr txBox="1"/>
          <p:nvPr/>
        </p:nvSpPr>
        <p:spPr>
          <a:xfrm>
            <a:off x="317035" y="689608"/>
            <a:ext cx="5425213" cy="584775"/>
          </a:xfrm>
          <a:prstGeom prst="rect">
            <a:avLst/>
          </a:prstGeom>
          <a:noFill/>
        </p:spPr>
        <p:txBody>
          <a:bodyPr wrap="square" rtlCol="0">
            <a:spAutoFit/>
          </a:bodyPr>
          <a:lstStyle/>
          <a:p>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1.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Trước</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khi</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viết</a:t>
            </a:r>
            <a:endParaRPr lang="zh-CN" altLang="en-US" sz="3200" dirty="0">
              <a:solidFill>
                <a:srgbClr val="FF0000"/>
              </a:solidFill>
              <a:latin typeface="Times New Roman" panose="02020603050405020304" pitchFamily="18" charset="0"/>
              <a:ea typeface="楷体" charset="-122"/>
              <a:cs typeface="Times New Roman" panose="02020603050405020304" pitchFamily="18" charset="0"/>
            </a:endParaRPr>
          </a:p>
        </p:txBody>
      </p:sp>
      <p:sp>
        <p:nvSpPr>
          <p:cNvPr id="3" name="Rectangle 2"/>
          <p:cNvSpPr/>
          <p:nvPr/>
        </p:nvSpPr>
        <p:spPr>
          <a:xfrm>
            <a:off x="317035" y="1542168"/>
            <a:ext cx="9924219" cy="3711785"/>
          </a:xfrm>
          <a:prstGeom prst="rect">
            <a:avLst/>
          </a:prstGeom>
        </p:spPr>
        <p:txBody>
          <a:bodyPr wrap="square">
            <a:spAutoFit/>
          </a:bodyPr>
          <a:lstStyle/>
          <a:p>
            <a:pPr algn="just">
              <a:lnSpc>
                <a:spcPct val="90000"/>
              </a:lnSpc>
              <a:buClr>
                <a:srgbClr val="000000"/>
              </a:buClr>
            </a:pPr>
            <a:r>
              <a:rPr lang="en-US" sz="2800" b="1" kern="0" dirty="0" smtClean="0">
                <a:latin typeface="Times New Roman"/>
                <a:ea typeface="Times New Roman"/>
                <a:cs typeface="Times New Roman"/>
                <a:sym typeface="Times New Roman"/>
              </a:rPr>
              <a:t>a. </a:t>
            </a:r>
            <a:r>
              <a:rPr lang="en-US" sz="2800" b="1" kern="0" dirty="0" err="1" smtClean="0">
                <a:latin typeface="Times New Roman"/>
                <a:ea typeface="Times New Roman"/>
                <a:cs typeface="Times New Roman"/>
                <a:sym typeface="Times New Roman"/>
              </a:rPr>
              <a:t>Lựa</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chọn</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đề</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tài</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sự</a:t>
            </a:r>
            <a:r>
              <a:rPr lang="en-US" sz="2800" b="1" kern="0" dirty="0" smtClean="0">
                <a:latin typeface="Times New Roman"/>
                <a:ea typeface="Times New Roman"/>
                <a:cs typeface="Times New Roman"/>
                <a:sym typeface="Times New Roman"/>
              </a:rPr>
              <a:t> </a:t>
            </a:r>
            <a:r>
              <a:rPr lang="en-US" sz="2800" b="1" kern="0" dirty="0" err="1">
                <a:latin typeface="Times New Roman"/>
                <a:ea typeface="Times New Roman"/>
                <a:cs typeface="Times New Roman"/>
                <a:sym typeface="Times New Roman"/>
              </a:rPr>
              <a:t>kiện</a:t>
            </a:r>
            <a:r>
              <a:rPr lang="en-US" sz="2800" kern="0" dirty="0" smtClean="0">
                <a:latin typeface="Times New Roman"/>
                <a:ea typeface="Times New Roman"/>
                <a:cs typeface="Times New Roman"/>
                <a:sym typeface="Times New Roman"/>
              </a:rPr>
              <a:t>:</a:t>
            </a:r>
          </a:p>
          <a:p>
            <a:pPr marL="342900" indent="-342900" algn="just">
              <a:lnSpc>
                <a:spcPct val="150000"/>
              </a:lnSpc>
              <a:buClr>
                <a:srgbClr val="000000"/>
              </a:buClr>
              <a:buFontTx/>
              <a:buChar char="-"/>
            </a:pPr>
            <a:r>
              <a:rPr lang="en-US" sz="2800" kern="0" dirty="0" err="1" smtClean="0">
                <a:latin typeface="Times New Roman"/>
                <a:ea typeface="Times New Roman"/>
                <a:cs typeface="Times New Roman"/>
                <a:sym typeface="Times New Roman"/>
              </a:rPr>
              <a:t>Đó</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những</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sự</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kiện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mà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em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đã</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được</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tham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gia</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chứng</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kiến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quan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sát</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trực</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tiếp</a:t>
            </a:r>
            <a:endParaRPr lang="en-US" sz="2800" kern="0" dirty="0" smtClean="0">
              <a:latin typeface="Times New Roman"/>
              <a:ea typeface="Times New Roman"/>
              <a:cs typeface="Times New Roman"/>
              <a:sym typeface="Times New Roman"/>
            </a:endParaRPr>
          </a:p>
          <a:p>
            <a:pPr marL="342900" indent="-342900" algn="just">
              <a:lnSpc>
                <a:spcPct val="150000"/>
              </a:lnSpc>
              <a:buClr>
                <a:srgbClr val="000000"/>
              </a:buClr>
              <a:buFontTx/>
              <a:buChar char="-"/>
            </a:pPr>
            <a:r>
              <a:rPr lang="en-US" sz="2800" kern="0" dirty="0" err="1" smtClean="0">
                <a:latin typeface="Times New Roman"/>
                <a:ea typeface="Times New Roman"/>
                <a:cs typeface="Times New Roman"/>
                <a:sym typeface="Times New Roman"/>
              </a:rPr>
              <a:t>Đó</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những</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sự</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kiện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mà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em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được</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tìm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hiểu</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được</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kể</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lại</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và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để</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lại</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trong</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em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nhiều</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ấn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tượng</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sâu</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sắc</a:t>
            </a:r>
            <a:endParaRPr lang="en-US" sz="2800" kern="0" dirty="0" smtClean="0">
              <a:latin typeface="Times New Roman"/>
              <a:ea typeface="Times New Roman"/>
              <a:cs typeface="Times New Roman"/>
              <a:sym typeface="Times New Roman"/>
            </a:endParaRPr>
          </a:p>
          <a:p>
            <a:pPr algn="just">
              <a:lnSpc>
                <a:spcPct val="150000"/>
              </a:lnSpc>
              <a:buClr>
                <a:srgbClr val="000000"/>
              </a:buClr>
            </a:pPr>
            <a:r>
              <a:rPr lang="en-US" sz="2800" b="1" i="1" kern="0" dirty="0" err="1" smtClean="0">
                <a:latin typeface="Times New Roman"/>
                <a:ea typeface="Times New Roman"/>
                <a:cs typeface="Times New Roman"/>
                <a:sym typeface="Times New Roman"/>
              </a:rPr>
              <a:t>Ví</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dụ</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Ngày</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hội</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sách</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Lễ</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hội</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dân</a:t>
            </a:r>
            <a:r>
              <a:rPr lang="en-US" sz="2800" b="1" i="1" kern="0" dirty="0" smtClean="0">
                <a:latin typeface="Times New Roman"/>
                <a:ea typeface="Times New Roman"/>
                <a:cs typeface="Times New Roman"/>
                <a:sym typeface="Times New Roman"/>
              </a:rPr>
              <a:t> </a:t>
            </a:r>
            <a:r>
              <a:rPr lang="en-US" sz="2800" b="1" i="1" kern="0" dirty="0" err="1" smtClean="0">
                <a:latin typeface="Times New Roman"/>
                <a:ea typeface="Times New Roman"/>
                <a:cs typeface="Times New Roman"/>
                <a:sym typeface="Times New Roman"/>
              </a:rPr>
              <a:t>gian</a:t>
            </a:r>
            <a:r>
              <a:rPr lang="en-US" sz="2800" b="1" i="1" kern="0" dirty="0" smtClean="0">
                <a:latin typeface="Times New Roman"/>
                <a:ea typeface="Times New Roman"/>
                <a:cs typeface="Times New Roman"/>
                <a:sym typeface="Times New Roman"/>
              </a:rPr>
              <a:t>”….</a:t>
            </a:r>
            <a:endParaRPr lang="en-US" sz="2800" b="1" i="1"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9003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circle(in)">
                                      <p:cBhvr>
                                        <p:cTn id="3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3" name="Rectangle 2"/>
          <p:cNvSpPr/>
          <p:nvPr/>
        </p:nvSpPr>
        <p:spPr>
          <a:xfrm>
            <a:off x="398485" y="1622099"/>
            <a:ext cx="9924219" cy="480131"/>
          </a:xfrm>
          <a:prstGeom prst="rect">
            <a:avLst/>
          </a:prstGeom>
        </p:spPr>
        <p:txBody>
          <a:bodyPr wrap="square">
            <a:spAutoFit/>
          </a:bodyPr>
          <a:lstStyle/>
          <a:p>
            <a:pPr algn="just">
              <a:lnSpc>
                <a:spcPct val="90000"/>
              </a:lnSpc>
              <a:buClr>
                <a:srgbClr val="000000"/>
              </a:buClr>
            </a:pPr>
            <a:r>
              <a:rPr lang="en-US" sz="2800" b="1" kern="0" dirty="0" smtClean="0">
                <a:solidFill>
                  <a:prstClr val="black"/>
                </a:solidFill>
                <a:latin typeface="Times New Roman"/>
                <a:ea typeface="Times New Roman"/>
                <a:cs typeface="Times New Roman"/>
                <a:sym typeface="Times New Roman"/>
              </a:rPr>
              <a:t>b. </a:t>
            </a:r>
            <a:r>
              <a:rPr lang="en-US" sz="2800" b="1" kern="0" dirty="0" err="1" smtClean="0">
                <a:solidFill>
                  <a:prstClr val="black"/>
                </a:solidFill>
                <a:latin typeface="Times New Roman"/>
                <a:ea typeface="Times New Roman"/>
                <a:cs typeface="Times New Roman"/>
                <a:sym typeface="Times New Roman"/>
              </a:rPr>
              <a:t>Tìm</a:t>
            </a:r>
            <a:r>
              <a:rPr lang="en-US" sz="2800" b="1" kern="0" dirty="0" smtClean="0">
                <a:solidFill>
                  <a:prstClr val="black"/>
                </a:solidFill>
                <a:latin typeface="Times New Roman"/>
                <a:ea typeface="Times New Roman"/>
                <a:cs typeface="Times New Roman"/>
                <a:sym typeface="Times New Roman"/>
              </a:rPr>
              <a:t> ý </a:t>
            </a:r>
          </a:p>
        </p:txBody>
      </p:sp>
      <p:graphicFrame>
        <p:nvGraphicFramePr>
          <p:cNvPr id="13" name="Google Shape;3609;p132"/>
          <p:cNvGraphicFramePr/>
          <p:nvPr>
            <p:extLst>
              <p:ext uri="{D42A27DB-BD31-4B8C-83A1-F6EECF244321}">
                <p14:modId xmlns:p14="http://schemas.microsoft.com/office/powerpoint/2010/main" val="1037416774"/>
              </p:ext>
            </p:extLst>
          </p:nvPr>
        </p:nvGraphicFramePr>
        <p:xfrm>
          <a:off x="546373" y="2252359"/>
          <a:ext cx="9776331" cy="3839712"/>
        </p:xfrm>
        <a:graphic>
          <a:graphicData uri="http://schemas.openxmlformats.org/drawingml/2006/table">
            <a:tbl>
              <a:tblPr>
                <a:noFill/>
              </a:tblPr>
              <a:tblGrid>
                <a:gridCol w="9776331">
                  <a:extLst>
                    <a:ext uri="{9D8B030D-6E8A-4147-A177-3AD203B41FA5}">
                      <a16:colId xmlns="" xmlns:a16="http://schemas.microsoft.com/office/drawing/2014/main" val="20000"/>
                    </a:ext>
                  </a:extLst>
                </a:gridCol>
              </a:tblGrid>
              <a:tr h="533208">
                <a:tc>
                  <a:txBody>
                    <a:bodyPr/>
                    <a:lstStyle/>
                    <a:p>
                      <a:pPr marL="0" marR="0" lvl="0" indent="0" algn="l" rtl="0">
                        <a:spcBef>
                          <a:spcPts val="0"/>
                        </a:spcBef>
                        <a:spcAft>
                          <a:spcPts val="0"/>
                        </a:spcAft>
                        <a:buNone/>
                      </a:pPr>
                      <a:r>
                        <a:rPr lang="en-US" sz="2800" u="none" strike="noStrike" cap="none" dirty="0" err="1">
                          <a:solidFill>
                            <a:srgbClr val="000000"/>
                          </a:solidFill>
                          <a:latin typeface="Times New Roman"/>
                          <a:ea typeface="Times New Roman"/>
                          <a:cs typeface="Times New Roman"/>
                          <a:sym typeface="Times New Roman"/>
                        </a:rPr>
                        <a:t>Sự</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kiện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gì</a:t>
                      </a:r>
                      <a:r>
                        <a:rPr lang="en-US" sz="2800" u="none" strike="noStrike" cap="none" dirty="0">
                          <a:solidFill>
                            <a:srgbClr val="000000"/>
                          </a:solidFill>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0"/>
                  </a:ext>
                </a:extLst>
              </a:tr>
              <a:tr h="533208">
                <a:tc>
                  <a:txBody>
                    <a:bodyPr/>
                    <a:lstStyle/>
                    <a:p>
                      <a:pPr marL="0" marR="0" lvl="0" indent="0" algn="l" rtl="0">
                        <a:spcBef>
                          <a:spcPts val="0"/>
                        </a:spcBef>
                        <a:spcAft>
                          <a:spcPts val="0"/>
                        </a:spcAft>
                        <a:buNone/>
                      </a:pPr>
                      <a:r>
                        <a:rPr lang="en-US" sz="2800" u="none" strike="noStrike" cap="none" dirty="0" err="1">
                          <a:solidFill>
                            <a:srgbClr val="000000"/>
                          </a:solidFill>
                          <a:latin typeface="Times New Roman"/>
                          <a:ea typeface="Times New Roman"/>
                          <a:cs typeface="Times New Roman"/>
                          <a:sym typeface="Times New Roman"/>
                        </a:rPr>
                        <a:t>Mục</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smtClean="0">
                          <a:solidFill>
                            <a:srgbClr val="000000"/>
                          </a:solidFill>
                          <a:latin typeface="Times New Roman"/>
                          <a:ea typeface="Times New Roman"/>
                          <a:cs typeface="Times New Roman"/>
                          <a:sym typeface="Times New Roman"/>
                        </a:rPr>
                        <a:t>đích</a:t>
                      </a:r>
                      <a:r>
                        <a:rPr lang="en-US" sz="2800" u="none" strike="noStrike" cap="none" dirty="0" smtClean="0">
                          <a:solidFill>
                            <a:srgbClr val="000000"/>
                          </a:solidFill>
                          <a:latin typeface="Times New Roman"/>
                          <a:ea typeface="Times New Roman"/>
                          <a:cs typeface="Times New Roman"/>
                          <a:sym typeface="Times New Roman"/>
                        </a:rPr>
                        <a:t>, ý</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nghĩa</a:t>
                      </a:r>
                      <a:r>
                        <a:rPr lang="en-US" sz="2800" u="none" strike="noStrike" cap="none" dirty="0" smtClean="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của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việc</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tổ</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chức</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sự</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kiện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là</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gì</a:t>
                      </a:r>
                      <a:r>
                        <a:rPr lang="en-US" sz="2800" u="none" strike="noStrike" cap="none" dirty="0">
                          <a:solidFill>
                            <a:srgbClr val="000000"/>
                          </a:solidFill>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533208">
                <a:tc>
                  <a:txBody>
                    <a:bodyPr/>
                    <a:lstStyle/>
                    <a:p>
                      <a:pPr marL="0" marR="0" lvl="0" indent="0" algn="l" rtl="0">
                        <a:spcBef>
                          <a:spcPts val="0"/>
                        </a:spcBef>
                        <a:spcAft>
                          <a:spcPts val="0"/>
                        </a:spcAft>
                        <a:buNone/>
                      </a:pPr>
                      <a:r>
                        <a:rPr lang="en-US" sz="2800" u="none" strike="noStrike" cap="none" dirty="0" err="1">
                          <a:solidFill>
                            <a:srgbClr val="000000"/>
                          </a:solidFill>
                          <a:latin typeface="Times New Roman"/>
                          <a:ea typeface="Times New Roman"/>
                          <a:cs typeface="Times New Roman"/>
                          <a:sym typeface="Times New Roman"/>
                        </a:rPr>
                        <a:t>Sự</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kiện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xảy</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ra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khi</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nào</a:t>
                      </a:r>
                      <a:r>
                        <a:rPr lang="en-US" sz="2800" u="none" strike="noStrike" cap="none" dirty="0">
                          <a:solidFill>
                            <a:srgbClr val="000000"/>
                          </a:solidFill>
                          <a:latin typeface="Times New Roman"/>
                          <a:ea typeface="Times New Roman"/>
                          <a:cs typeface="Times New Roman"/>
                          <a:sym typeface="Times New Roman"/>
                        </a:rPr>
                        <a:t>? Ở </a:t>
                      </a:r>
                      <a:r>
                        <a:rPr lang="en-US" sz="2800" u="none" strike="noStrike" cap="none" dirty="0" err="1">
                          <a:solidFill>
                            <a:srgbClr val="000000"/>
                          </a:solidFill>
                          <a:latin typeface="Times New Roman"/>
                          <a:ea typeface="Times New Roman"/>
                          <a:cs typeface="Times New Roman"/>
                          <a:sym typeface="Times New Roman"/>
                        </a:rPr>
                        <a:t>đâu</a:t>
                      </a:r>
                      <a:r>
                        <a:rPr lang="en-US" sz="2800" u="none" strike="noStrike" cap="none" dirty="0">
                          <a:solidFill>
                            <a:srgbClr val="000000"/>
                          </a:solidFill>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533208">
                <a:tc>
                  <a:txBody>
                    <a:bodyPr/>
                    <a:lstStyle/>
                    <a:p>
                      <a:pPr marL="0" marR="0" lvl="0" indent="0" algn="l" rtl="0">
                        <a:spcBef>
                          <a:spcPts val="0"/>
                        </a:spcBef>
                        <a:spcAft>
                          <a:spcPts val="0"/>
                        </a:spcAft>
                        <a:buNone/>
                      </a:pPr>
                      <a:r>
                        <a:rPr lang="en-US" sz="2800" u="none" strike="noStrike" cap="none" dirty="0" err="1">
                          <a:solidFill>
                            <a:srgbClr val="000000"/>
                          </a:solidFill>
                          <a:latin typeface="Times New Roman"/>
                          <a:ea typeface="Times New Roman"/>
                          <a:cs typeface="Times New Roman"/>
                          <a:sym typeface="Times New Roman"/>
                        </a:rPr>
                        <a:t>Những</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ai</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đã</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tham</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gia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vào</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sự</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kiện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smtClean="0">
                          <a:solidFill>
                            <a:srgbClr val="000000"/>
                          </a:solidFill>
                          <a:latin typeface="Times New Roman"/>
                          <a:ea typeface="Times New Roman"/>
                          <a:cs typeface="Times New Roman"/>
                          <a:sym typeface="Times New Roman"/>
                        </a:rPr>
                        <a:t>Hoạt</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động</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chính</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của</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sự</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kiện</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là</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baseline="0" dirty="0" err="1" smtClean="0">
                          <a:solidFill>
                            <a:srgbClr val="000000"/>
                          </a:solidFill>
                          <a:latin typeface="Times New Roman"/>
                          <a:ea typeface="Times New Roman"/>
                          <a:cs typeface="Times New Roman"/>
                          <a:sym typeface="Times New Roman"/>
                        </a:rPr>
                        <a:t>gì</a:t>
                      </a:r>
                      <a:r>
                        <a:rPr lang="en-US" sz="2800" u="none" strike="noStrike" cap="none" baseline="0" dirty="0" smtClean="0">
                          <a:solidFill>
                            <a:srgbClr val="000000"/>
                          </a:solidFill>
                          <a:latin typeface="Times New Roman"/>
                          <a:ea typeface="Times New Roman"/>
                          <a:cs typeface="Times New Roman"/>
                          <a:sym typeface="Times New Roman"/>
                        </a:rPr>
                        <a:t>? </a:t>
                      </a:r>
                      <a:r>
                        <a:rPr lang="en-US" sz="2800" u="none" strike="noStrike" cap="none" dirty="0" err="1" smtClean="0">
                          <a:solidFill>
                            <a:srgbClr val="000000"/>
                          </a:solidFill>
                          <a:latin typeface="Times New Roman"/>
                          <a:ea typeface="Times New Roman"/>
                          <a:cs typeface="Times New Roman"/>
                          <a:sym typeface="Times New Roman"/>
                        </a:rPr>
                        <a:t>Họ</a:t>
                      </a:r>
                      <a:r>
                        <a:rPr lang="en-US" sz="2800" u="none" strike="noStrike" cap="none" dirty="0" smtClean="0">
                          <a:solidFill>
                            <a:srgbClr val="000000"/>
                          </a:solidFill>
                          <a:latin typeface="Times New Roman"/>
                          <a:ea typeface="Times New Roman"/>
                          <a:cs typeface="Times New Roman"/>
                          <a:sym typeface="Times New Roman"/>
                        </a:rPr>
                        <a:t> </a:t>
                      </a:r>
                      <a:r>
                        <a:rPr lang="en-US" sz="2800" u="none" strike="noStrike" cap="none" dirty="0" err="1" smtClean="0">
                          <a:solidFill>
                            <a:srgbClr val="000000"/>
                          </a:solidFill>
                          <a:latin typeface="Times New Roman"/>
                          <a:ea typeface="Times New Roman"/>
                          <a:cs typeface="Times New Roman"/>
                          <a:sym typeface="Times New Roman"/>
                        </a:rPr>
                        <a:t>đã</a:t>
                      </a:r>
                      <a:r>
                        <a:rPr lang="en-US" sz="2800" u="none" strike="noStrike" cap="none" dirty="0" smtClean="0">
                          <a:solidFill>
                            <a:srgbClr val="000000"/>
                          </a:solidFill>
                          <a:latin typeface="Times New Roman"/>
                          <a:ea typeface="Times New Roman"/>
                          <a:cs typeface="Times New Roman"/>
                          <a:sym typeface="Times New Roman"/>
                        </a:rPr>
                        <a:t> </a:t>
                      </a:r>
                      <a:r>
                        <a:rPr lang="en-US" sz="2800" u="none" strike="noStrike" cap="none" dirty="0" err="1" smtClean="0">
                          <a:solidFill>
                            <a:srgbClr val="000000"/>
                          </a:solidFill>
                          <a:latin typeface="Times New Roman"/>
                          <a:ea typeface="Times New Roman"/>
                          <a:cs typeface="Times New Roman"/>
                          <a:sym typeface="Times New Roman"/>
                        </a:rPr>
                        <a:t>nói</a:t>
                      </a:r>
                      <a:r>
                        <a:rPr lang="en-US" sz="2800" u="none" strike="noStrike" cap="none" dirty="0" smtClean="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và</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làm</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gì</a:t>
                      </a:r>
                      <a:r>
                        <a:rPr lang="en-US" sz="2800" u="none" strike="noStrike" cap="none" dirty="0">
                          <a:solidFill>
                            <a:srgbClr val="000000"/>
                          </a:solidFill>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533208">
                <a:tc>
                  <a:txBody>
                    <a:bodyPr/>
                    <a:lstStyle/>
                    <a:p>
                      <a:pPr marL="0" marR="0" lvl="0" indent="0" algn="l"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Sự kiện diễn ra theo trình tự  thế nào?</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533208">
                <a:tc>
                  <a:txBody>
                    <a:bodyPr/>
                    <a:lstStyle/>
                    <a:p>
                      <a:pPr marL="0" marR="0" lvl="0" indent="0" algn="l" rtl="0">
                        <a:spcBef>
                          <a:spcPts val="0"/>
                        </a:spcBef>
                        <a:spcAft>
                          <a:spcPts val="0"/>
                        </a:spcAft>
                        <a:buNone/>
                      </a:pPr>
                      <a:r>
                        <a:rPr lang="en-US" sz="2800" u="none" strike="noStrike" cap="none" dirty="0" err="1">
                          <a:solidFill>
                            <a:srgbClr val="000000"/>
                          </a:solidFill>
                          <a:latin typeface="Times New Roman"/>
                          <a:ea typeface="Times New Roman"/>
                          <a:cs typeface="Times New Roman"/>
                          <a:sym typeface="Times New Roman"/>
                        </a:rPr>
                        <a:t>Ấn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tượng</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cảm</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nghĩ</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của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em</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hoặc</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của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những</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người</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tham</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gia</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sự</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kiện</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là</a:t>
                      </a:r>
                      <a:r>
                        <a:rPr lang="en-US" sz="2800" u="none" strike="noStrike" cap="none" dirty="0">
                          <a:solidFill>
                            <a:srgbClr val="000000"/>
                          </a:solidFill>
                          <a:latin typeface="Times New Roman"/>
                          <a:ea typeface="Times New Roman"/>
                          <a:cs typeface="Times New Roman"/>
                          <a:sym typeface="Times New Roman"/>
                        </a:rPr>
                        <a:t> </a:t>
                      </a:r>
                      <a:r>
                        <a:rPr lang="en-US" sz="2800" u="none" strike="noStrike" cap="none" dirty="0" err="1">
                          <a:solidFill>
                            <a:srgbClr val="000000"/>
                          </a:solidFill>
                          <a:latin typeface="Times New Roman"/>
                          <a:ea typeface="Times New Roman"/>
                          <a:cs typeface="Times New Roman"/>
                          <a:sym typeface="Times New Roman"/>
                        </a:rPr>
                        <a:t>gì</a:t>
                      </a:r>
                      <a:r>
                        <a:rPr lang="en-US" sz="2800" u="none" strike="noStrike" cap="none" dirty="0">
                          <a:solidFill>
                            <a:srgbClr val="000000"/>
                          </a:solidFill>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14" name="文本框 41"/>
          <p:cNvSpPr txBox="1"/>
          <p:nvPr/>
        </p:nvSpPr>
        <p:spPr>
          <a:xfrm>
            <a:off x="317035" y="689608"/>
            <a:ext cx="5425213" cy="584775"/>
          </a:xfrm>
          <a:prstGeom prst="rect">
            <a:avLst/>
          </a:prstGeom>
          <a:noFill/>
        </p:spPr>
        <p:txBody>
          <a:bodyPr wrap="square" rtlCol="0">
            <a:spAutoFit/>
          </a:bodyPr>
          <a:lstStyle/>
          <a:p>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1.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Trước</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khi</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viết</a:t>
            </a:r>
            <a:endParaRPr lang="zh-CN" altLang="en-US" sz="3200" dirty="0">
              <a:solidFill>
                <a:srgbClr val="FF0000"/>
              </a:solidFill>
              <a:latin typeface="Times New Roman" panose="02020603050405020304" pitchFamily="18" charset="0"/>
              <a:ea typeface="楷体" charset="-122"/>
              <a:cs typeface="Times New Roman" panose="02020603050405020304" pitchFamily="18" charset="0"/>
            </a:endParaRPr>
          </a:p>
        </p:txBody>
      </p:sp>
    </p:spTree>
    <p:extLst>
      <p:ext uri="{BB962C8B-B14F-4D97-AF65-F5344CB8AC3E}">
        <p14:creationId xmlns:p14="http://schemas.microsoft.com/office/powerpoint/2010/main" val="5155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3" name="Rectangle 2"/>
          <p:cNvSpPr/>
          <p:nvPr/>
        </p:nvSpPr>
        <p:spPr>
          <a:xfrm>
            <a:off x="306583" y="898171"/>
            <a:ext cx="9924219" cy="480131"/>
          </a:xfrm>
          <a:prstGeom prst="rect">
            <a:avLst/>
          </a:prstGeom>
        </p:spPr>
        <p:txBody>
          <a:bodyPr wrap="square">
            <a:spAutoFit/>
          </a:bodyPr>
          <a:lstStyle/>
          <a:p>
            <a:pPr algn="just">
              <a:lnSpc>
                <a:spcPct val="90000"/>
              </a:lnSpc>
              <a:buClr>
                <a:srgbClr val="000000"/>
              </a:buClr>
            </a:pPr>
            <a:r>
              <a:rPr lang="en-US" sz="2800" b="1" kern="0" dirty="0" smtClean="0">
                <a:solidFill>
                  <a:prstClr val="black"/>
                </a:solidFill>
                <a:latin typeface="Times New Roman"/>
                <a:ea typeface="Times New Roman"/>
                <a:cs typeface="Times New Roman"/>
                <a:sym typeface="Times New Roman"/>
              </a:rPr>
              <a:t>c. </a:t>
            </a:r>
            <a:r>
              <a:rPr lang="en-US" sz="2800" b="1" kern="0" dirty="0" err="1" smtClean="0">
                <a:solidFill>
                  <a:prstClr val="black"/>
                </a:solidFill>
                <a:latin typeface="Times New Roman"/>
                <a:ea typeface="Times New Roman"/>
                <a:cs typeface="Times New Roman"/>
                <a:sym typeface="Times New Roman"/>
              </a:rPr>
              <a:t>Lập</a:t>
            </a:r>
            <a:r>
              <a:rPr lang="en-US" sz="2800" b="1" kern="0" dirty="0" smtClean="0">
                <a:solidFill>
                  <a:prstClr val="black"/>
                </a:solidFill>
                <a:latin typeface="Times New Roman"/>
                <a:ea typeface="Times New Roman"/>
                <a:cs typeface="Times New Roman"/>
                <a:sym typeface="Times New Roman"/>
              </a:rPr>
              <a:t> </a:t>
            </a:r>
            <a:r>
              <a:rPr lang="en-US" sz="2800" b="1" kern="0" dirty="0" err="1" smtClean="0">
                <a:solidFill>
                  <a:prstClr val="black"/>
                </a:solidFill>
                <a:latin typeface="Times New Roman"/>
                <a:ea typeface="Times New Roman"/>
                <a:cs typeface="Times New Roman"/>
                <a:sym typeface="Times New Roman"/>
              </a:rPr>
              <a:t>dàn</a:t>
            </a:r>
            <a:r>
              <a:rPr lang="en-US" sz="2800" b="1" kern="0" dirty="0" smtClean="0">
                <a:solidFill>
                  <a:prstClr val="black"/>
                </a:solidFill>
                <a:latin typeface="Times New Roman"/>
                <a:ea typeface="Times New Roman"/>
                <a:cs typeface="Times New Roman"/>
                <a:sym typeface="Times New Roman"/>
              </a:rPr>
              <a:t> ý</a:t>
            </a:r>
          </a:p>
        </p:txBody>
      </p:sp>
      <p:sp>
        <p:nvSpPr>
          <p:cNvPr id="14" name="Google Shape;3665;p134"/>
          <p:cNvSpPr/>
          <p:nvPr/>
        </p:nvSpPr>
        <p:spPr>
          <a:xfrm>
            <a:off x="315543" y="1410112"/>
            <a:ext cx="10345366" cy="5262939"/>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2800" b="1" kern="0" dirty="0" smtClean="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Mở</a:t>
            </a:r>
            <a:r>
              <a:rPr lang="en-US" sz="2800" b="1" i="1" kern="0" dirty="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bài</a:t>
            </a:r>
            <a:r>
              <a:rPr lang="en-US" sz="2800" b="1"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Giới</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thiệu</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không</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gian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thời</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gian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mục</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đích</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tổ</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chức</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b="1" kern="0" dirty="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Thân</a:t>
            </a:r>
            <a:r>
              <a:rPr lang="en-US" sz="2800" b="1" i="1" kern="0" dirty="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bài</a:t>
            </a:r>
            <a:r>
              <a:rPr lang="en-US" sz="2800" b="1"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Tóm</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tắt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diễn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biến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theo</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trình</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tự</a:t>
            </a:r>
            <a:r>
              <a:rPr lang="en-US" sz="2800" b="1"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thời</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gian</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Nhân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vật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tham</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gia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Các</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hoạt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động</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chính</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của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đặc</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điểm</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diễn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biến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của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từng</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hoạt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động</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Hoạt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động</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để</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lại</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ấn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tượng</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sâu</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sắc</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nhất</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b="1" kern="0" dirty="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Kết</a:t>
            </a:r>
            <a:r>
              <a:rPr lang="en-US" sz="2800" b="1" i="1" kern="0" dirty="0">
                <a:solidFill>
                  <a:srgbClr val="0D0D0D"/>
                </a:solidFill>
                <a:latin typeface="Times New Roman"/>
                <a:ea typeface="Times New Roman"/>
                <a:cs typeface="Times New Roman"/>
                <a:sym typeface="Times New Roman"/>
              </a:rPr>
              <a:t> </a:t>
            </a:r>
            <a:r>
              <a:rPr lang="en-US" sz="2800" b="1" i="1" kern="0" dirty="0" err="1">
                <a:solidFill>
                  <a:srgbClr val="0D0D0D"/>
                </a:solidFill>
                <a:latin typeface="Times New Roman"/>
                <a:ea typeface="Times New Roman"/>
                <a:cs typeface="Times New Roman"/>
                <a:sym typeface="Times New Roman"/>
              </a:rPr>
              <a:t>bài</a:t>
            </a:r>
            <a:r>
              <a:rPr lang="en-US" sz="2800" b="1" kern="0" dirty="0">
                <a:solidFill>
                  <a:srgbClr val="0D0D0D"/>
                </a:solidFill>
                <a:latin typeface="Times New Roman"/>
                <a:ea typeface="Times New Roman"/>
                <a:cs typeface="Times New Roman"/>
                <a:sym typeface="Times New Roman"/>
              </a:rPr>
              <a:t>:</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Nêu</a:t>
            </a:r>
            <a:r>
              <a:rPr lang="en-US" sz="2800" kern="0" dirty="0">
                <a:solidFill>
                  <a:srgbClr val="0D0D0D"/>
                </a:solidFill>
                <a:latin typeface="Times New Roman"/>
                <a:ea typeface="Times New Roman"/>
                <a:cs typeface="Times New Roman"/>
                <a:sym typeface="Times New Roman"/>
              </a:rPr>
              <a:t> ý </a:t>
            </a:r>
            <a:r>
              <a:rPr lang="en-US" sz="2800" kern="0" dirty="0" err="1">
                <a:solidFill>
                  <a:srgbClr val="0D0D0D"/>
                </a:solidFill>
                <a:latin typeface="Times New Roman"/>
                <a:ea typeface="Times New Roman"/>
                <a:cs typeface="Times New Roman"/>
                <a:sym typeface="Times New Roman"/>
              </a:rPr>
              <a:t>nghĩa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của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sự</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kiện</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và</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cảm</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nghĩ</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của</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người</a:t>
            </a:r>
            <a:r>
              <a:rPr lang="en-US" sz="2800" kern="0" dirty="0">
                <a:solidFill>
                  <a:srgbClr val="0D0D0D"/>
                </a:solidFill>
                <a:latin typeface="Times New Roman"/>
                <a:ea typeface="Times New Roman"/>
                <a:cs typeface="Times New Roman"/>
                <a:sym typeface="Times New Roman"/>
              </a:rPr>
              <a:t> </a:t>
            </a:r>
            <a:r>
              <a:rPr lang="en-US" sz="2800" kern="0" dirty="0" err="1">
                <a:solidFill>
                  <a:srgbClr val="0D0D0D"/>
                </a:solidFill>
                <a:latin typeface="Times New Roman"/>
                <a:ea typeface="Times New Roman"/>
                <a:cs typeface="Times New Roman"/>
                <a:sym typeface="Times New Roman"/>
              </a:rPr>
              <a:t>viết</a:t>
            </a:r>
            <a:r>
              <a:rPr lang="en-US" sz="2800" kern="0" dirty="0">
                <a:solidFill>
                  <a:srgbClr val="0D0D0D"/>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9387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circle(in)">
                                      <p:cBhvr>
                                        <p:cTn id="29" dur="20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barn(inVertical)">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Effect transition="in" filter="fade">
                                      <p:cBhvr>
                                        <p:cTn id="46" dur="1000"/>
                                        <p:tgtEl>
                                          <p:spTgt spid="14">
                                            <p:txEl>
                                              <p:pRg st="4" end="4"/>
                                            </p:txEl>
                                          </p:spTgt>
                                        </p:tgtEl>
                                      </p:cBhvr>
                                    </p:animEffect>
                                    <p:anim calcmode="lin" valueType="num">
                                      <p:cBhvr>
                                        <p:cTn id="47"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4">
                                            <p:txEl>
                                              <p:pRg st="5" end="5"/>
                                            </p:txEl>
                                          </p:spTgt>
                                        </p:tgtEl>
                                        <p:attrNameLst>
                                          <p:attrName>style.visibility</p:attrName>
                                        </p:attrNameLst>
                                      </p:cBhvr>
                                      <p:to>
                                        <p:strVal val="visible"/>
                                      </p:to>
                                    </p:set>
                                    <p:animEffect transition="in" filter="wipe(down)">
                                      <p:cBhvr>
                                        <p:cTn id="53"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5" name="文本框 41"/>
          <p:cNvSpPr txBox="1"/>
          <p:nvPr/>
        </p:nvSpPr>
        <p:spPr>
          <a:xfrm>
            <a:off x="316099" y="784332"/>
            <a:ext cx="5425213" cy="584775"/>
          </a:xfrm>
          <a:prstGeom prst="rect">
            <a:avLst/>
          </a:prstGeom>
          <a:noFill/>
        </p:spPr>
        <p:txBody>
          <a:bodyPr wrap="square" rtlCol="0">
            <a:spAutoFit/>
          </a:bodyPr>
          <a:lstStyle/>
          <a:p>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2.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Viết</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bài</a:t>
            </a:r>
            <a:endParaRPr lang="zh-CN" altLang="en-US" sz="3200" dirty="0">
              <a:solidFill>
                <a:srgbClr val="FF0000"/>
              </a:solidFill>
              <a:latin typeface="Times New Roman" panose="02020603050405020304" pitchFamily="18" charset="0"/>
              <a:ea typeface="楷体" charset="-122"/>
              <a:cs typeface="Times New Roman" panose="02020603050405020304" pitchFamily="18" charset="0"/>
            </a:endParaRPr>
          </a:p>
        </p:txBody>
      </p:sp>
      <p:sp>
        <p:nvSpPr>
          <p:cNvPr id="17" name="Freeform 7"/>
          <p:cNvSpPr/>
          <p:nvPr/>
        </p:nvSpPr>
        <p:spPr bwMode="auto">
          <a:xfrm>
            <a:off x="5526839" y="2320269"/>
            <a:ext cx="1664845" cy="1666504"/>
          </a:xfrm>
          <a:custGeom>
            <a:avLst/>
            <a:gdLst>
              <a:gd name="T0" fmla="*/ 363 w 726"/>
              <a:gd name="T1" fmla="*/ 0 h 725"/>
              <a:gd name="T2" fmla="*/ 0 w 726"/>
              <a:gd name="T3" fmla="*/ 362 h 725"/>
              <a:gd name="T4" fmla="*/ 363 w 726"/>
              <a:gd name="T5" fmla="*/ 725 h 725"/>
              <a:gd name="T6" fmla="*/ 726 w 726"/>
              <a:gd name="T7" fmla="*/ 362 h 725"/>
              <a:gd name="T8" fmla="*/ 363 w 726"/>
              <a:gd name="T9" fmla="*/ 0 h 725"/>
            </a:gdLst>
            <a:ahLst/>
            <a:cxnLst>
              <a:cxn ang="0">
                <a:pos x="T0" y="T1"/>
              </a:cxn>
              <a:cxn ang="0">
                <a:pos x="T2" y="T3"/>
              </a:cxn>
              <a:cxn ang="0">
                <a:pos x="T4" y="T5"/>
              </a:cxn>
              <a:cxn ang="0">
                <a:pos x="T6" y="T7"/>
              </a:cxn>
              <a:cxn ang="0">
                <a:pos x="T8" y="T9"/>
              </a:cxn>
            </a:cxnLst>
            <a:rect l="0" t="0" r="r" b="b"/>
            <a:pathLst>
              <a:path w="726" h="725">
                <a:moveTo>
                  <a:pt x="363" y="0"/>
                </a:moveTo>
                <a:cubicBezTo>
                  <a:pt x="363" y="200"/>
                  <a:pt x="201" y="362"/>
                  <a:pt x="0" y="362"/>
                </a:cubicBezTo>
                <a:cubicBezTo>
                  <a:pt x="0" y="562"/>
                  <a:pt x="163" y="725"/>
                  <a:pt x="363" y="725"/>
                </a:cubicBezTo>
                <a:cubicBezTo>
                  <a:pt x="563" y="725"/>
                  <a:pt x="726" y="562"/>
                  <a:pt x="726" y="362"/>
                </a:cubicBezTo>
                <a:cubicBezTo>
                  <a:pt x="726" y="162"/>
                  <a:pt x="563" y="0"/>
                  <a:pt x="363" y="0"/>
                </a:cubicBezTo>
                <a:close/>
              </a:path>
            </a:pathLst>
          </a:custGeom>
          <a:solidFill>
            <a:srgbClr val="F9BDC4"/>
          </a:solidFill>
          <a:ln w="25400" cap="flat">
            <a:noFill/>
            <a:prstDash val="solid"/>
            <a:miter lim="800000"/>
          </a:ln>
          <a:effectLst/>
        </p:spPr>
        <p:txBody>
          <a:bodyPr vert="horz" wrap="square" lIns="91440" tIns="45720" rIns="91440" bIns="45720" numCol="1" anchor="t" anchorCtr="0" compatLnSpc="1"/>
          <a:lstStyle/>
          <a:p>
            <a:endParaRPr lang="zh-CN" altLang="en-US" sz="2800">
              <a:solidFill>
                <a:schemeClr val="bg1"/>
              </a:solidFill>
              <a:latin typeface="微软雅黑" charset="-122"/>
              <a:ea typeface="微软雅黑" charset="-122"/>
            </a:endParaRPr>
          </a:p>
        </p:txBody>
      </p:sp>
      <p:sp>
        <p:nvSpPr>
          <p:cNvPr id="18" name="Freeform 8"/>
          <p:cNvSpPr/>
          <p:nvPr/>
        </p:nvSpPr>
        <p:spPr bwMode="auto">
          <a:xfrm>
            <a:off x="3548183" y="2320269"/>
            <a:ext cx="1662557" cy="1666504"/>
          </a:xfrm>
          <a:custGeom>
            <a:avLst/>
            <a:gdLst>
              <a:gd name="T0" fmla="*/ 363 w 725"/>
              <a:gd name="T1" fmla="*/ 0 h 725"/>
              <a:gd name="T2" fmla="*/ 0 w 725"/>
              <a:gd name="T3" fmla="*/ 362 h 725"/>
              <a:gd name="T4" fmla="*/ 363 w 725"/>
              <a:gd name="T5" fmla="*/ 725 h 725"/>
              <a:gd name="T6" fmla="*/ 725 w 725"/>
              <a:gd name="T7" fmla="*/ 362 h 725"/>
              <a:gd name="T8" fmla="*/ 363 w 725"/>
              <a:gd name="T9" fmla="*/ 0 h 725"/>
            </a:gdLst>
            <a:ahLst/>
            <a:cxnLst>
              <a:cxn ang="0">
                <a:pos x="T0" y="T1"/>
              </a:cxn>
              <a:cxn ang="0">
                <a:pos x="T2" y="T3"/>
              </a:cxn>
              <a:cxn ang="0">
                <a:pos x="T4" y="T5"/>
              </a:cxn>
              <a:cxn ang="0">
                <a:pos x="T6" y="T7"/>
              </a:cxn>
              <a:cxn ang="0">
                <a:pos x="T8" y="T9"/>
              </a:cxn>
            </a:cxnLst>
            <a:rect l="0" t="0" r="r" b="b"/>
            <a:pathLst>
              <a:path w="725" h="725">
                <a:moveTo>
                  <a:pt x="363" y="0"/>
                </a:moveTo>
                <a:cubicBezTo>
                  <a:pt x="162" y="0"/>
                  <a:pt x="0" y="162"/>
                  <a:pt x="0" y="362"/>
                </a:cubicBezTo>
                <a:cubicBezTo>
                  <a:pt x="0" y="562"/>
                  <a:pt x="162" y="725"/>
                  <a:pt x="363" y="725"/>
                </a:cubicBezTo>
                <a:cubicBezTo>
                  <a:pt x="363" y="525"/>
                  <a:pt x="525" y="362"/>
                  <a:pt x="725" y="362"/>
                </a:cubicBezTo>
                <a:cubicBezTo>
                  <a:pt x="725" y="162"/>
                  <a:pt x="563" y="0"/>
                  <a:pt x="363" y="0"/>
                </a:cubicBezTo>
                <a:close/>
              </a:path>
            </a:pathLst>
          </a:custGeom>
          <a:solidFill>
            <a:srgbClr val="F9BDC4"/>
          </a:solidFill>
          <a:ln w="25400" cap="flat">
            <a:noFill/>
            <a:prstDash val="solid"/>
            <a:miter lim="800000"/>
          </a:ln>
          <a:effectLst/>
        </p:spPr>
        <p:txBody>
          <a:bodyPr vert="horz" wrap="square" lIns="91440" tIns="45720" rIns="91440" bIns="45720" numCol="1" anchor="t" anchorCtr="0" compatLnSpc="1"/>
          <a:lstStyle/>
          <a:p>
            <a:endParaRPr lang="zh-CN" altLang="en-US" sz="2800">
              <a:solidFill>
                <a:schemeClr val="bg1"/>
              </a:solidFill>
              <a:latin typeface="微软雅黑" charset="-122"/>
              <a:ea typeface="微软雅黑" charset="-122"/>
            </a:endParaRPr>
          </a:p>
        </p:txBody>
      </p:sp>
      <p:sp>
        <p:nvSpPr>
          <p:cNvPr id="19" name="Freeform 9"/>
          <p:cNvSpPr/>
          <p:nvPr/>
        </p:nvSpPr>
        <p:spPr bwMode="auto">
          <a:xfrm>
            <a:off x="4539554" y="3311018"/>
            <a:ext cx="1662557" cy="1668792"/>
          </a:xfrm>
          <a:custGeom>
            <a:avLst/>
            <a:gdLst>
              <a:gd name="T0" fmla="*/ 362 w 725"/>
              <a:gd name="T1" fmla="*/ 0 h 726"/>
              <a:gd name="T2" fmla="*/ 0 w 725"/>
              <a:gd name="T3" fmla="*/ 363 h 726"/>
              <a:gd name="T4" fmla="*/ 362 w 725"/>
              <a:gd name="T5" fmla="*/ 726 h 726"/>
              <a:gd name="T6" fmla="*/ 725 w 725"/>
              <a:gd name="T7" fmla="*/ 363 h 726"/>
              <a:gd name="T8" fmla="*/ 362 w 725"/>
              <a:gd name="T9" fmla="*/ 0 h 726"/>
            </a:gdLst>
            <a:ahLst/>
            <a:cxnLst>
              <a:cxn ang="0">
                <a:pos x="T0" y="T1"/>
              </a:cxn>
              <a:cxn ang="0">
                <a:pos x="T2" y="T3"/>
              </a:cxn>
              <a:cxn ang="0">
                <a:pos x="T4" y="T5"/>
              </a:cxn>
              <a:cxn ang="0">
                <a:pos x="T6" y="T7"/>
              </a:cxn>
              <a:cxn ang="0">
                <a:pos x="T8" y="T9"/>
              </a:cxn>
            </a:cxnLst>
            <a:rect l="0" t="0" r="r" b="b"/>
            <a:pathLst>
              <a:path w="725" h="726">
                <a:moveTo>
                  <a:pt x="362" y="0"/>
                </a:moveTo>
                <a:cubicBezTo>
                  <a:pt x="162" y="0"/>
                  <a:pt x="0" y="163"/>
                  <a:pt x="0" y="363"/>
                </a:cubicBezTo>
                <a:cubicBezTo>
                  <a:pt x="0" y="563"/>
                  <a:pt x="162" y="726"/>
                  <a:pt x="362" y="726"/>
                </a:cubicBezTo>
                <a:cubicBezTo>
                  <a:pt x="563" y="726"/>
                  <a:pt x="725" y="563"/>
                  <a:pt x="725" y="363"/>
                </a:cubicBezTo>
                <a:cubicBezTo>
                  <a:pt x="525" y="363"/>
                  <a:pt x="362" y="200"/>
                  <a:pt x="362" y="0"/>
                </a:cubicBezTo>
                <a:close/>
              </a:path>
            </a:pathLst>
          </a:custGeom>
          <a:solidFill>
            <a:srgbClr val="F9BDC4"/>
          </a:solidFill>
          <a:ln w="25400" cap="flat">
            <a:noFill/>
            <a:prstDash val="solid"/>
            <a:miter lim="800000"/>
          </a:ln>
          <a:effectLst/>
        </p:spPr>
        <p:txBody>
          <a:bodyPr vert="horz" wrap="square" lIns="91440" tIns="45720" rIns="91440" bIns="45720" numCol="1" anchor="t" anchorCtr="0" compatLnSpc="1"/>
          <a:lstStyle/>
          <a:p>
            <a:endParaRPr lang="zh-CN" altLang="en-US" sz="2800">
              <a:solidFill>
                <a:schemeClr val="bg1"/>
              </a:solidFill>
              <a:latin typeface="微软雅黑" charset="-122"/>
              <a:ea typeface="微软雅黑" charset="-122"/>
            </a:endParaRPr>
          </a:p>
        </p:txBody>
      </p:sp>
      <p:sp>
        <p:nvSpPr>
          <p:cNvPr id="20" name="文本框 41"/>
          <p:cNvSpPr txBox="1"/>
          <p:nvPr/>
        </p:nvSpPr>
        <p:spPr>
          <a:xfrm>
            <a:off x="4645104" y="1363209"/>
            <a:ext cx="1933117" cy="584775"/>
          </a:xfrm>
          <a:prstGeom prst="rect">
            <a:avLst/>
          </a:prstGeom>
          <a:noFill/>
        </p:spPr>
        <p:txBody>
          <a:bodyPr wrap="square" rtlCol="0">
            <a:spAutoFit/>
          </a:bodyPr>
          <a:lstStyle/>
          <a:p>
            <a:pPr algn="ctr"/>
            <a:r>
              <a:rPr lang="en-US" altLang="zh-CN" sz="3200" b="1" u="sng" dirty="0" smtClean="0">
                <a:latin typeface="Times New Roman" panose="02020603050405020304" pitchFamily="18" charset="0"/>
                <a:ea typeface="楷体" charset="-122"/>
                <a:cs typeface="Times New Roman" panose="02020603050405020304" pitchFamily="18" charset="0"/>
              </a:rPr>
              <a:t>CHÚ Ý</a:t>
            </a:r>
            <a:endParaRPr lang="zh-CN" altLang="en-US" sz="3200" b="1" u="sng" dirty="0">
              <a:latin typeface="Times New Roman" panose="02020603050405020304" pitchFamily="18" charset="0"/>
              <a:ea typeface="楷体" charset="-122"/>
              <a:cs typeface="Times New Roman" panose="02020603050405020304" pitchFamily="18" charset="0"/>
            </a:endParaRPr>
          </a:p>
        </p:txBody>
      </p:sp>
      <p:sp>
        <p:nvSpPr>
          <p:cNvPr id="2" name="Rectangle 1"/>
          <p:cNvSpPr/>
          <p:nvPr/>
        </p:nvSpPr>
        <p:spPr>
          <a:xfrm>
            <a:off x="316099" y="2384719"/>
            <a:ext cx="3232084" cy="1384995"/>
          </a:xfrm>
          <a:prstGeom prst="rect">
            <a:avLst/>
          </a:prstGeom>
        </p:spPr>
        <p:txBody>
          <a:bodyPr wrap="square">
            <a:spAutoFit/>
          </a:bodyPr>
          <a:lstStyle/>
          <a:p>
            <a:pPr algn="ctr">
              <a:buClr>
                <a:srgbClr val="000000"/>
              </a:buClr>
              <a:buFont typeface="Arial"/>
              <a:buNone/>
            </a:pPr>
            <a:r>
              <a:rPr lang="vi-VN" sz="2800" kern="0" dirty="0" smtClean="0">
                <a:solidFill>
                  <a:srgbClr val="000000"/>
                </a:solidFill>
                <a:latin typeface="Times New Roman"/>
                <a:ea typeface="Times New Roman"/>
                <a:cs typeface="Times New Roman"/>
                <a:sym typeface="Times New Roman"/>
              </a:rPr>
              <a:t>Cần </a:t>
            </a:r>
            <a:r>
              <a:rPr lang="vi-VN" sz="2800" kern="0" dirty="0">
                <a:solidFill>
                  <a:srgbClr val="000000"/>
                </a:solidFill>
                <a:latin typeface="Times New Roman"/>
                <a:ea typeface="Times New Roman"/>
                <a:cs typeface="Times New Roman"/>
                <a:sym typeface="Times New Roman"/>
              </a:rPr>
              <a:t>chọn ngôi tường thuật phù hợp, thống nhất ( ngôi thứ nhất)</a:t>
            </a:r>
            <a:endParaRPr lang="vi-VN" sz="1400" kern="0" dirty="0">
              <a:solidFill>
                <a:srgbClr val="000000"/>
              </a:solidFill>
              <a:cs typeface="Arial"/>
              <a:sym typeface="Arial"/>
            </a:endParaRPr>
          </a:p>
        </p:txBody>
      </p:sp>
      <p:sp>
        <p:nvSpPr>
          <p:cNvPr id="4" name="Rectangle 3"/>
          <p:cNvSpPr/>
          <p:nvPr/>
        </p:nvSpPr>
        <p:spPr>
          <a:xfrm>
            <a:off x="1932141" y="5092656"/>
            <a:ext cx="8041770" cy="954107"/>
          </a:xfrm>
          <a:prstGeom prst="rect">
            <a:avLst/>
          </a:prstGeom>
        </p:spPr>
        <p:txBody>
          <a:bodyPr wrap="square">
            <a:spAutoFit/>
          </a:bodyPr>
          <a:lstStyle/>
          <a:p>
            <a:r>
              <a:rPr lang="en-US" sz="2800" kern="0" dirty="0" err="1">
                <a:solidFill>
                  <a:srgbClr val="000000"/>
                </a:solidFill>
                <a:latin typeface="Times New Roman"/>
                <a:ea typeface="Times New Roman"/>
                <a:cs typeface="Times New Roman"/>
                <a:sym typeface="Times New Roman"/>
              </a:rPr>
              <a:t>Thuyết</a:t>
            </a:r>
            <a:r>
              <a:rPr lang="en-US" sz="2800" kern="0" dirty="0">
                <a:solidFill>
                  <a:srgbClr val="000000"/>
                </a:solidFill>
                <a:latin typeface="Times New Roman"/>
                <a:ea typeface="Times New Roman"/>
                <a:cs typeface="Times New Roman"/>
                <a:sym typeface="Times New Roman"/>
              </a:rPr>
              <a:t> minh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cấp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thông</a:t>
            </a:r>
            <a:r>
              <a:rPr lang="en-US" sz="2800" kern="0" dirty="0">
                <a:solidFill>
                  <a:srgbClr val="000000"/>
                </a:solidFill>
                <a:latin typeface="Times New Roman"/>
                <a:ea typeface="Times New Roman"/>
                <a:cs typeface="Times New Roman"/>
                <a:sym typeface="Times New Roman"/>
              </a:rPr>
              <a:t> tin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bối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tham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endParaRPr lang="en-US" sz="2800" dirty="0"/>
          </a:p>
        </p:txBody>
      </p:sp>
      <p:sp>
        <p:nvSpPr>
          <p:cNvPr id="6" name="Rectangle 5"/>
          <p:cNvSpPr/>
          <p:nvPr/>
        </p:nvSpPr>
        <p:spPr>
          <a:xfrm>
            <a:off x="7400401" y="2600162"/>
            <a:ext cx="3341264" cy="954107"/>
          </a:xfrm>
          <a:prstGeom prst="rect">
            <a:avLst/>
          </a:prstGeom>
        </p:spPr>
        <p:txBody>
          <a:bodyPr wrap="square">
            <a:spAutoFit/>
          </a:bodyPr>
          <a:lstStyle/>
          <a:p>
            <a:pPr>
              <a:buClr>
                <a:srgbClr val="000000"/>
              </a:buClr>
              <a:buFont typeface="Arial"/>
              <a:buNone/>
            </a:pPr>
            <a:r>
              <a:rPr lang="en-US" sz="2800" kern="0" dirty="0" err="1" smtClean="0">
                <a:solidFill>
                  <a:srgbClr val="000000"/>
                </a:solidFill>
                <a:latin typeface="Times New Roman"/>
                <a:ea typeface="Times New Roman"/>
                <a:cs typeface="Times New Roman"/>
                <a:sym typeface="Times New Roman"/>
              </a:rPr>
              <a:t>Cần</a:t>
            </a:r>
            <a:r>
              <a:rPr lang="en-US" sz="2800" kern="0" dirty="0" smtClean="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biểu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lộ</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đánh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ngắn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gọn</a:t>
            </a:r>
            <a:r>
              <a:rPr lang="en-US" sz="2800" kern="0" dirty="0">
                <a:solidFill>
                  <a:srgbClr val="000000"/>
                </a:solidFill>
                <a:latin typeface="Times New Roman"/>
                <a:ea typeface="Times New Roman"/>
                <a:cs typeface="Times New Roman"/>
                <a:sym typeface="Times New Roman"/>
              </a:rPr>
              <a:t>.</a:t>
            </a:r>
          </a:p>
        </p:txBody>
      </p:sp>
    </p:spTree>
    <p:extLst>
      <p:ext uri="{BB962C8B-B14F-4D97-AF65-F5344CB8AC3E}">
        <p14:creationId xmlns:p14="http://schemas.microsoft.com/office/powerpoint/2010/main" val="202427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35"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style.rotation</p:attrName>
                                        </p:attrNameLst>
                                      </p:cBhvr>
                                      <p:tavLst>
                                        <p:tav tm="0">
                                          <p:val>
                                            <p:fltVal val="720"/>
                                          </p:val>
                                        </p:tav>
                                        <p:tav tm="100000">
                                          <p:val>
                                            <p:fltVal val="0"/>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 calcmode="lin" valueType="num">
                                      <p:cBhvr>
                                        <p:cTn id="23" dur="500" fill="hold"/>
                                        <p:tgtEl>
                                          <p:spTgt spid="17"/>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style.rotation</p:attrName>
                                        </p:attrNameLst>
                                      </p:cBhvr>
                                      <p:tavLst>
                                        <p:tav tm="0">
                                          <p:val>
                                            <p:fltVal val="720"/>
                                          </p:val>
                                        </p:tav>
                                        <p:tav tm="100000">
                                          <p:val>
                                            <p:fltVal val="0"/>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 calcmode="lin" valueType="num">
                                      <p:cBhvr>
                                        <p:cTn id="30" dur="500" fill="hold"/>
                                        <p:tgtEl>
                                          <p:spTgt spid="19"/>
                                        </p:tgtEl>
                                        <p:attrNameLst>
                                          <p:attrName>ppt_w</p:attrName>
                                        </p:attrNameLst>
                                      </p:cBhvr>
                                      <p:tavLst>
                                        <p:tav tm="0">
                                          <p:val>
                                            <p:fltVal val="0"/>
                                          </p:val>
                                        </p:tav>
                                        <p:tav tm="100000">
                                          <p:val>
                                            <p:strVal val="#ppt_w"/>
                                          </p:val>
                                        </p:tav>
                                      </p:tavLst>
                                    </p:anim>
                                  </p:childTnLst>
                                </p:cTn>
                              </p:par>
                            </p:childTnLst>
                          </p:cTn>
                        </p:par>
                        <p:par>
                          <p:cTn id="31" fill="hold">
                            <p:stCondLst>
                              <p:cond delay="2500"/>
                            </p:stCondLst>
                            <p:childTnLst>
                              <p:par>
                                <p:cTn id="32" presetID="35"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style.rotation</p:attrName>
                                        </p:attrNameLst>
                                      </p:cBhvr>
                                      <p:tavLst>
                                        <p:tav tm="0">
                                          <p:val>
                                            <p:fltVal val="720"/>
                                          </p:val>
                                        </p:tav>
                                        <p:tav tm="100000">
                                          <p:val>
                                            <p:fltVal val="0"/>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ppt_w</p:attrName>
                                        </p:attrNameLst>
                                      </p:cBhvr>
                                      <p:tavLst>
                                        <p:tav tm="0">
                                          <p:val>
                                            <p:fltVal val="0"/>
                                          </p:val>
                                        </p:tav>
                                        <p:tav tm="100000">
                                          <p:val>
                                            <p:strVal val="#ppt_w"/>
                                          </p:val>
                                        </p:tav>
                                      </p:tavLst>
                                    </p:anim>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0" grpId="0"/>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5" name="文本框 41"/>
          <p:cNvSpPr txBox="1"/>
          <p:nvPr/>
        </p:nvSpPr>
        <p:spPr>
          <a:xfrm>
            <a:off x="248796" y="681732"/>
            <a:ext cx="5425213" cy="584775"/>
          </a:xfrm>
          <a:prstGeom prst="rect">
            <a:avLst/>
          </a:prstGeom>
          <a:noFill/>
        </p:spPr>
        <p:txBody>
          <a:bodyPr wrap="square" rtlCol="0">
            <a:spAutoFit/>
          </a:bodyPr>
          <a:lstStyle/>
          <a:p>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3.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Chỉnh</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sửa</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bài</a:t>
            </a:r>
            <a:r>
              <a:rPr lang="en-US" altLang="zh-CN" sz="3200" dirty="0" smtClean="0">
                <a:solidFill>
                  <a:srgbClr val="FF0000"/>
                </a:solidFill>
                <a:latin typeface="Times New Roman" panose="02020603050405020304" pitchFamily="18" charset="0"/>
                <a:ea typeface="楷体" charset="-122"/>
                <a:cs typeface="Times New Roman" panose="02020603050405020304" pitchFamily="18" charset="0"/>
              </a:rPr>
              <a:t> </a:t>
            </a:r>
            <a:r>
              <a:rPr lang="en-US" altLang="zh-CN" sz="3200" dirty="0" err="1" smtClean="0">
                <a:solidFill>
                  <a:srgbClr val="FF0000"/>
                </a:solidFill>
                <a:latin typeface="Times New Roman" panose="02020603050405020304" pitchFamily="18" charset="0"/>
                <a:ea typeface="楷体" charset="-122"/>
                <a:cs typeface="Times New Roman" panose="02020603050405020304" pitchFamily="18" charset="0"/>
              </a:rPr>
              <a:t>viết</a:t>
            </a:r>
            <a:endParaRPr lang="zh-CN" altLang="en-US" sz="3200" dirty="0">
              <a:solidFill>
                <a:srgbClr val="FF0000"/>
              </a:solidFill>
              <a:latin typeface="Times New Roman" panose="02020603050405020304" pitchFamily="18" charset="0"/>
              <a:ea typeface="楷体" charset="-122"/>
              <a:cs typeface="Times New Roman" panose="02020603050405020304" pitchFamily="18" charset="0"/>
            </a:endParaRPr>
          </a:p>
        </p:txBody>
      </p:sp>
      <p:graphicFrame>
        <p:nvGraphicFramePr>
          <p:cNvPr id="16" name="Google Shape;3713;p136"/>
          <p:cNvGraphicFramePr/>
          <p:nvPr>
            <p:extLst>
              <p:ext uri="{D42A27DB-BD31-4B8C-83A1-F6EECF244321}">
                <p14:modId xmlns:p14="http://schemas.microsoft.com/office/powerpoint/2010/main" val="371553047"/>
              </p:ext>
            </p:extLst>
          </p:nvPr>
        </p:nvGraphicFramePr>
        <p:xfrm>
          <a:off x="140849" y="1542824"/>
          <a:ext cx="10858525" cy="4800600"/>
        </p:xfrm>
        <a:graphic>
          <a:graphicData uri="http://schemas.openxmlformats.org/drawingml/2006/table">
            <a:tbl>
              <a:tblPr>
                <a:noFill/>
              </a:tblPr>
              <a:tblGrid>
                <a:gridCol w="1810781">
                  <a:extLst>
                    <a:ext uri="{9D8B030D-6E8A-4147-A177-3AD203B41FA5}">
                      <a16:colId xmlns="" xmlns:a16="http://schemas.microsoft.com/office/drawing/2014/main" val="20000"/>
                    </a:ext>
                  </a:extLst>
                </a:gridCol>
                <a:gridCol w="6332561">
                  <a:extLst>
                    <a:ext uri="{9D8B030D-6E8A-4147-A177-3AD203B41FA5}">
                      <a16:colId xmlns="" xmlns:a16="http://schemas.microsoft.com/office/drawing/2014/main" val="20001"/>
                    </a:ext>
                  </a:extLst>
                </a:gridCol>
                <a:gridCol w="2715183">
                  <a:extLst>
                    <a:ext uri="{9D8B030D-6E8A-4147-A177-3AD203B41FA5}">
                      <a16:colId xmlns="" xmlns:a16="http://schemas.microsoft.com/office/drawing/2014/main" val="20002"/>
                    </a:ext>
                  </a:extLst>
                </a:gridCol>
              </a:tblGrid>
              <a:tr h="254000">
                <a:tc>
                  <a:txBody>
                    <a:bodyPr/>
                    <a:lstStyle/>
                    <a:p>
                      <a:pPr marL="0" marR="0" lvl="0" indent="0" algn="ctr" rtl="0">
                        <a:spcBef>
                          <a:spcPts val="0"/>
                        </a:spcBef>
                        <a:spcAft>
                          <a:spcPts val="0"/>
                        </a:spcAft>
                        <a:buNone/>
                      </a:pPr>
                      <a:r>
                        <a:rPr lang="en-US" sz="2100" b="1" u="none" strike="noStrike" cap="none" dirty="0" err="1">
                          <a:solidFill>
                            <a:schemeClr val="tx1"/>
                          </a:solidFill>
                          <a:latin typeface="Times New Roman"/>
                          <a:ea typeface="Times New Roman"/>
                          <a:cs typeface="Times New Roman"/>
                          <a:sym typeface="Times New Roman"/>
                        </a:rPr>
                        <a:t>Các</a:t>
                      </a:r>
                      <a:r>
                        <a:rPr lang="en-US" sz="2100" b="1" u="none" strike="noStrike" cap="none" dirty="0">
                          <a:solidFill>
                            <a:schemeClr val="tx1"/>
                          </a:solidFill>
                          <a:latin typeface="Times New Roman"/>
                          <a:ea typeface="Times New Roman"/>
                          <a:cs typeface="Times New Roman"/>
                          <a:sym typeface="Times New Roman"/>
                        </a:rPr>
                        <a:t> </a:t>
                      </a:r>
                      <a:r>
                        <a:rPr lang="en-US" sz="2100" b="1" u="none" strike="noStrike" cap="none" dirty="0" err="1">
                          <a:solidFill>
                            <a:schemeClr val="tx1"/>
                          </a:solidFill>
                          <a:latin typeface="Times New Roman"/>
                          <a:ea typeface="Times New Roman"/>
                          <a:cs typeface="Times New Roman"/>
                          <a:sym typeface="Times New Roman"/>
                        </a:rPr>
                        <a:t>phần</a:t>
                      </a:r>
                      <a:r>
                        <a:rPr lang="en-US" sz="2100" b="1" u="none" strike="noStrike" cap="none" dirty="0">
                          <a:solidFill>
                            <a:schemeClr val="tx1"/>
                          </a:solidFill>
                          <a:latin typeface="Times New Roman"/>
                          <a:ea typeface="Times New Roman"/>
                          <a:cs typeface="Times New Roman"/>
                          <a:sym typeface="Times New Roman"/>
                        </a:rPr>
                        <a:t> </a:t>
                      </a:r>
                      <a:r>
                        <a:rPr lang="en-US" sz="2100" b="1" u="none" strike="noStrike" cap="none" dirty="0" err="1">
                          <a:solidFill>
                            <a:schemeClr val="tx1"/>
                          </a:solidFill>
                          <a:latin typeface="Times New Roman"/>
                          <a:ea typeface="Times New Roman"/>
                          <a:cs typeface="Times New Roman"/>
                          <a:sym typeface="Times New Roman"/>
                        </a:rPr>
                        <a:t>kiểm</a:t>
                      </a:r>
                      <a:r>
                        <a:rPr lang="en-US" sz="2100" b="1" u="none" strike="noStrike" cap="none" dirty="0">
                          <a:solidFill>
                            <a:schemeClr val="tx1"/>
                          </a:solidFill>
                          <a:latin typeface="Times New Roman"/>
                          <a:ea typeface="Times New Roman"/>
                          <a:cs typeface="Times New Roman"/>
                          <a:sym typeface="Times New Roman"/>
                        </a:rPr>
                        <a:t> </a:t>
                      </a:r>
                      <a:r>
                        <a:rPr lang="en-US" sz="2100" b="1" u="none" strike="noStrike" cap="none" dirty="0" err="1">
                          <a:solidFill>
                            <a:schemeClr val="tx1"/>
                          </a:solidFill>
                          <a:latin typeface="Times New Roman"/>
                          <a:ea typeface="Times New Roman"/>
                          <a:cs typeface="Times New Roman"/>
                          <a:sym typeface="Times New Roman"/>
                        </a:rPr>
                        <a:t>tra</a:t>
                      </a:r>
                      <a:endParaRPr sz="21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sz="2100" b="1" u="none" strike="noStrike" cap="none">
                          <a:solidFill>
                            <a:schemeClr val="tx1"/>
                          </a:solidFill>
                          <a:latin typeface="Times New Roman"/>
                          <a:ea typeface="Times New Roman"/>
                          <a:cs typeface="Times New Roman"/>
                          <a:sym typeface="Times New Roman"/>
                        </a:rPr>
                        <a:t>Yêu cầu</a:t>
                      </a:r>
                      <a:endParaRPr sz="2100" u="none" strike="noStrike" cap="none">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sz="2100" b="1" u="none" strike="noStrike" cap="none" dirty="0" err="1">
                          <a:solidFill>
                            <a:schemeClr val="tx1"/>
                          </a:solidFill>
                          <a:latin typeface="Times New Roman"/>
                          <a:ea typeface="Times New Roman"/>
                          <a:cs typeface="Times New Roman"/>
                          <a:sym typeface="Times New Roman"/>
                        </a:rPr>
                        <a:t>Gợi</a:t>
                      </a:r>
                      <a:r>
                        <a:rPr lang="en-US" sz="2100" b="1" u="none" strike="noStrike" cap="none" dirty="0">
                          <a:solidFill>
                            <a:schemeClr val="tx1"/>
                          </a:solidFill>
                          <a:latin typeface="Times New Roman"/>
                          <a:ea typeface="Times New Roman"/>
                          <a:cs typeface="Times New Roman"/>
                          <a:sym typeface="Times New Roman"/>
                        </a:rPr>
                        <a:t> ý </a:t>
                      </a:r>
                      <a:r>
                        <a:rPr lang="en-US" sz="2100" b="1" u="none" strike="noStrike" cap="none" dirty="0" err="1">
                          <a:solidFill>
                            <a:schemeClr val="tx1"/>
                          </a:solidFill>
                          <a:latin typeface="Times New Roman"/>
                          <a:ea typeface="Times New Roman"/>
                          <a:cs typeface="Times New Roman"/>
                          <a:sym typeface="Times New Roman"/>
                        </a:rPr>
                        <a:t>chỉnh</a:t>
                      </a:r>
                      <a:r>
                        <a:rPr lang="en-US" sz="2100" b="1" u="none" strike="noStrike" cap="none" dirty="0">
                          <a:solidFill>
                            <a:schemeClr val="tx1"/>
                          </a:solidFill>
                          <a:latin typeface="Times New Roman"/>
                          <a:ea typeface="Times New Roman"/>
                          <a:cs typeface="Times New Roman"/>
                          <a:sym typeface="Times New Roman"/>
                        </a:rPr>
                        <a:t> </a:t>
                      </a:r>
                      <a:r>
                        <a:rPr lang="en-US" sz="2100" b="1" u="none" strike="noStrike" cap="none" dirty="0" err="1">
                          <a:solidFill>
                            <a:schemeClr val="tx1"/>
                          </a:solidFill>
                          <a:latin typeface="Times New Roman"/>
                          <a:ea typeface="Times New Roman"/>
                          <a:cs typeface="Times New Roman"/>
                          <a:sym typeface="Times New Roman"/>
                        </a:rPr>
                        <a:t>sửa</a:t>
                      </a:r>
                      <a:endParaRPr sz="21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lumMod val="20000"/>
                        <a:lumOff val="80000"/>
                      </a:schemeClr>
                    </a:solidFill>
                  </a:tcPr>
                </a:tc>
                <a:extLst>
                  <a:ext uri="{0D108BD9-81ED-4DB2-BD59-A6C34878D82A}">
                    <a16:rowId xmlns="" xmlns:a16="http://schemas.microsoft.com/office/drawing/2014/main" val="10000"/>
                  </a:ext>
                </a:extLst>
              </a:tr>
              <a:tr h="254000">
                <a:tc>
                  <a:txBody>
                    <a:bodyPr/>
                    <a:lstStyle/>
                    <a:p>
                      <a:pPr marL="0" marR="0" lvl="0" indent="0" algn="ctr" rtl="0">
                        <a:spcBef>
                          <a:spcPts val="0"/>
                        </a:spcBef>
                        <a:spcAft>
                          <a:spcPts val="0"/>
                        </a:spcAft>
                        <a:buNone/>
                      </a:pPr>
                      <a:r>
                        <a:rPr lang="en-US" sz="2100" b="1" i="1" u="none" strike="noStrike" cap="none" dirty="0" err="1">
                          <a:solidFill>
                            <a:srgbClr val="FF0000"/>
                          </a:solidFill>
                          <a:latin typeface="Times New Roman"/>
                          <a:ea typeface="Times New Roman"/>
                          <a:cs typeface="Times New Roman"/>
                          <a:sym typeface="Times New Roman"/>
                        </a:rPr>
                        <a:t>Người</a:t>
                      </a:r>
                      <a:r>
                        <a:rPr lang="en-US" sz="2100" b="1" i="1" u="none" strike="noStrike" cap="none" dirty="0">
                          <a:solidFill>
                            <a:srgbClr val="FF0000"/>
                          </a:solidFill>
                          <a:latin typeface="Times New Roman"/>
                          <a:ea typeface="Times New Roman"/>
                          <a:cs typeface="Times New Roman"/>
                          <a:sym typeface="Times New Roman"/>
                        </a:rPr>
                        <a:t> </a:t>
                      </a:r>
                      <a:r>
                        <a:rPr lang="en-US" sz="2100" b="1" i="1" u="none" strike="noStrike" cap="none" dirty="0" err="1">
                          <a:solidFill>
                            <a:srgbClr val="FF0000"/>
                          </a:solidFill>
                          <a:latin typeface="Times New Roman"/>
                          <a:ea typeface="Times New Roman"/>
                          <a:cs typeface="Times New Roman"/>
                          <a:sym typeface="Times New Roman"/>
                        </a:rPr>
                        <a:t>thuyết</a:t>
                      </a:r>
                      <a:r>
                        <a:rPr lang="en-US" sz="2100" b="1" i="1" u="none" strike="noStrike" cap="none" dirty="0">
                          <a:solidFill>
                            <a:srgbClr val="FF0000"/>
                          </a:solidFill>
                          <a:latin typeface="Times New Roman"/>
                          <a:ea typeface="Times New Roman"/>
                          <a:cs typeface="Times New Roman"/>
                          <a:sym typeface="Times New Roman"/>
                        </a:rPr>
                        <a:t> minh</a:t>
                      </a:r>
                      <a:endParaRPr sz="2100" u="none" strike="noStrike" cap="none" dirty="0">
                        <a:solidFill>
                          <a:srgbClr val="FF0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2100" u="none" strike="noStrike" cap="none">
                          <a:latin typeface="Times New Roman"/>
                          <a:ea typeface="Times New Roman"/>
                          <a:cs typeface="Times New Roman"/>
                          <a:sym typeface="Times New Roman"/>
                        </a:rPr>
                        <a:t>- Là ai? (</a:t>
                      </a:r>
                      <a:r>
                        <a:rPr lang="en-US" sz="2100" u="none" strike="noStrike" cap="none">
                          <a:solidFill>
                            <a:srgbClr val="0D0D0D"/>
                          </a:solidFill>
                          <a:latin typeface="Times New Roman"/>
                          <a:ea typeface="Times New Roman"/>
                          <a:cs typeface="Times New Roman"/>
                          <a:sym typeface="Times New Roman"/>
                        </a:rPr>
                        <a:t>được tham gia trực tiếp hay chứng kiến, hoặc được tìm hiểu qua các phương tiện thông tin)</a:t>
                      </a:r>
                      <a:endParaRPr sz="2100" u="none" strike="noStrike" cap="none">
                        <a:latin typeface="Times New Roman"/>
                        <a:ea typeface="Times New Roman"/>
                        <a:cs typeface="Times New Roman"/>
                        <a:sym typeface="Times New Roman"/>
                      </a:endParaRPr>
                    </a:p>
                    <a:p>
                      <a:pPr marL="0" marR="0" lvl="0" indent="0" algn="l" rtl="0">
                        <a:spcBef>
                          <a:spcPts val="0"/>
                        </a:spcBef>
                        <a:spcAft>
                          <a:spcPts val="0"/>
                        </a:spcAft>
                        <a:buNone/>
                      </a:pPr>
                      <a:r>
                        <a:rPr lang="en-US" sz="2100" u="none" strike="noStrike" cap="none">
                          <a:latin typeface="Times New Roman"/>
                          <a:ea typeface="Times New Roman"/>
                          <a:cs typeface="Times New Roman"/>
                          <a:sym typeface="Times New Roman"/>
                        </a:rPr>
                        <a:t>- Chọn ngôi tường thuật phù hợp</a:t>
                      </a:r>
                      <a:endParaRPr sz="21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u="none" strike="noStrike" cap="none">
                          <a:latin typeface="Times New Roman"/>
                          <a:ea typeface="Times New Roman"/>
                          <a:cs typeface="Times New Roman"/>
                          <a:sym typeface="Times New Roman"/>
                        </a:rPr>
                        <a:t>- Nếu chưa đúng yêu cầu thì chỉnh lại.</a:t>
                      </a:r>
                      <a:endParaRPr sz="21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254000">
                <a:tc>
                  <a:txBody>
                    <a:bodyPr/>
                    <a:lstStyle/>
                    <a:p>
                      <a:pPr marL="0" marR="0" lvl="0" indent="0" algn="ctr" rtl="0">
                        <a:spcBef>
                          <a:spcPts val="0"/>
                        </a:spcBef>
                        <a:spcAft>
                          <a:spcPts val="0"/>
                        </a:spcAft>
                        <a:buNone/>
                      </a:pPr>
                      <a:r>
                        <a:rPr lang="en-US" sz="2100" b="1" i="1" u="none" strike="noStrike" cap="none">
                          <a:solidFill>
                            <a:srgbClr val="FF0000"/>
                          </a:solidFill>
                          <a:latin typeface="Times New Roman"/>
                          <a:ea typeface="Times New Roman"/>
                          <a:cs typeface="Times New Roman"/>
                          <a:sym typeface="Times New Roman"/>
                        </a:rPr>
                        <a:t>Mở bài</a:t>
                      </a:r>
                      <a:endParaRPr sz="2100" u="none" strike="noStrike" cap="none">
                        <a:solidFill>
                          <a:srgbClr val="FF0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u="none" strike="noStrike" cap="none">
                          <a:latin typeface="Times New Roman"/>
                          <a:ea typeface="Times New Roman"/>
                          <a:cs typeface="Times New Roman"/>
                          <a:sym typeface="Times New Roman"/>
                        </a:rPr>
                        <a:t>- Tên sự kiện, thời gian, địa điểm, mục đích.</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Nếu thiếu thì bổ sung</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254000">
                <a:tc>
                  <a:txBody>
                    <a:bodyPr/>
                    <a:lstStyle/>
                    <a:p>
                      <a:pPr marL="0" marR="0" lvl="0" indent="0" algn="ctr" rtl="0">
                        <a:spcBef>
                          <a:spcPts val="0"/>
                        </a:spcBef>
                        <a:spcAft>
                          <a:spcPts val="0"/>
                        </a:spcAft>
                        <a:buNone/>
                      </a:pPr>
                      <a:r>
                        <a:rPr lang="en-US" sz="2100" b="1" i="1">
                          <a:solidFill>
                            <a:srgbClr val="FF0000"/>
                          </a:solidFill>
                          <a:latin typeface="Times New Roman"/>
                          <a:ea typeface="Times New Roman"/>
                          <a:cs typeface="Times New Roman"/>
                          <a:sym typeface="Times New Roman"/>
                        </a:rPr>
                        <a:t>Thân bài</a:t>
                      </a:r>
                      <a:endParaRPr sz="2100">
                        <a:solidFill>
                          <a:srgbClr val="FF0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Không khí chung của sự kiện</a:t>
                      </a:r>
                      <a:endParaRPr sz="2100">
                        <a:latin typeface="Times New Roman"/>
                        <a:ea typeface="Times New Roman"/>
                        <a:cs typeface="Times New Roman"/>
                        <a:sym typeface="Times New Roman"/>
                      </a:endParaRPr>
                    </a:p>
                    <a:p>
                      <a:pPr marL="0" marR="0" lvl="0" indent="0" algn="l" rtl="0">
                        <a:spcBef>
                          <a:spcPts val="0"/>
                        </a:spcBef>
                        <a:spcAft>
                          <a:spcPts val="0"/>
                        </a:spcAft>
                        <a:buNone/>
                      </a:pPr>
                      <a:r>
                        <a:rPr lang="en-US" sz="2100">
                          <a:latin typeface="Times New Roman"/>
                          <a:ea typeface="Times New Roman"/>
                          <a:cs typeface="Times New Roman"/>
                          <a:sym typeface="Times New Roman"/>
                        </a:rPr>
                        <a:t>- Diễn biến chính của sự kiện</a:t>
                      </a:r>
                      <a:endParaRPr sz="2100">
                        <a:latin typeface="Times New Roman"/>
                        <a:ea typeface="Times New Roman"/>
                        <a:cs typeface="Times New Roman"/>
                        <a:sym typeface="Times New Roman"/>
                      </a:endParaRPr>
                    </a:p>
                    <a:p>
                      <a:pPr marL="0" marR="0" lvl="0" indent="0" algn="l" rtl="0">
                        <a:spcBef>
                          <a:spcPts val="0"/>
                        </a:spcBef>
                        <a:spcAft>
                          <a:spcPts val="0"/>
                        </a:spcAft>
                        <a:buNone/>
                      </a:pPr>
                      <a:r>
                        <a:rPr lang="en-US" sz="2100">
                          <a:latin typeface="Times New Roman"/>
                          <a:ea typeface="Times New Roman"/>
                          <a:cs typeface="Times New Roman"/>
                          <a:sym typeface="Times New Roman"/>
                        </a:rPr>
                        <a:t>+ Có những hoạt động nào?</a:t>
                      </a:r>
                      <a:endParaRPr sz="2100">
                        <a:latin typeface="Times New Roman"/>
                        <a:ea typeface="Times New Roman"/>
                        <a:cs typeface="Times New Roman"/>
                        <a:sym typeface="Times New Roman"/>
                      </a:endParaRPr>
                    </a:p>
                    <a:p>
                      <a:pPr marL="0" marR="0" lvl="0" indent="0" algn="l" rtl="0">
                        <a:spcBef>
                          <a:spcPts val="0"/>
                        </a:spcBef>
                        <a:spcAft>
                          <a:spcPts val="0"/>
                        </a:spcAft>
                        <a:buNone/>
                      </a:pPr>
                      <a:r>
                        <a:rPr lang="en-US" sz="2100">
                          <a:latin typeface="Times New Roman"/>
                          <a:ea typeface="Times New Roman"/>
                          <a:cs typeface="Times New Roman"/>
                          <a:sym typeface="Times New Roman"/>
                        </a:rPr>
                        <a:t>+ Hoạt động nào hấp dẫn nhất?</a:t>
                      </a:r>
                      <a:endParaRPr sz="2100">
                        <a:latin typeface="Times New Roman"/>
                        <a:ea typeface="Times New Roman"/>
                        <a:cs typeface="Times New Roman"/>
                        <a:sym typeface="Times New Roman"/>
                      </a:endParaRPr>
                    </a:p>
                    <a:p>
                      <a:pPr marL="0" marR="0" lvl="0" indent="0" algn="l" rtl="0">
                        <a:spcBef>
                          <a:spcPts val="0"/>
                        </a:spcBef>
                        <a:spcAft>
                          <a:spcPts val="0"/>
                        </a:spcAft>
                        <a:buNone/>
                      </a:pPr>
                      <a:r>
                        <a:rPr lang="en-US" sz="2100">
                          <a:latin typeface="Times New Roman"/>
                          <a:ea typeface="Times New Roman"/>
                          <a:cs typeface="Times New Roman"/>
                          <a:sym typeface="Times New Roman"/>
                        </a:rPr>
                        <a:t>+ Các hình ảnh, hoạt động cần chân thực khách quan.</a:t>
                      </a:r>
                      <a:endParaRPr sz="2100">
                        <a:latin typeface="Times New Roman"/>
                        <a:ea typeface="Times New Roman"/>
                        <a:cs typeface="Times New Roman"/>
                        <a:sym typeface="Times New Roman"/>
                      </a:endParaRPr>
                    </a:p>
                    <a:p>
                      <a:pPr marL="0" marR="0" lvl="0" indent="0" algn="l" rtl="0">
                        <a:spcBef>
                          <a:spcPts val="0"/>
                        </a:spcBef>
                        <a:spcAft>
                          <a:spcPts val="0"/>
                        </a:spcAft>
                        <a:buNone/>
                      </a:pPr>
                      <a:r>
                        <a:rPr lang="en-US" sz="2100">
                          <a:latin typeface="Times New Roman"/>
                          <a:ea typeface="Times New Roman"/>
                          <a:cs typeface="Times New Roman"/>
                          <a:sym typeface="Times New Roman"/>
                        </a:rPr>
                        <a:t>+ Sắp xếp theo một trình tự hợp lí chưa?</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Kiểm tra lại từng ý, chưa chuẩn cần bổ sung, điều chỉnh.</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254000">
                <a:tc>
                  <a:txBody>
                    <a:bodyPr/>
                    <a:lstStyle/>
                    <a:p>
                      <a:pPr marL="0" marR="0" lvl="0" indent="0" algn="ctr" rtl="0">
                        <a:spcBef>
                          <a:spcPts val="0"/>
                        </a:spcBef>
                        <a:spcAft>
                          <a:spcPts val="0"/>
                        </a:spcAft>
                        <a:buNone/>
                      </a:pPr>
                      <a:r>
                        <a:rPr lang="en-US" sz="2100" b="1" i="1">
                          <a:solidFill>
                            <a:srgbClr val="FF0000"/>
                          </a:solidFill>
                          <a:latin typeface="Times New Roman"/>
                          <a:ea typeface="Times New Roman"/>
                          <a:cs typeface="Times New Roman"/>
                          <a:sym typeface="Times New Roman"/>
                        </a:rPr>
                        <a:t>Kết bài</a:t>
                      </a:r>
                      <a:endParaRPr sz="2100">
                        <a:solidFill>
                          <a:srgbClr val="FF0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Cảm nghĩ, đánh giá, bộc lộ cảm xúc về sự kiện</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Nếu thiếu thì bổ sung</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254000">
                <a:tc>
                  <a:txBody>
                    <a:bodyPr/>
                    <a:lstStyle/>
                    <a:p>
                      <a:pPr marL="0" marR="0" lvl="0" indent="0" algn="ctr" rtl="0">
                        <a:spcBef>
                          <a:spcPts val="0"/>
                        </a:spcBef>
                        <a:spcAft>
                          <a:spcPts val="0"/>
                        </a:spcAft>
                        <a:buNone/>
                      </a:pPr>
                      <a:r>
                        <a:rPr lang="en-US" sz="2100" b="1" i="1" dirty="0" err="1">
                          <a:solidFill>
                            <a:srgbClr val="FF0000"/>
                          </a:solidFill>
                          <a:latin typeface="Times New Roman"/>
                          <a:ea typeface="Times New Roman"/>
                          <a:cs typeface="Times New Roman"/>
                          <a:sym typeface="Times New Roman"/>
                        </a:rPr>
                        <a:t>Cách</a:t>
                      </a:r>
                      <a:r>
                        <a:rPr lang="en-US" sz="2100" b="1" i="1" dirty="0">
                          <a:solidFill>
                            <a:srgbClr val="FF0000"/>
                          </a:solidFill>
                          <a:latin typeface="Times New Roman"/>
                          <a:ea typeface="Times New Roman"/>
                          <a:cs typeface="Times New Roman"/>
                          <a:sym typeface="Times New Roman"/>
                        </a:rPr>
                        <a:t> </a:t>
                      </a:r>
                      <a:r>
                        <a:rPr lang="en-US" sz="2100" b="1" i="1" dirty="0" err="1">
                          <a:solidFill>
                            <a:srgbClr val="FF0000"/>
                          </a:solidFill>
                          <a:latin typeface="Times New Roman"/>
                          <a:ea typeface="Times New Roman"/>
                          <a:cs typeface="Times New Roman"/>
                          <a:sym typeface="Times New Roman"/>
                        </a:rPr>
                        <a:t>thức</a:t>
                      </a:r>
                      <a:r>
                        <a:rPr lang="en-US" sz="2100" b="1" i="1" dirty="0">
                          <a:solidFill>
                            <a:srgbClr val="FF0000"/>
                          </a:solidFill>
                          <a:latin typeface="Times New Roman"/>
                          <a:ea typeface="Times New Roman"/>
                          <a:cs typeface="Times New Roman"/>
                          <a:sym typeface="Times New Roman"/>
                        </a:rPr>
                        <a:t> </a:t>
                      </a:r>
                      <a:r>
                        <a:rPr lang="en-US" sz="2100" b="1" i="1" dirty="0" err="1">
                          <a:solidFill>
                            <a:srgbClr val="FF0000"/>
                          </a:solidFill>
                          <a:latin typeface="Times New Roman"/>
                          <a:ea typeface="Times New Roman"/>
                          <a:cs typeface="Times New Roman"/>
                          <a:sym typeface="Times New Roman"/>
                        </a:rPr>
                        <a:t>trình</a:t>
                      </a:r>
                      <a:r>
                        <a:rPr lang="en-US" sz="2100" b="1" i="1" dirty="0">
                          <a:solidFill>
                            <a:srgbClr val="FF0000"/>
                          </a:solidFill>
                          <a:latin typeface="Times New Roman"/>
                          <a:ea typeface="Times New Roman"/>
                          <a:cs typeface="Times New Roman"/>
                          <a:sym typeface="Times New Roman"/>
                        </a:rPr>
                        <a:t> </a:t>
                      </a:r>
                      <a:r>
                        <a:rPr lang="en-US" sz="2100" b="1" i="1" dirty="0" err="1">
                          <a:solidFill>
                            <a:srgbClr val="FF0000"/>
                          </a:solidFill>
                          <a:latin typeface="Times New Roman"/>
                          <a:ea typeface="Times New Roman"/>
                          <a:cs typeface="Times New Roman"/>
                          <a:sym typeface="Times New Roman"/>
                        </a:rPr>
                        <a:t>bày</a:t>
                      </a:r>
                      <a:endParaRPr sz="2100" dirty="0">
                        <a:solidFill>
                          <a:srgbClr val="FF0000"/>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a:latin typeface="Times New Roman"/>
                          <a:ea typeface="Times New Roman"/>
                          <a:cs typeface="Times New Roman"/>
                          <a:sym typeface="Times New Roman"/>
                        </a:rPr>
                        <a:t>- Bố cục, chính tả, diễn đạt</a:t>
                      </a:r>
                      <a:endParaRPr sz="21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Nếu</a:t>
                      </a: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mắc</a:t>
                      </a: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lỗi</a:t>
                      </a: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thì</a:t>
                      </a: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sửa</a:t>
                      </a:r>
                      <a:r>
                        <a:rPr lang="en-US" sz="2100" dirty="0">
                          <a:latin typeface="Times New Roman"/>
                          <a:ea typeface="Times New Roman"/>
                          <a:cs typeface="Times New Roman"/>
                          <a:sym typeface="Times New Roman"/>
                        </a:rPr>
                        <a:t> </a:t>
                      </a:r>
                      <a:r>
                        <a:rPr lang="en-US" sz="2100" dirty="0" err="1">
                          <a:latin typeface="Times New Roman"/>
                          <a:ea typeface="Times New Roman"/>
                          <a:cs typeface="Times New Roman"/>
                          <a:sym typeface="Times New Roman"/>
                        </a:rPr>
                        <a:t>lại</a:t>
                      </a:r>
                      <a:endParaRPr sz="21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420435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图片 3" descr="桃枝"/>
          <p:cNvPicPr>
            <a:picLocks noChangeAspect="1"/>
          </p:cNvPicPr>
          <p:nvPr/>
        </p:nvPicPr>
        <p:blipFill>
          <a:blip r:embed="rId3"/>
          <a:stretch>
            <a:fillRect/>
          </a:stretch>
        </p:blipFill>
        <p:spPr>
          <a:xfrm>
            <a:off x="-13335" y="4122420"/>
            <a:ext cx="2820670" cy="2772410"/>
          </a:xfrm>
          <a:prstGeom prst="rect">
            <a:avLst/>
          </a:prstGeom>
        </p:spPr>
      </p:pic>
      <p:pic>
        <p:nvPicPr>
          <p:cNvPr id="5" name="图片 4" descr="桃枝2"/>
          <p:cNvPicPr>
            <a:picLocks noChangeAspect="1"/>
          </p:cNvPicPr>
          <p:nvPr/>
        </p:nvPicPr>
        <p:blipFill>
          <a:blip r:embed="rId4"/>
          <a:stretch>
            <a:fillRect/>
          </a:stretch>
        </p:blipFill>
        <p:spPr>
          <a:xfrm>
            <a:off x="9571990" y="-48260"/>
            <a:ext cx="2609850" cy="2563495"/>
          </a:xfrm>
          <a:prstGeom prst="rect">
            <a:avLst/>
          </a:prstGeom>
        </p:spPr>
      </p:pic>
      <p:pic>
        <p:nvPicPr>
          <p:cNvPr id="12" name="图片 11" descr="蝴蝶"/>
          <p:cNvPicPr>
            <a:picLocks noChangeAspect="1"/>
          </p:cNvPicPr>
          <p:nvPr/>
        </p:nvPicPr>
        <p:blipFill>
          <a:blip r:embed="rId5" cstate="print"/>
          <a:stretch>
            <a:fillRect/>
          </a:stretch>
        </p:blipFill>
        <p:spPr>
          <a:xfrm rot="5400000">
            <a:off x="10260965" y="1095375"/>
            <a:ext cx="621665" cy="631190"/>
          </a:xfrm>
          <a:prstGeom prst="rect">
            <a:avLst/>
          </a:prstGeom>
        </p:spPr>
      </p:pic>
      <p:grpSp>
        <p:nvGrpSpPr>
          <p:cNvPr id="13" name="组合 12"/>
          <p:cNvGrpSpPr/>
          <p:nvPr/>
        </p:nvGrpSpPr>
        <p:grpSpPr>
          <a:xfrm>
            <a:off x="5205095" y="1771650"/>
            <a:ext cx="1772920" cy="1036955"/>
            <a:chOff x="7982" y="2329"/>
            <a:chExt cx="2792" cy="1633"/>
          </a:xfrm>
        </p:grpSpPr>
        <p:sp>
          <p:nvSpPr>
            <p:cNvPr id="10" name="矩形 9"/>
            <p:cNvSpPr/>
            <p:nvPr/>
          </p:nvSpPr>
          <p:spPr>
            <a:xfrm>
              <a:off x="7982" y="2447"/>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8109" y="2329"/>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3"/>
          <p:cNvSpPr txBox="1"/>
          <p:nvPr/>
        </p:nvSpPr>
        <p:spPr>
          <a:xfrm>
            <a:off x="5285740" y="1846580"/>
            <a:ext cx="1611630" cy="923330"/>
          </a:xfrm>
          <a:prstGeom prst="rect">
            <a:avLst/>
          </a:prstGeom>
          <a:noFill/>
        </p:spPr>
        <p:txBody>
          <a:bodyPr wrap="square" rtlCol="0">
            <a:spAutoFit/>
          </a:bodyPr>
          <a:lstStyle/>
          <a:p>
            <a:pPr algn="ctr"/>
            <a:r>
              <a:rPr lang="en-US" altLang="zh-CN" sz="5400" b="1" dirty="0" smtClean="0">
                <a:solidFill>
                  <a:srgbClr val="77384B"/>
                </a:solidFill>
                <a:latin typeface="微软雅黑" charset="-122"/>
                <a:ea typeface="微软雅黑" charset="-122"/>
              </a:rPr>
              <a:t>IV</a:t>
            </a:r>
            <a:endParaRPr lang="en-US" altLang="zh-CN" sz="5400" b="1" dirty="0">
              <a:solidFill>
                <a:srgbClr val="77384B"/>
              </a:solidFill>
              <a:latin typeface="微软雅黑" charset="-122"/>
              <a:ea typeface="微软雅黑" charset="-122"/>
            </a:endParaRPr>
          </a:p>
        </p:txBody>
      </p:sp>
      <p:pic>
        <p:nvPicPr>
          <p:cNvPr id="2" name="Picture 1"/>
          <p:cNvPicPr>
            <a:picLocks noChangeAspect="1"/>
          </p:cNvPicPr>
          <p:nvPr/>
        </p:nvPicPr>
        <p:blipFill>
          <a:blip r:embed="rId6"/>
          <a:stretch>
            <a:fillRect/>
          </a:stretch>
        </p:blipFill>
        <p:spPr>
          <a:xfrm>
            <a:off x="3406424" y="2964065"/>
            <a:ext cx="5450905" cy="2365028"/>
          </a:xfrm>
          <a:prstGeom prst="rect">
            <a:avLst/>
          </a:prstGeom>
        </p:spPr>
      </p:pic>
    </p:spTree>
    <p:extLst>
      <p:ext uri="{BB962C8B-B14F-4D97-AF65-F5344CB8AC3E}">
        <p14:creationId xmlns:p14="http://schemas.microsoft.com/office/powerpoint/2010/main" val="40313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edg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pic>
        <p:nvPicPr>
          <p:cNvPr id="16" name="图片 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803061" y="2105805"/>
            <a:ext cx="5143228" cy="3715473"/>
          </a:xfrm>
          <a:prstGeom prst="rect">
            <a:avLst/>
          </a:prstGeom>
        </p:spPr>
      </p:pic>
      <p:sp>
        <p:nvSpPr>
          <p:cNvPr id="2" name="TextBox 1"/>
          <p:cNvSpPr txBox="1"/>
          <p:nvPr/>
        </p:nvSpPr>
        <p:spPr>
          <a:xfrm>
            <a:off x="1002076" y="1380173"/>
            <a:ext cx="8952772"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VIẾT BÀI THUYẾT MINH THUẬT LẠI SỰ KIỆN SAU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19130" y="2803443"/>
            <a:ext cx="2968014" cy="2554545"/>
          </a:xfrm>
          <a:prstGeom prst="rect">
            <a:avLst/>
          </a:prstGeom>
        </p:spPr>
        <p:txBody>
          <a:bodyPr wrap="square">
            <a:spAutoFit/>
          </a:bodyPr>
          <a:lstStyle/>
          <a:p>
            <a:pPr algn="ctr">
              <a:buClr>
                <a:srgbClr val="000000"/>
              </a:buClr>
              <a:buFont typeface="Arial"/>
              <a:buNone/>
            </a:pPr>
            <a:r>
              <a:rPr lang="en-US" sz="3200" kern="0" dirty="0" err="1" smtClean="0">
                <a:solidFill>
                  <a:srgbClr val="000000"/>
                </a:solidFill>
                <a:latin typeface="Times New Roman"/>
                <a:cs typeface="Times New Roman"/>
                <a:sym typeface="Times New Roman"/>
              </a:rPr>
              <a:t>Thuyết</a:t>
            </a:r>
            <a:r>
              <a:rPr lang="en-US" sz="3200" kern="0" dirty="0" smtClean="0">
                <a:solidFill>
                  <a:srgbClr val="000000"/>
                </a:solidFill>
                <a:latin typeface="Times New Roman"/>
                <a:cs typeface="Times New Roman"/>
                <a:sym typeface="Times New Roman"/>
              </a:rPr>
              <a:t> minh </a:t>
            </a:r>
            <a:r>
              <a:rPr lang="en-US" sz="3200" kern="0" dirty="0" err="1" smtClean="0">
                <a:solidFill>
                  <a:srgbClr val="000000"/>
                </a:solidFill>
                <a:latin typeface="Times New Roman"/>
                <a:cs typeface="Times New Roman"/>
                <a:sym typeface="Times New Roman"/>
              </a:rPr>
              <a:t>về</a:t>
            </a:r>
            <a:r>
              <a:rPr lang="en-US" sz="3200" kern="0" dirty="0" smtClean="0">
                <a:solidFill>
                  <a:srgbClr val="000000"/>
                </a:solidFill>
                <a:latin typeface="Times New Roman"/>
                <a:cs typeface="Times New Roman"/>
                <a:sym typeface="Times New Roman"/>
              </a:rPr>
              <a:t> “NGÀY HỘI ĐỌC SÁCH” </a:t>
            </a:r>
            <a:r>
              <a:rPr lang="en-US" sz="3200" kern="0" dirty="0" err="1" smtClean="0">
                <a:solidFill>
                  <a:srgbClr val="000000"/>
                </a:solidFill>
                <a:latin typeface="Times New Roman"/>
                <a:cs typeface="Times New Roman"/>
                <a:sym typeface="Times New Roman"/>
              </a:rPr>
              <a:t>mà</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em</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được</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tham</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gia</a:t>
            </a:r>
            <a:r>
              <a:rPr lang="en-US" sz="3200" kern="0" dirty="0" smtClean="0">
                <a:solidFill>
                  <a:srgbClr val="000000"/>
                </a:solidFill>
                <a:latin typeface="Times New Roman"/>
                <a:cs typeface="Times New Roman"/>
                <a:sym typeface="Times New Roman"/>
              </a:rPr>
              <a:t>.</a:t>
            </a:r>
            <a:endParaRPr lang="vi-VN" sz="1600" kern="0" dirty="0">
              <a:solidFill>
                <a:srgbClr val="000000"/>
              </a:solidFill>
              <a:cs typeface="Arial"/>
              <a:sym typeface="Arial"/>
            </a:endParaRPr>
          </a:p>
        </p:txBody>
      </p:sp>
      <p:sp>
        <p:nvSpPr>
          <p:cNvPr id="18" name="Rectangle 17"/>
          <p:cNvSpPr/>
          <p:nvPr/>
        </p:nvSpPr>
        <p:spPr>
          <a:xfrm>
            <a:off x="7560639" y="2738073"/>
            <a:ext cx="3451036" cy="2554545"/>
          </a:xfrm>
          <a:prstGeom prst="rect">
            <a:avLst/>
          </a:prstGeom>
        </p:spPr>
        <p:txBody>
          <a:bodyPr wrap="square">
            <a:spAutoFit/>
          </a:bodyPr>
          <a:lstStyle/>
          <a:p>
            <a:pPr algn="ctr">
              <a:buClr>
                <a:srgbClr val="000000"/>
              </a:buClr>
              <a:buFont typeface="Arial"/>
              <a:buNone/>
            </a:pPr>
            <a:r>
              <a:rPr lang="en-US" sz="3200" kern="0" dirty="0" err="1" smtClean="0">
                <a:solidFill>
                  <a:srgbClr val="000000"/>
                </a:solidFill>
                <a:latin typeface="Times New Roman"/>
                <a:cs typeface="Times New Roman"/>
                <a:sym typeface="Times New Roman"/>
              </a:rPr>
              <a:t>Thuyết</a:t>
            </a:r>
            <a:r>
              <a:rPr lang="en-US" sz="3200" kern="0" dirty="0" smtClean="0">
                <a:solidFill>
                  <a:srgbClr val="000000"/>
                </a:solidFill>
                <a:latin typeface="Times New Roman"/>
                <a:cs typeface="Times New Roman"/>
                <a:sym typeface="Times New Roman"/>
              </a:rPr>
              <a:t> minh </a:t>
            </a:r>
            <a:r>
              <a:rPr lang="en-US" sz="3200" kern="0" dirty="0" err="1" smtClean="0">
                <a:solidFill>
                  <a:srgbClr val="000000"/>
                </a:solidFill>
                <a:latin typeface="Times New Roman"/>
                <a:cs typeface="Times New Roman"/>
                <a:sym typeface="Times New Roman"/>
              </a:rPr>
              <a:t>về</a:t>
            </a:r>
            <a:r>
              <a:rPr lang="en-US" sz="3200" kern="0" dirty="0" smtClean="0">
                <a:solidFill>
                  <a:srgbClr val="000000"/>
                </a:solidFill>
                <a:latin typeface="Times New Roman"/>
                <a:cs typeface="Times New Roman"/>
                <a:sym typeface="Times New Roman"/>
              </a:rPr>
              <a:t> “NGÀY HỘI TRUYỀN THỐNG QUÊ EM” </a:t>
            </a:r>
            <a:r>
              <a:rPr lang="en-US" sz="3200" kern="0" dirty="0" err="1" smtClean="0">
                <a:solidFill>
                  <a:srgbClr val="000000"/>
                </a:solidFill>
                <a:latin typeface="Times New Roman"/>
                <a:cs typeface="Times New Roman"/>
                <a:sym typeface="Times New Roman"/>
              </a:rPr>
              <a:t>mà</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em</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được</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tham</a:t>
            </a:r>
            <a:r>
              <a:rPr lang="en-US" sz="3200" kern="0" dirty="0" smtClean="0">
                <a:solidFill>
                  <a:srgbClr val="000000"/>
                </a:solidFill>
                <a:latin typeface="Times New Roman"/>
                <a:cs typeface="Times New Roman"/>
                <a:sym typeface="Times New Roman"/>
              </a:rPr>
              <a:t> </a:t>
            </a:r>
            <a:r>
              <a:rPr lang="en-US" sz="3200" kern="0" dirty="0" err="1" smtClean="0">
                <a:solidFill>
                  <a:srgbClr val="000000"/>
                </a:solidFill>
                <a:latin typeface="Times New Roman"/>
                <a:cs typeface="Times New Roman"/>
                <a:sym typeface="Times New Roman"/>
              </a:rPr>
              <a:t>gia</a:t>
            </a:r>
            <a:r>
              <a:rPr lang="en-US" sz="3200" kern="0" dirty="0" smtClean="0">
                <a:solidFill>
                  <a:srgbClr val="000000"/>
                </a:solidFill>
                <a:latin typeface="Times New Roman"/>
                <a:cs typeface="Times New Roman"/>
                <a:sym typeface="Times New Roman"/>
              </a:rPr>
              <a:t>.</a:t>
            </a:r>
            <a:endParaRPr lang="vi-VN" sz="1600" kern="0" dirty="0">
              <a:solidFill>
                <a:srgbClr val="000000"/>
              </a:solidFill>
              <a:cs typeface="Arial"/>
              <a:sym typeface="Arial"/>
            </a:endParaRPr>
          </a:p>
        </p:txBody>
      </p:sp>
    </p:spTree>
    <p:extLst>
      <p:ext uri="{BB962C8B-B14F-4D97-AF65-F5344CB8AC3E}">
        <p14:creationId xmlns:p14="http://schemas.microsoft.com/office/powerpoint/2010/main" val="277706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7" name="Rectangle 16"/>
          <p:cNvSpPr/>
          <p:nvPr/>
        </p:nvSpPr>
        <p:spPr>
          <a:xfrm>
            <a:off x="-1" y="845849"/>
            <a:ext cx="11140225" cy="584775"/>
          </a:xfrm>
          <a:prstGeom prst="rect">
            <a:avLst/>
          </a:prstGeom>
          <a:solidFill>
            <a:schemeClr val="bg1"/>
          </a:solidFill>
        </p:spPr>
        <p:txBody>
          <a:bodyPr wrap="square">
            <a:spAutoFit/>
          </a:bodyPr>
          <a:lstStyle/>
          <a:p>
            <a:pPr algn="ctr">
              <a:buClr>
                <a:srgbClr val="000000"/>
              </a:buClr>
              <a:buFont typeface="Arial"/>
              <a:buNone/>
            </a:pPr>
            <a:r>
              <a:rPr lang="en-US" sz="3200" kern="0" dirty="0" err="1" smtClean="0">
                <a:solidFill>
                  <a:srgbClr val="FF0000"/>
                </a:solidFill>
                <a:latin typeface="Times New Roman"/>
                <a:cs typeface="Times New Roman"/>
                <a:sym typeface="Times New Roman"/>
              </a:rPr>
              <a:t>Thuyết</a:t>
            </a:r>
            <a:r>
              <a:rPr lang="en-US" sz="3200" kern="0" dirty="0" smtClean="0">
                <a:solidFill>
                  <a:srgbClr val="FF0000"/>
                </a:solidFill>
                <a:latin typeface="Times New Roman"/>
                <a:cs typeface="Times New Roman"/>
                <a:sym typeface="Times New Roman"/>
              </a:rPr>
              <a:t> minh </a:t>
            </a:r>
            <a:r>
              <a:rPr lang="en-US" sz="3200" kern="0" dirty="0" err="1" smtClean="0">
                <a:solidFill>
                  <a:srgbClr val="FF0000"/>
                </a:solidFill>
                <a:latin typeface="Times New Roman"/>
                <a:cs typeface="Times New Roman"/>
                <a:sym typeface="Times New Roman"/>
              </a:rPr>
              <a:t>về</a:t>
            </a:r>
            <a:r>
              <a:rPr lang="en-US" sz="3200" kern="0" dirty="0" smtClean="0">
                <a:solidFill>
                  <a:srgbClr val="FF0000"/>
                </a:solidFill>
                <a:latin typeface="Times New Roman"/>
                <a:cs typeface="Times New Roman"/>
                <a:sym typeface="Times New Roman"/>
              </a:rPr>
              <a:t> “NGÀY HỘI ĐỌC SÁCH” </a:t>
            </a:r>
            <a:r>
              <a:rPr lang="en-US" sz="3200" kern="0" dirty="0" err="1" smtClean="0">
                <a:solidFill>
                  <a:srgbClr val="FF0000"/>
                </a:solidFill>
                <a:latin typeface="Times New Roman"/>
                <a:cs typeface="Times New Roman"/>
                <a:sym typeface="Times New Roman"/>
              </a:rPr>
              <a:t>mà</a:t>
            </a:r>
            <a:r>
              <a:rPr lang="en-US" sz="3200" kern="0" dirty="0" smtClean="0">
                <a:solidFill>
                  <a:srgbClr val="FF0000"/>
                </a:solidFill>
                <a:latin typeface="Times New Roman"/>
                <a:cs typeface="Times New Roman"/>
                <a:sym typeface="Times New Roman"/>
              </a:rPr>
              <a:t> </a:t>
            </a:r>
            <a:r>
              <a:rPr lang="en-US" sz="3200" kern="0" dirty="0" err="1" smtClean="0">
                <a:solidFill>
                  <a:srgbClr val="FF0000"/>
                </a:solidFill>
                <a:latin typeface="Times New Roman"/>
                <a:cs typeface="Times New Roman"/>
                <a:sym typeface="Times New Roman"/>
              </a:rPr>
              <a:t>em</a:t>
            </a:r>
            <a:r>
              <a:rPr lang="en-US" sz="3200" kern="0" dirty="0" smtClean="0">
                <a:solidFill>
                  <a:srgbClr val="FF0000"/>
                </a:solidFill>
                <a:latin typeface="Times New Roman"/>
                <a:cs typeface="Times New Roman"/>
                <a:sym typeface="Times New Roman"/>
              </a:rPr>
              <a:t> </a:t>
            </a:r>
            <a:r>
              <a:rPr lang="en-US" sz="3200" kern="0" dirty="0" err="1" smtClean="0">
                <a:solidFill>
                  <a:srgbClr val="FF0000"/>
                </a:solidFill>
                <a:latin typeface="Times New Roman"/>
                <a:cs typeface="Times New Roman"/>
                <a:sym typeface="Times New Roman"/>
              </a:rPr>
              <a:t>được</a:t>
            </a:r>
            <a:r>
              <a:rPr lang="en-US" sz="3200" kern="0" dirty="0" smtClean="0">
                <a:solidFill>
                  <a:srgbClr val="FF0000"/>
                </a:solidFill>
                <a:latin typeface="Times New Roman"/>
                <a:cs typeface="Times New Roman"/>
                <a:sym typeface="Times New Roman"/>
              </a:rPr>
              <a:t> </a:t>
            </a:r>
            <a:r>
              <a:rPr lang="en-US" sz="3200" kern="0" dirty="0" err="1" smtClean="0">
                <a:solidFill>
                  <a:srgbClr val="FF0000"/>
                </a:solidFill>
                <a:latin typeface="Times New Roman"/>
                <a:cs typeface="Times New Roman"/>
                <a:sym typeface="Times New Roman"/>
              </a:rPr>
              <a:t>tham</a:t>
            </a:r>
            <a:r>
              <a:rPr lang="en-US" sz="3200" kern="0" dirty="0" smtClean="0">
                <a:solidFill>
                  <a:srgbClr val="FF0000"/>
                </a:solidFill>
                <a:latin typeface="Times New Roman"/>
                <a:cs typeface="Times New Roman"/>
                <a:sym typeface="Times New Roman"/>
              </a:rPr>
              <a:t> </a:t>
            </a:r>
            <a:r>
              <a:rPr lang="en-US" sz="3200" kern="0" dirty="0" err="1" smtClean="0">
                <a:solidFill>
                  <a:srgbClr val="FF0000"/>
                </a:solidFill>
                <a:latin typeface="Times New Roman"/>
                <a:cs typeface="Times New Roman"/>
                <a:sym typeface="Times New Roman"/>
              </a:rPr>
              <a:t>gia</a:t>
            </a:r>
            <a:r>
              <a:rPr lang="en-US" sz="3200" kern="0" dirty="0" smtClean="0">
                <a:solidFill>
                  <a:srgbClr val="FF0000"/>
                </a:solidFill>
                <a:latin typeface="Times New Roman"/>
                <a:cs typeface="Times New Roman"/>
                <a:sym typeface="Times New Roman"/>
              </a:rPr>
              <a:t>.</a:t>
            </a:r>
            <a:endParaRPr lang="vi-VN" sz="1600" kern="0" dirty="0">
              <a:solidFill>
                <a:srgbClr val="FF0000"/>
              </a:solidFill>
              <a:cs typeface="Arial"/>
              <a:sym typeface="Arial"/>
            </a:endParaRPr>
          </a:p>
        </p:txBody>
      </p:sp>
      <p:sp>
        <p:nvSpPr>
          <p:cNvPr id="9" name="Rectangle 8"/>
          <p:cNvSpPr/>
          <p:nvPr/>
        </p:nvSpPr>
        <p:spPr>
          <a:xfrm>
            <a:off x="516353" y="1519837"/>
            <a:ext cx="9924219" cy="480131"/>
          </a:xfrm>
          <a:prstGeom prst="rect">
            <a:avLst/>
          </a:prstGeom>
        </p:spPr>
        <p:txBody>
          <a:bodyPr wrap="square">
            <a:spAutoFit/>
          </a:bodyPr>
          <a:lstStyle/>
          <a:p>
            <a:pPr algn="just">
              <a:lnSpc>
                <a:spcPct val="90000"/>
              </a:lnSpc>
              <a:buClr>
                <a:srgbClr val="000000"/>
              </a:buClr>
            </a:pPr>
            <a:r>
              <a:rPr lang="en-US" sz="2800" b="1" kern="0" dirty="0" err="1" smtClean="0">
                <a:solidFill>
                  <a:prstClr val="black"/>
                </a:solidFill>
                <a:latin typeface="Times New Roman"/>
                <a:ea typeface="Times New Roman"/>
                <a:cs typeface="Times New Roman"/>
                <a:sym typeface="Times New Roman"/>
              </a:rPr>
              <a:t>Tìm</a:t>
            </a:r>
            <a:r>
              <a:rPr lang="en-US" sz="2800" b="1" kern="0" dirty="0" smtClean="0">
                <a:solidFill>
                  <a:prstClr val="black"/>
                </a:solidFill>
                <a:latin typeface="Times New Roman"/>
                <a:ea typeface="Times New Roman"/>
                <a:cs typeface="Times New Roman"/>
                <a:sym typeface="Times New Roman"/>
              </a:rPr>
              <a:t> ý </a:t>
            </a:r>
          </a:p>
        </p:txBody>
      </p:sp>
      <p:graphicFrame>
        <p:nvGraphicFramePr>
          <p:cNvPr id="10" name="Google Shape;3609;p132"/>
          <p:cNvGraphicFramePr/>
          <p:nvPr>
            <p:extLst>
              <p:ext uri="{D42A27DB-BD31-4B8C-83A1-F6EECF244321}">
                <p14:modId xmlns:p14="http://schemas.microsoft.com/office/powerpoint/2010/main" val="1289006518"/>
              </p:ext>
            </p:extLst>
          </p:nvPr>
        </p:nvGraphicFramePr>
        <p:xfrm>
          <a:off x="282069" y="2119724"/>
          <a:ext cx="10394516" cy="4159944"/>
        </p:xfrm>
        <a:graphic>
          <a:graphicData uri="http://schemas.openxmlformats.org/drawingml/2006/table">
            <a:tbl>
              <a:tblPr>
                <a:noFill/>
              </a:tblPr>
              <a:tblGrid>
                <a:gridCol w="4959632">
                  <a:extLst>
                    <a:ext uri="{9D8B030D-6E8A-4147-A177-3AD203B41FA5}">
                      <a16:colId xmlns="" xmlns:a16="http://schemas.microsoft.com/office/drawing/2014/main" val="20000"/>
                    </a:ext>
                  </a:extLst>
                </a:gridCol>
                <a:gridCol w="5434884">
                  <a:extLst>
                    <a:ext uri="{9D8B030D-6E8A-4147-A177-3AD203B41FA5}">
                      <a16:colId xmlns="" xmlns:a16="http://schemas.microsoft.com/office/drawing/2014/main" val="20001"/>
                    </a:ext>
                  </a:extLst>
                </a:gridCol>
              </a:tblGrid>
              <a:tr h="533208">
                <a:tc>
                  <a:txBody>
                    <a:bodyPr/>
                    <a:lstStyle/>
                    <a:p>
                      <a:pPr marL="0" marR="0" lvl="0" indent="0" algn="l" rtl="0">
                        <a:spcBef>
                          <a:spcPts val="0"/>
                        </a:spcBef>
                        <a:spcAft>
                          <a:spcPts val="0"/>
                        </a:spcAft>
                        <a:buNone/>
                      </a:pPr>
                      <a:r>
                        <a:rPr lang="en-US" sz="2400" u="none" strike="noStrike" cap="none" dirty="0" err="1">
                          <a:solidFill>
                            <a:srgbClr val="000000"/>
                          </a:solidFill>
                          <a:latin typeface="Times New Roman"/>
                          <a:ea typeface="Times New Roman"/>
                          <a:cs typeface="Times New Roman"/>
                          <a:sym typeface="Times New Roman"/>
                        </a:rPr>
                        <a:t>Sự</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kiện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gì</a:t>
                      </a:r>
                      <a:r>
                        <a:rPr lang="en-US" sz="2400" u="none" strike="noStrike" cap="none" dirty="0">
                          <a:solidFill>
                            <a:srgbClr val="000000"/>
                          </a:solidFill>
                          <a:latin typeface="Times New Roman"/>
                          <a:ea typeface="Times New Roman"/>
                          <a:cs typeface="Times New Roman"/>
                          <a:sym typeface="Times New Roman"/>
                        </a:rPr>
                        <a:t>?</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0"/>
                  </a:ext>
                </a:extLst>
              </a:tr>
              <a:tr h="533208">
                <a:tc>
                  <a:txBody>
                    <a:bodyPr/>
                    <a:lstStyle/>
                    <a:p>
                      <a:pPr marL="0" marR="0" lvl="0" indent="0" algn="l" rtl="0">
                        <a:spcBef>
                          <a:spcPts val="0"/>
                        </a:spcBef>
                        <a:spcAft>
                          <a:spcPts val="0"/>
                        </a:spcAft>
                        <a:buNone/>
                      </a:pPr>
                      <a:r>
                        <a:rPr lang="en-US" sz="2400" u="none" strike="noStrike" cap="none" dirty="0" err="1">
                          <a:solidFill>
                            <a:srgbClr val="000000"/>
                          </a:solidFill>
                          <a:latin typeface="Times New Roman"/>
                          <a:ea typeface="Times New Roman"/>
                          <a:cs typeface="Times New Roman"/>
                          <a:sym typeface="Times New Roman"/>
                        </a:rPr>
                        <a:t>Mục</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smtClean="0">
                          <a:solidFill>
                            <a:srgbClr val="000000"/>
                          </a:solidFill>
                          <a:latin typeface="Times New Roman"/>
                          <a:ea typeface="Times New Roman"/>
                          <a:cs typeface="Times New Roman"/>
                          <a:sym typeface="Times New Roman"/>
                        </a:rPr>
                        <a:t>đích</a:t>
                      </a:r>
                      <a:r>
                        <a:rPr lang="en-US" sz="2400" u="none" strike="noStrike" cap="none" dirty="0" smtClean="0">
                          <a:solidFill>
                            <a:srgbClr val="000000"/>
                          </a:solidFill>
                          <a:latin typeface="Times New Roman"/>
                          <a:ea typeface="Times New Roman"/>
                          <a:cs typeface="Times New Roman"/>
                          <a:sym typeface="Times New Roman"/>
                        </a:rPr>
                        <a:t>, ý</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nghĩa</a:t>
                      </a:r>
                      <a:r>
                        <a:rPr lang="en-US" sz="2400" u="none" strike="noStrike" cap="none" dirty="0" smtClean="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của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việc</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tổ</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chức</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sự</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kiện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là</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gì</a:t>
                      </a:r>
                      <a:r>
                        <a:rPr lang="en-US" sz="2400" u="none" strike="noStrike" cap="none" dirty="0">
                          <a:solidFill>
                            <a:srgbClr val="000000"/>
                          </a:solidFill>
                          <a:latin typeface="Times New Roman"/>
                          <a:ea typeface="Times New Roman"/>
                          <a:cs typeface="Times New Roman"/>
                          <a:sym typeface="Times New Roman"/>
                        </a:rPr>
                        <a:t>?</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533208">
                <a:tc>
                  <a:txBody>
                    <a:bodyPr/>
                    <a:lstStyle/>
                    <a:p>
                      <a:pPr marL="0" marR="0" lvl="0" indent="0" algn="l" rtl="0">
                        <a:spcBef>
                          <a:spcPts val="0"/>
                        </a:spcBef>
                        <a:spcAft>
                          <a:spcPts val="0"/>
                        </a:spcAft>
                        <a:buNone/>
                      </a:pPr>
                      <a:r>
                        <a:rPr lang="en-US" sz="2400" u="none" strike="noStrike" cap="none" dirty="0" err="1">
                          <a:solidFill>
                            <a:srgbClr val="000000"/>
                          </a:solidFill>
                          <a:latin typeface="Times New Roman"/>
                          <a:ea typeface="Times New Roman"/>
                          <a:cs typeface="Times New Roman"/>
                          <a:sym typeface="Times New Roman"/>
                        </a:rPr>
                        <a:t>Sự</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kiện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xảy</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ra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khi</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nào</a:t>
                      </a:r>
                      <a:r>
                        <a:rPr lang="en-US" sz="2400" u="none" strike="noStrike" cap="none" dirty="0">
                          <a:solidFill>
                            <a:srgbClr val="000000"/>
                          </a:solidFill>
                          <a:latin typeface="Times New Roman"/>
                          <a:ea typeface="Times New Roman"/>
                          <a:cs typeface="Times New Roman"/>
                          <a:sym typeface="Times New Roman"/>
                        </a:rPr>
                        <a:t>? Ở </a:t>
                      </a:r>
                      <a:r>
                        <a:rPr lang="en-US" sz="2400" u="none" strike="noStrike" cap="none" dirty="0" err="1">
                          <a:solidFill>
                            <a:srgbClr val="000000"/>
                          </a:solidFill>
                          <a:latin typeface="Times New Roman"/>
                          <a:ea typeface="Times New Roman"/>
                          <a:cs typeface="Times New Roman"/>
                          <a:sym typeface="Times New Roman"/>
                        </a:rPr>
                        <a:t>đâu</a:t>
                      </a:r>
                      <a:r>
                        <a:rPr lang="en-US" sz="2400" u="none" strike="noStrike" cap="none" dirty="0">
                          <a:solidFill>
                            <a:srgbClr val="000000"/>
                          </a:solidFill>
                          <a:latin typeface="Times New Roman"/>
                          <a:ea typeface="Times New Roman"/>
                          <a:cs typeface="Times New Roman"/>
                          <a:sym typeface="Times New Roman"/>
                        </a:rPr>
                        <a:t>?</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533208">
                <a:tc>
                  <a:txBody>
                    <a:bodyPr/>
                    <a:lstStyle/>
                    <a:p>
                      <a:pPr marL="0" marR="0" lvl="0" indent="0" algn="l" rtl="0">
                        <a:spcBef>
                          <a:spcPts val="0"/>
                        </a:spcBef>
                        <a:spcAft>
                          <a:spcPts val="0"/>
                        </a:spcAft>
                        <a:buNone/>
                      </a:pPr>
                      <a:r>
                        <a:rPr lang="en-US" sz="2400" u="none" strike="noStrike" cap="none" dirty="0" err="1">
                          <a:solidFill>
                            <a:srgbClr val="000000"/>
                          </a:solidFill>
                          <a:latin typeface="Times New Roman"/>
                          <a:ea typeface="Times New Roman"/>
                          <a:cs typeface="Times New Roman"/>
                          <a:sym typeface="Times New Roman"/>
                        </a:rPr>
                        <a:t>Những</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ai</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đã</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tham</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gia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vào</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sự</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kiện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smtClean="0">
                          <a:solidFill>
                            <a:srgbClr val="000000"/>
                          </a:solidFill>
                          <a:latin typeface="Times New Roman"/>
                          <a:ea typeface="Times New Roman"/>
                          <a:cs typeface="Times New Roman"/>
                          <a:sym typeface="Times New Roman"/>
                        </a:rPr>
                        <a:t>Hoạt</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động</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chính</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của</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sự</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kiện</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là</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baseline="0" dirty="0" err="1" smtClean="0">
                          <a:solidFill>
                            <a:srgbClr val="000000"/>
                          </a:solidFill>
                          <a:latin typeface="Times New Roman"/>
                          <a:ea typeface="Times New Roman"/>
                          <a:cs typeface="Times New Roman"/>
                          <a:sym typeface="Times New Roman"/>
                        </a:rPr>
                        <a:t>gì</a:t>
                      </a:r>
                      <a:r>
                        <a:rPr lang="en-US" sz="2400" u="none" strike="noStrike" cap="none" baseline="0" dirty="0" smtClean="0">
                          <a:solidFill>
                            <a:srgbClr val="000000"/>
                          </a:solidFill>
                          <a:latin typeface="Times New Roman"/>
                          <a:ea typeface="Times New Roman"/>
                          <a:cs typeface="Times New Roman"/>
                          <a:sym typeface="Times New Roman"/>
                        </a:rPr>
                        <a:t>? </a:t>
                      </a:r>
                      <a:r>
                        <a:rPr lang="en-US" sz="2400" u="none" strike="noStrike" cap="none" dirty="0" err="1" smtClean="0">
                          <a:solidFill>
                            <a:srgbClr val="000000"/>
                          </a:solidFill>
                          <a:latin typeface="Times New Roman"/>
                          <a:ea typeface="Times New Roman"/>
                          <a:cs typeface="Times New Roman"/>
                          <a:sym typeface="Times New Roman"/>
                        </a:rPr>
                        <a:t>Họ</a:t>
                      </a:r>
                      <a:r>
                        <a:rPr lang="en-US" sz="2400" u="none" strike="noStrike" cap="none" dirty="0" smtClean="0">
                          <a:solidFill>
                            <a:srgbClr val="000000"/>
                          </a:solidFill>
                          <a:latin typeface="Times New Roman"/>
                          <a:ea typeface="Times New Roman"/>
                          <a:cs typeface="Times New Roman"/>
                          <a:sym typeface="Times New Roman"/>
                        </a:rPr>
                        <a:t> </a:t>
                      </a:r>
                      <a:r>
                        <a:rPr lang="en-US" sz="2400" u="none" strike="noStrike" cap="none" dirty="0" err="1" smtClean="0">
                          <a:solidFill>
                            <a:srgbClr val="000000"/>
                          </a:solidFill>
                          <a:latin typeface="Times New Roman"/>
                          <a:ea typeface="Times New Roman"/>
                          <a:cs typeface="Times New Roman"/>
                          <a:sym typeface="Times New Roman"/>
                        </a:rPr>
                        <a:t>đã</a:t>
                      </a:r>
                      <a:r>
                        <a:rPr lang="en-US" sz="2400" u="none" strike="noStrike" cap="none" dirty="0" smtClean="0">
                          <a:solidFill>
                            <a:srgbClr val="000000"/>
                          </a:solidFill>
                          <a:latin typeface="Times New Roman"/>
                          <a:ea typeface="Times New Roman"/>
                          <a:cs typeface="Times New Roman"/>
                          <a:sym typeface="Times New Roman"/>
                        </a:rPr>
                        <a:t> </a:t>
                      </a:r>
                      <a:r>
                        <a:rPr lang="en-US" sz="2400" u="none" strike="noStrike" cap="none" dirty="0" err="1" smtClean="0">
                          <a:solidFill>
                            <a:srgbClr val="000000"/>
                          </a:solidFill>
                          <a:latin typeface="Times New Roman"/>
                          <a:ea typeface="Times New Roman"/>
                          <a:cs typeface="Times New Roman"/>
                          <a:sym typeface="Times New Roman"/>
                        </a:rPr>
                        <a:t>nói</a:t>
                      </a:r>
                      <a:r>
                        <a:rPr lang="en-US" sz="2400" u="none" strike="noStrike" cap="none" dirty="0" smtClean="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và</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làm</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gì</a:t>
                      </a:r>
                      <a:r>
                        <a:rPr lang="en-US" sz="2400" u="none" strike="noStrike" cap="none" dirty="0">
                          <a:solidFill>
                            <a:srgbClr val="000000"/>
                          </a:solidFill>
                          <a:latin typeface="Times New Roman"/>
                          <a:ea typeface="Times New Roman"/>
                          <a:cs typeface="Times New Roman"/>
                          <a:sym typeface="Times New Roman"/>
                        </a:rPr>
                        <a:t>?</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533208">
                <a:tc>
                  <a:txBody>
                    <a:bodyPr/>
                    <a:lstStyle/>
                    <a:p>
                      <a:pPr marL="0" marR="0" lvl="0" indent="0" algn="l"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Sự kiện diễn ra theo trình tự  thế nào?</a:t>
                      </a:r>
                      <a:endParaRPr sz="24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533208">
                <a:tc>
                  <a:txBody>
                    <a:bodyPr/>
                    <a:lstStyle/>
                    <a:p>
                      <a:pPr marL="0" marR="0" lvl="0" indent="0" algn="l" rtl="0">
                        <a:spcBef>
                          <a:spcPts val="0"/>
                        </a:spcBef>
                        <a:spcAft>
                          <a:spcPts val="0"/>
                        </a:spcAft>
                        <a:buNone/>
                      </a:pPr>
                      <a:r>
                        <a:rPr lang="en-US" sz="2400" u="none" strike="noStrike" cap="none" dirty="0" err="1">
                          <a:solidFill>
                            <a:srgbClr val="000000"/>
                          </a:solidFill>
                          <a:latin typeface="Times New Roman"/>
                          <a:ea typeface="Times New Roman"/>
                          <a:cs typeface="Times New Roman"/>
                          <a:sym typeface="Times New Roman"/>
                        </a:rPr>
                        <a:t>Ấn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tượng</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cảm</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nghĩ</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của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em</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hoặc</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của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những</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người</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tham</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gia</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sự</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kiện</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là</a:t>
                      </a:r>
                      <a:r>
                        <a:rPr lang="en-US" sz="2400" u="none" strike="noStrike" cap="none" dirty="0">
                          <a:solidFill>
                            <a:srgbClr val="000000"/>
                          </a:solidFill>
                          <a:latin typeface="Times New Roman"/>
                          <a:ea typeface="Times New Roman"/>
                          <a:cs typeface="Times New Roman"/>
                          <a:sym typeface="Times New Roman"/>
                        </a:rPr>
                        <a:t> </a:t>
                      </a:r>
                      <a:r>
                        <a:rPr lang="en-US" sz="2400" u="none" strike="noStrike" cap="none" dirty="0" err="1">
                          <a:solidFill>
                            <a:srgbClr val="000000"/>
                          </a:solidFill>
                          <a:latin typeface="Times New Roman"/>
                          <a:ea typeface="Times New Roman"/>
                          <a:cs typeface="Times New Roman"/>
                          <a:sym typeface="Times New Roman"/>
                        </a:rPr>
                        <a:t>gì</a:t>
                      </a:r>
                      <a:r>
                        <a:rPr lang="en-US" sz="2400" u="none" strike="noStrike" cap="none" dirty="0">
                          <a:solidFill>
                            <a:srgbClr val="000000"/>
                          </a:solidFill>
                          <a:latin typeface="Times New Roman"/>
                          <a:ea typeface="Times New Roman"/>
                          <a:cs typeface="Times New Roman"/>
                          <a:sym typeface="Times New Roman"/>
                        </a:rPr>
                        <a:t>?</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3" name="TextBox 2"/>
          <p:cNvSpPr txBox="1"/>
          <p:nvPr/>
        </p:nvSpPr>
        <p:spPr>
          <a:xfrm>
            <a:off x="5309829" y="2119610"/>
            <a:ext cx="3589252" cy="461665"/>
          </a:xfrm>
          <a:prstGeom prst="rect">
            <a:avLst/>
          </a:prstGeom>
          <a:noFill/>
        </p:spPr>
        <p:txBody>
          <a:bodyPr wrap="non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“NGÀY HỘI ĐỌC SÁCH”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242939" y="2617480"/>
            <a:ext cx="5552794"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42939" y="3431028"/>
            <a:ext cx="555279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242939" y="3908010"/>
            <a:ext cx="5552794"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hs</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256024" y="5022085"/>
            <a:ext cx="555279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Chu</a:t>
            </a:r>
            <a:r>
              <a:rPr lang="vi-VN" sz="2400" dirty="0" smtClean="0">
                <a:latin typeface="Times New Roman" panose="02020603050405020304" pitchFamily="18" charset="0"/>
                <a:cs typeface="Times New Roman" panose="02020603050405020304" pitchFamily="18" charset="0"/>
              </a:rPr>
              <a:t>ẩn bị- Khai mạc- Diễn biến- Kết thúc</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251668" y="5683941"/>
            <a:ext cx="5552794" cy="461665"/>
          </a:xfrm>
          <a:prstGeom prst="rect">
            <a:avLst/>
          </a:prstGeom>
          <a:noFill/>
        </p:spPr>
        <p:txBody>
          <a:bodyPr wrap="square" rtlCol="0">
            <a:spAutoFit/>
          </a:bodyPr>
          <a:lstStyle/>
          <a:p>
            <a:r>
              <a:rPr lang="vi-VN" sz="2400" dirty="0" smtClean="0">
                <a:latin typeface="Times New Roman" panose="02020603050405020304" pitchFamily="18" charset="0"/>
                <a:cs typeface="Times New Roman" panose="02020603050405020304" pitchFamily="18" charset="0"/>
              </a:rPr>
              <a:t>- Là một hoạt động có ý nghĩa với học sinh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3739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3" grpId="0"/>
      <p:bldP spid="14" grpId="0"/>
      <p:bldP spid="15" grpId="0"/>
      <p:bldP spid="19"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5" cstate="print"/>
          <a:stretch>
            <a:fillRect/>
          </a:stretch>
        </p:blipFill>
        <p:spPr>
          <a:xfrm rot="21000000">
            <a:off x="3539490" y="2156460"/>
            <a:ext cx="4251960" cy="2428875"/>
          </a:xfrm>
          <a:prstGeom prst="rect">
            <a:avLst/>
          </a:prstGeom>
        </p:spPr>
      </p:pic>
      <p:pic>
        <p:nvPicPr>
          <p:cNvPr id="4" name="图片 3" descr="桃枝"/>
          <p:cNvPicPr>
            <a:picLocks noChangeAspect="1"/>
          </p:cNvPicPr>
          <p:nvPr/>
        </p:nvPicPr>
        <p:blipFill>
          <a:blip r:embed="rId6"/>
          <a:stretch>
            <a:fillRect/>
          </a:stretch>
        </p:blipFill>
        <p:spPr>
          <a:xfrm>
            <a:off x="-22860" y="886460"/>
            <a:ext cx="3210560" cy="3155315"/>
          </a:xfrm>
          <a:prstGeom prst="rect">
            <a:avLst/>
          </a:prstGeom>
        </p:spPr>
      </p:pic>
      <p:pic>
        <p:nvPicPr>
          <p:cNvPr id="5" name="图片 4" descr="桃枝2"/>
          <p:cNvPicPr>
            <a:picLocks noChangeAspect="1"/>
          </p:cNvPicPr>
          <p:nvPr/>
        </p:nvPicPr>
        <p:blipFill>
          <a:blip r:embed="rId7"/>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8" cstate="print"/>
          <a:stretch>
            <a:fillRect/>
          </a:stretch>
        </p:blipFill>
        <p:spPr>
          <a:xfrm>
            <a:off x="6824980" y="4732020"/>
            <a:ext cx="527050" cy="452755"/>
          </a:xfrm>
          <a:prstGeom prst="rect">
            <a:avLst/>
          </a:prstGeom>
        </p:spPr>
      </p:pic>
      <p:pic>
        <p:nvPicPr>
          <p:cNvPr id="12" name="图片 11" descr="蝴蝶"/>
          <p:cNvPicPr>
            <a:picLocks noChangeAspect="1"/>
          </p:cNvPicPr>
          <p:nvPr/>
        </p:nvPicPr>
        <p:blipFill>
          <a:blip r:embed="rId9" cstate="print"/>
          <a:stretch>
            <a:fillRect/>
          </a:stretch>
        </p:blipFill>
        <p:spPr>
          <a:xfrm rot="5400000">
            <a:off x="10118090" y="1323340"/>
            <a:ext cx="621665" cy="631190"/>
          </a:xfrm>
          <a:prstGeom prst="rect">
            <a:avLst/>
          </a:prstGeom>
        </p:spPr>
      </p:pic>
      <p:pic>
        <p:nvPicPr>
          <p:cNvPr id="13" name="DJ OKAWARI-Luv Let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188670" y="-847818"/>
            <a:ext cx="609600" cy="609600"/>
          </a:xfrm>
          <a:prstGeom prst="rect">
            <a:avLst/>
          </a:prstGeom>
        </p:spPr>
      </p:pic>
      <p:pic>
        <p:nvPicPr>
          <p:cNvPr id="2" name="Picture 1"/>
          <p:cNvPicPr>
            <a:picLocks noChangeAspect="1"/>
          </p:cNvPicPr>
          <p:nvPr/>
        </p:nvPicPr>
        <p:blipFill>
          <a:blip r:embed="rId11"/>
          <a:stretch>
            <a:fillRect/>
          </a:stretch>
        </p:blipFill>
        <p:spPr>
          <a:xfrm>
            <a:off x="1962065" y="853031"/>
            <a:ext cx="9059441" cy="5035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ppt_x-.2"/>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2" dur="500"/>
                                        <p:tgtEl>
                                          <p:spTgt spid="10"/>
                                        </p:tgtEl>
                                      </p:cBhvr>
                                    </p:animEffect>
                                  </p:childTnLst>
                                </p:cTn>
                              </p:par>
                            </p:childTnLst>
                          </p:cTn>
                        </p:par>
                        <p:par>
                          <p:cTn id="23" fill="hold">
                            <p:stCondLst>
                              <p:cond delay="2000"/>
                            </p:stCondLst>
                            <p:childTnLst>
                              <p:par>
                                <p:cTn id="24" presetID="52"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Scale>
                                      <p:cBhvr>
                                        <p:cTn id="26"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500" decel="50000" fill="hold">
                                          <p:stCondLst>
                                            <p:cond delay="0"/>
                                          </p:stCondLst>
                                        </p:cTn>
                                        <p:tgtEl>
                                          <p:spTgt spid="9"/>
                                        </p:tgtEl>
                                        <p:attrNameLst>
                                          <p:attrName>ppt_x</p:attrName>
                                          <p:attrName>ppt_y</p:attrName>
                                        </p:attrNameLst>
                                      </p:cBhvr>
                                    </p:animMotion>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6000" numSld="999" showWhenStopped="0">
                <p:cTn id="29" repeatCount="indefinite" fill="remove"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7" name="Rectangle 16"/>
          <p:cNvSpPr/>
          <p:nvPr/>
        </p:nvSpPr>
        <p:spPr>
          <a:xfrm>
            <a:off x="-1" y="845849"/>
            <a:ext cx="11140225"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Thuyết</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minh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về</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“NGÀY HỘI ĐỌC SÁCH”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mà</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em</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được</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tham</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FF0000"/>
                </a:solidFill>
                <a:effectLst/>
                <a:uLnTx/>
                <a:uFillTx/>
                <a:latin typeface="Times New Roman"/>
                <a:ea typeface="+mn-ea"/>
                <a:cs typeface="Times New Roman"/>
                <a:sym typeface="Times New Roman"/>
              </a:rPr>
              <a:t>gia</a:t>
            </a:r>
            <a:r>
              <a:rPr kumimoji="0" lang="en-US" sz="3200" b="0" i="0" u="none" strike="noStrike" kern="0" cap="none" spc="0" normalizeH="0" baseline="0" noProof="0" dirty="0" smtClean="0">
                <a:ln>
                  <a:noFill/>
                </a:ln>
                <a:solidFill>
                  <a:srgbClr val="FF0000"/>
                </a:solidFill>
                <a:effectLst/>
                <a:uLnTx/>
                <a:uFillTx/>
                <a:latin typeface="Times New Roman"/>
                <a:ea typeface="+mn-ea"/>
                <a:cs typeface="Times New Roman"/>
                <a:sym typeface="Times New Roman"/>
              </a:rPr>
              <a:t>.</a:t>
            </a:r>
            <a:endParaRPr kumimoji="0" lang="vi-VN" sz="1600" b="0" i="0" u="none" strike="noStrike" kern="0" cap="none" spc="0" normalizeH="0" baseline="0" noProof="0" dirty="0">
              <a:ln>
                <a:noFill/>
              </a:ln>
              <a:solidFill>
                <a:srgbClr val="FF0000"/>
              </a:solidFill>
              <a:effectLst/>
              <a:uLnTx/>
              <a:uFillTx/>
              <a:latin typeface="Arial" panose="020B0604020202020204" pitchFamily="34" charset="0"/>
              <a:ea typeface="+mn-ea"/>
              <a:cs typeface="Arial"/>
              <a:sym typeface="Arial"/>
            </a:endParaRPr>
          </a:p>
        </p:txBody>
      </p:sp>
      <p:sp>
        <p:nvSpPr>
          <p:cNvPr id="9" name="Rectangle 8"/>
          <p:cNvSpPr/>
          <p:nvPr/>
        </p:nvSpPr>
        <p:spPr>
          <a:xfrm>
            <a:off x="516353" y="1519837"/>
            <a:ext cx="9924219"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
                <a:srgbClr val="000000"/>
              </a:buClr>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a:ea typeface="Times New Roman"/>
                <a:cs typeface="Times New Roman"/>
                <a:sym typeface="Times New Roman"/>
              </a:rPr>
              <a:t>Lập</a:t>
            </a:r>
            <a:r>
              <a:rPr kumimoji="0" lang="vi-VN" sz="2800" b="1" i="0" u="none" strike="noStrike" kern="0" cap="none" spc="0" normalizeH="0" noProof="0" dirty="0" smtClean="0">
                <a:ln>
                  <a:noFill/>
                </a:ln>
                <a:solidFill>
                  <a:prstClr val="black"/>
                </a:solidFill>
                <a:effectLst/>
                <a:uLnTx/>
                <a:uFillTx/>
                <a:latin typeface="Times New Roman"/>
                <a:ea typeface="Times New Roman"/>
                <a:cs typeface="Times New Roman"/>
                <a:sym typeface="Times New Roman"/>
              </a:rPr>
              <a:t> dàn ý</a:t>
            </a:r>
            <a:endParaRPr kumimoji="0" lang="en-US" sz="2800" b="1" i="0" u="none" strike="noStrike" kern="0" cap="none" spc="0" normalizeH="0" baseline="0" noProof="0" dirty="0" smtClean="0">
              <a:ln>
                <a:noFill/>
              </a:ln>
              <a:solidFill>
                <a:prstClr val="black"/>
              </a:solidFill>
              <a:effectLst/>
              <a:uLnTx/>
              <a:uFillTx/>
              <a:latin typeface="Times New Roman"/>
              <a:ea typeface="Times New Roman"/>
              <a:cs typeface="Times New Roman"/>
              <a:sym typeface="Times New Roman"/>
            </a:endParaRPr>
          </a:p>
        </p:txBody>
      </p:sp>
      <p:sp>
        <p:nvSpPr>
          <p:cNvPr id="18" name="Google Shape;3793;p139"/>
          <p:cNvSpPr/>
          <p:nvPr/>
        </p:nvSpPr>
        <p:spPr>
          <a:xfrm>
            <a:off x="398788" y="2078251"/>
            <a:ext cx="10858500" cy="4339609"/>
          </a:xfrm>
          <a:prstGeom prst="rect">
            <a:avLst/>
          </a:prstGeom>
          <a:noFill/>
          <a:ln>
            <a:noFill/>
          </a:ln>
        </p:spPr>
        <p:txBody>
          <a:bodyPr spcFirstLastPara="1" wrap="square" lIns="91425" tIns="45700" rIns="91425" bIns="45700" anchor="t" anchorCtr="0">
            <a:spAutoFit/>
          </a:bodyPr>
          <a:lstStyle/>
          <a:p>
            <a:pPr>
              <a:lnSpc>
                <a:spcPct val="115000"/>
              </a:lnSpc>
              <a:buClr>
                <a:srgbClr val="000000"/>
              </a:buClr>
              <a:buFont typeface="Arial"/>
              <a:buNone/>
            </a:pPr>
            <a:r>
              <a:rPr lang="en-US" sz="2400" b="1" kern="0" dirty="0" smtClean="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Mở</a:t>
            </a:r>
            <a:r>
              <a:rPr lang="en-US" sz="2400" b="1" kern="0" dirty="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bài</a:t>
            </a:r>
            <a:r>
              <a:rPr lang="en-US" sz="2400" b="1"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Giới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thiệu</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 </a:t>
            </a:r>
            <a:r>
              <a:rPr lang="vi-VN" sz="2400" kern="0" dirty="0" smtClean="0">
                <a:solidFill>
                  <a:srgbClr val="0D0D0D"/>
                </a:solidFill>
                <a:latin typeface="Times New Roman"/>
                <a:ea typeface="Times New Roman"/>
                <a:cs typeface="Times New Roman"/>
                <a:sym typeface="Times New Roman"/>
              </a:rPr>
              <a:t>“NGÀY HỘI ĐỌC SÁCH” </a:t>
            </a:r>
            <a:r>
              <a:rPr lang="en-US" sz="2400" kern="0" dirty="0" smtClean="0">
                <a:solidFill>
                  <a:srgbClr val="0D0D0D"/>
                </a:solidFill>
                <a:latin typeface="Times New Roman"/>
                <a:ea typeface="Times New Roman"/>
                <a:cs typeface="Times New Roman"/>
                <a:sym typeface="Times New Roman"/>
              </a:rPr>
              <a:t>(</a:t>
            </a:r>
            <a:r>
              <a:rPr lang="en-US" sz="2400" kern="0" dirty="0" err="1" smtClean="0">
                <a:solidFill>
                  <a:srgbClr val="0D0D0D"/>
                </a:solidFill>
                <a:latin typeface="Times New Roman"/>
                <a:ea typeface="Times New Roman"/>
                <a:cs typeface="Times New Roman"/>
                <a:sym typeface="Times New Roman"/>
              </a:rPr>
              <a:t>không</a:t>
            </a:r>
            <a:r>
              <a:rPr lang="en-US" sz="2400" kern="0" dirty="0" smtClean="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gian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thời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gian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mục</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đích</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tổ</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chức</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a:t>
            </a:r>
            <a:endParaRPr sz="2400" kern="0" dirty="0">
              <a:solidFill>
                <a:srgbClr val="000000"/>
              </a:solidFill>
              <a:latin typeface="Times New Roman"/>
              <a:ea typeface="Times New Roman"/>
              <a:cs typeface="Times New Roman"/>
              <a:sym typeface="Times New Roman"/>
            </a:endParaRPr>
          </a:p>
          <a:p>
            <a:pPr>
              <a:lnSpc>
                <a:spcPct val="115000"/>
              </a:lnSpc>
              <a:buClr>
                <a:srgbClr val="000000"/>
              </a:buClr>
              <a:buFont typeface="Arial"/>
              <a:buNone/>
            </a:pPr>
            <a:r>
              <a:rPr lang="en-US" sz="2400" b="1" kern="0" dirty="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Thân</a:t>
            </a:r>
            <a:r>
              <a:rPr lang="en-US" sz="2400" b="1" kern="0" dirty="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bài</a:t>
            </a:r>
            <a:r>
              <a:rPr lang="en-US" sz="2400" b="1"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Thuyết</a:t>
            </a:r>
            <a:r>
              <a:rPr lang="en-US" sz="2400" kern="0" dirty="0">
                <a:solidFill>
                  <a:srgbClr val="0D0D0D"/>
                </a:solidFill>
                <a:latin typeface="Times New Roman"/>
                <a:ea typeface="Times New Roman"/>
                <a:cs typeface="Times New Roman"/>
                <a:sym typeface="Times New Roman"/>
              </a:rPr>
              <a:t> minh </a:t>
            </a:r>
            <a:r>
              <a:rPr lang="en-US" sz="2400" kern="0" dirty="0" err="1">
                <a:solidFill>
                  <a:srgbClr val="0D0D0D"/>
                </a:solidFill>
                <a:latin typeface="Times New Roman"/>
                <a:ea typeface="Times New Roman"/>
                <a:cs typeface="Times New Roman"/>
                <a:sym typeface="Times New Roman"/>
              </a:rPr>
              <a:t>diễn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biến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theo</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trình</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tự</a:t>
            </a:r>
            <a:r>
              <a:rPr lang="en-US" sz="2400" b="1"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thời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gian</a:t>
            </a:r>
            <a:r>
              <a:rPr lang="en-US" sz="2400" kern="0" dirty="0">
                <a:solidFill>
                  <a:srgbClr val="0D0D0D"/>
                </a:solidFill>
                <a:latin typeface="Times New Roman"/>
                <a:ea typeface="Times New Roman"/>
                <a:cs typeface="Times New Roman"/>
                <a:sym typeface="Times New Roman"/>
              </a:rPr>
              <a:t>.</a:t>
            </a:r>
            <a:endParaRPr sz="2400" kern="0" dirty="0">
              <a:solidFill>
                <a:srgbClr val="000000"/>
              </a:solidFill>
              <a:latin typeface="Times New Roman"/>
              <a:ea typeface="Times New Roman"/>
              <a:cs typeface="Times New Roman"/>
              <a:sym typeface="Times New Roman"/>
            </a:endParaRPr>
          </a:p>
          <a:p>
            <a:pPr>
              <a:lnSpc>
                <a:spcPct val="115000"/>
              </a:lnSpc>
              <a:buClr>
                <a:srgbClr val="000000"/>
              </a:buClr>
              <a:buFont typeface="Arial"/>
              <a:buNone/>
            </a:pP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Không</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khí</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trước</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khí</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trước</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ra</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chuẩn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bị</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của</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mọi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người</a:t>
            </a:r>
            <a:r>
              <a:rPr lang="en-US" sz="2400" kern="0" dirty="0">
                <a:solidFill>
                  <a:srgbClr val="0D0D0D"/>
                </a:solidFill>
                <a:latin typeface="Times New Roman"/>
                <a:ea typeface="Times New Roman"/>
                <a:cs typeface="Times New Roman"/>
                <a:sym typeface="Times New Roman"/>
              </a:rPr>
              <a:t>, </a:t>
            </a:r>
            <a:r>
              <a:rPr lang="vi-VN" sz="2400" kern="0" dirty="0" smtClean="0">
                <a:solidFill>
                  <a:srgbClr val="0D0D0D"/>
                </a:solidFill>
                <a:latin typeface="Times New Roman"/>
                <a:ea typeface="Times New Roman"/>
                <a:cs typeface="Times New Roman"/>
                <a:sym typeface="Times New Roman"/>
              </a:rPr>
              <a:t>dựng rạp sách, sưu tầm nhiều mẫu sách, trang trí gian hàng sách</a:t>
            </a:r>
            <a:r>
              <a:rPr lang="en-US" sz="2400" kern="0" dirty="0" smtClean="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của</a:t>
            </a:r>
            <a:r>
              <a:rPr lang="en-US" sz="2400" kern="0" dirty="0">
                <a:solidFill>
                  <a:srgbClr val="0D0D0D"/>
                </a:solidFill>
                <a:latin typeface="Times New Roman"/>
                <a:ea typeface="Times New Roman"/>
                <a:cs typeface="Times New Roman"/>
                <a:sym typeface="Times New Roman"/>
              </a:rPr>
              <a:t> </a:t>
            </a:r>
            <a:r>
              <a:rPr lang="vi-VN" sz="2400" kern="0" dirty="0" smtClean="0">
                <a:solidFill>
                  <a:srgbClr val="0D0D0D"/>
                </a:solidFill>
                <a:latin typeface="Times New Roman"/>
                <a:ea typeface="Times New Roman"/>
                <a:cs typeface="Times New Roman"/>
                <a:sym typeface="Times New Roman"/>
              </a:rPr>
              <a:t>học sinh và giáo viên trong trường</a:t>
            </a:r>
            <a:endParaRPr lang="vi-VN" sz="2400" kern="0" dirty="0">
              <a:solidFill>
                <a:srgbClr val="0D0D0D"/>
              </a:solidFill>
              <a:latin typeface="Times New Roman"/>
              <a:ea typeface="Times New Roman"/>
              <a:cs typeface="Times New Roman"/>
              <a:sym typeface="Times New Roman"/>
            </a:endParaRPr>
          </a:p>
          <a:p>
            <a:pPr>
              <a:lnSpc>
                <a:spcPct val="115000"/>
              </a:lnSpc>
              <a:buClr>
                <a:srgbClr val="000000"/>
              </a:buClr>
              <a:buFont typeface="Arial"/>
              <a:buNone/>
            </a:pPr>
            <a:r>
              <a:rPr lang="vi-VN" sz="2400" kern="0" dirty="0" smtClean="0">
                <a:solidFill>
                  <a:srgbClr val="0D0D0D"/>
                </a:solidFill>
                <a:latin typeface="Times New Roman"/>
                <a:ea typeface="Times New Roman"/>
                <a:cs typeface="Times New Roman"/>
                <a:sym typeface="Wingdings" panose="05000000000000000000" pitchFamily="2" charset="2"/>
              </a:rPr>
              <a:t> </a:t>
            </a:r>
            <a:r>
              <a:rPr lang="en-US" sz="2400" kern="0" dirty="0" err="1" smtClean="0">
                <a:solidFill>
                  <a:srgbClr val="0D0D0D"/>
                </a:solidFill>
                <a:latin typeface="Times New Roman"/>
                <a:ea typeface="Times New Roman"/>
                <a:cs typeface="Times New Roman"/>
                <a:sym typeface="Times New Roman"/>
              </a:rPr>
              <a:t>Không</a:t>
            </a:r>
            <a:r>
              <a:rPr lang="en-US" sz="2400" kern="0" dirty="0" smtClean="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khí</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tưng</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bừng</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náo</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nhiệt</a:t>
            </a:r>
            <a:r>
              <a:rPr lang="en-US" sz="2400" kern="0" dirty="0">
                <a:solidFill>
                  <a:srgbClr val="0D0D0D"/>
                </a:solidFill>
                <a:latin typeface="Times New Roman"/>
                <a:ea typeface="Times New Roman"/>
                <a:cs typeface="Times New Roman"/>
                <a:sym typeface="Times New Roman"/>
              </a:rPr>
              <a:t>..</a:t>
            </a:r>
            <a:endParaRPr sz="2400" kern="0" dirty="0">
              <a:solidFill>
                <a:srgbClr val="000000"/>
              </a:solidFill>
              <a:latin typeface="Times New Roman"/>
              <a:ea typeface="Times New Roman"/>
              <a:cs typeface="Times New Roman"/>
              <a:sym typeface="Times New Roman"/>
            </a:endParaRPr>
          </a:p>
          <a:p>
            <a:pPr>
              <a:lnSpc>
                <a:spcPct val="115000"/>
              </a:lnSpc>
              <a:buClr>
                <a:srgbClr val="000000"/>
              </a:buClr>
              <a:buFont typeface="Arial"/>
              <a:buNone/>
            </a:pP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Khi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diễn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ra</a:t>
            </a:r>
            <a:r>
              <a:rPr lang="en-US" sz="2400" kern="0" dirty="0">
                <a:solidFill>
                  <a:srgbClr val="0D0D0D"/>
                </a:solidFill>
                <a:latin typeface="Times New Roman"/>
                <a:ea typeface="Times New Roman"/>
                <a:cs typeface="Times New Roman"/>
                <a:sym typeface="Times New Roman"/>
              </a:rPr>
              <a:t>: </a:t>
            </a:r>
            <a:r>
              <a:rPr lang="vi-VN" sz="2400" kern="0" dirty="0" smtClean="0">
                <a:solidFill>
                  <a:srgbClr val="0D0D0D"/>
                </a:solidFill>
                <a:latin typeface="Times New Roman"/>
                <a:ea typeface="Times New Roman"/>
                <a:cs typeface="Times New Roman"/>
                <a:sym typeface="Times New Roman"/>
              </a:rPr>
              <a:t>gồm các hoạt động: giới thiệu sách, thi trang trí gian hàng sách, trao giải...</a:t>
            </a:r>
            <a:endParaRPr sz="2400" kern="0" dirty="0">
              <a:solidFill>
                <a:srgbClr val="000000"/>
              </a:solidFill>
              <a:latin typeface="Times New Roman"/>
              <a:ea typeface="Times New Roman"/>
              <a:cs typeface="Times New Roman"/>
              <a:sym typeface="Times New Roman"/>
            </a:endParaRPr>
          </a:p>
          <a:p>
            <a:pPr>
              <a:lnSpc>
                <a:spcPct val="115000"/>
              </a:lnSpc>
              <a:buClr>
                <a:srgbClr val="000000"/>
              </a:buClr>
              <a:buFont typeface="Arial"/>
              <a:buNone/>
            </a:pPr>
            <a:r>
              <a:rPr lang="vi-VN" sz="2400" kern="0" dirty="0" smtClean="0">
                <a:solidFill>
                  <a:srgbClr val="0D0D0D"/>
                </a:solidFill>
                <a:latin typeface="Times New Roman"/>
                <a:ea typeface="Times New Roman"/>
                <a:cs typeface="Times New Roman"/>
                <a:sym typeface="Times New Roman"/>
              </a:rPr>
              <a:t>+ Khi kết thúc sự kiện: liên hoan</a:t>
            </a:r>
            <a:endParaRPr sz="2400" kern="0" dirty="0">
              <a:solidFill>
                <a:srgbClr val="000000"/>
              </a:solidFill>
              <a:latin typeface="Times New Roman"/>
              <a:ea typeface="Times New Roman"/>
              <a:cs typeface="Times New Roman"/>
              <a:sym typeface="Times New Roman"/>
            </a:endParaRPr>
          </a:p>
          <a:p>
            <a:pPr>
              <a:lnSpc>
                <a:spcPct val="115000"/>
              </a:lnSpc>
              <a:buClr>
                <a:srgbClr val="000000"/>
              </a:buClr>
              <a:buFont typeface="Arial"/>
              <a:buNone/>
            </a:pPr>
            <a:r>
              <a:rPr lang="en-US" sz="2400" kern="0" dirty="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Kết</a:t>
            </a:r>
            <a:r>
              <a:rPr lang="en-US" sz="2400" b="1" kern="0" dirty="0">
                <a:solidFill>
                  <a:srgbClr val="0D0D0D"/>
                </a:solidFill>
                <a:latin typeface="Times New Roman"/>
                <a:ea typeface="Times New Roman"/>
                <a:cs typeface="Times New Roman"/>
                <a:sym typeface="Times New Roman"/>
              </a:rPr>
              <a:t> </a:t>
            </a:r>
            <a:r>
              <a:rPr lang="en-US" sz="2400" b="1" kern="0" dirty="0" err="1">
                <a:solidFill>
                  <a:srgbClr val="0D0D0D"/>
                </a:solidFill>
                <a:latin typeface="Times New Roman"/>
                <a:ea typeface="Times New Roman"/>
                <a:cs typeface="Times New Roman"/>
                <a:sym typeface="Times New Roman"/>
              </a:rPr>
              <a:t>bài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Nêu</a:t>
            </a:r>
            <a:r>
              <a:rPr lang="en-US" sz="2400" kern="0" dirty="0">
                <a:solidFill>
                  <a:srgbClr val="0D0D0D"/>
                </a:solidFill>
                <a:latin typeface="Times New Roman"/>
                <a:ea typeface="Times New Roman"/>
                <a:cs typeface="Times New Roman"/>
                <a:sym typeface="Times New Roman"/>
              </a:rPr>
              <a:t> ý </a:t>
            </a:r>
            <a:r>
              <a:rPr lang="en-US" sz="2400" kern="0" dirty="0" err="1">
                <a:solidFill>
                  <a:srgbClr val="0D0D0D"/>
                </a:solidFill>
                <a:latin typeface="Times New Roman"/>
                <a:ea typeface="Times New Roman"/>
                <a:cs typeface="Times New Roman"/>
                <a:sym typeface="Times New Roman"/>
              </a:rPr>
              <a:t>nghĩa</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của</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sự</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kiện</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và</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cảm</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nghĩ</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của</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người</a:t>
            </a:r>
            <a:r>
              <a:rPr lang="en-US" sz="2400" kern="0" dirty="0">
                <a:solidFill>
                  <a:srgbClr val="0D0D0D"/>
                </a:solidFill>
                <a:latin typeface="Times New Roman"/>
                <a:ea typeface="Times New Roman"/>
                <a:cs typeface="Times New Roman"/>
                <a:sym typeface="Times New Roman"/>
              </a:rPr>
              <a:t> </a:t>
            </a:r>
            <a:r>
              <a:rPr lang="en-US" sz="2400" kern="0" dirty="0" err="1">
                <a:solidFill>
                  <a:srgbClr val="0D0D0D"/>
                </a:solidFill>
                <a:latin typeface="Times New Roman"/>
                <a:ea typeface="Times New Roman"/>
                <a:cs typeface="Times New Roman"/>
                <a:sym typeface="Times New Roman"/>
              </a:rPr>
              <a:t>viết</a:t>
            </a:r>
            <a:endParaRPr sz="24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727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barn(inVertical)">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circle(in)">
                                      <p:cBhvr>
                                        <p:cTn id="33" dur="2000"/>
                                        <p:tgtEl>
                                          <p:spTgt spid="18">
                                            <p:txEl>
                                              <p:pRg st="2" end="2"/>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circle(in)">
                                      <p:cBhvr>
                                        <p:cTn id="36" dur="2000"/>
                                        <p:tgtEl>
                                          <p:spTgt spid="18">
                                            <p:txEl>
                                              <p:pRg st="3" end="3"/>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circle(in)">
                                      <p:cBhvr>
                                        <p:cTn id="39" dur="2000"/>
                                        <p:tgtEl>
                                          <p:spTgt spid="18">
                                            <p:txEl>
                                              <p:pRg st="4" end="4"/>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18">
                                            <p:txEl>
                                              <p:pRg st="5" end="5"/>
                                            </p:txEl>
                                          </p:spTgt>
                                        </p:tgtEl>
                                        <p:attrNameLst>
                                          <p:attrName>style.visibility</p:attrName>
                                        </p:attrNameLst>
                                      </p:cBhvr>
                                      <p:to>
                                        <p:strVal val="visible"/>
                                      </p:to>
                                    </p:set>
                                    <p:animEffect transition="in" filter="circle(in)">
                                      <p:cBhvr>
                                        <p:cTn id="42" dur="2000"/>
                                        <p:tgtEl>
                                          <p:spTgt spid="1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fade">
                                      <p:cBhvr>
                                        <p:cTn id="47" dur="1000"/>
                                        <p:tgtEl>
                                          <p:spTgt spid="18">
                                            <p:txEl>
                                              <p:pRg st="6" end="6"/>
                                            </p:txEl>
                                          </p:spTgt>
                                        </p:tgtEl>
                                      </p:cBhvr>
                                    </p:animEffect>
                                    <p:anim calcmode="lin" valueType="num">
                                      <p:cBhvr>
                                        <p:cTn id="48"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1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pic>
        <p:nvPicPr>
          <p:cNvPr id="16" name="图片 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803061" y="2105805"/>
            <a:ext cx="5143228" cy="3715473"/>
          </a:xfrm>
          <a:prstGeom prst="rect">
            <a:avLst/>
          </a:prstGeom>
        </p:spPr>
      </p:pic>
      <p:sp>
        <p:nvSpPr>
          <p:cNvPr id="2" name="TextBox 1"/>
          <p:cNvSpPr txBox="1"/>
          <p:nvPr/>
        </p:nvSpPr>
        <p:spPr>
          <a:xfrm>
            <a:off x="1002076" y="1380173"/>
            <a:ext cx="89527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THUYẾT MINH THUẬT LẠI SỰ KIỆN SAU</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539859" y="2229709"/>
            <a:ext cx="2968014" cy="41549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BÀI</a:t>
            </a:r>
            <a:r>
              <a:rPr kumimoji="0" lang="vi-VN" sz="6600" b="0" i="0" u="none" strike="noStrike" kern="0" cap="none" spc="0" normalizeH="0" noProof="0" dirty="0" smtClean="0">
                <a:ln>
                  <a:noFill/>
                </a:ln>
                <a:solidFill>
                  <a:srgbClr val="000000"/>
                </a:solidFill>
                <a:effectLst/>
                <a:uLnTx/>
                <a:uFillTx/>
                <a:latin typeface="Times New Roman"/>
                <a:ea typeface="+mn-ea"/>
                <a:cs typeface="Times New Roman"/>
                <a:sym typeface="Times New Roman"/>
              </a:rPr>
              <a:t> TẬP VỀ NHÀ</a:t>
            </a:r>
            <a:endParaRPr kumimoji="0" lang="vi-VN" sz="4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18" name="Rectangle 17"/>
          <p:cNvSpPr/>
          <p:nvPr/>
        </p:nvSpPr>
        <p:spPr>
          <a:xfrm>
            <a:off x="7560639" y="2738073"/>
            <a:ext cx="345103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Thuyết</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minh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về</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“NGÀY HỘI TRUYỀN THỐNG QUÊ EM”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mà</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em</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được</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tham</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 </a:t>
            </a:r>
            <a:r>
              <a:rPr kumimoji="0" lang="en-US" sz="3200" b="0" i="0" u="none" strike="noStrike" kern="0" cap="none" spc="0" normalizeH="0" baseline="0" noProof="0" dirty="0" err="1" smtClean="0">
                <a:ln>
                  <a:noFill/>
                </a:ln>
                <a:solidFill>
                  <a:srgbClr val="000000"/>
                </a:solidFill>
                <a:effectLst/>
                <a:uLnTx/>
                <a:uFillTx/>
                <a:latin typeface="Times New Roman"/>
                <a:ea typeface="+mn-ea"/>
                <a:cs typeface="Times New Roman"/>
                <a:sym typeface="Times New Roman"/>
              </a:rPr>
              <a:t>gia</a:t>
            </a:r>
            <a:r>
              <a:rPr kumimoji="0" lang="en-US" sz="3200" b="0" i="0" u="none" strike="noStrike" kern="0" cap="none" spc="0" normalizeH="0" baseline="0" noProof="0" dirty="0" smtClean="0">
                <a:ln>
                  <a:noFill/>
                </a:ln>
                <a:solidFill>
                  <a:srgbClr val="000000"/>
                </a:solidFill>
                <a:effectLst/>
                <a:uLnTx/>
                <a:uFillTx/>
                <a:latin typeface="Times New Roman"/>
                <a:ea typeface="+mn-ea"/>
                <a:cs typeface="Times New Roman"/>
                <a:sym typeface="Times New Roman"/>
              </a:rPr>
              <a:t>.</a:t>
            </a:r>
            <a:endParaRPr kumimoji="0" lang="vi-VN"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18569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2319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3354050" y="0"/>
            <a:ext cx="609600" cy="609600"/>
          </a:xfrm>
          <a:prstGeom prst="rect">
            <a:avLst/>
          </a:prstGeom>
        </p:spPr>
      </p:pic>
    </p:spTree>
    <p:extLst>
      <p:ext uri="{BB962C8B-B14F-4D97-AF65-F5344CB8AC3E}">
        <p14:creationId xmlns:p14="http://schemas.microsoft.com/office/powerpoint/2010/main" val="22050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020002" y="1357716"/>
            <a:ext cx="6213790" cy="830997"/>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A : </a:t>
            </a:r>
            <a:r>
              <a:rPr lang="vi-VN" sz="2400" b="1" dirty="0" smtClean="0">
                <a:solidFill>
                  <a:prstClr val="white"/>
                </a:solidFill>
                <a:latin typeface="Times New Roman" panose="02020603050405020304" pitchFamily="18" charset="0"/>
                <a:cs typeface="Times New Roman" panose="02020603050405020304" pitchFamily="18" charset="0"/>
              </a:rPr>
              <a:t>Đề bài có chứa từ ngữ thể hiện mệnh lệnh, yêu cầu như: giới thiệu, thuyết minh</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FF0000"/>
                </a:solidFill>
                <a:latin typeface="Arial" panose="020B0604020202020204" pitchFamily="34" charset="0"/>
              </a:rPr>
              <a:t>Đâu là dấu hiệu để nhận biết đó là một bài văn thuyết minh.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5020001" y="2118511"/>
            <a:ext cx="6814947"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B : </a:t>
            </a:r>
            <a:r>
              <a:rPr lang="vi-VN" sz="2400" b="1" dirty="0" smtClean="0">
                <a:solidFill>
                  <a:prstClr val="white"/>
                </a:solidFill>
                <a:latin typeface="Times New Roman" panose="02020603050405020304" pitchFamily="18" charset="0"/>
                <a:cs typeface="Times New Roman" panose="02020603050405020304" pitchFamily="18" charset="0"/>
              </a:rPr>
              <a:t>Đề bài có chứa từ “miêu tả, trình bày chi tiết”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5020000" y="2492778"/>
            <a:ext cx="6814948"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C : </a:t>
            </a:r>
            <a:r>
              <a:rPr lang="vi-VN" sz="2400" b="1" dirty="0" smtClean="0">
                <a:solidFill>
                  <a:prstClr val="white"/>
                </a:solidFill>
                <a:latin typeface="Times New Roman" panose="02020603050405020304" pitchFamily="18" charset="0"/>
                <a:cs typeface="Times New Roman" panose="02020603050405020304" pitchFamily="18" charset="0"/>
              </a:rPr>
              <a:t>Đề bài có chứa từ “Kể,  tường thuật lại”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5089209" y="2900117"/>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D : </a:t>
            </a:r>
            <a:r>
              <a:rPr lang="vi-VN" sz="2400" b="1" dirty="0" smtClean="0">
                <a:solidFill>
                  <a:prstClr val="white"/>
                </a:solidFill>
                <a:latin typeface="Times New Roman" panose="02020603050405020304" pitchFamily="18" charset="0"/>
                <a:cs typeface="Times New Roman" panose="02020603050405020304" pitchFamily="18" charset="0"/>
              </a:rPr>
              <a:t>Tất cả các đáp án trên</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1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FF0000"/>
                </a:solidFill>
                <a:latin typeface="Arial" panose="020B0604020202020204" pitchFamily="34" charset="0"/>
              </a:rPr>
              <a:t>Phương pháp thuyết minh nào phù hợp với một bài văn thuyết minh?</a:t>
            </a:r>
            <a:endParaRPr lang="vi-VN" sz="2400" b="1" dirty="0">
              <a:solidFill>
                <a:srgbClr val="FF0000"/>
              </a:solidFill>
              <a:latin typeface="Arial" panose="020B0604020202020204" pitchFamily="34"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163232" y="1362085"/>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A : </a:t>
            </a:r>
            <a:r>
              <a:rPr lang="vi-VN" sz="2400" b="1" dirty="0" smtClean="0">
                <a:solidFill>
                  <a:prstClr val="white"/>
                </a:solidFill>
                <a:latin typeface="Times New Roman" panose="02020603050405020304" pitchFamily="18" charset="0"/>
                <a:cs typeface="Times New Roman" panose="02020603050405020304" pitchFamily="18" charset="0"/>
              </a:rPr>
              <a:t>Nêu định nghĩa, nêu ví dụ</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163231" y="1777851"/>
            <a:ext cx="6252979" cy="830997"/>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B : </a:t>
            </a:r>
            <a:r>
              <a:rPr lang="vi-VN" sz="2400" b="1" dirty="0" smtClean="0">
                <a:solidFill>
                  <a:prstClr val="white"/>
                </a:solidFill>
                <a:latin typeface="Times New Roman" panose="02020603050405020304" pitchFamily="18" charset="0"/>
                <a:cs typeface="Times New Roman" panose="02020603050405020304" pitchFamily="18" charset="0"/>
              </a:rPr>
              <a:t>Liệt kê, so sánh đối chiếu phân tích, phân loại, dùng số liệu</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163232" y="2546318"/>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C : </a:t>
            </a:r>
            <a:r>
              <a:rPr lang="vi-VN" sz="2400" b="1" dirty="0" smtClean="0">
                <a:solidFill>
                  <a:prstClr val="white"/>
                </a:solidFill>
                <a:latin typeface="Times New Roman" panose="02020603050405020304" pitchFamily="18" charset="0"/>
                <a:cs typeface="Times New Roman" panose="02020603050405020304" pitchFamily="18" charset="0"/>
              </a:rPr>
              <a:t>Mô tả sự vật, sự việc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163231" y="2949022"/>
            <a:ext cx="6866933"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D : </a:t>
            </a:r>
            <a:r>
              <a:rPr lang="vi-VN" sz="2400" b="1" dirty="0" smtClean="0">
                <a:solidFill>
                  <a:prstClr val="white"/>
                </a:solidFill>
                <a:latin typeface="Times New Roman" panose="02020603050405020304" pitchFamily="18" charset="0"/>
                <a:cs typeface="Times New Roman" panose="02020603050405020304" pitchFamily="18" charset="0"/>
              </a:rPr>
              <a:t>Sử dụng kết hợp tất cả các phương pháp trên</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6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FF0000"/>
                </a:solidFill>
                <a:latin typeface="Arial" panose="020B0604020202020204" pitchFamily="34" charset="0"/>
              </a:rPr>
              <a:t>Trình bày cấu tạo, các đặc điểm, lợi ích..của đối tượng là nội dung cụ thể của phần nào trong kết cấu của một bài văn thuyết minh.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A : </a:t>
            </a:r>
            <a:r>
              <a:rPr lang="vi-VN" sz="2400" b="1" dirty="0" smtClean="0">
                <a:solidFill>
                  <a:prstClr val="white"/>
                </a:solidFill>
                <a:latin typeface="Times New Roman" panose="02020603050405020304" pitchFamily="18" charset="0"/>
                <a:cs typeface="Times New Roman" panose="02020603050405020304" pitchFamily="18" charset="0"/>
              </a:rPr>
              <a:t>Mở bài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B : </a:t>
            </a:r>
            <a:r>
              <a:rPr lang="vi-VN" sz="2400" b="1" dirty="0" smtClean="0">
                <a:solidFill>
                  <a:prstClr val="white"/>
                </a:solidFill>
                <a:latin typeface="Times New Roman" panose="02020603050405020304" pitchFamily="18" charset="0"/>
                <a:cs typeface="Times New Roman" panose="02020603050405020304" pitchFamily="18" charset="0"/>
              </a:rPr>
              <a:t>Thân bài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C : </a:t>
            </a:r>
            <a:r>
              <a:rPr lang="vi-VN" sz="2400" b="1" dirty="0" smtClean="0">
                <a:solidFill>
                  <a:prstClr val="white"/>
                </a:solidFill>
                <a:latin typeface="Times New Roman" panose="02020603050405020304" pitchFamily="18" charset="0"/>
                <a:cs typeface="Times New Roman" panose="02020603050405020304" pitchFamily="18" charset="0"/>
              </a:rPr>
              <a:t>Kết bài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D : </a:t>
            </a:r>
            <a:r>
              <a:rPr lang="vi-VN" sz="2400" b="1" dirty="0" smtClean="0">
                <a:solidFill>
                  <a:prstClr val="white"/>
                </a:solidFill>
                <a:latin typeface="Times New Roman" panose="02020603050405020304" pitchFamily="18" charset="0"/>
                <a:cs typeface="Times New Roman" panose="02020603050405020304" pitchFamily="18" charset="0"/>
              </a:rPr>
              <a:t>Tùy theo sự sắp xếp của người viết</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0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6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7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FF0000"/>
                </a:solidFill>
                <a:latin typeface="Arial" panose="020B0604020202020204" pitchFamily="34" charset="0"/>
              </a:rPr>
              <a:t>Đề văn nào sau đây không phải là đề văn thuyết minh.</a:t>
            </a:r>
            <a:endParaRPr lang="vi-VN" sz="2400" b="1" dirty="0">
              <a:solidFill>
                <a:srgbClr val="FF0000"/>
              </a:solidFill>
              <a:latin typeface="Arial" panose="020B0604020202020204" pitchFamily="34"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299080" y="1384015"/>
            <a:ext cx="637054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A : </a:t>
            </a:r>
            <a:r>
              <a:rPr lang="vi-VN" sz="2400" b="1" dirty="0">
                <a:solidFill>
                  <a:prstClr val="white"/>
                </a:solidFill>
                <a:latin typeface="Times New Roman" panose="02020603050405020304" pitchFamily="18" charset="0"/>
                <a:cs typeface="Times New Roman" panose="02020603050405020304" pitchFamily="18" charset="0"/>
              </a:rPr>
              <a:t>G</a:t>
            </a:r>
            <a:r>
              <a:rPr lang="vi-VN" sz="2400" b="1" dirty="0" smtClean="0">
                <a:solidFill>
                  <a:prstClr val="white"/>
                </a:solidFill>
                <a:latin typeface="Times New Roman" panose="02020603050405020304" pitchFamily="18" charset="0"/>
                <a:cs typeface="Times New Roman" panose="02020603050405020304" pitchFamily="18" charset="0"/>
              </a:rPr>
              <a:t>iới thiệu về lễ hội truyền thống quê em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299080" y="1878159"/>
            <a:ext cx="524680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B : </a:t>
            </a:r>
            <a:r>
              <a:rPr lang="vi-VN" sz="2400" b="1" dirty="0">
                <a:solidFill>
                  <a:prstClr val="white"/>
                </a:solidFill>
                <a:latin typeface="Times New Roman" panose="02020603050405020304" pitchFamily="18" charset="0"/>
                <a:cs typeface="Times New Roman" panose="02020603050405020304" pitchFamily="18" charset="0"/>
              </a:rPr>
              <a:t>G</a:t>
            </a:r>
            <a:r>
              <a:rPr lang="vi-VN" sz="2400" b="1" dirty="0" smtClean="0">
                <a:solidFill>
                  <a:prstClr val="white"/>
                </a:solidFill>
                <a:latin typeface="Times New Roman" panose="02020603050405020304" pitchFamily="18" charset="0"/>
                <a:cs typeface="Times New Roman" panose="02020603050405020304" pitchFamily="18" charset="0"/>
              </a:rPr>
              <a:t>iới thiệu một tập truyện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299080" y="2372303"/>
            <a:ext cx="6187664"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C : </a:t>
            </a:r>
            <a:r>
              <a:rPr lang="vi-VN" sz="2400" b="1" dirty="0" smtClean="0">
                <a:solidFill>
                  <a:prstClr val="white"/>
                </a:solidFill>
                <a:latin typeface="Times New Roman" panose="02020603050405020304" pitchFamily="18" charset="0"/>
                <a:cs typeface="Times New Roman" panose="02020603050405020304" pitchFamily="18" charset="0"/>
              </a:rPr>
              <a:t>Miêu tả về cuộc sống hàng ngày quanh em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299079" y="2866448"/>
            <a:ext cx="6527299" cy="461665"/>
          </a:xfrm>
          <a:prstGeom prst="rect">
            <a:avLst/>
          </a:prstGeom>
        </p:spPr>
        <p:txBody>
          <a:bodyPr wrap="square">
            <a:spAutoFit/>
          </a:bodyPr>
          <a:lstStyle/>
          <a:p>
            <a:r>
              <a:rPr lang="en-US"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a:t>
            </a:r>
            <a:r>
              <a:rPr lang="vi-VN" sz="2400" b="1" dirty="0" smtClean="0">
                <a:solidFill>
                  <a:prstClr val="white"/>
                </a:solidFill>
                <a:latin typeface="Times New Roman" panose="02020603050405020304" pitchFamily="18" charset="0"/>
                <a:cs typeface="Times New Roman" panose="02020603050405020304" pitchFamily="18" charset="0"/>
              </a:rPr>
              <a:t> Giới thiệu về “Ngày hội đọc sách” trường em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1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3539490" y="2318385"/>
            <a:ext cx="4251960" cy="2428875"/>
          </a:xfrm>
          <a:prstGeom prst="rect">
            <a:avLst/>
          </a:prstGeom>
        </p:spPr>
      </p:pic>
      <p:pic>
        <p:nvPicPr>
          <p:cNvPr id="4" name="图片 3" descr="桃枝"/>
          <p:cNvPicPr>
            <a:picLocks noChangeAspect="1"/>
          </p:cNvPicPr>
          <p:nvPr/>
        </p:nvPicPr>
        <p:blipFill>
          <a:blip r:embed="rId4"/>
          <a:stretch>
            <a:fillRect/>
          </a:stretch>
        </p:blipFill>
        <p:spPr>
          <a:xfrm>
            <a:off x="-22860" y="886460"/>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sp>
        <p:nvSpPr>
          <p:cNvPr id="6" name="文本框 5"/>
          <p:cNvSpPr txBox="1"/>
          <p:nvPr/>
        </p:nvSpPr>
        <p:spPr>
          <a:xfrm rot="16200000">
            <a:off x="6030873" y="1066073"/>
            <a:ext cx="1200329" cy="4360949"/>
          </a:xfrm>
          <a:prstGeom prst="rect">
            <a:avLst/>
          </a:prstGeom>
          <a:noFill/>
        </p:spPr>
        <p:txBody>
          <a:bodyPr vert="eaVert" wrap="square" rtlCol="0">
            <a:spAutoFit/>
          </a:bodyPr>
          <a:lstStyle/>
          <a:p>
            <a:r>
              <a:rPr lang="vi-VN" altLang="zh-CN" sz="6600" dirty="0" smtClean="0">
                <a:solidFill>
                  <a:srgbClr val="77384B"/>
                </a:solidFill>
                <a:latin typeface="华文行楷"/>
                <a:ea typeface="华文行楷"/>
                <a:sym typeface="华文行楷"/>
              </a:rPr>
              <a:t>THANKS</a:t>
            </a:r>
            <a:endParaRPr lang="zh-CN" altLang="en-US" sz="6600" dirty="0">
              <a:solidFill>
                <a:srgbClr val="77384B"/>
              </a:solidFill>
              <a:latin typeface="华文行楷"/>
              <a:ea typeface="华文行楷"/>
              <a:sym typeface="华文行楷"/>
            </a:endParaRPr>
          </a:p>
        </p:txBody>
      </p:sp>
      <p:pic>
        <p:nvPicPr>
          <p:cNvPr id="9" name="图片 8" descr="花瓣"/>
          <p:cNvPicPr>
            <a:picLocks noChangeAspect="1"/>
          </p:cNvPicPr>
          <p:nvPr/>
        </p:nvPicPr>
        <p:blipFill>
          <a:blip r:embed="rId6" cstate="print"/>
          <a:stretch>
            <a:fillRect/>
          </a:stretch>
        </p:blipFill>
        <p:spPr>
          <a:xfrm>
            <a:off x="6776720" y="4999990"/>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6"/>
                                        </p:tgtEl>
                                      </p:cBhvr>
                                    </p:animEffect>
                                  </p:childTnLst>
                                </p:cTn>
                              </p:par>
                            </p:childTnLst>
                          </p:cTn>
                        </p:par>
                        <p:par>
                          <p:cTn id="24" fill="hold">
                            <p:stCondLst>
                              <p:cond delay="1750"/>
                            </p:stCondLst>
                            <p:childTnLst>
                              <p:par>
                                <p:cTn id="25" presetID="2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ppt_x</p:attrName>
                                        </p:attrNameLst>
                                      </p:cBhvr>
                                      <p:tavLst>
                                        <p:tav tm="0">
                                          <p:val>
                                            <p:strVal val="#ppt_x-.2"/>
                                          </p:val>
                                        </p:tav>
                                        <p:tav tm="100000">
                                          <p:val>
                                            <p:strVal val="#ppt_x"/>
                                          </p:val>
                                        </p:tav>
                                      </p:tavLst>
                                    </p:anim>
                                    <p:anim calcmode="lin" valueType="num">
                                      <p:cBhvr>
                                        <p:cTn id="28"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9" dur="500"/>
                                        <p:tgtEl>
                                          <p:spTgt spid="10"/>
                                        </p:tgtEl>
                                      </p:cBhvr>
                                    </p:animEffect>
                                  </p:childTnLst>
                                </p:cTn>
                              </p:par>
                            </p:childTnLst>
                          </p:cTn>
                        </p:par>
                        <p:par>
                          <p:cTn id="30" fill="hold">
                            <p:stCondLst>
                              <p:cond delay="2250"/>
                            </p:stCondLst>
                            <p:childTnLst>
                              <p:par>
                                <p:cTn id="31" presetID="5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Scale>
                                      <p:cBhvr>
                                        <p:cTn id="33"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500" decel="50000" fill="hold">
                                          <p:stCondLst>
                                            <p:cond delay="0"/>
                                          </p:stCondLst>
                                        </p:cTn>
                                        <p:tgtEl>
                                          <p:spTgt spid="9"/>
                                        </p:tgtEl>
                                        <p:attrNameLst>
                                          <p:attrName>ppt_x</p:attrName>
                                          <p:attrName>ppt_y</p:attrName>
                                        </p:attrNameLst>
                                      </p:cBhvr>
                                    </p:animMotion>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桃枝"/>
          <p:cNvPicPr>
            <a:picLocks noChangeAspect="1"/>
          </p:cNvPicPr>
          <p:nvPr/>
        </p:nvPicPr>
        <p:blipFill>
          <a:blip r:embed="rId3"/>
          <a:stretch>
            <a:fillRect/>
          </a:stretch>
        </p:blipFill>
        <p:spPr>
          <a:xfrm>
            <a:off x="-13335" y="4122420"/>
            <a:ext cx="2820670" cy="2772410"/>
          </a:xfrm>
          <a:prstGeom prst="rect">
            <a:avLst/>
          </a:prstGeom>
        </p:spPr>
      </p:pic>
      <p:pic>
        <p:nvPicPr>
          <p:cNvPr id="5" name="图片 4" descr="桃枝2"/>
          <p:cNvPicPr>
            <a:picLocks noChangeAspect="1"/>
          </p:cNvPicPr>
          <p:nvPr/>
        </p:nvPicPr>
        <p:blipFill>
          <a:blip r:embed="rId4"/>
          <a:stretch>
            <a:fillRect/>
          </a:stretch>
        </p:blipFill>
        <p:spPr>
          <a:xfrm>
            <a:off x="9571990" y="-48260"/>
            <a:ext cx="2609850" cy="2563495"/>
          </a:xfrm>
          <a:prstGeom prst="rect">
            <a:avLst/>
          </a:prstGeom>
        </p:spPr>
      </p:pic>
      <p:pic>
        <p:nvPicPr>
          <p:cNvPr id="12" name="图片 11" descr="蝴蝶"/>
          <p:cNvPicPr>
            <a:picLocks noChangeAspect="1"/>
          </p:cNvPicPr>
          <p:nvPr/>
        </p:nvPicPr>
        <p:blipFill>
          <a:blip r:embed="rId5" cstate="print"/>
          <a:stretch>
            <a:fillRect/>
          </a:stretch>
        </p:blipFill>
        <p:spPr>
          <a:xfrm rot="5400000">
            <a:off x="10260965" y="1095375"/>
            <a:ext cx="621665" cy="631190"/>
          </a:xfrm>
          <a:prstGeom prst="rect">
            <a:avLst/>
          </a:prstGeom>
        </p:spPr>
      </p:pic>
      <p:grpSp>
        <p:nvGrpSpPr>
          <p:cNvPr id="13" name="组合 12"/>
          <p:cNvGrpSpPr/>
          <p:nvPr/>
        </p:nvGrpSpPr>
        <p:grpSpPr>
          <a:xfrm>
            <a:off x="5205095" y="1771650"/>
            <a:ext cx="1772920" cy="1036955"/>
            <a:chOff x="7982" y="2329"/>
            <a:chExt cx="2792" cy="1633"/>
          </a:xfrm>
        </p:grpSpPr>
        <p:sp>
          <p:nvSpPr>
            <p:cNvPr id="10" name="矩形 9"/>
            <p:cNvSpPr/>
            <p:nvPr/>
          </p:nvSpPr>
          <p:spPr>
            <a:xfrm>
              <a:off x="7982" y="2447"/>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109" y="2329"/>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5285740" y="1846580"/>
            <a:ext cx="1611630" cy="830997"/>
          </a:xfrm>
          <a:prstGeom prst="rect">
            <a:avLst/>
          </a:prstGeom>
          <a:noFill/>
        </p:spPr>
        <p:txBody>
          <a:bodyPr wrap="square" rtlCol="0">
            <a:spAutoFit/>
          </a:bodyPr>
          <a:lstStyle/>
          <a:p>
            <a:pPr algn="ctr"/>
            <a:r>
              <a:rPr lang="en-US" altLang="zh-CN" sz="4800" b="1" dirty="0">
                <a:solidFill>
                  <a:srgbClr val="77384B"/>
                </a:solidFill>
                <a:latin typeface="微软雅黑" charset="-122"/>
                <a:ea typeface="微软雅黑" charset="-122"/>
              </a:rPr>
              <a:t>I</a:t>
            </a:r>
          </a:p>
        </p:txBody>
      </p:sp>
      <p:pic>
        <p:nvPicPr>
          <p:cNvPr id="2" name="Picture 1"/>
          <p:cNvPicPr>
            <a:picLocks noChangeAspect="1"/>
          </p:cNvPicPr>
          <p:nvPr/>
        </p:nvPicPr>
        <p:blipFill>
          <a:blip r:embed="rId6"/>
          <a:stretch>
            <a:fillRect/>
          </a:stretch>
        </p:blipFill>
        <p:spPr>
          <a:xfrm>
            <a:off x="1782028" y="2837684"/>
            <a:ext cx="8474174"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edg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468" name="Google Shape;3379;p123"/>
          <p:cNvSpPr/>
          <p:nvPr/>
        </p:nvSpPr>
        <p:spPr>
          <a:xfrm>
            <a:off x="292147" y="808936"/>
            <a:ext cx="3911555" cy="658601"/>
          </a:xfrm>
          <a:prstGeom prst="rect">
            <a:avLst/>
          </a:prstGeom>
          <a:noFill/>
          <a:ln>
            <a:noFill/>
          </a:ln>
        </p:spPr>
        <p:txBody>
          <a:bodyPr spcFirstLastPara="1" wrap="square" lIns="91425" tIns="45700" rIns="91425" bIns="45700" anchor="t" anchorCtr="0">
            <a:spAutoFit/>
          </a:bodyPr>
          <a:lstStyle/>
          <a:p>
            <a:pPr>
              <a:lnSpc>
                <a:spcPct val="115000"/>
              </a:lnSpc>
              <a:buClr>
                <a:srgbClr val="000000"/>
              </a:buClr>
              <a:buFont typeface="Arial"/>
              <a:buNone/>
            </a:pPr>
            <a:r>
              <a:rPr lang="en-US" sz="3200" b="1" kern="0" dirty="0">
                <a:solidFill>
                  <a:srgbClr val="000000"/>
                </a:solidFill>
                <a:latin typeface="Times New Roman"/>
                <a:ea typeface="Times New Roman"/>
                <a:cs typeface="Times New Roman"/>
                <a:sym typeface="Times New Roman"/>
              </a:rPr>
              <a:t>1. </a:t>
            </a:r>
            <a:r>
              <a:rPr lang="en-US" sz="3200" b="1" kern="0" dirty="0" err="1">
                <a:solidFill>
                  <a:srgbClr val="000000"/>
                </a:solidFill>
                <a:latin typeface="Times New Roman"/>
                <a:ea typeface="Times New Roman"/>
                <a:cs typeface="Times New Roman"/>
                <a:sym typeface="Times New Roman"/>
              </a:rPr>
              <a:t>Thuyết</a:t>
            </a:r>
            <a:r>
              <a:rPr lang="en-US" sz="3200" b="1" kern="0" dirty="0">
                <a:solidFill>
                  <a:srgbClr val="000000"/>
                </a:solidFill>
                <a:latin typeface="Times New Roman"/>
                <a:ea typeface="Times New Roman"/>
                <a:cs typeface="Times New Roman"/>
                <a:sym typeface="Times New Roman"/>
              </a:rPr>
              <a:t> minh </a:t>
            </a:r>
            <a:r>
              <a:rPr lang="en-US" sz="3200" b="1" kern="0" dirty="0" err="1">
                <a:solidFill>
                  <a:srgbClr val="000000"/>
                </a:solidFill>
                <a:latin typeface="Times New Roman"/>
                <a:ea typeface="Times New Roman"/>
                <a:cs typeface="Times New Roman"/>
                <a:sym typeface="Times New Roman"/>
              </a:rPr>
              <a:t>là</a:t>
            </a:r>
            <a:r>
              <a:rPr lang="en-US" sz="3200" b="1" kern="0" dirty="0">
                <a:solidFill>
                  <a:srgbClr val="000000"/>
                </a:solidFill>
                <a:latin typeface="Times New Roman"/>
                <a:ea typeface="Times New Roman"/>
                <a:cs typeface="Times New Roman"/>
                <a:sym typeface="Times New Roman"/>
              </a:rPr>
              <a:t> </a:t>
            </a:r>
            <a:r>
              <a:rPr lang="en-US" sz="3200" b="1" kern="0" dirty="0" err="1">
                <a:solidFill>
                  <a:srgbClr val="000000"/>
                </a:solidFill>
                <a:latin typeface="Times New Roman"/>
                <a:ea typeface="Times New Roman"/>
                <a:cs typeface="Times New Roman"/>
                <a:sym typeface="Times New Roman"/>
              </a:rPr>
              <a:t>gì</a:t>
            </a:r>
            <a:r>
              <a:rPr lang="en-US" sz="3200" b="1" kern="0" dirty="0">
                <a:solidFill>
                  <a:srgbClr val="000000"/>
                </a:solidFill>
                <a:latin typeface="Times New Roman"/>
                <a:ea typeface="Times New Roman"/>
                <a:cs typeface="Times New Roman"/>
                <a:sym typeface="Times New Roman"/>
              </a:rPr>
              <a:t>?</a:t>
            </a:r>
            <a:endParaRPr sz="3200" kern="0" dirty="0">
              <a:solidFill>
                <a:srgbClr val="000000"/>
              </a:solidFill>
              <a:latin typeface="Times New Roman"/>
              <a:ea typeface="Times New Roman"/>
              <a:cs typeface="Times New Roman"/>
              <a:sym typeface="Times New Roman"/>
            </a:endParaRPr>
          </a:p>
        </p:txBody>
      </p:sp>
      <p:sp>
        <p:nvSpPr>
          <p:cNvPr id="1469" name="Google Shape;3380;p123"/>
          <p:cNvSpPr/>
          <p:nvPr/>
        </p:nvSpPr>
        <p:spPr>
          <a:xfrm>
            <a:off x="292147" y="1557322"/>
            <a:ext cx="9736598" cy="2357528"/>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Font typeface="Arial"/>
              <a:buNone/>
            </a:pPr>
            <a:r>
              <a:rPr lang="en-US" sz="3200" kern="0" dirty="0" err="1">
                <a:solidFill>
                  <a:srgbClr val="000000"/>
                </a:solidFill>
                <a:latin typeface="Times New Roman"/>
                <a:ea typeface="Times New Roman"/>
                <a:cs typeface="Times New Roman"/>
                <a:sym typeface="Times New Roman"/>
              </a:rPr>
              <a:t>Thuyết</a:t>
            </a:r>
            <a:r>
              <a:rPr lang="en-US" sz="3200" kern="0" dirty="0">
                <a:solidFill>
                  <a:srgbClr val="000000"/>
                </a:solidFill>
                <a:latin typeface="Times New Roman"/>
                <a:ea typeface="Times New Roman"/>
                <a:cs typeface="Times New Roman"/>
                <a:sym typeface="Times New Roman"/>
              </a:rPr>
              <a:t> minh </a:t>
            </a:r>
            <a:r>
              <a:rPr lang="en-US" sz="3200" kern="0" dirty="0" err="1">
                <a:solidFill>
                  <a:srgbClr val="000000"/>
                </a:solidFill>
                <a:latin typeface="Times New Roman"/>
                <a:ea typeface="Times New Roman"/>
                <a:cs typeface="Times New Roman"/>
                <a:sym typeface="Times New Roman"/>
              </a:rPr>
              <a:t>là</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phương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thức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giới</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thiệu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những</a:t>
            </a:r>
            <a:r>
              <a:rPr lang="en-US" sz="3200" kern="0" dirty="0">
                <a:solidFill>
                  <a:srgbClr val="000000"/>
                </a:solidFill>
                <a:latin typeface="Times New Roman"/>
                <a:ea typeface="Times New Roman"/>
                <a:cs typeface="Times New Roman"/>
                <a:sym typeface="Times New Roman"/>
              </a:rPr>
              <a:t> tri </a:t>
            </a:r>
            <a:r>
              <a:rPr lang="en-US" sz="3200" kern="0" dirty="0" err="1">
                <a:solidFill>
                  <a:srgbClr val="000000"/>
                </a:solidFill>
                <a:latin typeface="Times New Roman"/>
                <a:ea typeface="Times New Roman"/>
                <a:cs typeface="Times New Roman"/>
                <a:sym typeface="Times New Roman"/>
              </a:rPr>
              <a:t>thức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khách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quan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xác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thực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và</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hữu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ích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về</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đặc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điểm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tính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chất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nguyên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nhân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của</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các</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hiện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tượng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sự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vật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trong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nhiên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xã</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hội</a:t>
            </a:r>
            <a:r>
              <a:rPr lang="en-US" sz="3200" kern="0" dirty="0">
                <a:solidFill>
                  <a:srgbClr val="000000"/>
                </a:solidFill>
                <a:latin typeface="Times New Roman"/>
                <a:ea typeface="Times New Roman"/>
                <a:cs typeface="Times New Roman"/>
                <a:sym typeface="Times New Roman"/>
              </a:rPr>
              <a:t>.</a:t>
            </a:r>
            <a:endParaRPr sz="3200" kern="0" dirty="0">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8"/>
                                        </p:tgtEl>
                                        <p:attrNameLst>
                                          <p:attrName>style.visibility</p:attrName>
                                        </p:attrNameLst>
                                      </p:cBhvr>
                                      <p:to>
                                        <p:strVal val="visible"/>
                                      </p:to>
                                    </p:set>
                                    <p:animEffect transition="in" filter="fade">
                                      <p:cBhvr>
                                        <p:cTn id="17" dur="1000"/>
                                        <p:tgtEl>
                                          <p:spTgt spid="14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9"/>
                                        </p:tgtEl>
                                        <p:attrNameLst>
                                          <p:attrName>style.visibility</p:attrName>
                                        </p:attrNameLst>
                                      </p:cBhvr>
                                      <p:to>
                                        <p:strVal val="visible"/>
                                      </p:to>
                                    </p:set>
                                    <p:animEffect transition="in" filter="fade">
                                      <p:cBhvr>
                                        <p:cTn id="22" dur="1000"/>
                                        <p:tgtEl>
                                          <p:spTgt spid="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1470" name="Google Shape;3381;p123"/>
          <p:cNvSpPr/>
          <p:nvPr/>
        </p:nvSpPr>
        <p:spPr>
          <a:xfrm>
            <a:off x="224243" y="766674"/>
            <a:ext cx="9571743" cy="1224910"/>
          </a:xfrm>
          <a:prstGeom prst="rect">
            <a:avLst/>
          </a:prstGeom>
          <a:noFill/>
          <a:ln>
            <a:noFill/>
          </a:ln>
        </p:spPr>
        <p:txBody>
          <a:bodyPr spcFirstLastPara="1" wrap="square" lIns="91425" tIns="45700" rIns="91425" bIns="45700" anchor="t" anchorCtr="0">
            <a:spAutoFit/>
          </a:bodyPr>
          <a:lstStyle/>
          <a:p>
            <a:pPr>
              <a:lnSpc>
                <a:spcPct val="115000"/>
              </a:lnSpc>
              <a:buClr>
                <a:srgbClr val="000000"/>
              </a:buClr>
              <a:buFont typeface="Arial"/>
              <a:buNone/>
            </a:pPr>
            <a:r>
              <a:rPr lang="en-US" sz="3200" b="1" kern="0" dirty="0">
                <a:solidFill>
                  <a:srgbClr val="0D0D0D"/>
                </a:solidFill>
                <a:latin typeface="Times New Roman"/>
                <a:ea typeface="Times New Roman"/>
                <a:cs typeface="Times New Roman"/>
                <a:sym typeface="Times New Roman"/>
              </a:rPr>
              <a:t>2. </a:t>
            </a:r>
            <a:r>
              <a:rPr lang="en-US" sz="3200" b="1" kern="0" dirty="0" err="1">
                <a:solidFill>
                  <a:srgbClr val="0D0D0D"/>
                </a:solidFill>
                <a:latin typeface="Times New Roman"/>
                <a:ea typeface="Times New Roman"/>
                <a:cs typeface="Times New Roman"/>
                <a:sym typeface="Times New Roman"/>
              </a:rPr>
              <a:t>Yêu</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cầu</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đối</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với</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bài</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văn</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thuyết</a:t>
            </a:r>
            <a:r>
              <a:rPr lang="en-US" sz="3200" b="1" kern="0" dirty="0">
                <a:solidFill>
                  <a:srgbClr val="0D0D0D"/>
                </a:solidFill>
                <a:latin typeface="Times New Roman"/>
                <a:ea typeface="Times New Roman"/>
                <a:cs typeface="Times New Roman"/>
                <a:sym typeface="Times New Roman"/>
              </a:rPr>
              <a:t> minh </a:t>
            </a:r>
            <a:r>
              <a:rPr lang="en-US" sz="3200" b="1" kern="0" dirty="0" err="1">
                <a:solidFill>
                  <a:srgbClr val="0D0D0D"/>
                </a:solidFill>
                <a:latin typeface="Times New Roman"/>
                <a:ea typeface="Times New Roman"/>
                <a:cs typeface="Times New Roman"/>
                <a:sym typeface="Times New Roman"/>
              </a:rPr>
              <a:t>thuật</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lại</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một</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sự</a:t>
            </a:r>
            <a:r>
              <a:rPr lang="en-US" sz="3200" b="1" kern="0" dirty="0">
                <a:solidFill>
                  <a:srgbClr val="0D0D0D"/>
                </a:solidFill>
                <a:latin typeface="Times New Roman"/>
                <a:ea typeface="Times New Roman"/>
                <a:cs typeface="Times New Roman"/>
                <a:sym typeface="Times New Roman"/>
              </a:rPr>
              <a:t> </a:t>
            </a:r>
            <a:r>
              <a:rPr lang="en-US" sz="3200" b="1" kern="0" dirty="0" err="1">
                <a:solidFill>
                  <a:srgbClr val="0D0D0D"/>
                </a:solidFill>
                <a:latin typeface="Times New Roman"/>
                <a:ea typeface="Times New Roman"/>
                <a:cs typeface="Times New Roman"/>
                <a:sym typeface="Times New Roman"/>
              </a:rPr>
              <a:t>kiện</a:t>
            </a:r>
            <a:endParaRPr sz="3200" kern="0" dirty="0">
              <a:solidFill>
                <a:srgbClr val="000000"/>
              </a:solidFill>
              <a:latin typeface="Times New Roman"/>
              <a:ea typeface="Times New Roman"/>
              <a:cs typeface="Times New Roman"/>
              <a:sym typeface="Times New Roman"/>
            </a:endParaRPr>
          </a:p>
        </p:txBody>
      </p:sp>
      <p:sp>
        <p:nvSpPr>
          <p:cNvPr id="1471" name="Google Shape;3382;p123"/>
          <p:cNvSpPr/>
          <p:nvPr/>
        </p:nvSpPr>
        <p:spPr>
          <a:xfrm>
            <a:off x="572937" y="5665905"/>
            <a:ext cx="9236697" cy="461624"/>
          </a:xfrm>
          <a:prstGeom prst="rect">
            <a:avLst/>
          </a:prstGeom>
          <a:noFill/>
          <a:ln>
            <a:noFill/>
          </a:ln>
        </p:spPr>
        <p:txBody>
          <a:bodyPr spcFirstLastPara="1" wrap="square" lIns="91425" tIns="45700" rIns="91425" bIns="45700" anchor="t" anchorCtr="0">
            <a:spAutoFit/>
          </a:bodyPr>
          <a:lstStyle/>
          <a:p>
            <a:pPr marL="457200" algn="just">
              <a:buClr>
                <a:srgbClr val="000000"/>
              </a:buClr>
              <a:buFont typeface="Arial"/>
              <a:buNone/>
            </a:pPr>
            <a:r>
              <a:rPr lang="en-US" sz="2400" kern="0" dirty="0" smtClean="0">
                <a:solidFill>
                  <a:srgbClr val="000000"/>
                </a:solidFill>
                <a:latin typeface="Times New Roman"/>
                <a:ea typeface="Times New Roman"/>
                <a:cs typeface="Times New Roman"/>
                <a:sym typeface="Times New Roman"/>
              </a:rPr>
              <a:t> - </a:t>
            </a:r>
            <a:r>
              <a:rPr lang="en-US" sz="2400" kern="0" dirty="0" err="1" smtClean="0">
                <a:solidFill>
                  <a:srgbClr val="000000"/>
                </a:solidFill>
                <a:latin typeface="Times New Roman"/>
                <a:ea typeface="Times New Roman"/>
                <a:cs typeface="Times New Roman"/>
                <a:sym typeface="Times New Roman"/>
              </a:rPr>
              <a:t>Nêu</a:t>
            </a:r>
            <a:r>
              <a:rPr lang="en-US" sz="2400" kern="0" dirty="0" smtClean="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được</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cảm</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nghĩ</a:t>
            </a:r>
            <a:r>
              <a:rPr lang="en-US" sz="2400" kern="0" dirty="0">
                <a:solidFill>
                  <a:srgbClr val="000000"/>
                </a:solidFill>
                <a:latin typeface="Times New Roman"/>
                <a:ea typeface="Times New Roman"/>
                <a:cs typeface="Times New Roman"/>
                <a:sym typeface="Times New Roman"/>
              </a:rPr>
              <a:t>, ý </a:t>
            </a:r>
            <a:r>
              <a:rPr lang="en-US" sz="2400" kern="0" dirty="0" err="1">
                <a:solidFill>
                  <a:srgbClr val="000000"/>
                </a:solidFill>
                <a:latin typeface="Times New Roman"/>
                <a:ea typeface="Times New Roman"/>
                <a:cs typeface="Times New Roman"/>
                <a:sym typeface="Times New Roman"/>
              </a:rPr>
              <a:t>kiến</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của</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người</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viết</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về</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sự</a:t>
            </a:r>
            <a:r>
              <a:rPr lang="en-US" sz="2400" kern="0" dirty="0">
                <a:solidFill>
                  <a:srgbClr val="000000"/>
                </a:solidFill>
                <a:latin typeface="Times New Roman"/>
                <a:ea typeface="Times New Roman"/>
                <a:cs typeface="Times New Roman"/>
                <a:sym typeface="Times New Roman"/>
              </a:rPr>
              <a:t> </a:t>
            </a:r>
            <a:r>
              <a:rPr lang="en-US" sz="2400" kern="0" dirty="0" err="1">
                <a:solidFill>
                  <a:srgbClr val="000000"/>
                </a:solidFill>
                <a:latin typeface="Times New Roman"/>
                <a:ea typeface="Times New Roman"/>
                <a:cs typeface="Times New Roman"/>
                <a:sym typeface="Times New Roman"/>
              </a:rPr>
              <a:t>kiện</a:t>
            </a:r>
            <a:r>
              <a:rPr lang="en-US" sz="2400" kern="0" dirty="0">
                <a:solidFill>
                  <a:srgbClr val="000000"/>
                </a:solidFill>
                <a:latin typeface="Times New Roman"/>
                <a:ea typeface="Times New Roman"/>
                <a:cs typeface="Times New Roman"/>
                <a:sym typeface="Times New Roman"/>
              </a:rPr>
              <a:t>.</a:t>
            </a:r>
            <a:endParaRPr sz="2400" kern="0" dirty="0">
              <a:solidFill>
                <a:srgbClr val="000000"/>
              </a:solidFill>
              <a:latin typeface="Times New Roman"/>
              <a:ea typeface="Times New Roman"/>
              <a:cs typeface="Times New Roman"/>
              <a:sym typeface="Times New Roman"/>
            </a:endParaRPr>
          </a:p>
        </p:txBody>
      </p:sp>
      <p:grpSp>
        <p:nvGrpSpPr>
          <p:cNvPr id="14" name="组合 2"/>
          <p:cNvGrpSpPr/>
          <p:nvPr/>
        </p:nvGrpSpPr>
        <p:grpSpPr>
          <a:xfrm>
            <a:off x="416955" y="2174266"/>
            <a:ext cx="483796" cy="472177"/>
            <a:chOff x="7198" y="3508"/>
            <a:chExt cx="2155" cy="2202"/>
          </a:xfrm>
        </p:grpSpPr>
        <p:sp>
          <p:nvSpPr>
            <p:cNvPr id="15" name="菱形 6"/>
            <p:cNvSpPr/>
            <p:nvPr/>
          </p:nvSpPr>
          <p:spPr>
            <a:xfrm>
              <a:off x="7198" y="3508"/>
              <a:ext cx="2155" cy="2202"/>
            </a:xfrm>
            <a:prstGeom prst="diamond">
              <a:avLst/>
            </a:prstGeom>
            <a:solidFill>
              <a:srgbClr val="F9BD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chemeClr val="bg1"/>
                </a:solidFill>
              </a:endParaRPr>
            </a:p>
          </p:txBody>
        </p:sp>
        <p:sp>
          <p:nvSpPr>
            <p:cNvPr id="16" name="矩形 10"/>
            <p:cNvSpPr/>
            <p:nvPr/>
          </p:nvSpPr>
          <p:spPr>
            <a:xfrm>
              <a:off x="7832" y="4100"/>
              <a:ext cx="888" cy="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endParaRPr lang="en-US" altLang="zh-CN" sz="3600" b="1" dirty="0" smtClean="0">
                <a:solidFill>
                  <a:schemeClr val="bg1"/>
                </a:solidFill>
                <a:latin typeface="微软雅黑" charset="-122"/>
                <a:ea typeface="微软雅黑" charset="-122"/>
              </a:endParaRPr>
            </a:p>
          </p:txBody>
        </p:sp>
      </p:grpSp>
      <p:sp>
        <p:nvSpPr>
          <p:cNvPr id="2" name="Rectangle 1"/>
          <p:cNvSpPr/>
          <p:nvPr/>
        </p:nvSpPr>
        <p:spPr>
          <a:xfrm>
            <a:off x="662823" y="2147071"/>
            <a:ext cx="9955135" cy="830997"/>
          </a:xfrm>
          <a:prstGeom prst="rect">
            <a:avLst/>
          </a:prstGeom>
        </p:spPr>
        <p:txBody>
          <a:bodyPr wrap="square">
            <a:spAutoFit/>
          </a:bodyPr>
          <a:lstStyle/>
          <a:p>
            <a:pPr marL="457200" algn="just">
              <a:buClr>
                <a:srgbClr val="000000"/>
              </a:buClr>
              <a:buFont typeface="Arial"/>
              <a:buNone/>
            </a:pPr>
            <a:r>
              <a:rPr lang="en-US" sz="2400" kern="0" dirty="0" smtClean="0">
                <a:solidFill>
                  <a:srgbClr val="000000"/>
                </a:solidFill>
                <a:latin typeface="Times New Roman"/>
                <a:ea typeface="Times New Roman"/>
                <a:cs typeface="Times New Roman"/>
                <a:sym typeface="Times New Roman"/>
              </a:rPr>
              <a:t>- </a:t>
            </a:r>
            <a:r>
              <a:rPr lang="vi-VN" sz="2400" kern="0" dirty="0" smtClean="0">
                <a:solidFill>
                  <a:srgbClr val="000000"/>
                </a:solidFill>
                <a:latin typeface="Times New Roman"/>
                <a:ea typeface="Times New Roman"/>
                <a:cs typeface="Times New Roman"/>
                <a:sym typeface="Times New Roman"/>
              </a:rPr>
              <a:t>Xác </a:t>
            </a:r>
            <a:r>
              <a:rPr lang="vi-VN" sz="2400" kern="0" dirty="0">
                <a:solidFill>
                  <a:srgbClr val="000000"/>
                </a:solidFill>
                <a:latin typeface="Times New Roman"/>
                <a:ea typeface="Times New Roman"/>
                <a:cs typeface="Times New Roman"/>
                <a:sym typeface="Times New Roman"/>
              </a:rPr>
              <a:t>định rõ người tường thuật tham gia hay chứng kiến sự kiện và sử dụng ngôi tường thuật phù hợp.</a:t>
            </a:r>
          </a:p>
        </p:txBody>
      </p:sp>
      <p:sp>
        <p:nvSpPr>
          <p:cNvPr id="3" name="Rectangle 2"/>
          <p:cNvSpPr/>
          <p:nvPr/>
        </p:nvSpPr>
        <p:spPr>
          <a:xfrm>
            <a:off x="658854" y="3123861"/>
            <a:ext cx="9959104" cy="830997"/>
          </a:xfrm>
          <a:prstGeom prst="rect">
            <a:avLst/>
          </a:prstGeom>
        </p:spPr>
        <p:txBody>
          <a:bodyPr wrap="square">
            <a:spAutoFit/>
          </a:bodyPr>
          <a:lstStyle/>
          <a:p>
            <a:pPr marL="457200" algn="just">
              <a:buClr>
                <a:srgbClr val="000000"/>
              </a:buClr>
              <a:buFont typeface="Arial"/>
              <a:buNone/>
            </a:pPr>
            <a:r>
              <a:rPr lang="en-US" sz="2400" kern="0" dirty="0" smtClean="0">
                <a:solidFill>
                  <a:srgbClr val="000000"/>
                </a:solidFill>
                <a:latin typeface="Times New Roman"/>
                <a:ea typeface="Times New Roman"/>
                <a:cs typeface="Times New Roman"/>
                <a:sym typeface="Times New Roman"/>
              </a:rPr>
              <a:t>- </a:t>
            </a:r>
            <a:r>
              <a:rPr lang="vi-VN" sz="2400" kern="0" dirty="0" smtClean="0">
                <a:solidFill>
                  <a:srgbClr val="000000"/>
                </a:solidFill>
                <a:latin typeface="Times New Roman"/>
                <a:ea typeface="Times New Roman"/>
                <a:cs typeface="Times New Roman"/>
                <a:sym typeface="Times New Roman"/>
              </a:rPr>
              <a:t>Giới </a:t>
            </a:r>
            <a:r>
              <a:rPr lang="vi-VN" sz="2400" kern="0" dirty="0">
                <a:solidFill>
                  <a:srgbClr val="000000"/>
                </a:solidFill>
                <a:latin typeface="Times New Roman"/>
                <a:ea typeface="Times New Roman"/>
                <a:cs typeface="Times New Roman"/>
                <a:sym typeface="Times New Roman"/>
              </a:rPr>
              <a:t>thiệu được sự kiện cần thuật lại, nêu được bối cảnh (không gian và thời gian).</a:t>
            </a:r>
          </a:p>
        </p:txBody>
      </p:sp>
      <p:sp>
        <p:nvSpPr>
          <p:cNvPr id="4" name="Rectangle 3"/>
          <p:cNvSpPr/>
          <p:nvPr/>
        </p:nvSpPr>
        <p:spPr>
          <a:xfrm>
            <a:off x="658853" y="4102774"/>
            <a:ext cx="10203139" cy="461665"/>
          </a:xfrm>
          <a:prstGeom prst="rect">
            <a:avLst/>
          </a:prstGeom>
        </p:spPr>
        <p:txBody>
          <a:bodyPr wrap="square">
            <a:spAutoFit/>
          </a:bodyPr>
          <a:lstStyle/>
          <a:p>
            <a:pPr marL="457200" algn="just">
              <a:buClr>
                <a:srgbClr val="000000"/>
              </a:buClr>
              <a:buFont typeface="Arial"/>
              <a:buNone/>
            </a:pPr>
            <a:r>
              <a:rPr lang="en-US" sz="2400" kern="0" dirty="0" smtClean="0">
                <a:solidFill>
                  <a:srgbClr val="000000"/>
                </a:solidFill>
                <a:latin typeface="Times New Roman"/>
                <a:ea typeface="Times New Roman"/>
                <a:cs typeface="Times New Roman"/>
                <a:sym typeface="Times New Roman"/>
              </a:rPr>
              <a:t>- </a:t>
            </a:r>
            <a:r>
              <a:rPr lang="vi-VN" sz="2400" kern="0" dirty="0" smtClean="0">
                <a:solidFill>
                  <a:srgbClr val="000000"/>
                </a:solidFill>
                <a:latin typeface="Times New Roman"/>
                <a:ea typeface="Times New Roman"/>
                <a:cs typeface="Times New Roman"/>
                <a:sym typeface="Times New Roman"/>
              </a:rPr>
              <a:t>Thuật </a:t>
            </a:r>
            <a:r>
              <a:rPr lang="vi-VN" sz="2400" kern="0" dirty="0">
                <a:solidFill>
                  <a:srgbClr val="000000"/>
                </a:solidFill>
                <a:latin typeface="Times New Roman"/>
                <a:ea typeface="Times New Roman"/>
                <a:cs typeface="Times New Roman"/>
                <a:sym typeface="Times New Roman"/>
              </a:rPr>
              <a:t>lại được diễn biến chính, sắp xếp các sự việc theo một trình tự hợp lí.</a:t>
            </a:r>
          </a:p>
        </p:txBody>
      </p:sp>
      <p:sp>
        <p:nvSpPr>
          <p:cNvPr id="6" name="Rectangle 5"/>
          <p:cNvSpPr/>
          <p:nvPr/>
        </p:nvSpPr>
        <p:spPr>
          <a:xfrm>
            <a:off x="658853" y="4712355"/>
            <a:ext cx="9959104" cy="830997"/>
          </a:xfrm>
          <a:prstGeom prst="rect">
            <a:avLst/>
          </a:prstGeom>
        </p:spPr>
        <p:txBody>
          <a:bodyPr wrap="square">
            <a:spAutoFit/>
          </a:bodyPr>
          <a:lstStyle/>
          <a:p>
            <a:pPr marL="457200" algn="just">
              <a:buClr>
                <a:srgbClr val="000000"/>
              </a:buClr>
              <a:buFont typeface="Arial"/>
              <a:buNone/>
            </a:pPr>
            <a:r>
              <a:rPr lang="en-US" sz="2400" kern="0" dirty="0" smtClean="0">
                <a:solidFill>
                  <a:srgbClr val="000000"/>
                </a:solidFill>
                <a:latin typeface="Times New Roman"/>
                <a:ea typeface="Times New Roman"/>
                <a:cs typeface="Times New Roman"/>
                <a:sym typeface="Times New Roman"/>
              </a:rPr>
              <a:t>- </a:t>
            </a:r>
            <a:r>
              <a:rPr lang="vi-VN" sz="2400" kern="0" dirty="0" smtClean="0">
                <a:solidFill>
                  <a:srgbClr val="000000"/>
                </a:solidFill>
                <a:latin typeface="Times New Roman"/>
                <a:ea typeface="Times New Roman"/>
                <a:cs typeface="Times New Roman"/>
                <a:sym typeface="Times New Roman"/>
              </a:rPr>
              <a:t>Tập </a:t>
            </a:r>
            <a:r>
              <a:rPr lang="vi-VN" sz="2400" kern="0" dirty="0">
                <a:solidFill>
                  <a:srgbClr val="000000"/>
                </a:solidFill>
                <a:latin typeface="Times New Roman"/>
                <a:ea typeface="Times New Roman"/>
                <a:cs typeface="Times New Roman"/>
                <a:sym typeface="Times New Roman"/>
              </a:rPr>
              <a:t>trung vào một số chi tiết tiêu biểu, hấp dẫn, thu hút được sự chú ý của người đọc.</a:t>
            </a:r>
          </a:p>
        </p:txBody>
      </p:sp>
      <p:grpSp>
        <p:nvGrpSpPr>
          <p:cNvPr id="34" name="组合 2"/>
          <p:cNvGrpSpPr/>
          <p:nvPr/>
        </p:nvGrpSpPr>
        <p:grpSpPr>
          <a:xfrm>
            <a:off x="416955" y="3160218"/>
            <a:ext cx="483796" cy="472177"/>
            <a:chOff x="7198" y="3508"/>
            <a:chExt cx="2155" cy="2202"/>
          </a:xfrm>
        </p:grpSpPr>
        <p:sp>
          <p:nvSpPr>
            <p:cNvPr id="35" name="菱形 6"/>
            <p:cNvSpPr/>
            <p:nvPr/>
          </p:nvSpPr>
          <p:spPr>
            <a:xfrm>
              <a:off x="7198" y="3508"/>
              <a:ext cx="2155" cy="2202"/>
            </a:xfrm>
            <a:prstGeom prst="diamond">
              <a:avLst/>
            </a:prstGeom>
            <a:solidFill>
              <a:srgbClr val="F9BD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chemeClr val="bg1"/>
                </a:solidFill>
              </a:endParaRPr>
            </a:p>
          </p:txBody>
        </p:sp>
        <p:sp>
          <p:nvSpPr>
            <p:cNvPr id="36" name="矩形 10"/>
            <p:cNvSpPr/>
            <p:nvPr/>
          </p:nvSpPr>
          <p:spPr>
            <a:xfrm>
              <a:off x="7832" y="4100"/>
              <a:ext cx="888" cy="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endParaRPr lang="en-US" altLang="zh-CN" sz="3600" b="1" dirty="0" smtClean="0">
                <a:solidFill>
                  <a:schemeClr val="bg1"/>
                </a:solidFill>
                <a:latin typeface="微软雅黑" charset="-122"/>
                <a:ea typeface="微软雅黑" charset="-122"/>
              </a:endParaRPr>
            </a:p>
          </p:txBody>
        </p:sp>
      </p:grpSp>
      <p:grpSp>
        <p:nvGrpSpPr>
          <p:cNvPr id="37" name="组合 2"/>
          <p:cNvGrpSpPr/>
          <p:nvPr/>
        </p:nvGrpSpPr>
        <p:grpSpPr>
          <a:xfrm>
            <a:off x="416955" y="4092262"/>
            <a:ext cx="483796" cy="472177"/>
            <a:chOff x="7198" y="3508"/>
            <a:chExt cx="2155" cy="2202"/>
          </a:xfrm>
        </p:grpSpPr>
        <p:sp>
          <p:nvSpPr>
            <p:cNvPr id="43" name="菱形 6"/>
            <p:cNvSpPr/>
            <p:nvPr/>
          </p:nvSpPr>
          <p:spPr>
            <a:xfrm>
              <a:off x="7198" y="3508"/>
              <a:ext cx="2155" cy="2202"/>
            </a:xfrm>
            <a:prstGeom prst="diamond">
              <a:avLst/>
            </a:prstGeom>
            <a:solidFill>
              <a:srgbClr val="F9BD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chemeClr val="bg1"/>
                </a:solidFill>
              </a:endParaRPr>
            </a:p>
          </p:txBody>
        </p:sp>
        <p:sp>
          <p:nvSpPr>
            <p:cNvPr id="44" name="矩形 10"/>
            <p:cNvSpPr/>
            <p:nvPr/>
          </p:nvSpPr>
          <p:spPr>
            <a:xfrm>
              <a:off x="7832" y="4100"/>
              <a:ext cx="888" cy="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endParaRPr lang="en-US" altLang="zh-CN" sz="3600" b="1" dirty="0" smtClean="0">
                <a:solidFill>
                  <a:schemeClr val="bg1"/>
                </a:solidFill>
                <a:latin typeface="微软雅黑" charset="-122"/>
                <a:ea typeface="微软雅黑" charset="-122"/>
              </a:endParaRPr>
            </a:p>
          </p:txBody>
        </p:sp>
      </p:grpSp>
      <p:grpSp>
        <p:nvGrpSpPr>
          <p:cNvPr id="45" name="组合 2"/>
          <p:cNvGrpSpPr/>
          <p:nvPr/>
        </p:nvGrpSpPr>
        <p:grpSpPr>
          <a:xfrm>
            <a:off x="416955" y="4788217"/>
            <a:ext cx="483796" cy="472177"/>
            <a:chOff x="7198" y="3508"/>
            <a:chExt cx="2155" cy="2202"/>
          </a:xfrm>
        </p:grpSpPr>
        <p:sp>
          <p:nvSpPr>
            <p:cNvPr id="46" name="菱形 6"/>
            <p:cNvSpPr/>
            <p:nvPr/>
          </p:nvSpPr>
          <p:spPr>
            <a:xfrm>
              <a:off x="7198" y="3508"/>
              <a:ext cx="2155" cy="2202"/>
            </a:xfrm>
            <a:prstGeom prst="diamond">
              <a:avLst/>
            </a:prstGeom>
            <a:solidFill>
              <a:srgbClr val="F9BD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chemeClr val="bg1"/>
                </a:solidFill>
              </a:endParaRPr>
            </a:p>
          </p:txBody>
        </p:sp>
        <p:sp>
          <p:nvSpPr>
            <p:cNvPr id="47" name="矩形 10"/>
            <p:cNvSpPr/>
            <p:nvPr/>
          </p:nvSpPr>
          <p:spPr>
            <a:xfrm>
              <a:off x="7832" y="4100"/>
              <a:ext cx="888" cy="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endParaRPr lang="en-US" altLang="zh-CN" sz="3600" b="1" dirty="0" smtClean="0">
                <a:solidFill>
                  <a:schemeClr val="bg1"/>
                </a:solidFill>
                <a:latin typeface="微软雅黑" charset="-122"/>
                <a:ea typeface="微软雅黑" charset="-122"/>
              </a:endParaRPr>
            </a:p>
          </p:txBody>
        </p:sp>
      </p:grpSp>
      <p:grpSp>
        <p:nvGrpSpPr>
          <p:cNvPr id="48" name="组合 2"/>
          <p:cNvGrpSpPr/>
          <p:nvPr/>
        </p:nvGrpSpPr>
        <p:grpSpPr>
          <a:xfrm>
            <a:off x="416955" y="5686199"/>
            <a:ext cx="483796" cy="472177"/>
            <a:chOff x="7198" y="3508"/>
            <a:chExt cx="2155" cy="2202"/>
          </a:xfrm>
        </p:grpSpPr>
        <p:sp>
          <p:nvSpPr>
            <p:cNvPr id="49" name="菱形 6"/>
            <p:cNvSpPr/>
            <p:nvPr/>
          </p:nvSpPr>
          <p:spPr>
            <a:xfrm>
              <a:off x="7198" y="3508"/>
              <a:ext cx="2155" cy="2202"/>
            </a:xfrm>
            <a:prstGeom prst="diamond">
              <a:avLst/>
            </a:prstGeom>
            <a:solidFill>
              <a:srgbClr val="F9BD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chemeClr val="bg1"/>
                </a:solidFill>
              </a:endParaRPr>
            </a:p>
          </p:txBody>
        </p:sp>
        <p:sp>
          <p:nvSpPr>
            <p:cNvPr id="50" name="矩形 10"/>
            <p:cNvSpPr/>
            <p:nvPr/>
          </p:nvSpPr>
          <p:spPr>
            <a:xfrm>
              <a:off x="7832" y="4100"/>
              <a:ext cx="888" cy="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endParaRPr lang="en-US" altLang="zh-CN" sz="3600" b="1" dirty="0" smtClean="0">
                <a:solidFill>
                  <a:schemeClr val="bg1"/>
                </a:solidFill>
                <a:latin typeface="微软雅黑" charset="-122"/>
                <a:ea typeface="微软雅黑" charset="-122"/>
              </a:endParaRPr>
            </a:p>
          </p:txBody>
        </p:sp>
      </p:grpSp>
    </p:spTree>
    <p:extLst>
      <p:ext uri="{BB962C8B-B14F-4D97-AF65-F5344CB8AC3E}">
        <p14:creationId xmlns:p14="http://schemas.microsoft.com/office/powerpoint/2010/main" val="232331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70"/>
                                        </p:tgtEl>
                                        <p:attrNameLst>
                                          <p:attrName>style.visibility</p:attrName>
                                        </p:attrNameLst>
                                      </p:cBhvr>
                                      <p:to>
                                        <p:strVal val="visible"/>
                                      </p:to>
                                    </p:set>
                                    <p:animEffect transition="in" filter="fade">
                                      <p:cBhvr>
                                        <p:cTn id="7" dur="1000"/>
                                        <p:tgtEl>
                                          <p:spTgt spid="1470"/>
                                        </p:tgtEl>
                                      </p:cBhvr>
                                    </p:animEffect>
                                    <p:anim calcmode="lin" valueType="num">
                                      <p:cBhvr>
                                        <p:cTn id="8" dur="1000" fill="hold"/>
                                        <p:tgtEl>
                                          <p:spTgt spid="1470"/>
                                        </p:tgtEl>
                                        <p:attrNameLst>
                                          <p:attrName>ppt_x</p:attrName>
                                        </p:attrNameLst>
                                      </p:cBhvr>
                                      <p:tavLst>
                                        <p:tav tm="0">
                                          <p:val>
                                            <p:strVal val="#ppt_x"/>
                                          </p:val>
                                        </p:tav>
                                        <p:tav tm="100000">
                                          <p:val>
                                            <p:strVal val="#ppt_x"/>
                                          </p:val>
                                        </p:tav>
                                      </p:tavLst>
                                    </p:anim>
                                    <p:anim calcmode="lin" valueType="num">
                                      <p:cBhvr>
                                        <p:cTn id="9" dur="1000" fill="hold"/>
                                        <p:tgtEl>
                                          <p:spTgt spid="14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circle(in)">
                                      <p:cBhvr>
                                        <p:cTn id="46" dur="2000"/>
                                        <p:tgtEl>
                                          <p:spTgt spid="4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471"/>
                                        </p:tgtEl>
                                        <p:attrNameLst>
                                          <p:attrName>style.visibility</p:attrName>
                                        </p:attrNameLst>
                                      </p:cBhvr>
                                      <p:to>
                                        <p:strVal val="visible"/>
                                      </p:to>
                                    </p:set>
                                    <p:animEffect transition="in" filter="circle(in)">
                                      <p:cBhvr>
                                        <p:cTn id="49" dur="2000"/>
                                        <p:tgtEl>
                                          <p:spTgt spid="1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 grpId="0"/>
      <p:bldP spid="1471" grpId="0"/>
      <p:bldP spid="2" grpId="0"/>
      <p:bldP spid="3"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15155"/>
            <a:ext cx="11140225" cy="5847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图片 3" descr="桃枝"/>
          <p:cNvPicPr>
            <a:picLocks noChangeAspect="1"/>
          </p:cNvPicPr>
          <p:nvPr/>
        </p:nvPicPr>
        <p:blipFill>
          <a:blip r:embed="rId3"/>
          <a:stretch>
            <a:fillRect/>
          </a:stretch>
        </p:blipFill>
        <p:spPr>
          <a:xfrm>
            <a:off x="-13335" y="4122420"/>
            <a:ext cx="2820670" cy="2772410"/>
          </a:xfrm>
          <a:prstGeom prst="rect">
            <a:avLst/>
          </a:prstGeom>
        </p:spPr>
      </p:pic>
      <p:pic>
        <p:nvPicPr>
          <p:cNvPr id="5" name="图片 4" descr="桃枝2"/>
          <p:cNvPicPr>
            <a:picLocks noChangeAspect="1"/>
          </p:cNvPicPr>
          <p:nvPr/>
        </p:nvPicPr>
        <p:blipFill>
          <a:blip r:embed="rId4"/>
          <a:stretch>
            <a:fillRect/>
          </a:stretch>
        </p:blipFill>
        <p:spPr>
          <a:xfrm>
            <a:off x="9571990" y="-48260"/>
            <a:ext cx="2609850" cy="2563495"/>
          </a:xfrm>
          <a:prstGeom prst="rect">
            <a:avLst/>
          </a:prstGeom>
        </p:spPr>
      </p:pic>
      <p:pic>
        <p:nvPicPr>
          <p:cNvPr id="12" name="图片 11" descr="蝴蝶"/>
          <p:cNvPicPr>
            <a:picLocks noChangeAspect="1"/>
          </p:cNvPicPr>
          <p:nvPr/>
        </p:nvPicPr>
        <p:blipFill>
          <a:blip r:embed="rId5" cstate="print"/>
          <a:stretch>
            <a:fillRect/>
          </a:stretch>
        </p:blipFill>
        <p:spPr>
          <a:xfrm rot="5400000">
            <a:off x="10260965" y="1095375"/>
            <a:ext cx="621665" cy="631190"/>
          </a:xfrm>
          <a:prstGeom prst="rect">
            <a:avLst/>
          </a:prstGeom>
        </p:spPr>
      </p:pic>
      <p:grpSp>
        <p:nvGrpSpPr>
          <p:cNvPr id="13" name="组合 12"/>
          <p:cNvGrpSpPr/>
          <p:nvPr/>
        </p:nvGrpSpPr>
        <p:grpSpPr>
          <a:xfrm>
            <a:off x="5205095" y="1771650"/>
            <a:ext cx="1772920" cy="1036955"/>
            <a:chOff x="7982" y="2329"/>
            <a:chExt cx="2792" cy="1633"/>
          </a:xfrm>
        </p:grpSpPr>
        <p:sp>
          <p:nvSpPr>
            <p:cNvPr id="10" name="矩形 9"/>
            <p:cNvSpPr/>
            <p:nvPr/>
          </p:nvSpPr>
          <p:spPr>
            <a:xfrm>
              <a:off x="7982" y="2447"/>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8109" y="2329"/>
              <a:ext cx="2665" cy="1515"/>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3"/>
          <p:cNvSpPr txBox="1"/>
          <p:nvPr/>
        </p:nvSpPr>
        <p:spPr>
          <a:xfrm>
            <a:off x="5285740" y="1846580"/>
            <a:ext cx="1611630" cy="830997"/>
          </a:xfrm>
          <a:prstGeom prst="rect">
            <a:avLst/>
          </a:prstGeom>
          <a:noFill/>
        </p:spPr>
        <p:txBody>
          <a:bodyPr wrap="square" rtlCol="0">
            <a:spAutoFit/>
          </a:bodyPr>
          <a:lstStyle/>
          <a:p>
            <a:pPr algn="ctr"/>
            <a:r>
              <a:rPr lang="en-US" altLang="zh-CN" sz="4800" b="1" dirty="0" smtClean="0">
                <a:solidFill>
                  <a:srgbClr val="77384B"/>
                </a:solidFill>
                <a:latin typeface="微软雅黑" charset="-122"/>
                <a:ea typeface="微软雅黑" charset="-122"/>
              </a:rPr>
              <a:t>II</a:t>
            </a:r>
            <a:endParaRPr lang="en-US" altLang="zh-CN" sz="4800" b="1" dirty="0">
              <a:solidFill>
                <a:srgbClr val="77384B"/>
              </a:solidFill>
              <a:latin typeface="微软雅黑" charset="-122"/>
              <a:ea typeface="微软雅黑" charset="-122"/>
            </a:endParaRPr>
          </a:p>
        </p:txBody>
      </p:sp>
      <p:pic>
        <p:nvPicPr>
          <p:cNvPr id="3" name="Picture 2"/>
          <p:cNvPicPr>
            <a:picLocks noChangeAspect="1"/>
          </p:cNvPicPr>
          <p:nvPr/>
        </p:nvPicPr>
        <p:blipFill>
          <a:blip r:embed="rId6"/>
          <a:stretch>
            <a:fillRect/>
          </a:stretch>
        </p:blipFill>
        <p:spPr>
          <a:xfrm>
            <a:off x="1812510" y="2808605"/>
            <a:ext cx="8443692" cy="2780017"/>
          </a:xfrm>
          <a:prstGeom prst="rect">
            <a:avLst/>
          </a:prstGeom>
        </p:spPr>
      </p:pic>
    </p:spTree>
    <p:extLst>
      <p:ext uri="{BB962C8B-B14F-4D97-AF65-F5344CB8AC3E}">
        <p14:creationId xmlns:p14="http://schemas.microsoft.com/office/powerpoint/2010/main" val="197666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edg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8488" y="1928894"/>
            <a:ext cx="3743720" cy="3743720"/>
          </a:xfrm>
          <a:prstGeom prst="rect">
            <a:avLst/>
          </a:prstGeom>
        </p:spPr>
      </p:pic>
      <p:sp>
        <p:nvSpPr>
          <p:cNvPr id="6" name="Rectangle 5"/>
          <p:cNvSpPr/>
          <p:nvPr/>
        </p:nvSpPr>
        <p:spPr>
          <a:xfrm>
            <a:off x="4446625" y="3749658"/>
            <a:ext cx="1967259" cy="1791260"/>
          </a:xfrm>
          <a:prstGeom prst="rect">
            <a:avLst/>
          </a:prstGeom>
          <a:solidFill>
            <a:srgbClr val="009999"/>
          </a:solidFill>
        </p:spPr>
        <p:txBody>
          <a:bodyPr wrap="square">
            <a:spAutoFit/>
          </a:bodyPr>
          <a:lstStyle/>
          <a:p>
            <a:pPr lvl="0" algn="ctr">
              <a:lnSpc>
                <a:spcPct val="115000"/>
              </a:lnSpc>
            </a:pPr>
            <a:r>
              <a:rPr lang="en-US" sz="2400" dirty="0" smtClean="0">
                <a:solidFill>
                  <a:schemeClr val="bg1"/>
                </a:solidFill>
                <a:latin typeface="Times New Roman"/>
                <a:ea typeface="Times New Roman"/>
                <a:cs typeface="Times New Roman"/>
                <a:sym typeface="Times New Roman"/>
              </a:rPr>
              <a:t>1. </a:t>
            </a:r>
            <a:r>
              <a:rPr lang="vi-VN" sz="2400" dirty="0" smtClean="0">
                <a:solidFill>
                  <a:schemeClr val="bg1"/>
                </a:solidFill>
                <a:latin typeface="Times New Roman"/>
                <a:ea typeface="Times New Roman"/>
                <a:cs typeface="Times New Roman"/>
                <a:sym typeface="Times New Roman"/>
              </a:rPr>
              <a:t>Vì </a:t>
            </a:r>
            <a:r>
              <a:rPr lang="vi-VN" sz="2400" dirty="0">
                <a:solidFill>
                  <a:schemeClr val="bg1"/>
                </a:solidFill>
                <a:latin typeface="Times New Roman"/>
                <a:ea typeface="Times New Roman"/>
                <a:cs typeface="Times New Roman"/>
                <a:sym typeface="Times New Roman"/>
              </a:rPr>
              <a:t>sao em biết VB này được kể ở ngôi thứ nhất?</a:t>
            </a:r>
          </a:p>
        </p:txBody>
      </p:sp>
      <p:sp>
        <p:nvSpPr>
          <p:cNvPr id="7" name="Rectangle 6"/>
          <p:cNvSpPr/>
          <p:nvPr/>
        </p:nvSpPr>
        <p:spPr>
          <a:xfrm>
            <a:off x="8613956" y="3545196"/>
            <a:ext cx="2057221" cy="1938992"/>
          </a:xfrm>
          <a:prstGeom prst="rect">
            <a:avLst/>
          </a:prstGeom>
          <a:solidFill>
            <a:schemeClr val="accent5">
              <a:lumMod val="20000"/>
              <a:lumOff val="80000"/>
            </a:schemeClr>
          </a:solidFill>
        </p:spPr>
        <p:txBody>
          <a:bodyPr wrap="square">
            <a:spAutoFit/>
          </a:bodyPr>
          <a:lstStyle/>
          <a:p>
            <a:pPr lvl="0" algn="ctr"/>
            <a:r>
              <a:rPr lang="en-US" sz="2400" dirty="0" smtClean="0">
                <a:latin typeface="Times New Roman"/>
                <a:ea typeface="Times New Roman"/>
                <a:cs typeface="Times New Roman"/>
                <a:sym typeface="Times New Roman"/>
              </a:rPr>
              <a:t>2. </a:t>
            </a:r>
            <a:r>
              <a:rPr lang="en-US" sz="2400" dirty="0" err="1" smtClean="0">
                <a:latin typeface="Times New Roman"/>
                <a:ea typeface="Times New Roman"/>
                <a:cs typeface="Times New Roman"/>
                <a:sym typeface="Times New Roman"/>
              </a:rPr>
              <a:t>Phần</a:t>
            </a:r>
            <a:r>
              <a:rPr lang="en-US" sz="2400" dirty="0" smtClean="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đoạn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đoạn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nào</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của</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viết</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giới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thiệu</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về</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sự</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kiện</a:t>
            </a:r>
            <a:r>
              <a:rPr lang="en-US" sz="2400" dirty="0">
                <a:latin typeface="Times New Roman"/>
                <a:ea typeface="Times New Roman"/>
                <a:cs typeface="Times New Roman"/>
                <a:sym typeface="Times New Roman"/>
              </a:rPr>
              <a:t>?</a:t>
            </a:r>
          </a:p>
        </p:txBody>
      </p:sp>
      <p:sp>
        <p:nvSpPr>
          <p:cNvPr id="8" name="Rectangle 7"/>
          <p:cNvSpPr/>
          <p:nvPr/>
        </p:nvSpPr>
        <p:spPr>
          <a:xfrm>
            <a:off x="8038989" y="1456763"/>
            <a:ext cx="2688143" cy="1791260"/>
          </a:xfrm>
          <a:prstGeom prst="rect">
            <a:avLst/>
          </a:prstGeom>
          <a:solidFill>
            <a:schemeClr val="accent6">
              <a:lumMod val="60000"/>
              <a:lumOff val="40000"/>
            </a:schemeClr>
          </a:solidFill>
        </p:spPr>
        <p:txBody>
          <a:bodyPr wrap="square">
            <a:spAutoFit/>
          </a:bodyPr>
          <a:lstStyle/>
          <a:p>
            <a:pPr lvl="0" algn="ctr">
              <a:lnSpc>
                <a:spcPct val="115000"/>
              </a:lnSpc>
            </a:pPr>
            <a:r>
              <a:rPr lang="en-US" sz="2400" dirty="0" smtClean="0">
                <a:solidFill>
                  <a:schemeClr val="bg1"/>
                </a:solidFill>
                <a:latin typeface="Times New Roman"/>
                <a:ea typeface="Times New Roman"/>
                <a:cs typeface="Times New Roman"/>
                <a:sym typeface="Times New Roman"/>
              </a:rPr>
              <a:t>3. </a:t>
            </a:r>
            <a:r>
              <a:rPr lang="vi-VN" sz="2400" dirty="0" smtClean="0">
                <a:solidFill>
                  <a:schemeClr val="bg1"/>
                </a:solidFill>
                <a:latin typeface="Times New Roman"/>
                <a:ea typeface="Times New Roman"/>
                <a:cs typeface="Times New Roman"/>
                <a:sym typeface="Times New Roman"/>
              </a:rPr>
              <a:t>Những </a:t>
            </a:r>
            <a:r>
              <a:rPr lang="vi-VN" sz="2400" dirty="0">
                <a:solidFill>
                  <a:schemeClr val="bg1"/>
                </a:solidFill>
                <a:latin typeface="Times New Roman"/>
                <a:ea typeface="Times New Roman"/>
                <a:cs typeface="Times New Roman"/>
                <a:sym typeface="Times New Roman"/>
              </a:rPr>
              <a:t>chi tiết nào giới thiệu về bối cảnh để người đọc hiểu về sự kiện?</a:t>
            </a:r>
          </a:p>
        </p:txBody>
      </p:sp>
      <p:sp>
        <p:nvSpPr>
          <p:cNvPr id="9" name="Rectangle 8"/>
          <p:cNvSpPr/>
          <p:nvPr/>
        </p:nvSpPr>
        <p:spPr>
          <a:xfrm>
            <a:off x="6619628" y="4098945"/>
            <a:ext cx="1788585" cy="1791260"/>
          </a:xfrm>
          <a:prstGeom prst="rect">
            <a:avLst/>
          </a:prstGeom>
          <a:solidFill>
            <a:srgbClr val="F9BDC4"/>
          </a:solidFill>
        </p:spPr>
        <p:txBody>
          <a:bodyPr wrap="square">
            <a:spAutoFit/>
          </a:bodyPr>
          <a:lstStyle/>
          <a:p>
            <a:pPr lvl="0" algn="ctr">
              <a:lnSpc>
                <a:spcPct val="115000"/>
              </a:lnSpc>
            </a:pPr>
            <a:r>
              <a:rPr lang="en-US" sz="2400" dirty="0" smtClean="0">
                <a:latin typeface="Times New Roman"/>
                <a:ea typeface="Times New Roman"/>
                <a:cs typeface="Times New Roman"/>
                <a:sym typeface="Times New Roman"/>
              </a:rPr>
              <a:t>4. </a:t>
            </a:r>
            <a:r>
              <a:rPr lang="vi-VN" sz="2400" dirty="0" smtClean="0">
                <a:latin typeface="Times New Roman"/>
                <a:ea typeface="Times New Roman"/>
                <a:cs typeface="Times New Roman"/>
                <a:sym typeface="Times New Roman"/>
              </a:rPr>
              <a:t>Bài </a:t>
            </a:r>
            <a:r>
              <a:rPr lang="vi-VN" sz="2400" dirty="0">
                <a:latin typeface="Times New Roman"/>
                <a:ea typeface="Times New Roman"/>
                <a:cs typeface="Times New Roman"/>
                <a:sym typeface="Times New Roman"/>
              </a:rPr>
              <a:t>viết tường thuật theo trình tự nào?</a:t>
            </a:r>
          </a:p>
        </p:txBody>
      </p:sp>
      <p:sp>
        <p:nvSpPr>
          <p:cNvPr id="10" name="Rectangle 9"/>
          <p:cNvSpPr/>
          <p:nvPr/>
        </p:nvSpPr>
        <p:spPr>
          <a:xfrm>
            <a:off x="5295394" y="1360109"/>
            <a:ext cx="2532235" cy="2215991"/>
          </a:xfrm>
          <a:prstGeom prst="rect">
            <a:avLst/>
          </a:prstGeom>
          <a:solidFill>
            <a:schemeClr val="accent4">
              <a:lumMod val="40000"/>
              <a:lumOff val="60000"/>
            </a:schemeClr>
          </a:solidFill>
        </p:spPr>
        <p:txBody>
          <a:bodyPr wrap="square">
            <a:spAutoFit/>
          </a:bodyPr>
          <a:lstStyle/>
          <a:p>
            <a:pPr lvl="0" algn="ctr">
              <a:lnSpc>
                <a:spcPct val="115000"/>
              </a:lnSpc>
            </a:pPr>
            <a:r>
              <a:rPr lang="en-US" sz="2400" dirty="0" smtClean="0">
                <a:latin typeface="Times New Roman"/>
                <a:ea typeface="Times New Roman"/>
                <a:cs typeface="Times New Roman"/>
                <a:sym typeface="Times New Roman"/>
              </a:rPr>
              <a:t>5. </a:t>
            </a:r>
            <a:r>
              <a:rPr lang="vi-VN" sz="2400" dirty="0" smtClean="0">
                <a:latin typeface="Times New Roman"/>
                <a:ea typeface="Times New Roman"/>
                <a:cs typeface="Times New Roman"/>
                <a:sym typeface="Times New Roman"/>
              </a:rPr>
              <a:t>Từ </a:t>
            </a:r>
            <a:r>
              <a:rPr lang="vi-VN" sz="2400" dirty="0">
                <a:latin typeface="Times New Roman"/>
                <a:ea typeface="Times New Roman"/>
                <a:cs typeface="Times New Roman"/>
                <a:sym typeface="Times New Roman"/>
              </a:rPr>
              <a:t>ngữ nào thể hiện nhận xét đánh giá của người viết trước sự kiện được tường thuật?</a:t>
            </a:r>
          </a:p>
        </p:txBody>
      </p:sp>
      <p:pic>
        <p:nvPicPr>
          <p:cNvPr id="3" name="Picture 2"/>
          <p:cNvPicPr>
            <a:picLocks noChangeAspect="1"/>
          </p:cNvPicPr>
          <p:nvPr/>
        </p:nvPicPr>
        <p:blipFill>
          <a:blip r:embed="rId7"/>
          <a:stretch>
            <a:fillRect/>
          </a:stretch>
        </p:blipFill>
        <p:spPr>
          <a:xfrm>
            <a:off x="358116" y="746477"/>
            <a:ext cx="4714023" cy="1859734"/>
          </a:xfrm>
          <a:prstGeom prst="rect">
            <a:avLst/>
          </a:prstGeom>
        </p:spPr>
      </p:pic>
    </p:spTree>
    <p:extLst>
      <p:ext uri="{BB962C8B-B14F-4D97-AF65-F5344CB8AC3E}">
        <p14:creationId xmlns:p14="http://schemas.microsoft.com/office/powerpoint/2010/main" val="2989444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90"/>
                                          </p:val>
                                        </p:tav>
                                        <p:tav tm="100000">
                                          <p:val>
                                            <p:fltVal val="0"/>
                                          </p:val>
                                        </p:tav>
                                      </p:tavLst>
                                    </p:anim>
                                    <p:animEffect transition="in" filter="fade">
                                      <p:cBhvr>
                                        <p:cTn id="43" dur="1000"/>
                                        <p:tgtEl>
                                          <p:spTgt spid="7"/>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2" name="Rectangle 1"/>
          <p:cNvSpPr/>
          <p:nvPr/>
        </p:nvSpPr>
        <p:spPr>
          <a:xfrm>
            <a:off x="3370125" y="1460828"/>
            <a:ext cx="6096000" cy="1384995"/>
          </a:xfrm>
          <a:prstGeom prst="rect">
            <a:avLst/>
          </a:prstGeom>
        </p:spPr>
        <p:txBody>
          <a:bodyPr>
            <a:spAutoFit/>
          </a:bodyPr>
          <a:lstStyle/>
          <a:p>
            <a:pPr lvl="0" algn="just">
              <a:lnSpc>
                <a:spcPct val="150000"/>
              </a:lnSpc>
            </a:pPr>
            <a:r>
              <a:rPr lang="vi-VN" sz="2800" dirty="0">
                <a:solidFill>
                  <a:srgbClr val="000000"/>
                </a:solidFill>
                <a:latin typeface="Times New Roman"/>
                <a:ea typeface="Times New Roman"/>
                <a:cs typeface="Times New Roman"/>
                <a:sym typeface="Times New Roman"/>
              </a:rPr>
              <a:t>+ Người thuyết minh xưng “</a:t>
            </a:r>
            <a:r>
              <a:rPr lang="vi-VN" sz="2800" i="1" dirty="0">
                <a:solidFill>
                  <a:srgbClr val="000000"/>
                </a:solidFill>
                <a:latin typeface="Times New Roman"/>
                <a:ea typeface="Times New Roman"/>
                <a:cs typeface="Times New Roman"/>
                <a:sym typeface="Times New Roman"/>
              </a:rPr>
              <a:t>tôi”:</a:t>
            </a:r>
            <a:r>
              <a:rPr lang="vi-VN" sz="2800" dirty="0">
                <a:solidFill>
                  <a:srgbClr val="000000"/>
                </a:solidFill>
                <a:latin typeface="Times New Roman"/>
                <a:ea typeface="Times New Roman"/>
                <a:cs typeface="Times New Roman"/>
                <a:sym typeface="Times New Roman"/>
              </a:rPr>
              <a:t> </a:t>
            </a:r>
            <a:r>
              <a:rPr lang="vi-VN" sz="2800" i="1" dirty="0">
                <a:solidFill>
                  <a:srgbClr val="000000"/>
                </a:solidFill>
                <a:latin typeface="Times New Roman"/>
                <a:ea typeface="Times New Roman"/>
                <a:cs typeface="Times New Roman"/>
                <a:sym typeface="Times New Roman"/>
              </a:rPr>
              <a:t>trường tôi, tôi được tham </a:t>
            </a:r>
            <a:r>
              <a:rPr lang="vi-VN" sz="2800" i="1" dirty="0" smtClean="0">
                <a:solidFill>
                  <a:srgbClr val="000000"/>
                </a:solidFill>
                <a:latin typeface="Times New Roman"/>
                <a:ea typeface="Times New Roman"/>
                <a:cs typeface="Times New Roman"/>
                <a:sym typeface="Times New Roman"/>
              </a:rPr>
              <a:t>gia</a:t>
            </a:r>
            <a:r>
              <a:rPr lang="en-US" sz="2800" i="1" dirty="0" smtClean="0">
                <a:solidFill>
                  <a:srgbClr val="000000"/>
                </a:solidFill>
                <a:latin typeface="Times New Roman"/>
                <a:ea typeface="Times New Roman"/>
                <a:cs typeface="Times New Roman"/>
                <a:sym typeface="Times New Roman"/>
              </a:rPr>
              <a:t>….</a:t>
            </a:r>
            <a:endParaRPr lang="vi-VN" sz="2800" dirty="0">
              <a:latin typeface="Times New Roman"/>
              <a:ea typeface="Times New Roman"/>
              <a:cs typeface="Times New Roman"/>
              <a:sym typeface="Times New Roman"/>
            </a:endParaRPr>
          </a:p>
        </p:txBody>
      </p:sp>
      <p:sp>
        <p:nvSpPr>
          <p:cNvPr id="15" name="Rectangle 14"/>
          <p:cNvSpPr/>
          <p:nvPr/>
        </p:nvSpPr>
        <p:spPr>
          <a:xfrm>
            <a:off x="485564" y="1400555"/>
            <a:ext cx="2360323" cy="2074414"/>
          </a:xfrm>
          <a:prstGeom prst="rect">
            <a:avLst/>
          </a:prstGeom>
          <a:solidFill>
            <a:srgbClr val="009999"/>
          </a:solidFill>
        </p:spPr>
        <p:txBody>
          <a:bodyPr wrap="square">
            <a:spAutoFit/>
          </a:bodyPr>
          <a:lstStyle/>
          <a:p>
            <a:pPr lvl="0" algn="ctr">
              <a:lnSpc>
                <a:spcPct val="115000"/>
              </a:lnSpc>
            </a:pPr>
            <a:r>
              <a:rPr lang="en-US" sz="2800" dirty="0" smtClean="0">
                <a:solidFill>
                  <a:schemeClr val="bg1"/>
                </a:solidFill>
                <a:latin typeface="Times New Roman"/>
                <a:ea typeface="Times New Roman"/>
                <a:cs typeface="Times New Roman"/>
                <a:sym typeface="Times New Roman"/>
              </a:rPr>
              <a:t>1. </a:t>
            </a:r>
            <a:r>
              <a:rPr lang="vi-VN" sz="2800" dirty="0" smtClean="0">
                <a:solidFill>
                  <a:schemeClr val="bg1"/>
                </a:solidFill>
                <a:latin typeface="Times New Roman"/>
                <a:ea typeface="Times New Roman"/>
                <a:cs typeface="Times New Roman"/>
                <a:sym typeface="Times New Roman"/>
              </a:rPr>
              <a:t>Vì </a:t>
            </a:r>
            <a:r>
              <a:rPr lang="vi-VN" sz="2800" dirty="0">
                <a:solidFill>
                  <a:schemeClr val="bg1"/>
                </a:solidFill>
                <a:latin typeface="Times New Roman"/>
                <a:ea typeface="Times New Roman"/>
                <a:cs typeface="Times New Roman"/>
                <a:sym typeface="Times New Roman"/>
              </a:rPr>
              <a:t>sao em biết VB này được kể ở ngôi thứ nhất?</a:t>
            </a:r>
          </a:p>
        </p:txBody>
      </p:sp>
      <p:sp>
        <p:nvSpPr>
          <p:cNvPr id="16" name="Rectangle 15"/>
          <p:cNvSpPr/>
          <p:nvPr/>
        </p:nvSpPr>
        <p:spPr>
          <a:xfrm>
            <a:off x="4450397" y="3946739"/>
            <a:ext cx="6096000" cy="1307537"/>
          </a:xfrm>
          <a:prstGeom prst="rect">
            <a:avLst/>
          </a:prstGeom>
        </p:spPr>
        <p:txBody>
          <a:bodyPr>
            <a:spAutoFit/>
          </a:bodyPr>
          <a:lstStyle/>
          <a:p>
            <a:pPr lvl="0" algn="just">
              <a:lnSpc>
                <a:spcPct val="150000"/>
              </a:lnSpc>
            </a:pP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Phần</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mở</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đẩu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đã</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giới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thiệu</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bối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cảnh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mục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đích</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tổ</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chức</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hội</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chợ</a:t>
            </a:r>
            <a:r>
              <a:rPr lang="en-US" sz="2800" dirty="0">
                <a:solidFill>
                  <a:srgbClr val="000000"/>
                </a:solidFill>
                <a:latin typeface="Times New Roman"/>
                <a:ea typeface="Times New Roman"/>
                <a:cs typeface="Times New Roman"/>
                <a:sym typeface="Times New Roman"/>
              </a:rPr>
              <a:t> </a:t>
            </a:r>
            <a:r>
              <a:rPr lang="en-US" sz="2800" dirty="0" err="1">
                <a:solidFill>
                  <a:srgbClr val="000000"/>
                </a:solidFill>
                <a:latin typeface="Times New Roman"/>
                <a:ea typeface="Times New Roman"/>
                <a:cs typeface="Times New Roman"/>
                <a:sym typeface="Times New Roman"/>
              </a:rPr>
              <a:t>xuân</a:t>
            </a:r>
            <a:r>
              <a:rPr lang="en-US" sz="2800" dirty="0">
                <a:solidFill>
                  <a:srgbClr val="000000"/>
                </a:solidFill>
                <a:latin typeface="Times New Roman"/>
                <a:ea typeface="Times New Roman"/>
                <a:cs typeface="Times New Roman"/>
                <a:sym typeface="Times New Roman"/>
              </a:rPr>
              <a:t>.</a:t>
            </a:r>
            <a:endParaRPr lang="en-US" sz="2800" dirty="0">
              <a:latin typeface="Times New Roman"/>
              <a:ea typeface="Times New Roman"/>
              <a:cs typeface="Times New Roman"/>
              <a:sym typeface="Times New Roman"/>
            </a:endParaRPr>
          </a:p>
        </p:txBody>
      </p:sp>
      <p:sp>
        <p:nvSpPr>
          <p:cNvPr id="17" name="Rectangle 16"/>
          <p:cNvSpPr/>
          <p:nvPr/>
        </p:nvSpPr>
        <p:spPr>
          <a:xfrm>
            <a:off x="1437681" y="3795379"/>
            <a:ext cx="2816411" cy="1815882"/>
          </a:xfrm>
          <a:prstGeom prst="rect">
            <a:avLst/>
          </a:prstGeom>
          <a:solidFill>
            <a:schemeClr val="accent5">
              <a:lumMod val="20000"/>
              <a:lumOff val="80000"/>
            </a:schemeClr>
          </a:solidFill>
        </p:spPr>
        <p:txBody>
          <a:bodyPr wrap="square">
            <a:spAutoFit/>
          </a:bodyPr>
          <a:lstStyle/>
          <a:p>
            <a:pPr lvl="0" algn="ctr"/>
            <a:r>
              <a:rPr lang="en-US" sz="2800" dirty="0" smtClean="0">
                <a:latin typeface="Times New Roman"/>
                <a:ea typeface="Times New Roman"/>
                <a:cs typeface="Times New Roman"/>
                <a:sym typeface="Times New Roman"/>
              </a:rPr>
              <a:t>2. </a:t>
            </a:r>
            <a:r>
              <a:rPr lang="en-US" sz="2800" dirty="0" err="1" smtClean="0">
                <a:latin typeface="Times New Roman"/>
                <a:ea typeface="Times New Roman"/>
                <a:cs typeface="Times New Roman"/>
                <a:sym typeface="Times New Roman"/>
              </a:rPr>
              <a:t>Phần</a:t>
            </a:r>
            <a:r>
              <a:rPr lang="en-US" sz="2800" dirty="0" smtClean="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đoạn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đoạn</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nào</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của</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bài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viết</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giới</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thiệu</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về</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sự</a:t>
            </a:r>
            <a:r>
              <a:rPr lang="en-US" sz="2800" dirty="0">
                <a:latin typeface="Times New Roman"/>
                <a:ea typeface="Times New Roman"/>
                <a:cs typeface="Times New Roman"/>
                <a:sym typeface="Times New Roman"/>
              </a:rPr>
              <a:t> </a:t>
            </a:r>
            <a:r>
              <a:rPr lang="en-US" sz="2800" dirty="0" err="1">
                <a:latin typeface="Times New Roman"/>
                <a:ea typeface="Times New Roman"/>
                <a:cs typeface="Times New Roman"/>
                <a:sym typeface="Times New Roman"/>
              </a:rPr>
              <a:t>kiện</a:t>
            </a:r>
            <a:r>
              <a:rPr lang="en-US" sz="2800" dirty="0">
                <a:latin typeface="Times New Roman"/>
                <a:ea typeface="Times New Roman"/>
                <a:cs typeface="Times New Roman"/>
                <a:sym typeface="Times New Roman"/>
              </a:rPr>
              <a:t>?</a:t>
            </a:r>
          </a:p>
        </p:txBody>
      </p:sp>
    </p:spTree>
    <p:extLst>
      <p:ext uri="{BB962C8B-B14F-4D97-AF65-F5344CB8AC3E}">
        <p14:creationId xmlns:p14="http://schemas.microsoft.com/office/powerpoint/2010/main" val="327514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p:cNvSpPr/>
          <p:nvPr/>
        </p:nvSpPr>
        <p:spPr>
          <a:xfrm>
            <a:off x="0" y="515155"/>
            <a:ext cx="11140225" cy="610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图片 4" descr="桃枝2"/>
          <p:cNvPicPr>
            <a:picLocks noChangeAspect="1"/>
          </p:cNvPicPr>
          <p:nvPr/>
        </p:nvPicPr>
        <p:blipFill>
          <a:blip r:embed="rId3"/>
          <a:stretch>
            <a:fillRect/>
          </a:stretch>
        </p:blipFill>
        <p:spPr>
          <a:xfrm>
            <a:off x="9504680" y="-48260"/>
            <a:ext cx="2677160" cy="2629535"/>
          </a:xfrm>
          <a:prstGeom prst="rect">
            <a:avLst/>
          </a:prstGeom>
        </p:spPr>
      </p:pic>
      <p:pic>
        <p:nvPicPr>
          <p:cNvPr id="12" name="图片 11" descr="蝴蝶"/>
          <p:cNvPicPr>
            <a:picLocks noChangeAspect="1"/>
          </p:cNvPicPr>
          <p:nvPr/>
        </p:nvPicPr>
        <p:blipFill>
          <a:blip r:embed="rId4" cstate="print"/>
          <a:stretch>
            <a:fillRect/>
          </a:stretch>
        </p:blipFill>
        <p:spPr>
          <a:xfrm rot="5400000">
            <a:off x="10235565" y="1133475"/>
            <a:ext cx="621665" cy="631190"/>
          </a:xfrm>
          <a:prstGeom prst="rect">
            <a:avLst/>
          </a:prstGeom>
        </p:spPr>
      </p:pic>
      <p:sp>
        <p:nvSpPr>
          <p:cNvPr id="2" name="Rectangle 1"/>
          <p:cNvSpPr/>
          <p:nvPr/>
        </p:nvSpPr>
        <p:spPr>
          <a:xfrm>
            <a:off x="3382060" y="2037542"/>
            <a:ext cx="7479933" cy="3108543"/>
          </a:xfrm>
          <a:prstGeom prst="rect">
            <a:avLst/>
          </a:prstGeom>
        </p:spPr>
        <p:txBody>
          <a:bodyPr wrap="square">
            <a:spAutoFit/>
          </a:bodyPr>
          <a:lstStyle/>
          <a:p>
            <a:pPr lvl="0" algn="just"/>
            <a:r>
              <a:rPr lang="vi-VN" sz="2800" dirty="0">
                <a:solidFill>
                  <a:srgbClr val="000000"/>
                </a:solidFill>
                <a:latin typeface="Times New Roman"/>
                <a:ea typeface="Times New Roman"/>
                <a:cs typeface="Times New Roman"/>
                <a:sym typeface="Times New Roman"/>
              </a:rPr>
              <a:t>+ Thời gian: cuối năm âm lịch, sắp đến </a:t>
            </a:r>
            <a:r>
              <a:rPr lang="vi-VN" sz="2800" dirty="0" smtClean="0">
                <a:solidFill>
                  <a:srgbClr val="000000"/>
                </a:solidFill>
                <a:latin typeface="Times New Roman"/>
                <a:ea typeface="Times New Roman"/>
                <a:cs typeface="Times New Roman"/>
                <a:sym typeface="Times New Roman"/>
              </a:rPr>
              <a:t>Tết</a:t>
            </a:r>
            <a:endParaRPr lang="en-US" sz="2800" dirty="0" smtClean="0">
              <a:solidFill>
                <a:srgbClr val="000000"/>
              </a:solidFill>
              <a:latin typeface="Times New Roman"/>
              <a:ea typeface="Times New Roman"/>
              <a:cs typeface="Times New Roman"/>
              <a:sym typeface="Times New Roman"/>
            </a:endParaRPr>
          </a:p>
          <a:p>
            <a:pPr lvl="0" algn="just"/>
            <a:r>
              <a:rPr lang="vi-VN" sz="2800" dirty="0" smtClean="0">
                <a:solidFill>
                  <a:srgbClr val="000000"/>
                </a:solidFill>
                <a:latin typeface="Times New Roman"/>
                <a:ea typeface="Times New Roman"/>
                <a:cs typeface="Times New Roman"/>
                <a:sym typeface="Times New Roman"/>
              </a:rPr>
              <a:t>+ </a:t>
            </a:r>
            <a:r>
              <a:rPr lang="vi-VN" sz="2800" dirty="0">
                <a:solidFill>
                  <a:srgbClr val="000000"/>
                </a:solidFill>
                <a:latin typeface="Times New Roman"/>
                <a:ea typeface="Times New Roman"/>
                <a:cs typeface="Times New Roman"/>
                <a:sym typeface="Times New Roman"/>
              </a:rPr>
              <a:t>Không gian: trong sân </a:t>
            </a:r>
            <a:r>
              <a:rPr lang="vi-VN" sz="2800" dirty="0" smtClean="0">
                <a:solidFill>
                  <a:srgbClr val="000000"/>
                </a:solidFill>
                <a:latin typeface="Times New Roman"/>
                <a:ea typeface="Times New Roman"/>
                <a:cs typeface="Times New Roman"/>
                <a:sym typeface="Times New Roman"/>
              </a:rPr>
              <a:t>trường</a:t>
            </a:r>
            <a:endParaRPr lang="vi-VN" sz="2800" dirty="0">
              <a:latin typeface="Times New Roman"/>
              <a:ea typeface="Times New Roman"/>
              <a:cs typeface="Times New Roman"/>
              <a:sym typeface="Times New Roman"/>
            </a:endParaRPr>
          </a:p>
          <a:p>
            <a:pPr lvl="0" algn="just"/>
            <a:r>
              <a:rPr lang="vi-VN" sz="2800" dirty="0">
                <a:solidFill>
                  <a:srgbClr val="000000"/>
                </a:solidFill>
                <a:latin typeface="Times New Roman"/>
                <a:ea typeface="Times New Roman"/>
                <a:cs typeface="Times New Roman"/>
                <a:sym typeface="Times New Roman"/>
              </a:rPr>
              <a:t>+ Diễn biến sự kiện: toàn bộ quá trình diễn ra hội chợ xuân từ việc chuẩn bị đến ngày diễn ra hội chợ, các hoạt động được tổ chức trong sân trường vào ngày hôm đó: khai mạc, hoạt động mua bán, vui chơi,...</a:t>
            </a:r>
            <a:endParaRPr lang="vi-VN" sz="2800" dirty="0">
              <a:latin typeface="Times New Roman"/>
              <a:ea typeface="Times New Roman"/>
              <a:cs typeface="Times New Roman"/>
              <a:sym typeface="Times New Roman"/>
            </a:endParaRPr>
          </a:p>
        </p:txBody>
      </p:sp>
      <p:sp>
        <p:nvSpPr>
          <p:cNvPr id="14" name="Rectangle 13"/>
          <p:cNvSpPr/>
          <p:nvPr/>
        </p:nvSpPr>
        <p:spPr>
          <a:xfrm>
            <a:off x="485164" y="2108701"/>
            <a:ext cx="2688143" cy="2530180"/>
          </a:xfrm>
          <a:prstGeom prst="rect">
            <a:avLst/>
          </a:prstGeom>
          <a:solidFill>
            <a:schemeClr val="accent6">
              <a:lumMod val="60000"/>
              <a:lumOff val="40000"/>
            </a:schemeClr>
          </a:solidFill>
        </p:spPr>
        <p:txBody>
          <a:bodyPr wrap="square">
            <a:spAutoFit/>
          </a:bodyPr>
          <a:lstStyle/>
          <a:p>
            <a:pPr lvl="0" algn="ctr">
              <a:lnSpc>
                <a:spcPct val="115000"/>
              </a:lnSpc>
            </a:pPr>
            <a:r>
              <a:rPr lang="en-US" sz="2800" dirty="0" smtClean="0">
                <a:solidFill>
                  <a:schemeClr val="bg1"/>
                </a:solidFill>
                <a:latin typeface="Times New Roman"/>
                <a:ea typeface="Times New Roman"/>
                <a:cs typeface="Times New Roman"/>
                <a:sym typeface="Times New Roman"/>
              </a:rPr>
              <a:t>3. </a:t>
            </a:r>
            <a:r>
              <a:rPr lang="vi-VN" sz="2800" dirty="0" smtClean="0">
                <a:solidFill>
                  <a:schemeClr val="bg1"/>
                </a:solidFill>
                <a:latin typeface="Times New Roman"/>
                <a:ea typeface="Times New Roman"/>
                <a:cs typeface="Times New Roman"/>
                <a:sym typeface="Times New Roman"/>
              </a:rPr>
              <a:t>Những </a:t>
            </a:r>
            <a:r>
              <a:rPr lang="vi-VN" sz="2800" dirty="0">
                <a:solidFill>
                  <a:schemeClr val="bg1"/>
                </a:solidFill>
                <a:latin typeface="Times New Roman"/>
                <a:ea typeface="Times New Roman"/>
                <a:cs typeface="Times New Roman"/>
                <a:sym typeface="Times New Roman"/>
              </a:rPr>
              <a:t>chi tiết nào giới thiệu về bối cảnh để người đọc hiểu về sự kiện?</a:t>
            </a:r>
          </a:p>
        </p:txBody>
      </p:sp>
    </p:spTree>
    <p:extLst>
      <p:ext uri="{BB962C8B-B14F-4D97-AF65-F5344CB8AC3E}">
        <p14:creationId xmlns:p14="http://schemas.microsoft.com/office/powerpoint/2010/main" val="298035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2016</Words>
  <PresentationFormat>Widescreen</PresentationFormat>
  <Paragraphs>199</Paragraphs>
  <Slides>28</Slides>
  <Notes>28</Notes>
  <HiddenSlides>0</HiddenSlides>
  <MMClips>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宋体</vt:lpstr>
      <vt:lpstr>楷体</vt:lpstr>
      <vt:lpstr>Arial</vt:lpstr>
      <vt:lpstr>Calibri</vt:lpstr>
      <vt:lpstr>Calibri Light</vt:lpstr>
      <vt:lpstr>华文行楷</vt:lpstr>
      <vt:lpstr>Times New Roman</vt:lpstr>
      <vt:lpstr>Wingdings</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2017-06-14T07:10:00Z</dcterms:created>
  <dcterms:modified xsi:type="dcterms:W3CDTF">2022-11-27T14:27:35Z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