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0" r:id="rId2"/>
    <p:sldId id="304" r:id="rId3"/>
    <p:sldId id="302" r:id="rId4"/>
    <p:sldId id="292" r:id="rId5"/>
    <p:sldId id="301" r:id="rId6"/>
    <p:sldId id="312" r:id="rId7"/>
    <p:sldId id="344" r:id="rId8"/>
    <p:sldId id="372" r:id="rId9"/>
    <p:sldId id="373" r:id="rId10"/>
    <p:sldId id="374" r:id="rId11"/>
    <p:sldId id="375" r:id="rId12"/>
    <p:sldId id="376" r:id="rId13"/>
    <p:sldId id="378" r:id="rId14"/>
    <p:sldId id="377" r:id="rId15"/>
    <p:sldId id="381" r:id="rId16"/>
    <p:sldId id="352" r:id="rId17"/>
    <p:sldId id="379" r:id="rId18"/>
    <p:sldId id="380" r:id="rId19"/>
    <p:sldId id="368" r:id="rId20"/>
    <p:sldId id="359" r:id="rId21"/>
    <p:sldId id="315" r:id="rId22"/>
    <p:sldId id="361" r:id="rId23"/>
    <p:sldId id="331" r:id="rId24"/>
    <p:sldId id="328" r:id="rId25"/>
    <p:sldId id="329" r:id="rId26"/>
    <p:sldId id="33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15" autoAdjust="0"/>
    <p:restoredTop sz="94657"/>
  </p:normalViewPr>
  <p:slideViewPr>
    <p:cSldViewPr snapToGrid="0">
      <p:cViewPr varScale="1">
        <p:scale>
          <a:sx n="82" d="100"/>
          <a:sy n="82" d="100"/>
        </p:scale>
        <p:origin x="48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3.2</a:t>
            </a:r>
          </a:p>
        </p:txBody>
      </p:sp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slow">
    <p:cover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3.2</a:t>
            </a:r>
          </a:p>
        </p:txBody>
      </p:sp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eduhome.com.vn/DHALesson?idGrade=10&amp;idSubject=1&amp;idSeries=118&amp;idTheme=1067&amp;IdLevel=3&amp;idThemeServer=83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7: Transportation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3.2: Writing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59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2F67CF-C3EB-4F3A-85A0-DD5D472AF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66" y="1262349"/>
            <a:ext cx="7899763" cy="46588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475ACB-60BB-43C8-A760-27436E576841}"/>
              </a:ext>
            </a:extLst>
          </p:cNvPr>
          <p:cNvSpPr txBox="1"/>
          <p:nvPr/>
        </p:nvSpPr>
        <p:spPr>
          <a:xfrm>
            <a:off x="165282" y="389981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writing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FAEDD6-C4EB-483F-B0CA-4413ADB75C7F}"/>
              </a:ext>
            </a:extLst>
          </p:cNvPr>
          <p:cNvSpPr/>
          <p:nvPr/>
        </p:nvSpPr>
        <p:spPr>
          <a:xfrm>
            <a:off x="2431621" y="470351"/>
            <a:ext cx="56089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Read Tony’s paragraph again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B27547-840B-4B1A-B8D6-6A2E76A4251D}"/>
              </a:ext>
            </a:extLst>
          </p:cNvPr>
          <p:cNvSpPr txBox="1"/>
          <p:nvPr/>
        </p:nvSpPr>
        <p:spPr>
          <a:xfrm>
            <a:off x="8508778" y="2393941"/>
            <a:ext cx="3408231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i="1" dirty="0"/>
              <a:t>2. </a:t>
            </a:r>
            <a:r>
              <a:rPr lang="en-US" sz="3000" i="1" dirty="0">
                <a:solidFill>
                  <a:srgbClr val="FF0000"/>
                </a:solidFill>
              </a:rPr>
              <a:t>Underline the reason he gives</a:t>
            </a:r>
            <a:endParaRPr lang="en-US" sz="30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1D6CFA-F85D-45A7-A134-232FE0C8F1F4}"/>
              </a:ext>
            </a:extLst>
          </p:cNvPr>
          <p:cNvCxnSpPr>
            <a:cxnSpLocks/>
          </p:cNvCxnSpPr>
          <p:nvPr/>
        </p:nvCxnSpPr>
        <p:spPr>
          <a:xfrm>
            <a:off x="2431621" y="2053652"/>
            <a:ext cx="50484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8328C1-C115-4ADD-87B7-6C8F2362B4E4}"/>
              </a:ext>
            </a:extLst>
          </p:cNvPr>
          <p:cNvCxnSpPr>
            <a:cxnSpLocks/>
          </p:cNvCxnSpPr>
          <p:nvPr/>
        </p:nvCxnSpPr>
        <p:spPr>
          <a:xfrm>
            <a:off x="274991" y="2488367"/>
            <a:ext cx="38156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767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2F67CF-C3EB-4F3A-85A0-DD5D472AF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66" y="1262349"/>
            <a:ext cx="7899763" cy="46588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475ACB-60BB-43C8-A760-27436E576841}"/>
              </a:ext>
            </a:extLst>
          </p:cNvPr>
          <p:cNvSpPr txBox="1"/>
          <p:nvPr/>
        </p:nvSpPr>
        <p:spPr>
          <a:xfrm>
            <a:off x="165282" y="389981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writing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FAEDD6-C4EB-483F-B0CA-4413ADB75C7F}"/>
              </a:ext>
            </a:extLst>
          </p:cNvPr>
          <p:cNvSpPr/>
          <p:nvPr/>
        </p:nvSpPr>
        <p:spPr>
          <a:xfrm>
            <a:off x="2431621" y="470351"/>
            <a:ext cx="56089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Read Tony’s paragraph again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B27547-840B-4B1A-B8D6-6A2E76A4251D}"/>
              </a:ext>
            </a:extLst>
          </p:cNvPr>
          <p:cNvSpPr txBox="1"/>
          <p:nvPr/>
        </p:nvSpPr>
        <p:spPr>
          <a:xfrm>
            <a:off x="8389027" y="1886768"/>
            <a:ext cx="3123418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i="1" dirty="0"/>
              <a:t>3. </a:t>
            </a:r>
            <a:r>
              <a:rPr lang="en-US" sz="30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Underline the evidence he gives.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1D2ED3-D67B-4A18-92F6-0C0637E1D404}"/>
              </a:ext>
            </a:extLst>
          </p:cNvPr>
          <p:cNvCxnSpPr>
            <a:cxnSpLocks/>
          </p:cNvCxnSpPr>
          <p:nvPr/>
        </p:nvCxnSpPr>
        <p:spPr>
          <a:xfrm>
            <a:off x="4221351" y="2473377"/>
            <a:ext cx="2789049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477976-54CE-4CC3-9600-1E6D55BDAC81}"/>
              </a:ext>
            </a:extLst>
          </p:cNvPr>
          <p:cNvCxnSpPr>
            <a:cxnSpLocks/>
          </p:cNvCxnSpPr>
          <p:nvPr/>
        </p:nvCxnSpPr>
        <p:spPr>
          <a:xfrm>
            <a:off x="289399" y="2864715"/>
            <a:ext cx="7055781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7B4BDE-BCE1-4103-AF5F-59C29C2F91B3}"/>
              </a:ext>
            </a:extLst>
          </p:cNvPr>
          <p:cNvCxnSpPr>
            <a:cxnSpLocks/>
          </p:cNvCxnSpPr>
          <p:nvPr/>
        </p:nvCxnSpPr>
        <p:spPr>
          <a:xfrm>
            <a:off x="344363" y="3252865"/>
            <a:ext cx="6850916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1E8587F-C264-4BAA-B0A5-D8216440BAFD}"/>
              </a:ext>
            </a:extLst>
          </p:cNvPr>
          <p:cNvCxnSpPr>
            <a:cxnSpLocks/>
          </p:cNvCxnSpPr>
          <p:nvPr/>
        </p:nvCxnSpPr>
        <p:spPr>
          <a:xfrm>
            <a:off x="344363" y="3702570"/>
            <a:ext cx="7000817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0D80B40-5EBE-46E2-B9E5-E33583796FED}"/>
              </a:ext>
            </a:extLst>
          </p:cNvPr>
          <p:cNvCxnSpPr>
            <a:cxnSpLocks/>
          </p:cNvCxnSpPr>
          <p:nvPr/>
        </p:nvCxnSpPr>
        <p:spPr>
          <a:xfrm>
            <a:off x="344363" y="4064832"/>
            <a:ext cx="7000817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B4AED8E-0F9C-4D1D-9791-9B74047712AA}"/>
              </a:ext>
            </a:extLst>
          </p:cNvPr>
          <p:cNvCxnSpPr>
            <a:cxnSpLocks/>
          </p:cNvCxnSpPr>
          <p:nvPr/>
        </p:nvCxnSpPr>
        <p:spPr>
          <a:xfrm>
            <a:off x="344363" y="4469566"/>
            <a:ext cx="7000817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AD4E05-9006-4A77-9B10-07D7906396A3}"/>
              </a:ext>
            </a:extLst>
          </p:cNvPr>
          <p:cNvCxnSpPr>
            <a:cxnSpLocks/>
          </p:cNvCxnSpPr>
          <p:nvPr/>
        </p:nvCxnSpPr>
        <p:spPr>
          <a:xfrm>
            <a:off x="165282" y="4874302"/>
            <a:ext cx="1288764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0103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2F67CF-C3EB-4F3A-85A0-DD5D472AF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66" y="1262349"/>
            <a:ext cx="7899763" cy="46588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475ACB-60BB-43C8-A760-27436E576841}"/>
              </a:ext>
            </a:extLst>
          </p:cNvPr>
          <p:cNvSpPr txBox="1"/>
          <p:nvPr/>
        </p:nvSpPr>
        <p:spPr>
          <a:xfrm>
            <a:off x="165282" y="389981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writing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FAEDD6-C4EB-483F-B0CA-4413ADB75C7F}"/>
              </a:ext>
            </a:extLst>
          </p:cNvPr>
          <p:cNvSpPr/>
          <p:nvPr/>
        </p:nvSpPr>
        <p:spPr>
          <a:xfrm>
            <a:off x="2431621" y="470351"/>
            <a:ext cx="56089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Read Tony’s paragraph again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B27547-840B-4B1A-B8D6-6A2E76A4251D}"/>
              </a:ext>
            </a:extLst>
          </p:cNvPr>
          <p:cNvSpPr txBox="1"/>
          <p:nvPr/>
        </p:nvSpPr>
        <p:spPr>
          <a:xfrm>
            <a:off x="8493959" y="2136338"/>
            <a:ext cx="2853595" cy="19389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i="1" dirty="0"/>
              <a:t>4. Which sentence does he use to give his opinion again?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A948CA-B814-401D-B07B-C9A030D3538A}"/>
              </a:ext>
            </a:extLst>
          </p:cNvPr>
          <p:cNvCxnSpPr>
            <a:cxnSpLocks/>
          </p:cNvCxnSpPr>
          <p:nvPr/>
        </p:nvCxnSpPr>
        <p:spPr>
          <a:xfrm>
            <a:off x="1475227" y="4856812"/>
            <a:ext cx="59449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B308CF-9050-402A-AB98-9BF1DB16F498}"/>
              </a:ext>
            </a:extLst>
          </p:cNvPr>
          <p:cNvCxnSpPr>
            <a:cxnSpLocks/>
          </p:cNvCxnSpPr>
          <p:nvPr/>
        </p:nvCxnSpPr>
        <p:spPr>
          <a:xfrm>
            <a:off x="330174" y="5291527"/>
            <a:ext cx="14399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2956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extLst>
              <a:ext uri="{FF2B5EF4-FFF2-40B4-BE49-F238E27FC236}">
                <a16:creationId xmlns:a16="http://schemas.microsoft.com/office/drawing/2014/main" id="{D14208BE-B041-42AD-ADA1-EF4276CC7278}"/>
              </a:ext>
            </a:extLst>
          </p:cNvPr>
          <p:cNvSpPr/>
          <p:nvPr/>
        </p:nvSpPr>
        <p:spPr>
          <a:xfrm>
            <a:off x="329784" y="822944"/>
            <a:ext cx="1753849" cy="8544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DEC08F-DBB8-4850-9C9E-87572A1B2876}"/>
              </a:ext>
            </a:extLst>
          </p:cNvPr>
          <p:cNvSpPr txBox="1"/>
          <p:nvPr/>
        </p:nvSpPr>
        <p:spPr>
          <a:xfrm>
            <a:off x="2503358" y="650000"/>
            <a:ext cx="7734924" cy="1200329"/>
          </a:xfrm>
          <a:prstGeom prst="rect">
            <a:avLst/>
          </a:prstGeom>
          <a:solidFill>
            <a:srgbClr val="92D05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How many parts are there in an opinion paragraph?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B4A785-24FB-412D-8F93-4FB251CE7964}"/>
              </a:ext>
            </a:extLst>
          </p:cNvPr>
          <p:cNvSpPr txBox="1"/>
          <p:nvPr/>
        </p:nvSpPr>
        <p:spPr>
          <a:xfrm>
            <a:off x="2788174" y="2092025"/>
            <a:ext cx="2788171" cy="64633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 parts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54F16D-94EA-4998-AF5A-306DEACA8D77}"/>
              </a:ext>
            </a:extLst>
          </p:cNvPr>
          <p:cNvSpPr txBox="1"/>
          <p:nvPr/>
        </p:nvSpPr>
        <p:spPr>
          <a:xfrm>
            <a:off x="2773182" y="2980052"/>
            <a:ext cx="4152275" cy="646331"/>
          </a:xfrm>
          <a:prstGeom prst="rect">
            <a:avLst/>
          </a:prstGeom>
          <a:solidFill>
            <a:srgbClr val="92D05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What are they?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51899A-4D7B-4AE1-B720-0C76B32496D9}"/>
              </a:ext>
            </a:extLst>
          </p:cNvPr>
          <p:cNvSpPr txBox="1"/>
          <p:nvPr/>
        </p:nvSpPr>
        <p:spPr>
          <a:xfrm>
            <a:off x="2503359" y="3930175"/>
            <a:ext cx="7734924" cy="230832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Start with your main opinion.</a:t>
            </a:r>
          </a:p>
          <a:p>
            <a:pPr marL="742950" indent="-742950"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Give reasons</a:t>
            </a:r>
          </a:p>
          <a:p>
            <a:pPr marL="742950" indent="-742950"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Give evidence</a:t>
            </a:r>
          </a:p>
          <a:p>
            <a:pPr marL="742950" indent="-742950"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Finish with your main opinion again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E773B056-BE3D-45ED-B9E3-F94745E8B8C6}"/>
              </a:ext>
            </a:extLst>
          </p:cNvPr>
          <p:cNvSpPr/>
          <p:nvPr/>
        </p:nvSpPr>
        <p:spPr>
          <a:xfrm>
            <a:off x="329783" y="2875997"/>
            <a:ext cx="1753849" cy="8544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826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16782D-2EB6-4D02-BFB0-BFDA1CF64D85}"/>
              </a:ext>
            </a:extLst>
          </p:cNvPr>
          <p:cNvSpPr/>
          <p:nvPr/>
        </p:nvSpPr>
        <p:spPr>
          <a:xfrm>
            <a:off x="165282" y="1018614"/>
            <a:ext cx="113771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b.  Write full sentences using the prompts. Then, number the sentences (1–4) to match them with the parts of an opinion paragraph. Use the skill box to help you.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9270DD-1174-4920-BEF7-2B5CD9123AA2}"/>
              </a:ext>
            </a:extLst>
          </p:cNvPr>
          <p:cNvSpPr txBox="1"/>
          <p:nvPr/>
        </p:nvSpPr>
        <p:spPr>
          <a:xfrm>
            <a:off x="165282" y="389981"/>
            <a:ext cx="4826443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writing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0653DD-1070-41D4-8A69-D45494329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4465"/>
            <a:ext cx="12065796" cy="34996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46C845-4797-4C6C-B16E-8767E6041275}"/>
              </a:ext>
            </a:extLst>
          </p:cNvPr>
          <p:cNvSpPr txBox="1"/>
          <p:nvPr/>
        </p:nvSpPr>
        <p:spPr>
          <a:xfrm>
            <a:off x="11310078" y="2893102"/>
            <a:ext cx="464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AE8CE2-8FB6-4E80-8C44-402817F2C3ED}"/>
              </a:ext>
            </a:extLst>
          </p:cNvPr>
          <p:cNvSpPr/>
          <p:nvPr/>
        </p:nvSpPr>
        <p:spPr>
          <a:xfrm>
            <a:off x="476492" y="3814525"/>
            <a:ext cx="967707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I think all the teens in my school should have a Speed Wheel.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DF2310-5898-4E3C-BFFB-B8402D1B99EE}"/>
              </a:ext>
            </a:extLst>
          </p:cNvPr>
          <p:cNvSpPr/>
          <p:nvPr/>
        </p:nvSpPr>
        <p:spPr>
          <a:xfrm>
            <a:off x="699614" y="4720714"/>
            <a:ext cx="67197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All of my classmates need a Speed Wheel.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5E5438-597D-40D4-87B0-2BB10010A730}"/>
              </a:ext>
            </a:extLst>
          </p:cNvPr>
          <p:cNvSpPr/>
          <p:nvPr/>
        </p:nvSpPr>
        <p:spPr>
          <a:xfrm>
            <a:off x="699614" y="5581335"/>
            <a:ext cx="890012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The Speed Wheel is reliable because it has a big battery.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7D9274-EDC3-4C52-A274-29033E9766F8}"/>
              </a:ext>
            </a:extLst>
          </p:cNvPr>
          <p:cNvSpPr txBox="1"/>
          <p:nvPr/>
        </p:nvSpPr>
        <p:spPr>
          <a:xfrm>
            <a:off x="11417508" y="3705070"/>
            <a:ext cx="464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0618B6-B351-4B2E-8DE2-AD7385314B8A}"/>
              </a:ext>
            </a:extLst>
          </p:cNvPr>
          <p:cNvSpPr txBox="1"/>
          <p:nvPr/>
        </p:nvSpPr>
        <p:spPr>
          <a:xfrm>
            <a:off x="11417508" y="4589485"/>
            <a:ext cx="464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D57410-8B4D-4C3B-B9EC-E215B057BAA3}"/>
              </a:ext>
            </a:extLst>
          </p:cNvPr>
          <p:cNvSpPr txBox="1"/>
          <p:nvPr/>
        </p:nvSpPr>
        <p:spPr>
          <a:xfrm>
            <a:off x="11417508" y="5413942"/>
            <a:ext cx="464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139975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1BA15F-0AC1-49D5-8405-02679E9E5BA3}"/>
              </a:ext>
            </a:extLst>
          </p:cNvPr>
          <p:cNvSpPr txBox="1"/>
          <p:nvPr/>
        </p:nvSpPr>
        <p:spPr>
          <a:xfrm>
            <a:off x="304801" y="211100"/>
            <a:ext cx="118871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Rearrange these sentences to make a paragraph. The first one has been done for you.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73B4A0-A11E-435B-B084-897CC5186CCD}"/>
              </a:ext>
            </a:extLst>
          </p:cNvPr>
          <p:cNvSpPr/>
          <p:nvPr/>
        </p:nvSpPr>
        <p:spPr>
          <a:xfrm>
            <a:off x="689545" y="5834501"/>
            <a:ext cx="8287214" cy="492443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600" dirty="0"/>
              <a:t>g. The best part of the Moon Car is the big TV screen.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637634-AA18-4D03-86F3-DD16AAEC8891}"/>
              </a:ext>
            </a:extLst>
          </p:cNvPr>
          <p:cNvSpPr/>
          <p:nvPr/>
        </p:nvSpPr>
        <p:spPr>
          <a:xfrm>
            <a:off x="656036" y="1215402"/>
            <a:ext cx="8338059" cy="492443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600" dirty="0"/>
              <a:t>a. I think every adult in my city should drive a Moon Car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F12948-1941-4C54-91B3-71DFAF28D6D9}"/>
              </a:ext>
            </a:extLst>
          </p:cNvPr>
          <p:cNvSpPr txBox="1"/>
          <p:nvPr/>
        </p:nvSpPr>
        <p:spPr>
          <a:xfrm>
            <a:off x="9662192" y="1215401"/>
            <a:ext cx="479685" cy="4924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A57408-3C5F-4AC4-8EC5-A7EE16EDAAD7}"/>
              </a:ext>
            </a:extLst>
          </p:cNvPr>
          <p:cNvSpPr/>
          <p:nvPr/>
        </p:nvSpPr>
        <p:spPr>
          <a:xfrm>
            <a:off x="673375" y="2734815"/>
            <a:ext cx="8320721" cy="492443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600" dirty="0"/>
              <a:t>c. That's why all the adults should have a Moon Car.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68A053-0EED-4EB6-BAF4-3BDF2A5779B5}"/>
              </a:ext>
            </a:extLst>
          </p:cNvPr>
          <p:cNvSpPr/>
          <p:nvPr/>
        </p:nvSpPr>
        <p:spPr>
          <a:xfrm>
            <a:off x="689544" y="3298965"/>
            <a:ext cx="8304552" cy="492443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600" dirty="0"/>
              <a:t>d. The Moon Car is comfortable, convenient, and fun.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F9E126-395A-4948-BAAC-32DD4DA79F8B}"/>
              </a:ext>
            </a:extLst>
          </p:cNvPr>
          <p:cNvSpPr/>
          <p:nvPr/>
        </p:nvSpPr>
        <p:spPr>
          <a:xfrm>
            <a:off x="656037" y="4856098"/>
            <a:ext cx="8320721" cy="89255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600" dirty="0"/>
              <a:t>f. It has six big seats for the whole family. The seats can turn into a bed for a long trip.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DA76E6-8F6A-487E-A6AA-D31B7C868BAF}"/>
              </a:ext>
            </a:extLst>
          </p:cNvPr>
          <p:cNvSpPr/>
          <p:nvPr/>
        </p:nvSpPr>
        <p:spPr>
          <a:xfrm>
            <a:off x="656036" y="1778585"/>
            <a:ext cx="8338061" cy="89255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600" dirty="0"/>
              <a:t>b. And you don't have to drive it. The computer can take you anywhere you want to go.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90526D-CBAC-4081-8638-024EFB00B07D}"/>
              </a:ext>
            </a:extLst>
          </p:cNvPr>
          <p:cNvSpPr/>
          <p:nvPr/>
        </p:nvSpPr>
        <p:spPr>
          <a:xfrm>
            <a:off x="671025" y="3868691"/>
            <a:ext cx="8338061" cy="89255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600" dirty="0"/>
              <a:t>e. Children can watch shows or movies, or play video games. Adults can also use the internet to do their work.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E18F70-737E-471B-A775-C766D538C076}"/>
              </a:ext>
            </a:extLst>
          </p:cNvPr>
          <p:cNvSpPr txBox="1"/>
          <p:nvPr/>
        </p:nvSpPr>
        <p:spPr>
          <a:xfrm>
            <a:off x="9662191" y="1933669"/>
            <a:ext cx="479685" cy="4924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1024F9-FACB-4D5D-884B-159CFC9C31E8}"/>
              </a:ext>
            </a:extLst>
          </p:cNvPr>
          <p:cNvSpPr txBox="1"/>
          <p:nvPr/>
        </p:nvSpPr>
        <p:spPr>
          <a:xfrm>
            <a:off x="9662191" y="2671137"/>
            <a:ext cx="479685" cy="4924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089FD2-63D0-4B84-BFE0-55720F950776}"/>
              </a:ext>
            </a:extLst>
          </p:cNvPr>
          <p:cNvSpPr txBox="1"/>
          <p:nvPr/>
        </p:nvSpPr>
        <p:spPr>
          <a:xfrm>
            <a:off x="9662191" y="3363635"/>
            <a:ext cx="479685" cy="4924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0388D1-0B89-4B09-9203-70E6E9B04A44}"/>
              </a:ext>
            </a:extLst>
          </p:cNvPr>
          <p:cNvSpPr txBox="1"/>
          <p:nvPr/>
        </p:nvSpPr>
        <p:spPr>
          <a:xfrm>
            <a:off x="9662190" y="4056133"/>
            <a:ext cx="479685" cy="4924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8F2E5F-5FA0-4418-BC5F-31FD0E7ABACC}"/>
              </a:ext>
            </a:extLst>
          </p:cNvPr>
          <p:cNvSpPr txBox="1"/>
          <p:nvPr/>
        </p:nvSpPr>
        <p:spPr>
          <a:xfrm>
            <a:off x="9662189" y="5019426"/>
            <a:ext cx="479685" cy="4924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C6B027-BD73-46CD-96AE-B93E2037214B}"/>
              </a:ext>
            </a:extLst>
          </p:cNvPr>
          <p:cNvSpPr txBox="1"/>
          <p:nvPr/>
        </p:nvSpPr>
        <p:spPr>
          <a:xfrm>
            <a:off x="9662188" y="5821913"/>
            <a:ext cx="479685" cy="4924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570753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66C816-096B-44CA-8D5F-E60BF802F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58" y="298054"/>
            <a:ext cx="2305050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95C730-8EF3-4A4D-8149-6B78D2542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550" y="2475640"/>
            <a:ext cx="5505450" cy="3038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67C832-6CD0-4770-A2FB-8CCAE7C6C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52738"/>
            <a:ext cx="6534150" cy="24860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D5956A-F718-42C4-91A0-4E2059C48717}"/>
              </a:ext>
            </a:extLst>
          </p:cNvPr>
          <p:cNvSpPr/>
          <p:nvPr/>
        </p:nvSpPr>
        <p:spPr>
          <a:xfrm>
            <a:off x="559632" y="1012429"/>
            <a:ext cx="1053308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B0F0"/>
                </a:solidFill>
              </a:rPr>
              <a:t>Work in group of 4: Your town is going to buy one type of transportation for all the kids: Look at the pictures. Discuss the different kinds of transportation and choose one for the kids in your town. </a:t>
            </a:r>
          </a:p>
        </p:txBody>
      </p:sp>
    </p:spTree>
    <p:extLst>
      <p:ext uri="{BB962C8B-B14F-4D97-AF65-F5344CB8AC3E}">
        <p14:creationId xmlns:p14="http://schemas.microsoft.com/office/powerpoint/2010/main" val="29312766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36D1CE-CDDF-4533-9214-6EDE506BE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5368"/>
            <a:ext cx="5311670" cy="4387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D6F2B3-00D9-45DC-BB96-488148D3F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542" y="765054"/>
            <a:ext cx="6534150" cy="2486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103735-514B-48FD-B69E-502EE3C127E5}"/>
              </a:ext>
            </a:extLst>
          </p:cNvPr>
          <p:cNvSpPr txBox="1"/>
          <p:nvPr/>
        </p:nvSpPr>
        <p:spPr>
          <a:xfrm>
            <a:off x="0" y="164890"/>
            <a:ext cx="12187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Complete the table with your group. The present your idea to the whole class.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35A749-E8DF-49BD-930F-9E262ACBE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074" y="3249154"/>
            <a:ext cx="2981325" cy="1247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6DC5C9-D954-40B2-BAF6-E04CE588D9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1670" y="3349303"/>
            <a:ext cx="2381250" cy="2314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EEC22B-CBCA-4273-B954-265D8B5281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2479" y="3349746"/>
            <a:ext cx="191452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929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6971E9-8CF0-4994-ADEA-52C014005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44" y="854439"/>
            <a:ext cx="4993609" cy="37182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02797B-044C-478E-8D2F-5FE2D3C718BE}"/>
              </a:ext>
            </a:extLst>
          </p:cNvPr>
          <p:cNvSpPr txBox="1"/>
          <p:nvPr/>
        </p:nvSpPr>
        <p:spPr>
          <a:xfrm>
            <a:off x="5886138" y="854439"/>
            <a:ext cx="57012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Hello everyone. My name is….. I’m from group ……. Today, our group will talk about one type of transportation for all the kids. We think……..is good for the kids because……. </a:t>
            </a:r>
          </a:p>
        </p:txBody>
      </p:sp>
    </p:spTree>
    <p:extLst>
      <p:ext uri="{BB962C8B-B14F-4D97-AF65-F5344CB8AC3E}">
        <p14:creationId xmlns:p14="http://schemas.microsoft.com/office/powerpoint/2010/main" val="3508778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574D4E-C637-E5B3-E150-823B2811B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50" y="616947"/>
            <a:ext cx="4323601" cy="1054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BAFD87-E769-6507-8D2B-733F01C5381F}"/>
              </a:ext>
            </a:extLst>
          </p:cNvPr>
          <p:cNvSpPr txBox="1"/>
          <p:nvPr/>
        </p:nvSpPr>
        <p:spPr>
          <a:xfrm>
            <a:off x="588525" y="3048747"/>
            <a:ext cx="11130724" cy="35394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Pro-It" panose="020B0503030403090204" pitchFamily="34" charset="0"/>
                <a:ea typeface="+mn-ea"/>
                <a:cs typeface="+mn-cs"/>
              </a:rPr>
              <a:t>Sample answer:</a:t>
            </a:r>
            <a:b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Pro-It" panose="020B0503030403090204" pitchFamily="34" charset="0"/>
                <a:ea typeface="+mn-ea"/>
                <a:cs typeface="+mn-cs"/>
              </a:rPr>
            </a:br>
            <a:r>
              <a:rPr lang="en-US" sz="2800" dirty="0">
                <a:solidFill>
                  <a:srgbClr val="000000"/>
                </a:solidFill>
                <a:latin typeface="MyriadPro-Regular"/>
              </a:rPr>
              <a:t>I think every kid in my town should have a Flyboard. The Flyboard </a:t>
            </a:r>
          </a:p>
          <a:p>
            <a:pPr lvl="0">
              <a:defRPr/>
            </a:pPr>
            <a:r>
              <a:rPr lang="en-US" sz="2800" dirty="0">
                <a:solidFill>
                  <a:srgbClr val="000000"/>
                </a:solidFill>
                <a:latin typeface="MyriadPro-Regular"/>
              </a:rPr>
              <a:t>is fast and convenient. The Flyboard can travel 30 kilometers per </a:t>
            </a:r>
          </a:p>
          <a:p>
            <a:pPr lvl="0">
              <a:defRPr/>
            </a:pPr>
            <a:r>
              <a:rPr lang="en-US" sz="2800" dirty="0">
                <a:solidFill>
                  <a:srgbClr val="000000"/>
                </a:solidFill>
                <a:latin typeface="MyriadPro-Regular"/>
              </a:rPr>
              <a:t>hour. I can go anywhere in a few minutes. The battery lasts for </a:t>
            </a:r>
          </a:p>
          <a:p>
            <a:pPr lvl="0">
              <a:defRPr/>
            </a:pPr>
            <a:r>
              <a:rPr lang="en-US" sz="2800" dirty="0">
                <a:solidFill>
                  <a:srgbClr val="000000"/>
                </a:solidFill>
                <a:latin typeface="MyriadPro-Regular"/>
              </a:rPr>
              <a:t>eight hours. I can ride it to school every day and I don’t have to </a:t>
            </a:r>
          </a:p>
          <a:p>
            <a:pPr lvl="0">
              <a:defRPr/>
            </a:pPr>
            <a:r>
              <a:rPr lang="en-US" sz="2800" dirty="0">
                <a:solidFill>
                  <a:srgbClr val="000000"/>
                </a:solidFill>
                <a:latin typeface="MyriadPro-Regular"/>
              </a:rPr>
              <a:t>charge it. The Flyboard has an electronic map, so I won’t get lost. </a:t>
            </a:r>
          </a:p>
          <a:p>
            <a:pPr lvl="0">
              <a:defRPr/>
            </a:pPr>
            <a:r>
              <a:rPr lang="en-US" sz="2800" dirty="0">
                <a:solidFill>
                  <a:srgbClr val="000000"/>
                </a:solidFill>
                <a:latin typeface="MyriadPro-Regular"/>
              </a:rPr>
              <a:t>That’s why all kids in my town need a Flyboard.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71144D-C193-01F2-FCF3-E941DEAE0045}"/>
              </a:ext>
            </a:extLst>
          </p:cNvPr>
          <p:cNvSpPr txBox="1"/>
          <p:nvPr/>
        </p:nvSpPr>
        <p:spPr>
          <a:xfrm>
            <a:off x="87399" y="416892"/>
            <a:ext cx="1775361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 - writing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53C926-4120-4BB4-B1A0-B64211ED5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256" y="416892"/>
            <a:ext cx="6005278" cy="22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707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64611" y="5087131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4211" y="2951587"/>
            <a:ext cx="3813910" cy="7779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123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E20BBC-0A3D-430D-BCBE-9422D807B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71" y="1053729"/>
            <a:ext cx="9368852" cy="390609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2296876-E8F2-6817-51DD-C6225F409FD4}"/>
              </a:ext>
            </a:extLst>
          </p:cNvPr>
          <p:cNvSpPr/>
          <p:nvPr/>
        </p:nvSpPr>
        <p:spPr>
          <a:xfrm>
            <a:off x="8900451" y="2606430"/>
            <a:ext cx="344130" cy="4424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664313C-0038-3705-E5A2-F8D2264B52A2}"/>
              </a:ext>
            </a:extLst>
          </p:cNvPr>
          <p:cNvSpPr/>
          <p:nvPr/>
        </p:nvSpPr>
        <p:spPr>
          <a:xfrm>
            <a:off x="8913750" y="3106996"/>
            <a:ext cx="344130" cy="4424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CE9DC00-7315-4F88-EDCB-3D76DEDC590E}"/>
              </a:ext>
            </a:extLst>
          </p:cNvPr>
          <p:cNvSpPr/>
          <p:nvPr/>
        </p:nvSpPr>
        <p:spPr>
          <a:xfrm>
            <a:off x="8913750" y="3607562"/>
            <a:ext cx="344130" cy="4424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5780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967" y="1786633"/>
            <a:ext cx="9553566" cy="423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298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3" y="1925263"/>
            <a:ext cx="11787412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Writing: 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writing an opinion paragraph about kind of transportation.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Talk about a kind of transportation for kids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</a:t>
            </a:r>
            <a:r>
              <a:rPr lang="en-US" sz="3600" i="1" dirty="0" smtClean="0">
                <a:solidFill>
                  <a:srgbClr val="0070C0"/>
                </a:solidFill>
              </a:rPr>
              <a:t>exercise on </a:t>
            </a:r>
            <a:r>
              <a:rPr lang="en-US" sz="3600" i="1" dirty="0">
                <a:solidFill>
                  <a:srgbClr val="0070C0"/>
                </a:solidFill>
              </a:rPr>
              <a:t>page 43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Complete the writing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 dirty="0" smtClean="0">
                <a:solidFill>
                  <a:srgbClr val="0070C0"/>
                </a:solidFill>
              </a:rPr>
              <a:t>on page 47.</a:t>
            </a:r>
            <a:endParaRPr lang="en-US" sz="3600" i="1" dirty="0">
              <a:solidFill>
                <a:srgbClr val="0070C0"/>
              </a:solidFill>
              <a:highlight>
                <a:srgbClr val="FFFF00"/>
              </a:highlight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Review Unit 6 (</a:t>
            </a:r>
            <a:r>
              <a:rPr lang="en-US" sz="3600" i="1" dirty="0" smtClean="0">
                <a:solidFill>
                  <a:srgbClr val="0070C0"/>
                </a:solidFill>
              </a:rPr>
              <a:t>pages </a:t>
            </a:r>
            <a:r>
              <a:rPr lang="en-US" sz="3600" i="1" dirty="0">
                <a:solidFill>
                  <a:srgbClr val="0070C0"/>
                </a:solidFill>
              </a:rPr>
              <a:t>102-103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Write an opinion paragraph about a type of transportation.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 Talk about a kind of transportation for </a:t>
            </a:r>
            <a:r>
              <a:rPr lang="en-US" sz="3600" dirty="0" smtClean="0">
                <a:solidFill>
                  <a:srgbClr val="0070C0"/>
                </a:solidFill>
              </a:rPr>
              <a:t>kids.</a:t>
            </a:r>
            <a:endParaRPr lang="en-US" sz="3600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3085" y="3566596"/>
            <a:ext cx="1148583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</a:rPr>
              <a:t>What are some types of transportation in the place you live?</a:t>
            </a:r>
          </a:p>
          <a:p>
            <a:r>
              <a:rPr lang="en-US" sz="4400" b="1" i="1" dirty="0">
                <a:solidFill>
                  <a:srgbClr val="0070C0"/>
                </a:solidFill>
              </a:rPr>
              <a:t>Which type of transportation is suitable for kids?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965" y="749982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913" y="391885"/>
            <a:ext cx="8768726" cy="5994886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writing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50" y="702860"/>
            <a:ext cx="2819575" cy="84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021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5073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writing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E306E-839F-458C-AD75-995587E19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87" y="1049311"/>
            <a:ext cx="11908123" cy="462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361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2F67CF-C3EB-4F3A-85A0-DD5D472AF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66" y="1262349"/>
            <a:ext cx="7899763" cy="46588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475ACB-60BB-43C8-A760-27436E576841}"/>
              </a:ext>
            </a:extLst>
          </p:cNvPr>
          <p:cNvSpPr txBox="1"/>
          <p:nvPr/>
        </p:nvSpPr>
        <p:spPr>
          <a:xfrm>
            <a:off x="165282" y="389981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writing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FAEDD6-C4EB-483F-B0CA-4413ADB75C7F}"/>
              </a:ext>
            </a:extLst>
          </p:cNvPr>
          <p:cNvSpPr/>
          <p:nvPr/>
        </p:nvSpPr>
        <p:spPr>
          <a:xfrm>
            <a:off x="2431621" y="470351"/>
            <a:ext cx="56089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Read Tony’s paragraph again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B27547-840B-4B1A-B8D6-6A2E76A4251D}"/>
              </a:ext>
            </a:extLst>
          </p:cNvPr>
          <p:cNvSpPr txBox="1"/>
          <p:nvPr/>
        </p:nvSpPr>
        <p:spPr>
          <a:xfrm>
            <a:off x="8040529" y="1588940"/>
            <a:ext cx="3827956" cy="40934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600" i="1" dirty="0"/>
              <a:t>Which sentence does he use to start his main opinion?</a:t>
            </a:r>
          </a:p>
          <a:p>
            <a:pPr marL="342900" indent="-342900">
              <a:buAutoNum type="arabicPeriod"/>
            </a:pPr>
            <a:r>
              <a:rPr lang="en-US" sz="2600" i="1" dirty="0"/>
              <a:t>Underline the reason he gives.</a:t>
            </a:r>
          </a:p>
          <a:p>
            <a:pPr marL="342900" indent="-342900">
              <a:buAutoNum type="arabicPeriod"/>
            </a:pPr>
            <a:r>
              <a:rPr lang="en-US" sz="2600" i="1" dirty="0"/>
              <a:t>Underline the evidence he gives.</a:t>
            </a:r>
          </a:p>
          <a:p>
            <a:pPr marL="342900" indent="-342900">
              <a:buAutoNum type="arabicPeriod"/>
            </a:pPr>
            <a:r>
              <a:rPr lang="en-US" sz="2600" i="1" dirty="0"/>
              <a:t>Which sentence does he use to give his opinion again?</a:t>
            </a:r>
          </a:p>
        </p:txBody>
      </p:sp>
    </p:spTree>
    <p:extLst>
      <p:ext uri="{BB962C8B-B14F-4D97-AF65-F5344CB8AC3E}">
        <p14:creationId xmlns:p14="http://schemas.microsoft.com/office/powerpoint/2010/main" val="31237652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2F67CF-C3EB-4F3A-85A0-DD5D472AF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66" y="1262349"/>
            <a:ext cx="7899763" cy="46588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475ACB-60BB-43C8-A760-27436E576841}"/>
              </a:ext>
            </a:extLst>
          </p:cNvPr>
          <p:cNvSpPr txBox="1"/>
          <p:nvPr/>
        </p:nvSpPr>
        <p:spPr>
          <a:xfrm>
            <a:off x="165282" y="389981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writing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FAEDD6-C4EB-483F-B0CA-4413ADB75C7F}"/>
              </a:ext>
            </a:extLst>
          </p:cNvPr>
          <p:cNvSpPr/>
          <p:nvPr/>
        </p:nvSpPr>
        <p:spPr>
          <a:xfrm>
            <a:off x="2431621" y="470351"/>
            <a:ext cx="56089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Read Tony’s paragraph again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B27547-840B-4B1A-B8D6-6A2E76A4251D}"/>
              </a:ext>
            </a:extLst>
          </p:cNvPr>
          <p:cNvSpPr txBox="1"/>
          <p:nvPr/>
        </p:nvSpPr>
        <p:spPr>
          <a:xfrm>
            <a:off x="8229991" y="1452054"/>
            <a:ext cx="3597249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000" i="1" dirty="0"/>
              <a:t>Which sentence does he use to start his main opinion?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EC6457C-D65D-4EDE-90CA-51EDAB0B658B}"/>
              </a:ext>
            </a:extLst>
          </p:cNvPr>
          <p:cNvCxnSpPr>
            <a:cxnSpLocks/>
          </p:cNvCxnSpPr>
          <p:nvPr/>
        </p:nvCxnSpPr>
        <p:spPr>
          <a:xfrm>
            <a:off x="397466" y="1663908"/>
            <a:ext cx="69177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6B60DD-F183-4599-B47D-ED26BB0105F8}"/>
              </a:ext>
            </a:extLst>
          </p:cNvPr>
          <p:cNvCxnSpPr>
            <a:cxnSpLocks/>
          </p:cNvCxnSpPr>
          <p:nvPr/>
        </p:nvCxnSpPr>
        <p:spPr>
          <a:xfrm>
            <a:off x="238287" y="2056150"/>
            <a:ext cx="21933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C5A21D5-B062-4637-A203-F1C774B7FF47}"/>
              </a:ext>
            </a:extLst>
          </p:cNvPr>
          <p:cNvSpPr txBox="1"/>
          <p:nvPr/>
        </p:nvSpPr>
        <p:spPr>
          <a:xfrm>
            <a:off x="8229991" y="3429000"/>
            <a:ext cx="35972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</a:rPr>
              <a:t>   In my opinion……..</a:t>
            </a:r>
          </a:p>
          <a:p>
            <a:r>
              <a:rPr lang="en-US" sz="3000" i="1" dirty="0">
                <a:solidFill>
                  <a:srgbClr val="0070C0"/>
                </a:solidFill>
              </a:rPr>
              <a:t>= I believe…….</a:t>
            </a:r>
          </a:p>
        </p:txBody>
      </p:sp>
    </p:spTree>
    <p:extLst>
      <p:ext uri="{BB962C8B-B14F-4D97-AF65-F5344CB8AC3E}">
        <p14:creationId xmlns:p14="http://schemas.microsoft.com/office/powerpoint/2010/main" val="13370402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5031</TotalTime>
  <Words>654</Words>
  <Application>Microsoft Office PowerPoint</Application>
  <PresentationFormat>Widescreen</PresentationFormat>
  <Paragraphs>92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MyriadPro-It</vt:lpstr>
      <vt:lpstr>MyriadPro-Regular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245</cp:revision>
  <dcterms:created xsi:type="dcterms:W3CDTF">2020-12-08T03:17:05Z</dcterms:created>
  <dcterms:modified xsi:type="dcterms:W3CDTF">2022-07-13T08:39:49Z</dcterms:modified>
</cp:coreProperties>
</file>