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9"/>
  </p:notesMasterIdLst>
  <p:sldIdLst>
    <p:sldId id="256" r:id="rId2"/>
    <p:sldId id="284" r:id="rId3"/>
    <p:sldId id="273" r:id="rId4"/>
    <p:sldId id="282" r:id="rId5"/>
    <p:sldId id="285" r:id="rId6"/>
    <p:sldId id="286" r:id="rId7"/>
    <p:sldId id="287" r:id="rId8"/>
    <p:sldId id="288" r:id="rId9"/>
    <p:sldId id="291" r:id="rId10"/>
    <p:sldId id="292" r:id="rId11"/>
    <p:sldId id="293" r:id="rId12"/>
    <p:sldId id="294" r:id="rId13"/>
    <p:sldId id="295" r:id="rId14"/>
    <p:sldId id="296" r:id="rId15"/>
    <p:sldId id="297" r:id="rId16"/>
    <p:sldId id="298" r:id="rId17"/>
    <p:sldId id="300" r:id="rId18"/>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wmf"/><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B66A75-A034-43F2-922C-1FAB7F1841B1}" type="datetimeFigureOut">
              <a:rPr lang="vi-VN" smtClean="0"/>
              <a:t>10/11/2020</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599370-5EB6-462D-900B-3FDBC98252AF}" type="slidenum">
              <a:rPr lang="vi-VN" smtClean="0"/>
              <a:t>‹#›</a:t>
            </a:fld>
            <a:endParaRPr lang="vi-VN"/>
          </a:p>
        </p:txBody>
      </p:sp>
    </p:spTree>
    <p:extLst>
      <p:ext uri="{BB962C8B-B14F-4D97-AF65-F5344CB8AC3E}">
        <p14:creationId xmlns:p14="http://schemas.microsoft.com/office/powerpoint/2010/main" val="2138047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6BF72A89-3A30-46B6-BA0D-7583AD7C6E3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5D0B290-D09F-4FF6-BE78-F660021C83D8}" type="slidenum">
              <a:rPr lang="en-US" altLang="vi-VN" smtClean="0"/>
              <a:pPr fontAlgn="base">
                <a:spcBef>
                  <a:spcPct val="0"/>
                </a:spcBef>
                <a:spcAft>
                  <a:spcPct val="0"/>
                </a:spcAft>
              </a:pPr>
              <a:t>3</a:t>
            </a:fld>
            <a:endParaRPr lang="en-US" altLang="vi-VN"/>
          </a:p>
        </p:txBody>
      </p:sp>
      <p:sp>
        <p:nvSpPr>
          <p:cNvPr id="7171" name="Rectangle 2">
            <a:extLst>
              <a:ext uri="{FF2B5EF4-FFF2-40B4-BE49-F238E27FC236}">
                <a16:creationId xmlns:a16="http://schemas.microsoft.com/office/drawing/2014/main" id="{47041549-0485-402D-B824-20918FDB59DC}"/>
              </a:ext>
            </a:extLst>
          </p:cNvPr>
          <p:cNvSpPr>
            <a:spLocks noRot="1" noChangeArrowheads="1" noTextEdit="1"/>
          </p:cNvSpPr>
          <p:nvPr>
            <p:ph type="sldImg"/>
          </p:nvPr>
        </p:nvSpPr>
        <p:spPr>
          <a:ln/>
        </p:spPr>
      </p:sp>
      <p:sp>
        <p:nvSpPr>
          <p:cNvPr id="7172" name="Rectangle 3">
            <a:extLst>
              <a:ext uri="{FF2B5EF4-FFF2-40B4-BE49-F238E27FC236}">
                <a16:creationId xmlns:a16="http://schemas.microsoft.com/office/drawing/2014/main" id="{E69611BC-8FC9-4718-A963-9E21201FD66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vi-VN" altLang="vi-V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11/10/2020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876095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29190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49737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7813"/>
            <a:ext cx="10972800" cy="5853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3" name="Date Placeholder 2">
            <a:extLst>
              <a:ext uri="{FF2B5EF4-FFF2-40B4-BE49-F238E27FC236}">
                <a16:creationId xmlns:a16="http://schemas.microsoft.com/office/drawing/2014/main" id="{77C6833D-C849-468F-BE04-D2F569F79D13}"/>
              </a:ext>
            </a:extLst>
          </p:cNvPr>
          <p:cNvSpPr>
            <a:spLocks noGrp="1"/>
          </p:cNvSpPr>
          <p:nvPr>
            <p:ph type="dt" sz="half" idx="10"/>
          </p:nvPr>
        </p:nvSpPr>
        <p:spPr>
          <a:xfrm>
            <a:off x="609600" y="6243638"/>
            <a:ext cx="2844800" cy="457200"/>
          </a:xfrm>
        </p:spPr>
        <p:txBody>
          <a:bodyPr/>
          <a:lstStyle>
            <a:lvl1pPr>
              <a:defRPr/>
            </a:lvl1pPr>
          </a:lstStyle>
          <a:p>
            <a:pPr>
              <a:defRPr/>
            </a:pPr>
            <a:endParaRPr lang="en-US" altLang="en-US"/>
          </a:p>
        </p:txBody>
      </p:sp>
      <p:sp>
        <p:nvSpPr>
          <p:cNvPr id="4" name="Footer Placeholder 3">
            <a:extLst>
              <a:ext uri="{FF2B5EF4-FFF2-40B4-BE49-F238E27FC236}">
                <a16:creationId xmlns:a16="http://schemas.microsoft.com/office/drawing/2014/main" id="{C543FC67-89E7-43D8-BE47-07B5E0F37679}"/>
              </a:ext>
            </a:extLst>
          </p:cNvPr>
          <p:cNvSpPr>
            <a:spLocks noGrp="1"/>
          </p:cNvSpPr>
          <p:nvPr>
            <p:ph type="ftr" sz="quarter" idx="11"/>
          </p:nvPr>
        </p:nvSpPr>
        <p:spPr>
          <a:xfrm>
            <a:off x="4165600" y="6248400"/>
            <a:ext cx="3860800" cy="457200"/>
          </a:xfrm>
        </p:spPr>
        <p:txBody>
          <a:bodyPr/>
          <a:lstStyle>
            <a:lvl1pPr>
              <a:defRPr/>
            </a:lvl1pPr>
          </a:lstStyle>
          <a:p>
            <a:pPr>
              <a:defRPr/>
            </a:pPr>
            <a:endParaRPr lang="en-US" altLang="en-US"/>
          </a:p>
        </p:txBody>
      </p:sp>
      <p:sp>
        <p:nvSpPr>
          <p:cNvPr id="5" name="Slide Number Placeholder 4">
            <a:extLst>
              <a:ext uri="{FF2B5EF4-FFF2-40B4-BE49-F238E27FC236}">
                <a16:creationId xmlns:a16="http://schemas.microsoft.com/office/drawing/2014/main" id="{A01E5752-D2C6-4ECB-8CE0-CC240A633837}"/>
              </a:ext>
            </a:extLst>
          </p:cNvPr>
          <p:cNvSpPr>
            <a:spLocks noGrp="1"/>
          </p:cNvSpPr>
          <p:nvPr>
            <p:ph type="sldNum" sz="quarter" idx="12"/>
          </p:nvPr>
        </p:nvSpPr>
        <p:spPr>
          <a:xfrm>
            <a:off x="8737600" y="6243638"/>
            <a:ext cx="2844800" cy="457200"/>
          </a:xfrm>
        </p:spPr>
        <p:txBody>
          <a:bodyPr/>
          <a:lstStyle>
            <a:lvl1pPr>
              <a:defRPr/>
            </a:lvl1pPr>
          </a:lstStyle>
          <a:p>
            <a:pPr>
              <a:defRPr/>
            </a:pPr>
            <a:fld id="{0BCE6097-EE67-41F3-950A-B423D1CAE0AC}" type="slidenum">
              <a:rPr lang="en-US" altLang="en-US"/>
              <a:pPr>
                <a:defRPr/>
              </a:pPr>
              <a:t>‹#›</a:t>
            </a:fld>
            <a:endParaRPr lang="en-US" altLang="en-US"/>
          </a:p>
        </p:txBody>
      </p:sp>
    </p:spTree>
    <p:extLst>
      <p:ext uri="{BB962C8B-B14F-4D97-AF65-F5344CB8AC3E}">
        <p14:creationId xmlns:p14="http://schemas.microsoft.com/office/powerpoint/2010/main" val="3544870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65087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11/10/2020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069599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47248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79029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361195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569645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11/10/2020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35981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11/10/2020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492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11/10/2020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90690337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 id="2147483674" r:id="rId12"/>
  </p:sldLayoutIdLst>
  <p:hf sldNum="0" hdr="0" ftr="0" dt="0"/>
  <p:txStyles>
    <p:titleStyle>
      <a:lvl1pPr algn="l" defTabSz="914400" rtl="0" eaLnBrk="1" latinLnBrk="0" hangingPunct="1">
        <a:lnSpc>
          <a:spcPct val="90000"/>
        </a:lnSpc>
        <a:spcBef>
          <a:spcPct val="0"/>
        </a:spcBef>
        <a:buNone/>
        <a:defRPr lang="en-US" sz="42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4.xml"/><Relationship Id="rId1" Type="http://schemas.openxmlformats.org/officeDocument/2006/relationships/vmlDrawing" Target="../drawings/vmlDrawing7.vml"/><Relationship Id="rId4" Type="http://schemas.openxmlformats.org/officeDocument/2006/relationships/image" Target="../media/image23.emf"/></Relationships>
</file>

<file path=ppt/slides/_rels/slide11.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4.xml"/><Relationship Id="rId1" Type="http://schemas.openxmlformats.org/officeDocument/2006/relationships/vmlDrawing" Target="../drawings/vmlDrawing8.vml"/><Relationship Id="rId4" Type="http://schemas.openxmlformats.org/officeDocument/2006/relationships/image" Target="../media/image31.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png"/><Relationship Id="rId4" Type="http://schemas.openxmlformats.org/officeDocument/2006/relationships/image" Target="../media/image5.wmf"/></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wmf"/><Relationship Id="rId11" Type="http://schemas.openxmlformats.org/officeDocument/2006/relationships/image" Target="../media/image8.png"/><Relationship Id="rId5" Type="http://schemas.openxmlformats.org/officeDocument/2006/relationships/oleObject" Target="../embeddings/oleObject3.bin"/><Relationship Id="rId10" Type="http://schemas.openxmlformats.org/officeDocument/2006/relationships/image" Target="../media/image12.wmf"/><Relationship Id="rId4" Type="http://schemas.openxmlformats.org/officeDocument/2006/relationships/image" Target="../media/image9.wmf"/><Relationship Id="rId9"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oleObject" Target="../embeddings/oleObject6.bin"/><Relationship Id="rId7"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8.png"/><Relationship Id="rId4" Type="http://schemas.openxmlformats.org/officeDocument/2006/relationships/image" Target="../media/image13.wmf"/><Relationship Id="rId9" Type="http://schemas.openxmlformats.org/officeDocument/2006/relationships/image" Target="../media/image15.emf"/></Relationships>
</file>

<file path=ppt/slides/_rels/slide7.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7.wmf"/><Relationship Id="rId11" Type="http://schemas.openxmlformats.org/officeDocument/2006/relationships/image" Target="../media/image8.png"/><Relationship Id="rId5" Type="http://schemas.openxmlformats.org/officeDocument/2006/relationships/oleObject" Target="../embeddings/oleObject10.bin"/><Relationship Id="rId10" Type="http://schemas.openxmlformats.org/officeDocument/2006/relationships/image" Target="../media/image19.wmf"/><Relationship Id="rId4" Type="http://schemas.openxmlformats.org/officeDocument/2006/relationships/image" Target="../media/image16.wmf"/><Relationship Id="rId9" Type="http://schemas.openxmlformats.org/officeDocument/2006/relationships/oleObject" Target="../embeddings/oleObject12.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4.xml"/><Relationship Id="rId1" Type="http://schemas.openxmlformats.org/officeDocument/2006/relationships/vmlDrawing" Target="../drawings/vmlDrawing5.vml"/><Relationship Id="rId4" Type="http://schemas.openxmlformats.org/officeDocument/2006/relationships/image" Target="../media/image19.wmf"/></Relationships>
</file>

<file path=ppt/slides/_rels/slide9.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4.xml"/><Relationship Id="rId1" Type="http://schemas.openxmlformats.org/officeDocument/2006/relationships/vmlDrawing" Target="../drawings/vmlDrawing6.vml"/><Relationship Id="rId6" Type="http://schemas.openxmlformats.org/officeDocument/2006/relationships/image" Target="../media/image21.wmf"/><Relationship Id="rId5" Type="http://schemas.openxmlformats.org/officeDocument/2006/relationships/oleObject" Target="../embeddings/oleObject15.bin"/><Relationship Id="rId4" Type="http://schemas.openxmlformats.org/officeDocument/2006/relationships/image" Target="../media/image20.w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2E53F97-FDAB-44B5-907D-626CADC97C2B}"/>
              </a:ext>
            </a:extLst>
          </p:cNvPr>
          <p:cNvPicPr>
            <a:picLocks noChangeAspect="1"/>
          </p:cNvPicPr>
          <p:nvPr/>
        </p:nvPicPr>
        <p:blipFill rotWithShape="1">
          <a:blip r:embed="rId2"/>
          <a:srcRect t="10934" b="4796"/>
          <a:stretch/>
        </p:blipFill>
        <p:spPr>
          <a:xfrm>
            <a:off x="20" y="10"/>
            <a:ext cx="12191979" cy="6857990"/>
          </a:xfrm>
          <a:prstGeom prst="rect">
            <a:avLst/>
          </a:prstGeom>
        </p:spPr>
      </p:pic>
      <p:sp>
        <p:nvSpPr>
          <p:cNvPr id="9" name="Rectangle 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11" name="Rectangle 1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3" name="Subtitle 2">
            <a:extLst>
              <a:ext uri="{FF2B5EF4-FFF2-40B4-BE49-F238E27FC236}">
                <a16:creationId xmlns:a16="http://schemas.microsoft.com/office/drawing/2014/main" id="{0F78DE8D-B775-450A-B795-58FE06655342}"/>
              </a:ext>
            </a:extLst>
          </p:cNvPr>
          <p:cNvSpPr>
            <a:spLocks noGrp="1"/>
          </p:cNvSpPr>
          <p:nvPr>
            <p:ph type="subTitle" idx="1"/>
          </p:nvPr>
        </p:nvSpPr>
        <p:spPr>
          <a:xfrm>
            <a:off x="1276055" y="3990546"/>
            <a:ext cx="4775075" cy="559656"/>
          </a:xfrm>
        </p:spPr>
        <p:txBody>
          <a:bodyPr>
            <a:normAutofit/>
          </a:bodyPr>
          <a:lstStyle/>
          <a:p>
            <a:endParaRPr lang="vi-VN">
              <a:solidFill>
                <a:schemeClr val="tx1"/>
              </a:solidFill>
            </a:endParaRPr>
          </a:p>
        </p:txBody>
      </p:sp>
      <p:sp>
        <p:nvSpPr>
          <p:cNvPr id="7" name="Rectangle 6">
            <a:extLst>
              <a:ext uri="{FF2B5EF4-FFF2-40B4-BE49-F238E27FC236}">
                <a16:creationId xmlns:a16="http://schemas.microsoft.com/office/drawing/2014/main" id="{F47D8B94-AD4E-40F8-B397-F0A7600D2D46}"/>
              </a:ext>
            </a:extLst>
          </p:cNvPr>
          <p:cNvSpPr/>
          <p:nvPr/>
        </p:nvSpPr>
        <p:spPr>
          <a:xfrm>
            <a:off x="624707" y="2962929"/>
            <a:ext cx="6077769" cy="1446550"/>
          </a:xfrm>
          <a:prstGeom prst="rect">
            <a:avLst/>
          </a:prstGeom>
          <a:noFill/>
        </p:spPr>
        <p:txBody>
          <a:bodyPr wrap="square">
            <a:spAutoFit/>
          </a:bodyPr>
          <a:lstStyle/>
          <a:p>
            <a:pPr algn="ctr">
              <a:defRPr/>
            </a:pPr>
            <a:r>
              <a:rPr lang="en-US" sz="4400" b="1" dirty="0">
                <a:ln w="0"/>
                <a:solidFill>
                  <a:srgbClr val="C00000"/>
                </a:solidFill>
                <a:effectLst>
                  <a:reflection blurRad="6350" stA="53000" endA="300" endPos="35500" dir="5400000" sy="-90000" algn="bl" rotWithShape="0"/>
                </a:effectLst>
                <a:latin typeface="UTM Helve" panose="02040603050506020204" pitchFamily="18" charset="0"/>
              </a:rPr>
              <a:t>ĐỊNH LUẬT OHM </a:t>
            </a:r>
          </a:p>
          <a:p>
            <a:pPr algn="ctr">
              <a:defRPr/>
            </a:pPr>
            <a:r>
              <a:rPr lang="en-US" sz="4400" b="1" dirty="0">
                <a:ln w="0"/>
                <a:solidFill>
                  <a:srgbClr val="C00000"/>
                </a:solidFill>
                <a:effectLst>
                  <a:reflection blurRad="6350" stA="53000" endA="300" endPos="35500" dir="5400000" sy="-90000" algn="bl" rotWithShape="0"/>
                </a:effectLst>
                <a:latin typeface="UTM Helve" panose="02040603050506020204" pitchFamily="18" charset="0"/>
              </a:rPr>
              <a:t>CHO TOÀN MẠCH </a:t>
            </a:r>
          </a:p>
        </p:txBody>
      </p:sp>
      <p:sp>
        <p:nvSpPr>
          <p:cNvPr id="10" name="TextBox 9">
            <a:extLst>
              <a:ext uri="{FF2B5EF4-FFF2-40B4-BE49-F238E27FC236}">
                <a16:creationId xmlns:a16="http://schemas.microsoft.com/office/drawing/2014/main" id="{83451411-8558-46C7-8F8B-15F5BD6AEF34}"/>
              </a:ext>
            </a:extLst>
          </p:cNvPr>
          <p:cNvSpPr txBox="1"/>
          <p:nvPr/>
        </p:nvSpPr>
        <p:spPr>
          <a:xfrm>
            <a:off x="511226" y="2182014"/>
            <a:ext cx="6191250" cy="523220"/>
          </a:xfrm>
          <a:prstGeom prst="rect">
            <a:avLst/>
          </a:prstGeom>
          <a:noFill/>
        </p:spPr>
        <p:txBody>
          <a:bodyPr wrap="square">
            <a:spAutoFit/>
          </a:bodyPr>
          <a:lstStyle/>
          <a:p>
            <a:pPr algn="ctr">
              <a:defRPr/>
            </a:pPr>
            <a:r>
              <a:rPr lang="en-US" sz="2800" b="1"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UTM Atlas" panose="02040603050506020204" pitchFamily="18" charset="0"/>
              </a:rPr>
              <a:t>CHỦ ĐỀ 7: </a:t>
            </a:r>
          </a:p>
        </p:txBody>
      </p:sp>
      <p:pic>
        <p:nvPicPr>
          <p:cNvPr id="12" name="Picture 5">
            <a:extLst>
              <a:ext uri="{FF2B5EF4-FFF2-40B4-BE49-F238E27FC236}">
                <a16:creationId xmlns:a16="http://schemas.microsoft.com/office/drawing/2014/main" id="{09475CCA-3CA1-486C-B290-577014119B80}"/>
              </a:ext>
            </a:extLst>
          </p:cNvPr>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7639785" y="4409479"/>
            <a:ext cx="3324225" cy="203835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grpSp>
        <p:nvGrpSpPr>
          <p:cNvPr id="13" name="Group 6">
            <a:extLst>
              <a:ext uri="{FF2B5EF4-FFF2-40B4-BE49-F238E27FC236}">
                <a16:creationId xmlns:a16="http://schemas.microsoft.com/office/drawing/2014/main" id="{43B12175-B01E-416F-890B-F9CE1BDFE713}"/>
              </a:ext>
            </a:extLst>
          </p:cNvPr>
          <p:cNvGrpSpPr>
            <a:grpSpLocks/>
          </p:cNvGrpSpPr>
          <p:nvPr/>
        </p:nvGrpSpPr>
        <p:grpSpPr bwMode="auto">
          <a:xfrm>
            <a:off x="7829550" y="285750"/>
            <a:ext cx="2667000" cy="3505200"/>
            <a:chOff x="3819" y="960"/>
            <a:chExt cx="1680" cy="2208"/>
          </a:xfrm>
        </p:grpSpPr>
        <p:pic>
          <p:nvPicPr>
            <p:cNvPr id="14" name="Picture 4" descr="GSOm">
              <a:extLst>
                <a:ext uri="{FF2B5EF4-FFF2-40B4-BE49-F238E27FC236}">
                  <a16:creationId xmlns:a16="http://schemas.microsoft.com/office/drawing/2014/main" id="{6458B209-8D28-4BEE-B766-9D1776D66E20}"/>
                </a:ext>
              </a:extLst>
            </p:cNvPr>
            <p:cNvPicPr>
              <a:picLocks noChangeAspect="1" noChangeArrowheads="1"/>
            </p:cNvPicPr>
            <p:nvPr/>
          </p:nvPicPr>
          <p:blipFill>
            <a:blip r:embed="rId4">
              <a:lum bright="-6000" contrast="30000"/>
              <a:extLst>
                <a:ext uri="{28A0092B-C50C-407E-A947-70E740481C1C}">
                  <a14:useLocalDpi xmlns:a14="http://schemas.microsoft.com/office/drawing/2010/main" val="0"/>
                </a:ext>
              </a:extLst>
            </a:blip>
            <a:srcRect/>
            <a:stretch>
              <a:fillRect/>
            </a:stretch>
          </p:blipFill>
          <p:spPr bwMode="auto">
            <a:xfrm>
              <a:off x="3840" y="960"/>
              <a:ext cx="1632" cy="1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5">
              <a:extLst>
                <a:ext uri="{FF2B5EF4-FFF2-40B4-BE49-F238E27FC236}">
                  <a16:creationId xmlns:a16="http://schemas.microsoft.com/office/drawing/2014/main" id="{1722AE4E-D72D-4FB9-AA49-EE55B1B64A48}"/>
                </a:ext>
              </a:extLst>
            </p:cNvPr>
            <p:cNvSpPr>
              <a:spLocks noChangeArrowheads="1"/>
            </p:cNvSpPr>
            <p:nvPr/>
          </p:nvSpPr>
          <p:spPr bwMode="auto">
            <a:xfrm>
              <a:off x="3819" y="2784"/>
              <a:ext cx="1680" cy="38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en-US" sz="2000" b="1">
                  <a:solidFill>
                    <a:srgbClr val="FF0000"/>
                  </a:solidFill>
                  <a:latin typeface="Times New Roman" panose="02020603050405020304" pitchFamily="18" charset="0"/>
                  <a:cs typeface="Times New Roman" panose="02020603050405020304" pitchFamily="18" charset="0"/>
                </a:rPr>
                <a:t>Ohm(1789 - 1854)</a:t>
              </a:r>
            </a:p>
            <a:p>
              <a:pPr algn="ctr" eaLnBrk="1" hangingPunct="1">
                <a:lnSpc>
                  <a:spcPct val="100000"/>
                </a:lnSpc>
                <a:spcBef>
                  <a:spcPct val="0"/>
                </a:spcBef>
                <a:buFontTx/>
                <a:buNone/>
              </a:pPr>
              <a:r>
                <a:rPr lang="en-US" altLang="en-US" sz="2000" b="1">
                  <a:solidFill>
                    <a:srgbClr val="FF0000"/>
                  </a:solidFill>
                  <a:latin typeface="Times New Roman" panose="02020603050405020304" pitchFamily="18" charset="0"/>
                  <a:cs typeface="Times New Roman" panose="02020603050405020304" pitchFamily="18" charset="0"/>
                </a:rPr>
                <a:t>Nhà vật lý người Đức</a:t>
              </a:r>
            </a:p>
          </p:txBody>
        </p:sp>
      </p:grpSp>
    </p:spTree>
    <p:extLst>
      <p:ext uri="{BB962C8B-B14F-4D97-AF65-F5344CB8AC3E}">
        <p14:creationId xmlns:p14="http://schemas.microsoft.com/office/powerpoint/2010/main" val="16549814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ircle(in)">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amond(in)">
                                      <p:cBhvr>
                                        <p:cTn id="1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FDC41E42-2DBE-4AEF-B2E0-EAD54573F87E}"/>
              </a:ext>
            </a:extLst>
          </p:cNvPr>
          <p:cNvSpPr txBox="1">
            <a:spLocks/>
          </p:cNvSpPr>
          <p:nvPr/>
        </p:nvSpPr>
        <p:spPr bwMode="auto">
          <a:xfrm>
            <a:off x="714375" y="1938338"/>
            <a:ext cx="10963276" cy="110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eaLnBrk="1" hangingPunct="1">
              <a:lnSpc>
                <a:spcPct val="115000"/>
              </a:lnSpc>
              <a:spcBef>
                <a:spcPct val="0"/>
              </a:spcBef>
              <a:buFont typeface="Arial" panose="020B0604020202020204" pitchFamily="34" charset="0"/>
              <a:buNone/>
            </a:pP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Một</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mạch</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điện</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kín</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khi</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có</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R</a:t>
            </a:r>
            <a:r>
              <a:rPr lang="en-US" altLang="vi-VN" b="1" baseline="-25000"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N </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rất</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nhỏ</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(R</a:t>
            </a:r>
            <a:r>
              <a:rPr lang="en-US" altLang="vi-VN" b="1" baseline="-25000"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N</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 0)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thì</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ta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nói</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nguồn</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điện</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bị</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đoản</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mạch</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khi</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đó</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I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chạy</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qua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mạch</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đạt</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giá</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trị</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rất</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lớn</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và</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có</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b="1" dirty="0" err="1">
                <a:solidFill>
                  <a:srgbClr val="002060"/>
                </a:solidFill>
                <a:latin typeface="Times New Roman" panose="02020603050405020304" pitchFamily="18" charset="0"/>
                <a:ea typeface="SimSun" panose="02010600030101010101" pitchFamily="2" charset="-122"/>
                <a:cs typeface="Times New Roman" panose="02020603050405020304" pitchFamily="18" charset="0"/>
              </a:rPr>
              <a:t>hại</a:t>
            </a:r>
            <a:r>
              <a:rPr lang="en-US" altLang="vi-VN" b="1" dirty="0">
                <a:solidFill>
                  <a:srgbClr val="002060"/>
                </a:solidFill>
                <a:latin typeface="Times New Roman" panose="02020603050405020304" pitchFamily="18" charset="0"/>
                <a:ea typeface="SimSun" panose="02010600030101010101" pitchFamily="2" charset="-122"/>
                <a:cs typeface="Times New Roman" panose="02020603050405020304" pitchFamily="18" charset="0"/>
              </a:rPr>
              <a:t>.</a:t>
            </a:r>
            <a:endParaRPr lang="en-US" altLang="vi-VN" sz="2400" b="1" dirty="0">
              <a:solidFill>
                <a:srgbClr val="002060"/>
              </a:solidFill>
              <a:latin typeface="VNI-Times" pitchFamily="2" charset="0"/>
              <a:ea typeface="SimSun" panose="02010600030101010101" pitchFamily="2" charset="-122"/>
              <a:cs typeface="Times New Roman" panose="02020603050405020304" pitchFamily="18" charset="0"/>
            </a:endParaRPr>
          </a:p>
        </p:txBody>
      </p:sp>
      <p:sp>
        <p:nvSpPr>
          <p:cNvPr id="10" name="Flowchart: Process 10">
            <a:extLst>
              <a:ext uri="{FF2B5EF4-FFF2-40B4-BE49-F238E27FC236}">
                <a16:creationId xmlns:a16="http://schemas.microsoft.com/office/drawing/2014/main" id="{85DBD3FB-C48D-4765-A8EB-93C8CACE8FEF}"/>
              </a:ext>
            </a:extLst>
          </p:cNvPr>
          <p:cNvSpPr>
            <a:spLocks noChangeArrowheads="1"/>
          </p:cNvSpPr>
          <p:nvPr/>
        </p:nvSpPr>
        <p:spPr bwMode="auto">
          <a:xfrm>
            <a:off x="4657725" y="3048000"/>
            <a:ext cx="1676400" cy="1295400"/>
          </a:xfrm>
          <a:prstGeom prst="flowChartProcess">
            <a:avLst/>
          </a:prstGeom>
          <a:noFill/>
          <a:ln w="381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vi-VN" altLang="vi-VN" sz="1800">
              <a:latin typeface="Tahoma" panose="020B0604030504040204" pitchFamily="34" charset="0"/>
            </a:endParaRPr>
          </a:p>
        </p:txBody>
      </p:sp>
      <p:graphicFrame>
        <p:nvGraphicFramePr>
          <p:cNvPr id="13" name="Object 12">
            <a:extLst>
              <a:ext uri="{FF2B5EF4-FFF2-40B4-BE49-F238E27FC236}">
                <a16:creationId xmlns:a16="http://schemas.microsoft.com/office/drawing/2014/main" id="{0A269E4A-D80C-4C7B-99C6-458AF928D641}"/>
              </a:ext>
            </a:extLst>
          </p:cNvPr>
          <p:cNvGraphicFramePr>
            <a:graphicFrameLocks noChangeAspect="1"/>
          </p:cNvGraphicFramePr>
          <p:nvPr/>
        </p:nvGraphicFramePr>
        <p:xfrm>
          <a:off x="4953000" y="3322638"/>
          <a:ext cx="1150938" cy="977900"/>
        </p:xfrm>
        <a:graphic>
          <a:graphicData uri="http://schemas.openxmlformats.org/presentationml/2006/ole">
            <mc:AlternateContent xmlns:mc="http://schemas.openxmlformats.org/markup-compatibility/2006">
              <mc:Choice xmlns:v="urn:schemas-microsoft-com:vml" Requires="v">
                <p:oleObj spid="_x0000_s7172" name="Equation" r:id="rId3" imgW="931389" imgH="978515" progId="Equation.DSMT4">
                  <p:embed/>
                </p:oleObj>
              </mc:Choice>
              <mc:Fallback>
                <p:oleObj name="Equation" r:id="rId3" imgW="931389" imgH="978515" progId="Equation.DSMT4">
                  <p:embed/>
                  <p:pic>
                    <p:nvPicPr>
                      <p:cNvPr id="13" name="Object 12">
                        <a:extLst>
                          <a:ext uri="{FF2B5EF4-FFF2-40B4-BE49-F238E27FC236}">
                            <a16:creationId xmlns:a16="http://schemas.microsoft.com/office/drawing/2014/main" id="{0A269E4A-D80C-4C7B-99C6-458AF928D6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3322638"/>
                        <a:ext cx="1150938"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44" name="TextBox 11">
            <a:extLst>
              <a:ext uri="{FF2B5EF4-FFF2-40B4-BE49-F238E27FC236}">
                <a16:creationId xmlns:a16="http://schemas.microsoft.com/office/drawing/2014/main" id="{A98D67C2-3308-4746-9A72-6677154B481F}"/>
              </a:ext>
            </a:extLst>
          </p:cNvPr>
          <p:cNvSpPr txBox="1">
            <a:spLocks noChangeArrowheads="1"/>
          </p:cNvSpPr>
          <p:nvPr/>
        </p:nvSpPr>
        <p:spPr bwMode="auto">
          <a:xfrm>
            <a:off x="638175" y="1369220"/>
            <a:ext cx="70405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nl-NL" altLang="vi-VN" b="1" dirty="0">
                <a:solidFill>
                  <a:srgbClr val="800000"/>
                </a:solidFill>
                <a:latin typeface="Times New Roman" panose="02020603050405020304" pitchFamily="18" charset="0"/>
                <a:cs typeface="Times New Roman" panose="02020603050405020304" pitchFamily="18" charset="0"/>
              </a:rPr>
              <a:t>II/ HIỆN TƯỢNG ĐOẢN MẠCH</a:t>
            </a:r>
            <a:r>
              <a:rPr lang="nl-NL" altLang="vi-VN" b="1" dirty="0">
                <a:latin typeface="Times New Roman" panose="02020603050405020304" pitchFamily="18" charset="0"/>
                <a:cs typeface="Times New Roman" panose="02020603050405020304" pitchFamily="18" charset="0"/>
              </a:rPr>
              <a:t> </a:t>
            </a:r>
            <a:endParaRPr lang="vi-VN" altLang="vi-VN" dirty="0">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16D299CB-B224-4C4A-B250-4E7EB2731825}"/>
              </a:ext>
            </a:extLst>
          </p:cNvPr>
          <p:cNvSpPr/>
          <p:nvPr/>
        </p:nvSpPr>
        <p:spPr>
          <a:xfrm>
            <a:off x="2233989" y="400051"/>
            <a:ext cx="7954549" cy="523220"/>
          </a:xfrm>
          <a:prstGeom prst="rect">
            <a:avLst/>
          </a:prstGeom>
          <a:noFill/>
        </p:spPr>
        <p:txBody>
          <a:bodyPr wrap="none">
            <a:spAutoFit/>
          </a:bodyPr>
          <a:lstStyle/>
          <a:p>
            <a:pPr algn="ctr">
              <a:defRPr/>
            </a:pPr>
            <a:r>
              <a:rPr lang="en-US" sz="2800" u="sng" dirty="0">
                <a:ln w="0"/>
                <a:solidFill>
                  <a:srgbClr val="C00000"/>
                </a:solidFill>
                <a:effectLst>
                  <a:reflection blurRad="6350" stA="53000" endA="300" endPos="35500" dir="5400000" sy="-90000" algn="bl" rotWithShape="0"/>
                </a:effectLst>
                <a:latin typeface="UTM Alberta Heavy" panose="02040603050506020204" pitchFamily="18" charset="0"/>
              </a:rPr>
              <a:t>CHỦ ĐỀ 7: ĐỊNH LUẬT OHM CHO TOÀN MẠCH </a:t>
            </a: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Admin\Desktop\download (2).jpg">
            <a:extLst>
              <a:ext uri="{FF2B5EF4-FFF2-40B4-BE49-F238E27FC236}">
                <a16:creationId xmlns:a16="http://schemas.microsoft.com/office/drawing/2014/main" id="{E857E7CA-C923-4C2D-B866-35A2E76002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638" y="1257300"/>
            <a:ext cx="2266950"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Arrow Connector 5">
            <a:extLst>
              <a:ext uri="{FF2B5EF4-FFF2-40B4-BE49-F238E27FC236}">
                <a16:creationId xmlns:a16="http://schemas.microsoft.com/office/drawing/2014/main" id="{BF8A6E38-8114-48A9-8C4D-04A3E4D049C0}"/>
              </a:ext>
            </a:extLst>
          </p:cNvPr>
          <p:cNvCxnSpPr>
            <a:cxnSpLocks noChangeShapeType="1"/>
          </p:cNvCxnSpPr>
          <p:nvPr/>
        </p:nvCxnSpPr>
        <p:spPr bwMode="auto">
          <a:xfrm>
            <a:off x="3371850" y="2514600"/>
            <a:ext cx="609600" cy="1588"/>
          </a:xfrm>
          <a:prstGeom prst="straightConnector1">
            <a:avLst/>
          </a:prstGeom>
          <a:noFill/>
          <a:ln w="38100" cmpd="dbl"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7" name="TextBox 6">
            <a:extLst>
              <a:ext uri="{FF2B5EF4-FFF2-40B4-BE49-F238E27FC236}">
                <a16:creationId xmlns:a16="http://schemas.microsoft.com/office/drawing/2014/main" id="{97D96041-7F1B-4C18-954E-DDBC2D4E062C}"/>
              </a:ext>
            </a:extLst>
          </p:cNvPr>
          <p:cNvSpPr txBox="1">
            <a:spLocks noChangeArrowheads="1"/>
          </p:cNvSpPr>
          <p:nvPr/>
        </p:nvSpPr>
        <p:spPr bwMode="auto">
          <a:xfrm>
            <a:off x="4152900" y="1597025"/>
            <a:ext cx="77343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eaLnBrk="1" hangingPunct="1">
              <a:lnSpc>
                <a:spcPct val="100000"/>
              </a:lnSpc>
              <a:spcBef>
                <a:spcPct val="0"/>
              </a:spcBef>
              <a:buFontTx/>
              <a:buNone/>
            </a:pPr>
            <a:r>
              <a:rPr lang="en-US" altLang="vi-VN" b="1">
                <a:solidFill>
                  <a:srgbClr val="002060"/>
                </a:solidFill>
                <a:latin typeface="Times New Roman" panose="02020603050405020304" pitchFamily="18" charset="0"/>
                <a:cs typeface="Times New Roman" panose="02020603050405020304" pitchFamily="18" charset="0"/>
              </a:rPr>
              <a:t>Vì điện trở trong của pin khá lớn ( khoảng vài trăm Ôm), nên khi pin bị đoản mạch thì dòng điện qua pin cũng không lớn lắm, tuy nhiên sẽ mau hết pin.</a:t>
            </a:r>
          </a:p>
        </p:txBody>
      </p:sp>
      <p:pic>
        <p:nvPicPr>
          <p:cNvPr id="15365" name="Picture 3" descr="C:\Users\Admin\Desktop\download (3).jpg">
            <a:extLst>
              <a:ext uri="{FF2B5EF4-FFF2-40B4-BE49-F238E27FC236}">
                <a16:creationId xmlns:a16="http://schemas.microsoft.com/office/drawing/2014/main" id="{C2BB39F1-61B9-4727-88F5-C46EAC3679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3581400"/>
            <a:ext cx="252412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Arrow Connector 8">
            <a:extLst>
              <a:ext uri="{FF2B5EF4-FFF2-40B4-BE49-F238E27FC236}">
                <a16:creationId xmlns:a16="http://schemas.microsoft.com/office/drawing/2014/main" id="{959A032A-6A9A-40C3-9D0B-D25372DBDE3C}"/>
              </a:ext>
            </a:extLst>
          </p:cNvPr>
          <p:cNvCxnSpPr>
            <a:cxnSpLocks noChangeShapeType="1"/>
          </p:cNvCxnSpPr>
          <p:nvPr/>
        </p:nvCxnSpPr>
        <p:spPr bwMode="auto">
          <a:xfrm rot="10800000">
            <a:off x="7362825" y="4572000"/>
            <a:ext cx="685800" cy="1588"/>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0" name="TextBox 9">
            <a:extLst>
              <a:ext uri="{FF2B5EF4-FFF2-40B4-BE49-F238E27FC236}">
                <a16:creationId xmlns:a16="http://schemas.microsoft.com/office/drawing/2014/main" id="{B0F2F2A0-2C1A-4119-BE63-2F388B188C91}"/>
              </a:ext>
            </a:extLst>
          </p:cNvPr>
          <p:cNvSpPr txBox="1">
            <a:spLocks noChangeArrowheads="1"/>
          </p:cNvSpPr>
          <p:nvPr/>
        </p:nvSpPr>
        <p:spPr bwMode="auto">
          <a:xfrm>
            <a:off x="762000" y="3581400"/>
            <a:ext cx="6477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eaLnBrk="1" hangingPunct="1">
              <a:lnSpc>
                <a:spcPct val="100000"/>
              </a:lnSpc>
              <a:spcBef>
                <a:spcPct val="0"/>
              </a:spcBef>
              <a:buFontTx/>
              <a:buNone/>
            </a:pPr>
            <a:r>
              <a:rPr lang="en-US" altLang="vi-VN" b="1">
                <a:solidFill>
                  <a:srgbClr val="002060"/>
                </a:solidFill>
                <a:latin typeface="Times New Roman" panose="02020603050405020304" pitchFamily="18" charset="0"/>
                <a:cs typeface="Times New Roman" panose="02020603050405020304" pitchFamily="18" charset="0"/>
              </a:rPr>
              <a:t>Acquy chì có điện trở trong khá nhỏ, vào khoảng vài phần trăm ôm, nên khi xảy ra đoản mạch thì cường độ dòng điện qua acquy sẽ rất lớn, làm hỏng acquy.</a:t>
            </a:r>
          </a:p>
        </p:txBody>
      </p:sp>
      <p:sp>
        <p:nvSpPr>
          <p:cNvPr id="12" name="Rectangle 11">
            <a:extLst>
              <a:ext uri="{FF2B5EF4-FFF2-40B4-BE49-F238E27FC236}">
                <a16:creationId xmlns:a16="http://schemas.microsoft.com/office/drawing/2014/main" id="{779B665E-29BB-4855-A144-086F093D8636}"/>
              </a:ext>
            </a:extLst>
          </p:cNvPr>
          <p:cNvSpPr/>
          <p:nvPr/>
        </p:nvSpPr>
        <p:spPr>
          <a:xfrm>
            <a:off x="2233989" y="400051"/>
            <a:ext cx="7954549" cy="523220"/>
          </a:xfrm>
          <a:prstGeom prst="rect">
            <a:avLst/>
          </a:prstGeom>
          <a:noFill/>
        </p:spPr>
        <p:txBody>
          <a:bodyPr wrap="none">
            <a:spAutoFit/>
          </a:bodyPr>
          <a:lstStyle/>
          <a:p>
            <a:pPr algn="ctr">
              <a:defRPr/>
            </a:pPr>
            <a:r>
              <a:rPr lang="en-US" sz="2800" u="sng" dirty="0">
                <a:ln w="0"/>
                <a:solidFill>
                  <a:srgbClr val="C00000"/>
                </a:solidFill>
                <a:effectLst>
                  <a:reflection blurRad="6350" stA="53000" endA="300" endPos="35500" dir="5400000" sy="-90000" algn="bl" rotWithShape="0"/>
                </a:effectLst>
                <a:latin typeface="UTM Alberta Heavy" panose="02040603050506020204" pitchFamily="18" charset="0"/>
              </a:rPr>
              <a:t>CHỦ ĐỀ 7: ĐỊNH LUẬT OHM CHO TOÀN MẠCH </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7EF34FB-E7CB-43F0-91CD-DA4210A96752}"/>
              </a:ext>
            </a:extLst>
          </p:cNvPr>
          <p:cNvSpPr>
            <a:spLocks noGrp="1" noChangeArrowheads="1"/>
          </p:cNvSpPr>
          <p:nvPr>
            <p:ph type="title"/>
          </p:nvPr>
        </p:nvSpPr>
        <p:spPr>
          <a:xfrm>
            <a:off x="3981450" y="504825"/>
            <a:ext cx="5486400" cy="563563"/>
          </a:xfrm>
        </p:spPr>
        <p:txBody>
          <a:bodyPr rtlCol="0">
            <a:normAutofit fontScale="90000"/>
          </a:bodyPr>
          <a:lstStyle/>
          <a:p>
            <a:pPr eaLnBrk="1" fontAlgn="auto" hangingPunct="1">
              <a:spcAft>
                <a:spcPts val="0"/>
              </a:spcAft>
              <a:defRPr/>
            </a:pPr>
            <a:r>
              <a:rPr lang="en-US" altLang="vi-VN" b="1" dirty="0" err="1">
                <a:latin typeface="Times New Roman" panose="02020603050405020304" pitchFamily="18" charset="0"/>
                <a:cs typeface="Times New Roman" panose="02020603050405020304" pitchFamily="18" charset="0"/>
              </a:rPr>
              <a:t>Tại</a:t>
            </a:r>
            <a:r>
              <a:rPr lang="en-US" altLang="vi-VN" b="1" dirty="0">
                <a:latin typeface="Times New Roman" panose="02020603050405020304" pitchFamily="18" charset="0"/>
                <a:cs typeface="Times New Roman" panose="02020603050405020304" pitchFamily="18" charset="0"/>
              </a:rPr>
              <a:t> </a:t>
            </a:r>
            <a:r>
              <a:rPr lang="en-US" altLang="vi-VN" b="1" dirty="0" err="1">
                <a:latin typeface="Times New Roman" panose="02020603050405020304" pitchFamily="18" charset="0"/>
                <a:cs typeface="Times New Roman" panose="02020603050405020304" pitchFamily="18" charset="0"/>
              </a:rPr>
              <a:t>tỉnh</a:t>
            </a:r>
            <a:r>
              <a:rPr lang="en-US" altLang="vi-VN" b="1" dirty="0">
                <a:latin typeface="Times New Roman" panose="02020603050405020304" pitchFamily="18" charset="0"/>
                <a:cs typeface="Times New Roman" panose="02020603050405020304" pitchFamily="18" charset="0"/>
              </a:rPr>
              <a:t> </a:t>
            </a:r>
            <a:r>
              <a:rPr lang="en-US" altLang="vi-VN" b="1" dirty="0" err="1">
                <a:latin typeface="Times New Roman" panose="02020603050405020304" pitchFamily="18" charset="0"/>
                <a:cs typeface="Times New Roman" panose="02020603050405020304" pitchFamily="18" charset="0"/>
              </a:rPr>
              <a:t>Bình</a:t>
            </a:r>
            <a:r>
              <a:rPr lang="en-US" altLang="vi-VN" b="1" dirty="0">
                <a:latin typeface="Times New Roman" panose="02020603050405020304" pitchFamily="18" charset="0"/>
                <a:cs typeface="Times New Roman" panose="02020603050405020304" pitchFamily="18" charset="0"/>
              </a:rPr>
              <a:t> </a:t>
            </a:r>
            <a:r>
              <a:rPr lang="en-US" altLang="vi-VN" b="1" dirty="0" err="1">
                <a:latin typeface="Times New Roman" panose="02020603050405020304" pitchFamily="18" charset="0"/>
                <a:cs typeface="Times New Roman" panose="02020603050405020304" pitchFamily="18" charset="0"/>
              </a:rPr>
              <a:t>Dương</a:t>
            </a:r>
            <a:endParaRPr lang="en-US" altLang="vi-VN" b="1" dirty="0">
              <a:latin typeface="Times New Roman" panose="02020603050405020304" pitchFamily="18" charset="0"/>
              <a:cs typeface="Times New Roman" panose="02020603050405020304" pitchFamily="18" charset="0"/>
            </a:endParaRPr>
          </a:p>
        </p:txBody>
      </p:sp>
      <p:pic>
        <p:nvPicPr>
          <p:cNvPr id="16387" name="Picture 2" descr="C:\Users\Admin\Pictures\lua2-c9fb1.jpg">
            <a:extLst>
              <a:ext uri="{FF2B5EF4-FFF2-40B4-BE49-F238E27FC236}">
                <a16:creationId xmlns:a16="http://schemas.microsoft.com/office/drawing/2014/main" id="{BF711557-720B-49C3-959C-2EEF6AEFA61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59730" y="993456"/>
            <a:ext cx="9421813" cy="4977451"/>
          </a:xfrm>
          <a:noFill/>
        </p:spPr>
      </p:pic>
      <p:sp>
        <p:nvSpPr>
          <p:cNvPr id="16388" name="Title 1">
            <a:extLst>
              <a:ext uri="{FF2B5EF4-FFF2-40B4-BE49-F238E27FC236}">
                <a16:creationId xmlns:a16="http://schemas.microsoft.com/office/drawing/2014/main" id="{65CA102A-B174-4F30-80AD-2FE4509244F9}"/>
              </a:ext>
            </a:extLst>
          </p:cNvPr>
          <p:cNvSpPr txBox="1">
            <a:spLocks/>
          </p:cNvSpPr>
          <p:nvPr/>
        </p:nvSpPr>
        <p:spPr bwMode="auto">
          <a:xfrm>
            <a:off x="1295398" y="5970907"/>
            <a:ext cx="101504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vi-VN" sz="2600" b="1" i="1">
                <a:solidFill>
                  <a:srgbClr val="800000"/>
                </a:solidFill>
                <a:latin typeface="Times New Roman" panose="02020603050405020304" pitchFamily="18" charset="0"/>
                <a:ea typeface="SimSun" panose="02010600030101010101" pitchFamily="2" charset="-122"/>
              </a:rPr>
              <a:t>18/9/2014 tại KCN Việt Nam – Singapore </a:t>
            </a:r>
            <a:endParaRPr lang="en-US" altLang="vi-VN" sz="2600" b="1" i="1">
              <a:solidFill>
                <a:srgbClr val="800000"/>
              </a:solidFill>
              <a:latin typeface="Times New Roman" panose="02020603050405020304" pitchFamily="18" charset="0"/>
              <a:cs typeface="Times New Roman" panose="02020603050405020304" pitchFamily="18" charset="0"/>
            </a:endParaRPr>
          </a:p>
        </p:txBody>
      </p:sp>
    </p:spTree>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2603EDE0-29F5-4B5D-9D78-D790F66E3BFC}"/>
              </a:ext>
            </a:extLst>
          </p:cNvPr>
          <p:cNvSpPr>
            <a:spLocks noGrp="1" noChangeArrowheads="1"/>
          </p:cNvSpPr>
          <p:nvPr>
            <p:ph type="title"/>
          </p:nvPr>
        </p:nvSpPr>
        <p:spPr>
          <a:xfrm>
            <a:off x="1981200" y="274638"/>
            <a:ext cx="8229600" cy="715962"/>
          </a:xfrm>
        </p:spPr>
        <p:txBody>
          <a:bodyPr/>
          <a:lstStyle/>
          <a:p>
            <a:pPr algn="ctr" eaLnBrk="1" hangingPunct="1"/>
            <a:r>
              <a:rPr lang="en-US" altLang="vi-VN" b="1">
                <a:latin typeface="Times New Roman" panose="02020603050405020304" pitchFamily="18" charset="0"/>
                <a:cs typeface="Times New Roman" panose="02020603050405020304" pitchFamily="18" charset="0"/>
              </a:rPr>
              <a:t>Tại Hà Nôi</a:t>
            </a:r>
          </a:p>
        </p:txBody>
      </p:sp>
      <p:pic>
        <p:nvPicPr>
          <p:cNvPr id="17411" name="Picture 2" descr="C:\Users\Admin\Pictures\chay-bar1-copy-1411555264133.jpg">
            <a:extLst>
              <a:ext uri="{FF2B5EF4-FFF2-40B4-BE49-F238E27FC236}">
                <a16:creationId xmlns:a16="http://schemas.microsoft.com/office/drawing/2014/main" id="{B3A91F15-2F60-400C-9AEE-C985015DC6E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752600" y="914400"/>
            <a:ext cx="8610600" cy="5057775"/>
          </a:xfrm>
          <a:noFill/>
        </p:spPr>
      </p:pic>
      <p:sp>
        <p:nvSpPr>
          <p:cNvPr id="17412" name="Title 1">
            <a:extLst>
              <a:ext uri="{FF2B5EF4-FFF2-40B4-BE49-F238E27FC236}">
                <a16:creationId xmlns:a16="http://schemas.microsoft.com/office/drawing/2014/main" id="{BFF13F47-6D6D-4600-9FE5-F55BE8EE8E19}"/>
              </a:ext>
            </a:extLst>
          </p:cNvPr>
          <p:cNvSpPr txBox="1">
            <a:spLocks/>
          </p:cNvSpPr>
          <p:nvPr/>
        </p:nvSpPr>
        <p:spPr bwMode="auto">
          <a:xfrm>
            <a:off x="2400300" y="5867400"/>
            <a:ext cx="73914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vi-VN" sz="3200" b="1" dirty="0">
                <a:solidFill>
                  <a:srgbClr val="000000"/>
                </a:solidFill>
                <a:latin typeface="Times New Roman" panose="02020603050405020304" pitchFamily="18" charset="0"/>
                <a:ea typeface="SimSun" panose="02010600030101010101" pitchFamily="2" charset="-122"/>
              </a:rPr>
              <a:t> </a:t>
            </a:r>
            <a:r>
              <a:rPr lang="en-US" altLang="vi-VN" sz="2600" b="1" i="1" dirty="0">
                <a:solidFill>
                  <a:srgbClr val="000000"/>
                </a:solidFill>
                <a:latin typeface="Times New Roman" panose="02020603050405020304" pitchFamily="18" charset="0"/>
                <a:ea typeface="SimSun" panose="02010600030101010101" pitchFamily="2" charset="-122"/>
              </a:rPr>
              <a:t>23/9/2014 </a:t>
            </a:r>
            <a:r>
              <a:rPr lang="en-US" altLang="vi-VN" sz="2600" b="1" i="1" dirty="0" err="1">
                <a:solidFill>
                  <a:srgbClr val="000000"/>
                </a:solidFill>
                <a:latin typeface="Times New Roman" panose="02020603050405020304" pitchFamily="18" charset="0"/>
                <a:ea typeface="SimSun" panose="02010600030101010101" pitchFamily="2" charset="-122"/>
              </a:rPr>
              <a:t>vụ</a:t>
            </a:r>
            <a:r>
              <a:rPr lang="en-US" altLang="vi-VN" sz="2600" b="1" i="1" dirty="0">
                <a:solidFill>
                  <a:srgbClr val="000000"/>
                </a:solidFill>
                <a:latin typeface="Times New Roman" panose="02020603050405020304" pitchFamily="18" charset="0"/>
                <a:ea typeface="SimSun" panose="02010600030101010101" pitchFamily="2" charset="-122"/>
              </a:rPr>
              <a:t> </a:t>
            </a:r>
            <a:r>
              <a:rPr lang="en-US" altLang="vi-VN" sz="2600" b="1" i="1" dirty="0" err="1">
                <a:solidFill>
                  <a:srgbClr val="000000"/>
                </a:solidFill>
                <a:latin typeface="Times New Roman" panose="02020603050405020304" pitchFamily="18" charset="0"/>
                <a:ea typeface="SimSun" panose="02010600030101010101" pitchFamily="2" charset="-122"/>
              </a:rPr>
              <a:t>cháy</a:t>
            </a:r>
            <a:r>
              <a:rPr lang="en-US" altLang="vi-VN" sz="2600" b="1" i="1" dirty="0">
                <a:solidFill>
                  <a:srgbClr val="000000"/>
                </a:solidFill>
                <a:latin typeface="Times New Roman" panose="02020603050405020304" pitchFamily="18" charset="0"/>
                <a:ea typeface="SimSun" panose="02010600030101010101" pitchFamily="2" charset="-122"/>
              </a:rPr>
              <a:t> </a:t>
            </a:r>
            <a:r>
              <a:rPr lang="en-US" altLang="vi-VN" sz="2600" b="1" i="1" dirty="0" err="1">
                <a:solidFill>
                  <a:srgbClr val="000000"/>
                </a:solidFill>
                <a:latin typeface="Times New Roman" panose="02020603050405020304" pitchFamily="18" charset="0"/>
                <a:ea typeface="SimSun" panose="02010600030101010101" pitchFamily="2" charset="-122"/>
              </a:rPr>
              <a:t>lớn</a:t>
            </a:r>
            <a:r>
              <a:rPr lang="en-US" altLang="vi-VN" sz="2600" b="1" i="1" dirty="0">
                <a:solidFill>
                  <a:srgbClr val="000000"/>
                </a:solidFill>
                <a:latin typeface="Times New Roman" panose="02020603050405020304" pitchFamily="18" charset="0"/>
                <a:ea typeface="SimSun" panose="02010600030101010101" pitchFamily="2" charset="-122"/>
              </a:rPr>
              <a:t> </a:t>
            </a:r>
            <a:r>
              <a:rPr lang="en-US" altLang="vi-VN" sz="2600" b="1" i="1" dirty="0" err="1">
                <a:solidFill>
                  <a:srgbClr val="000000"/>
                </a:solidFill>
                <a:latin typeface="Times New Roman" panose="02020603050405020304" pitchFamily="18" charset="0"/>
                <a:ea typeface="SimSun" panose="02010600030101010101" pitchFamily="2" charset="-122"/>
              </a:rPr>
              <a:t>một</a:t>
            </a:r>
            <a:r>
              <a:rPr lang="en-US" altLang="vi-VN" sz="2600" b="1" i="1" dirty="0">
                <a:solidFill>
                  <a:srgbClr val="000000"/>
                </a:solidFill>
                <a:latin typeface="Times New Roman" panose="02020603050405020304" pitchFamily="18" charset="0"/>
                <a:ea typeface="SimSun" panose="02010600030101010101" pitchFamily="2" charset="-122"/>
              </a:rPr>
              <a:t> </a:t>
            </a:r>
            <a:r>
              <a:rPr lang="en-US" altLang="vi-VN" sz="2600" b="1" i="1" dirty="0" err="1">
                <a:solidFill>
                  <a:srgbClr val="000000"/>
                </a:solidFill>
                <a:latin typeface="Times New Roman" panose="02020603050405020304" pitchFamily="18" charset="0"/>
                <a:ea typeface="SimSun" panose="02010600030101010101" pitchFamily="2" charset="-122"/>
              </a:rPr>
              <a:t>quán</a:t>
            </a:r>
            <a:r>
              <a:rPr lang="en-US" altLang="vi-VN" sz="2600" b="1" i="1" dirty="0">
                <a:solidFill>
                  <a:srgbClr val="000000"/>
                </a:solidFill>
                <a:latin typeface="Times New Roman" panose="02020603050405020304" pitchFamily="18" charset="0"/>
                <a:ea typeface="SimSun" panose="02010600030101010101" pitchFamily="2" charset="-122"/>
              </a:rPr>
              <a:t> bar</a:t>
            </a:r>
            <a:endParaRPr lang="en-US" altLang="vi-VN" sz="2600" b="1" i="1" dirty="0">
              <a:latin typeface="Times New Roman" panose="02020603050405020304" pitchFamily="18" charset="0"/>
              <a:cs typeface="Times New Roman" panose="02020603050405020304" pitchFamily="18" charset="0"/>
            </a:endParaRPr>
          </a:p>
        </p:txBody>
      </p:sp>
    </p:spTree>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3" descr="C:\Users\Admin\Desktop\chay-3.jpg">
            <a:extLst>
              <a:ext uri="{FF2B5EF4-FFF2-40B4-BE49-F238E27FC236}">
                <a16:creationId xmlns:a16="http://schemas.microsoft.com/office/drawing/2014/main" id="{D6994085-2685-4148-9301-1A6E991683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74" y="566426"/>
            <a:ext cx="7629525" cy="4919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9">
            <a:extLst>
              <a:ext uri="{FF2B5EF4-FFF2-40B4-BE49-F238E27FC236}">
                <a16:creationId xmlns:a16="http://schemas.microsoft.com/office/drawing/2014/main" id="{718DAF04-5EA2-4720-BC0F-61FFB37CCC95}"/>
              </a:ext>
            </a:extLst>
          </p:cNvPr>
          <p:cNvSpPr>
            <a:spLocks noChangeArrowheads="1"/>
          </p:cNvSpPr>
          <p:nvPr/>
        </p:nvSpPr>
        <p:spPr bwMode="auto">
          <a:xfrm>
            <a:off x="952500" y="5572125"/>
            <a:ext cx="10287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vi-VN" altLang="vi-VN" b="1" dirty="0">
                <a:solidFill>
                  <a:srgbClr val="FF0000"/>
                </a:solidFill>
                <a:latin typeface="Times New Roman" panose="02020603050405020304" pitchFamily="18" charset="0"/>
              </a:rPr>
              <a:t>Một vụ hỏa hoạn nghiêm trọng đã xảy ra tại khu vực Chợ Lớn Quy Nhơn (Bình Định). </a:t>
            </a:r>
          </a:p>
        </p:txBody>
      </p:sp>
    </p:spTree>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xplosion 2 4">
            <a:extLst>
              <a:ext uri="{FF2B5EF4-FFF2-40B4-BE49-F238E27FC236}">
                <a16:creationId xmlns:a16="http://schemas.microsoft.com/office/drawing/2014/main" id="{44504232-D686-4F5E-AD02-950A6AB18E83}"/>
              </a:ext>
            </a:extLst>
          </p:cNvPr>
          <p:cNvSpPr/>
          <p:nvPr/>
        </p:nvSpPr>
        <p:spPr bwMode="auto">
          <a:xfrm>
            <a:off x="1905000" y="1524000"/>
            <a:ext cx="8763000" cy="4114800"/>
          </a:xfrm>
          <a:prstGeom prst="irregularSeal2">
            <a:avLst/>
          </a:prstGeom>
          <a:solidFill>
            <a:schemeClr val="accent4">
              <a:lumMod val="20000"/>
              <a:lumOff val="80000"/>
            </a:schemeClr>
          </a:solidFill>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lgn="ctr" eaLnBrk="1" fontAlgn="auto" hangingPunct="1">
              <a:spcBef>
                <a:spcPts val="0"/>
              </a:spcBef>
              <a:spcAft>
                <a:spcPts val="0"/>
              </a:spcAft>
              <a:defRPr/>
            </a:pPr>
            <a:r>
              <a:rPr lang="en-US" sz="2800" b="1" i="1" dirty="0" err="1">
                <a:solidFill>
                  <a:schemeClr val="tx1">
                    <a:lumMod val="95000"/>
                    <a:lumOff val="5000"/>
                  </a:schemeClr>
                </a:solidFill>
                <a:latin typeface="UTM Avo" panose="02040603050506020204" pitchFamily="18" charset="0"/>
                <a:cs typeface="Times New Roman" pitchFamily="18" charset="0"/>
              </a:rPr>
              <a:t>Biện</a:t>
            </a:r>
            <a:r>
              <a:rPr lang="en-US" sz="2800" b="1" i="1" dirty="0">
                <a:solidFill>
                  <a:schemeClr val="tx1">
                    <a:lumMod val="95000"/>
                    <a:lumOff val="5000"/>
                  </a:schemeClr>
                </a:solidFill>
                <a:latin typeface="UTM Avo" panose="02040603050506020204" pitchFamily="18" charset="0"/>
                <a:cs typeface="Times New Roman" pitchFamily="18" charset="0"/>
              </a:rPr>
              <a:t> </a:t>
            </a:r>
            <a:r>
              <a:rPr lang="en-US" sz="2800" b="1" i="1" dirty="0" err="1">
                <a:solidFill>
                  <a:schemeClr val="tx1">
                    <a:lumMod val="95000"/>
                    <a:lumOff val="5000"/>
                  </a:schemeClr>
                </a:solidFill>
                <a:latin typeface="UTM Avo" panose="02040603050506020204" pitchFamily="18" charset="0"/>
                <a:cs typeface="Times New Roman" pitchFamily="18" charset="0"/>
              </a:rPr>
              <a:t>pháp</a:t>
            </a:r>
            <a:r>
              <a:rPr lang="en-US" sz="2800" b="1" i="1" dirty="0">
                <a:solidFill>
                  <a:schemeClr val="tx1">
                    <a:lumMod val="95000"/>
                    <a:lumOff val="5000"/>
                  </a:schemeClr>
                </a:solidFill>
                <a:latin typeface="UTM Avo" panose="02040603050506020204" pitchFamily="18" charset="0"/>
                <a:cs typeface="Times New Roman" pitchFamily="18" charset="0"/>
              </a:rPr>
              <a:t> </a:t>
            </a:r>
            <a:r>
              <a:rPr lang="en-US" sz="2800" b="1" i="1" dirty="0" err="1">
                <a:solidFill>
                  <a:schemeClr val="tx1">
                    <a:lumMod val="95000"/>
                    <a:lumOff val="5000"/>
                  </a:schemeClr>
                </a:solidFill>
                <a:latin typeface="UTM Avo" panose="02040603050506020204" pitchFamily="18" charset="0"/>
                <a:cs typeface="Times New Roman" pitchFamily="18" charset="0"/>
              </a:rPr>
              <a:t>giảm</a:t>
            </a:r>
            <a:r>
              <a:rPr lang="en-US" sz="2800" b="1" i="1" dirty="0">
                <a:solidFill>
                  <a:schemeClr val="tx1">
                    <a:lumMod val="95000"/>
                    <a:lumOff val="5000"/>
                  </a:schemeClr>
                </a:solidFill>
                <a:latin typeface="UTM Avo" panose="02040603050506020204" pitchFamily="18" charset="0"/>
                <a:cs typeface="Times New Roman" pitchFamily="18" charset="0"/>
              </a:rPr>
              <a:t> </a:t>
            </a:r>
            <a:r>
              <a:rPr lang="en-US" sz="2800" b="1" i="1" dirty="0" err="1">
                <a:solidFill>
                  <a:schemeClr val="tx1">
                    <a:lumMod val="95000"/>
                    <a:lumOff val="5000"/>
                  </a:schemeClr>
                </a:solidFill>
                <a:latin typeface="UTM Avo" panose="02040603050506020204" pitchFamily="18" charset="0"/>
                <a:cs typeface="Times New Roman" pitchFamily="18" charset="0"/>
              </a:rPr>
              <a:t>nguy</a:t>
            </a:r>
            <a:r>
              <a:rPr lang="en-US" sz="2800" b="1" i="1" dirty="0">
                <a:solidFill>
                  <a:schemeClr val="tx1">
                    <a:lumMod val="95000"/>
                    <a:lumOff val="5000"/>
                  </a:schemeClr>
                </a:solidFill>
                <a:latin typeface="UTM Avo" panose="02040603050506020204" pitchFamily="18" charset="0"/>
                <a:cs typeface="Times New Roman" pitchFamily="18" charset="0"/>
              </a:rPr>
              <a:t> </a:t>
            </a:r>
            <a:r>
              <a:rPr lang="en-US" sz="2800" b="1" i="1" dirty="0" err="1">
                <a:solidFill>
                  <a:schemeClr val="tx1">
                    <a:lumMod val="95000"/>
                    <a:lumOff val="5000"/>
                  </a:schemeClr>
                </a:solidFill>
                <a:latin typeface="UTM Avo" panose="02040603050506020204" pitchFamily="18" charset="0"/>
                <a:cs typeface="Times New Roman" pitchFamily="18" charset="0"/>
              </a:rPr>
              <a:t>hiểm</a:t>
            </a:r>
            <a:r>
              <a:rPr lang="en-US" sz="2800" b="1" i="1" dirty="0">
                <a:solidFill>
                  <a:schemeClr val="tx1">
                    <a:lumMod val="95000"/>
                    <a:lumOff val="5000"/>
                  </a:schemeClr>
                </a:solidFill>
                <a:latin typeface="UTM Avo" panose="02040603050506020204" pitchFamily="18" charset="0"/>
                <a:cs typeface="Times New Roman" pitchFamily="18" charset="0"/>
              </a:rPr>
              <a:t> </a:t>
            </a:r>
            <a:r>
              <a:rPr lang="en-US" sz="2800" b="1" i="1" dirty="0" err="1">
                <a:solidFill>
                  <a:schemeClr val="tx1">
                    <a:lumMod val="95000"/>
                    <a:lumOff val="5000"/>
                  </a:schemeClr>
                </a:solidFill>
                <a:latin typeface="UTM Avo" panose="02040603050506020204" pitchFamily="18" charset="0"/>
                <a:cs typeface="Times New Roman" pitchFamily="18" charset="0"/>
              </a:rPr>
              <a:t>khi</a:t>
            </a:r>
            <a:r>
              <a:rPr lang="en-US" sz="2800" b="1" i="1" dirty="0">
                <a:solidFill>
                  <a:schemeClr val="tx1">
                    <a:lumMod val="95000"/>
                    <a:lumOff val="5000"/>
                  </a:schemeClr>
                </a:solidFill>
                <a:latin typeface="UTM Avo" panose="02040603050506020204" pitchFamily="18" charset="0"/>
                <a:cs typeface="Times New Roman" pitchFamily="18" charset="0"/>
              </a:rPr>
              <a:t> </a:t>
            </a:r>
            <a:r>
              <a:rPr lang="en-US" sz="2800" b="1" i="1" dirty="0" err="1">
                <a:solidFill>
                  <a:schemeClr val="tx1">
                    <a:lumMod val="95000"/>
                    <a:lumOff val="5000"/>
                  </a:schemeClr>
                </a:solidFill>
                <a:latin typeface="UTM Avo" panose="02040603050506020204" pitchFamily="18" charset="0"/>
                <a:cs typeface="Times New Roman" pitchFamily="18" charset="0"/>
              </a:rPr>
              <a:t>xảy</a:t>
            </a:r>
            <a:r>
              <a:rPr lang="en-US" sz="2800" b="1" i="1" dirty="0">
                <a:solidFill>
                  <a:schemeClr val="tx1">
                    <a:lumMod val="95000"/>
                    <a:lumOff val="5000"/>
                  </a:schemeClr>
                </a:solidFill>
                <a:latin typeface="UTM Avo" panose="02040603050506020204" pitchFamily="18" charset="0"/>
                <a:cs typeface="Times New Roman" pitchFamily="18" charset="0"/>
              </a:rPr>
              <a:t> </a:t>
            </a:r>
            <a:r>
              <a:rPr lang="en-US" sz="2800" b="1" i="1" dirty="0" err="1">
                <a:solidFill>
                  <a:schemeClr val="tx1">
                    <a:lumMod val="95000"/>
                    <a:lumOff val="5000"/>
                  </a:schemeClr>
                </a:solidFill>
                <a:latin typeface="UTM Avo" panose="02040603050506020204" pitchFamily="18" charset="0"/>
                <a:cs typeface="Times New Roman" pitchFamily="18" charset="0"/>
              </a:rPr>
              <a:t>ra</a:t>
            </a:r>
            <a:r>
              <a:rPr lang="en-US" sz="2800" b="1" i="1" dirty="0">
                <a:solidFill>
                  <a:schemeClr val="tx1">
                    <a:lumMod val="95000"/>
                    <a:lumOff val="5000"/>
                  </a:schemeClr>
                </a:solidFill>
                <a:latin typeface="UTM Avo" panose="02040603050506020204" pitchFamily="18" charset="0"/>
                <a:cs typeface="Times New Roman" pitchFamily="18" charset="0"/>
              </a:rPr>
              <a:t> </a:t>
            </a:r>
            <a:r>
              <a:rPr lang="en-US" sz="2800" b="1" i="1" dirty="0" err="1">
                <a:solidFill>
                  <a:schemeClr val="tx1">
                    <a:lumMod val="95000"/>
                    <a:lumOff val="5000"/>
                  </a:schemeClr>
                </a:solidFill>
                <a:latin typeface="UTM Avo" panose="02040603050506020204" pitchFamily="18" charset="0"/>
                <a:cs typeface="Times New Roman" pitchFamily="18" charset="0"/>
              </a:rPr>
              <a:t>hiện</a:t>
            </a:r>
            <a:r>
              <a:rPr lang="en-US" sz="2800" b="1" i="1" dirty="0">
                <a:solidFill>
                  <a:schemeClr val="tx1">
                    <a:lumMod val="95000"/>
                    <a:lumOff val="5000"/>
                  </a:schemeClr>
                </a:solidFill>
                <a:latin typeface="UTM Avo" panose="02040603050506020204" pitchFamily="18" charset="0"/>
                <a:cs typeface="Times New Roman" pitchFamily="18" charset="0"/>
              </a:rPr>
              <a:t> </a:t>
            </a:r>
            <a:r>
              <a:rPr lang="en-US" sz="2800" b="1" i="1" dirty="0" err="1">
                <a:solidFill>
                  <a:schemeClr val="tx1">
                    <a:lumMod val="95000"/>
                    <a:lumOff val="5000"/>
                  </a:schemeClr>
                </a:solidFill>
                <a:latin typeface="UTM Avo" panose="02040603050506020204" pitchFamily="18" charset="0"/>
                <a:cs typeface="Times New Roman" pitchFamily="18" charset="0"/>
              </a:rPr>
              <a:t>tượng</a:t>
            </a:r>
            <a:r>
              <a:rPr lang="en-US" sz="2800" b="1" i="1" dirty="0">
                <a:solidFill>
                  <a:schemeClr val="tx1">
                    <a:lumMod val="95000"/>
                    <a:lumOff val="5000"/>
                  </a:schemeClr>
                </a:solidFill>
                <a:latin typeface="UTM Avo" panose="02040603050506020204" pitchFamily="18" charset="0"/>
                <a:cs typeface="Times New Roman" pitchFamily="18" charset="0"/>
              </a:rPr>
              <a:t> </a:t>
            </a:r>
            <a:r>
              <a:rPr lang="en-US" sz="2800" b="1" i="1" dirty="0" err="1">
                <a:solidFill>
                  <a:schemeClr val="tx1">
                    <a:lumMod val="95000"/>
                    <a:lumOff val="5000"/>
                  </a:schemeClr>
                </a:solidFill>
                <a:latin typeface="UTM Avo" panose="02040603050506020204" pitchFamily="18" charset="0"/>
                <a:cs typeface="Times New Roman" pitchFamily="18" charset="0"/>
              </a:rPr>
              <a:t>đoản</a:t>
            </a:r>
            <a:r>
              <a:rPr lang="en-US" sz="2800" b="1" i="1" dirty="0">
                <a:solidFill>
                  <a:schemeClr val="tx1">
                    <a:lumMod val="95000"/>
                    <a:lumOff val="5000"/>
                  </a:schemeClr>
                </a:solidFill>
                <a:latin typeface="UTM Avo" panose="02040603050506020204" pitchFamily="18" charset="0"/>
                <a:cs typeface="Times New Roman" pitchFamily="18" charset="0"/>
              </a:rPr>
              <a:t> </a:t>
            </a:r>
            <a:r>
              <a:rPr lang="en-US" sz="2800" b="1" i="1" dirty="0" err="1">
                <a:solidFill>
                  <a:schemeClr val="tx1">
                    <a:lumMod val="95000"/>
                    <a:lumOff val="5000"/>
                  </a:schemeClr>
                </a:solidFill>
                <a:latin typeface="UTM Avo" panose="02040603050506020204" pitchFamily="18" charset="0"/>
                <a:cs typeface="Times New Roman" pitchFamily="18" charset="0"/>
              </a:rPr>
              <a:t>mạch</a:t>
            </a:r>
            <a:r>
              <a:rPr lang="en-US" sz="2800" b="1" i="1" dirty="0">
                <a:solidFill>
                  <a:schemeClr val="tx1">
                    <a:lumMod val="95000"/>
                    <a:lumOff val="5000"/>
                  </a:schemeClr>
                </a:solidFill>
                <a:latin typeface="UTM Avo" panose="02040603050506020204" pitchFamily="18" charset="0"/>
                <a:cs typeface="Times New Roman" pitchFamily="18" charset="0"/>
              </a:rPr>
              <a:t> </a:t>
            </a:r>
            <a:r>
              <a:rPr lang="en-US" sz="2800" b="1" i="1" dirty="0" err="1">
                <a:solidFill>
                  <a:schemeClr val="tx1">
                    <a:lumMod val="95000"/>
                    <a:lumOff val="5000"/>
                  </a:schemeClr>
                </a:solidFill>
                <a:latin typeface="UTM Avo" panose="02040603050506020204" pitchFamily="18" charset="0"/>
                <a:cs typeface="Times New Roman" pitchFamily="18" charset="0"/>
              </a:rPr>
              <a:t>trong</a:t>
            </a:r>
            <a:r>
              <a:rPr lang="en-US" sz="2800" b="1" i="1" dirty="0">
                <a:solidFill>
                  <a:schemeClr val="tx1">
                    <a:lumMod val="95000"/>
                    <a:lumOff val="5000"/>
                  </a:schemeClr>
                </a:solidFill>
                <a:latin typeface="UTM Avo" panose="02040603050506020204" pitchFamily="18" charset="0"/>
                <a:cs typeface="Times New Roman" pitchFamily="18" charset="0"/>
              </a:rPr>
              <a:t> </a:t>
            </a:r>
            <a:r>
              <a:rPr lang="en-US" sz="2800" b="1" i="1" dirty="0" err="1">
                <a:solidFill>
                  <a:schemeClr val="tx1">
                    <a:lumMod val="95000"/>
                    <a:lumOff val="5000"/>
                  </a:schemeClr>
                </a:solidFill>
                <a:latin typeface="UTM Avo" panose="02040603050506020204" pitchFamily="18" charset="0"/>
                <a:cs typeface="Times New Roman" pitchFamily="18" charset="0"/>
              </a:rPr>
              <a:t>thực</a:t>
            </a:r>
            <a:r>
              <a:rPr lang="en-US" sz="2800" b="1" i="1" dirty="0">
                <a:solidFill>
                  <a:schemeClr val="tx1">
                    <a:lumMod val="95000"/>
                    <a:lumOff val="5000"/>
                  </a:schemeClr>
                </a:solidFill>
                <a:latin typeface="UTM Avo" panose="02040603050506020204" pitchFamily="18" charset="0"/>
                <a:cs typeface="Times New Roman" pitchFamily="18" charset="0"/>
              </a:rPr>
              <a:t> </a:t>
            </a:r>
            <a:r>
              <a:rPr lang="en-US" sz="2800" b="1" i="1" dirty="0" err="1">
                <a:solidFill>
                  <a:schemeClr val="tx1">
                    <a:lumMod val="95000"/>
                    <a:lumOff val="5000"/>
                  </a:schemeClr>
                </a:solidFill>
                <a:latin typeface="UTM Avo" panose="02040603050506020204" pitchFamily="18" charset="0"/>
                <a:cs typeface="Times New Roman" pitchFamily="18" charset="0"/>
              </a:rPr>
              <a:t>tế</a:t>
            </a:r>
            <a:r>
              <a:rPr lang="en-US" sz="2800" b="1" i="1" dirty="0">
                <a:solidFill>
                  <a:schemeClr val="tx1">
                    <a:lumMod val="95000"/>
                    <a:lumOff val="5000"/>
                  </a:schemeClr>
                </a:solidFill>
                <a:latin typeface="UTM Avo" panose="02040603050506020204" pitchFamily="18" charset="0"/>
                <a:cs typeface="Times New Roman" pitchFamily="18" charset="0"/>
              </a:rPr>
              <a:t> ?</a:t>
            </a:r>
          </a:p>
        </p:txBody>
      </p:sp>
      <p:sp>
        <p:nvSpPr>
          <p:cNvPr id="19460" name="TextBox 7">
            <a:extLst>
              <a:ext uri="{FF2B5EF4-FFF2-40B4-BE49-F238E27FC236}">
                <a16:creationId xmlns:a16="http://schemas.microsoft.com/office/drawing/2014/main" id="{69A5D8B2-9458-4335-BBA3-9B542B4AA1E8}"/>
              </a:ext>
            </a:extLst>
          </p:cNvPr>
          <p:cNvSpPr txBox="1">
            <a:spLocks noChangeArrowheads="1"/>
          </p:cNvSpPr>
          <p:nvPr/>
        </p:nvSpPr>
        <p:spPr bwMode="auto">
          <a:xfrm>
            <a:off x="495300" y="1141413"/>
            <a:ext cx="70405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nl-NL" altLang="vi-VN" b="1" dirty="0">
                <a:solidFill>
                  <a:srgbClr val="800000"/>
                </a:solidFill>
                <a:latin typeface="Times New Roman" panose="02020603050405020304" pitchFamily="18" charset="0"/>
                <a:cs typeface="Times New Roman" panose="02020603050405020304" pitchFamily="18" charset="0"/>
              </a:rPr>
              <a:t>II/ HIỆN TƯỢNG ĐOẢN MẠCH</a:t>
            </a:r>
            <a:r>
              <a:rPr lang="nl-NL" altLang="vi-VN" b="1" dirty="0">
                <a:latin typeface="Times New Roman" panose="02020603050405020304" pitchFamily="18" charset="0"/>
                <a:cs typeface="Times New Roman" panose="02020603050405020304" pitchFamily="18" charset="0"/>
              </a:rPr>
              <a:t> </a:t>
            </a:r>
            <a:endParaRPr lang="vi-VN" altLang="vi-VN"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173CC4F5-BA37-40F0-98DC-C6E2D52B848F}"/>
              </a:ext>
            </a:extLst>
          </p:cNvPr>
          <p:cNvSpPr/>
          <p:nvPr/>
        </p:nvSpPr>
        <p:spPr>
          <a:xfrm>
            <a:off x="2233989" y="400051"/>
            <a:ext cx="7954549" cy="523220"/>
          </a:xfrm>
          <a:prstGeom prst="rect">
            <a:avLst/>
          </a:prstGeom>
          <a:noFill/>
        </p:spPr>
        <p:txBody>
          <a:bodyPr wrap="none">
            <a:spAutoFit/>
          </a:bodyPr>
          <a:lstStyle/>
          <a:p>
            <a:pPr algn="ctr">
              <a:defRPr/>
            </a:pPr>
            <a:r>
              <a:rPr lang="en-US" sz="2800" u="sng" dirty="0">
                <a:ln w="0"/>
                <a:solidFill>
                  <a:srgbClr val="C00000"/>
                </a:solidFill>
                <a:effectLst>
                  <a:reflection blurRad="6350" stA="53000" endA="300" endPos="35500" dir="5400000" sy="-90000" algn="bl" rotWithShape="0"/>
                </a:effectLst>
                <a:latin typeface="UTM Alberta Heavy" panose="02040603050506020204" pitchFamily="18" charset="0"/>
              </a:rPr>
              <a:t>CHỦ ĐỀ 7: ĐỊNH LUẬT OHM CHO TOÀN MẠCH </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mph" presetSubtype="2" repeatCount="10000" fill="hold" nodeType="withEffect">
                                  <p:stCondLst>
                                    <p:cond delay="0"/>
                                  </p:stCondLst>
                                  <p:childTnLst>
                                    <p:animClr clrSpc="rgb" dir="cw">
                                      <p:cBhvr>
                                        <p:cTn id="6" dur="1000" fill="hold"/>
                                        <p:tgtEl>
                                          <p:spTgt spid="5"/>
                                        </p:tgtEl>
                                        <p:attrNameLst>
                                          <p:attrName>fillcolor</p:attrName>
                                        </p:attrNameLst>
                                      </p:cBhvr>
                                      <p:to>
                                        <a:srgbClr val="FF3300"/>
                                      </p:to>
                                    </p:animClr>
                                    <p:set>
                                      <p:cBhvr>
                                        <p:cTn id="7" dur="1000" fill="hold"/>
                                        <p:tgtEl>
                                          <p:spTgt spid="5"/>
                                        </p:tgtEl>
                                        <p:attrNameLst>
                                          <p:attrName>fill.type</p:attrName>
                                        </p:attrNameLst>
                                      </p:cBhvr>
                                      <p:to>
                                        <p:strVal val="solid"/>
                                      </p:to>
                                    </p:set>
                                    <p:set>
                                      <p:cBhvr>
                                        <p:cTn id="8" dur="1000" fill="hold"/>
                                        <p:tgtEl>
                                          <p:spTgt spid="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05F9B9F-14A7-4C7B-B23D-FFAFE4F91159}"/>
              </a:ext>
            </a:extLst>
          </p:cNvPr>
          <p:cNvSpPr>
            <a:spLocks noGrp="1" noChangeArrowheads="1"/>
          </p:cNvSpPr>
          <p:nvPr>
            <p:ph idx="1"/>
          </p:nvPr>
        </p:nvSpPr>
        <p:spPr>
          <a:xfrm>
            <a:off x="516732" y="1676400"/>
            <a:ext cx="7637462" cy="3810000"/>
          </a:xfrm>
        </p:spPr>
        <p:txBody>
          <a:bodyPr>
            <a:noAutofit/>
          </a:bodyPr>
          <a:lstStyle/>
          <a:p>
            <a:pPr marL="0" indent="0" algn="just" eaLnBrk="1" hangingPunct="1">
              <a:lnSpc>
                <a:spcPct val="150000"/>
              </a:lnSpc>
              <a:spcBef>
                <a:spcPct val="0"/>
              </a:spcBef>
              <a:buFont typeface="Wingdings" panose="05000000000000000000" pitchFamily="2" charset="2"/>
              <a:buNone/>
            </a:pP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Biện</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pháp</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được</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sử</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dụng</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để</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tránh</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hiện</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tượng</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đoản</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mạch</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là</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ta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sử</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dụng</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b="1" u="sng"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cầu</a:t>
            </a:r>
            <a:r>
              <a:rPr lang="en-US" altLang="vi-VN" sz="2800" b="1" u="sng"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b="1" u="sng"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chì</a:t>
            </a:r>
            <a:r>
              <a:rPr lang="en-US" altLang="vi-VN" sz="2800" b="1" u="sng"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b="1" u="sng"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đúng</a:t>
            </a:r>
            <a:r>
              <a:rPr lang="en-US" altLang="vi-VN" sz="2800" b="1" u="sng"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b="1" u="sng"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loại</a:t>
            </a:r>
            <a:r>
              <a:rPr lang="en-US" altLang="vi-VN" sz="2800" b="1" u="sng"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b="1"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hay </a:t>
            </a:r>
            <a:r>
              <a:rPr lang="en-US" altLang="vi-VN" sz="2800" b="1" u="sng"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cầu</a:t>
            </a:r>
            <a:r>
              <a:rPr lang="en-US" altLang="vi-VN" sz="2800" b="1" u="sng"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b="1" u="sng"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dao</a:t>
            </a:r>
            <a:r>
              <a:rPr lang="en-US" altLang="vi-VN" sz="2800" b="1" u="sng"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b="1" u="sng"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còn</a:t>
            </a:r>
            <a:r>
              <a:rPr lang="en-US" altLang="vi-VN" sz="2800" b="1" u="sng"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b="1" u="sng"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được</a:t>
            </a:r>
            <a:r>
              <a:rPr lang="en-US" altLang="vi-VN" sz="2800" b="1" u="sng"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b="1" u="sng"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gọi</a:t>
            </a:r>
            <a:r>
              <a:rPr lang="en-US" altLang="vi-VN" sz="2800" b="1" u="sng"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b="1" u="sng"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là</a:t>
            </a:r>
            <a:r>
              <a:rPr lang="en-US" altLang="vi-VN" sz="2800" b="1" u="sng"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b="1" u="sng"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aptômat</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nó</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có</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tác</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dụng</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ngắt</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mạch</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tự</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động</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khi</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I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dòng</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điện</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tăng</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lên</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tới</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một</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giá</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trị</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xác</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định</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nào</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đó</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chưa</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tới</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mức</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gây</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nguy</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vi-VN" sz="2800" dirty="0" err="1">
                <a:solidFill>
                  <a:srgbClr val="800000"/>
                </a:solidFill>
                <a:latin typeface="Times New Roman" panose="02020603050405020304" pitchFamily="18" charset="0"/>
                <a:ea typeface="SimSun" panose="02010600030101010101" pitchFamily="2" charset="-122"/>
                <a:cs typeface="Times New Roman" panose="02020603050405020304" pitchFamily="18" charset="0"/>
              </a:rPr>
              <a:t>hiểm</a:t>
            </a:r>
            <a:r>
              <a:rPr lang="en-US" altLang="vi-VN" sz="2800" dirty="0">
                <a:solidFill>
                  <a:srgbClr val="800000"/>
                </a:solidFill>
                <a:latin typeface="Times New Roman" panose="02020603050405020304" pitchFamily="18" charset="0"/>
                <a:ea typeface="SimSun" panose="02010600030101010101" pitchFamily="2" charset="-122"/>
                <a:cs typeface="Times New Roman" panose="02020603050405020304" pitchFamily="18" charset="0"/>
              </a:rPr>
              <a:t>.</a:t>
            </a:r>
            <a:br>
              <a:rPr lang="en-US" altLang="vi-VN" sz="2800" dirty="0">
                <a:solidFill>
                  <a:srgbClr val="800000"/>
                </a:solidFill>
                <a:latin typeface="VNI-Times" pitchFamily="2" charset="0"/>
                <a:ea typeface="SimSun" panose="02010600030101010101" pitchFamily="2" charset="-122"/>
                <a:cs typeface="Times New Roman" panose="02020603050405020304" pitchFamily="18" charset="0"/>
              </a:rPr>
            </a:br>
            <a:endParaRPr lang="en-US" altLang="vi-VN" sz="2800" dirty="0">
              <a:solidFill>
                <a:srgbClr val="800000"/>
              </a:solidFill>
              <a:ea typeface="SimSun" panose="02010600030101010101" pitchFamily="2" charset="-122"/>
              <a:cs typeface="Times New Roman" panose="02020603050405020304" pitchFamily="18" charset="0"/>
            </a:endParaRPr>
          </a:p>
        </p:txBody>
      </p:sp>
      <p:pic>
        <p:nvPicPr>
          <p:cNvPr id="8" name="Picture 5" descr="C:\Users\Admin\Desktop\download (1).jpg">
            <a:extLst>
              <a:ext uri="{FF2B5EF4-FFF2-40B4-BE49-F238E27FC236}">
                <a16:creationId xmlns:a16="http://schemas.microsoft.com/office/drawing/2014/main" id="{C69AC170-7A78-4270-AEE0-BB8E01F6C2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9225" y="990600"/>
            <a:ext cx="26670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descr="C:\Users\Admin\Pictures\untitled.png">
            <a:extLst>
              <a:ext uri="{FF2B5EF4-FFF2-40B4-BE49-F238E27FC236}">
                <a16:creationId xmlns:a16="http://schemas.microsoft.com/office/drawing/2014/main" id="{B2092C39-6DC2-4B17-98EC-F1DF75B4BD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78912" y="3838575"/>
            <a:ext cx="2627313"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a:extLst>
              <a:ext uri="{FF2B5EF4-FFF2-40B4-BE49-F238E27FC236}">
                <a16:creationId xmlns:a16="http://schemas.microsoft.com/office/drawing/2014/main" id="{C7FE4E3B-27D7-43B4-B7CF-88E7154118A8}"/>
              </a:ext>
            </a:extLst>
          </p:cNvPr>
          <p:cNvSpPr>
            <a:spLocks noChangeArrowheads="1"/>
          </p:cNvSpPr>
          <p:nvPr/>
        </p:nvSpPr>
        <p:spPr bwMode="auto">
          <a:xfrm>
            <a:off x="8623300" y="5867400"/>
            <a:ext cx="3082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vi-VN" b="1" dirty="0" err="1">
                <a:solidFill>
                  <a:srgbClr val="0000FF"/>
                </a:solidFill>
                <a:latin typeface="Times New Roman" panose="02020603050405020304" pitchFamily="18" charset="0"/>
                <a:cs typeface="Times New Roman" panose="02020603050405020304" pitchFamily="18" charset="0"/>
              </a:rPr>
              <a:t>Cầu</a:t>
            </a:r>
            <a:r>
              <a:rPr lang="en-US" altLang="vi-VN" b="1" dirty="0">
                <a:solidFill>
                  <a:srgbClr val="0000FF"/>
                </a:solidFill>
                <a:latin typeface="Times New Roman" panose="02020603050405020304" pitchFamily="18" charset="0"/>
                <a:cs typeface="Times New Roman" panose="02020603050405020304" pitchFamily="18" charset="0"/>
              </a:rPr>
              <a:t> </a:t>
            </a:r>
            <a:r>
              <a:rPr lang="en-US" altLang="vi-VN" b="1" dirty="0" err="1">
                <a:solidFill>
                  <a:srgbClr val="0000FF"/>
                </a:solidFill>
                <a:latin typeface="Times New Roman" panose="02020603050405020304" pitchFamily="18" charset="0"/>
                <a:cs typeface="Times New Roman" panose="02020603050405020304" pitchFamily="18" charset="0"/>
              </a:rPr>
              <a:t>dao</a:t>
            </a:r>
            <a:r>
              <a:rPr lang="en-US" altLang="vi-VN" b="1" dirty="0">
                <a:solidFill>
                  <a:srgbClr val="0000FF"/>
                </a:solidFill>
                <a:latin typeface="Times New Roman" panose="02020603050405020304" pitchFamily="18" charset="0"/>
                <a:cs typeface="Times New Roman" panose="02020603050405020304" pitchFamily="18" charset="0"/>
              </a:rPr>
              <a:t> (</a:t>
            </a:r>
            <a:r>
              <a:rPr lang="en-US" altLang="vi-VN" b="1" dirty="0" err="1">
                <a:solidFill>
                  <a:srgbClr val="0000FF"/>
                </a:solidFill>
                <a:latin typeface="Times New Roman" panose="02020603050405020304" pitchFamily="18" charset="0"/>
                <a:cs typeface="Times New Roman" panose="02020603050405020304" pitchFamily="18" charset="0"/>
              </a:rPr>
              <a:t>aptômat</a:t>
            </a:r>
            <a:r>
              <a:rPr lang="en-US" altLang="vi-VN" b="1" dirty="0">
                <a:solidFill>
                  <a:srgbClr val="0000FF"/>
                </a:solidFill>
                <a:latin typeface="Times New Roman" panose="02020603050405020304" pitchFamily="18" charset="0"/>
                <a:cs typeface="Times New Roman" panose="02020603050405020304" pitchFamily="18" charset="0"/>
              </a:rPr>
              <a:t>)</a:t>
            </a:r>
          </a:p>
        </p:txBody>
      </p:sp>
      <p:sp>
        <p:nvSpPr>
          <p:cNvPr id="20489" name="TextBox 14">
            <a:extLst>
              <a:ext uri="{FF2B5EF4-FFF2-40B4-BE49-F238E27FC236}">
                <a16:creationId xmlns:a16="http://schemas.microsoft.com/office/drawing/2014/main" id="{928EAED7-0A57-4277-8FE6-FC6C570BD1CE}"/>
              </a:ext>
            </a:extLst>
          </p:cNvPr>
          <p:cNvSpPr txBox="1">
            <a:spLocks noChangeArrowheads="1"/>
          </p:cNvSpPr>
          <p:nvPr/>
        </p:nvSpPr>
        <p:spPr bwMode="auto">
          <a:xfrm>
            <a:off x="228600" y="1150938"/>
            <a:ext cx="70405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nl-NL" altLang="vi-VN" b="1">
                <a:solidFill>
                  <a:srgbClr val="800000"/>
                </a:solidFill>
                <a:latin typeface="Times New Roman" panose="02020603050405020304" pitchFamily="18" charset="0"/>
                <a:cs typeface="Times New Roman" panose="02020603050405020304" pitchFamily="18" charset="0"/>
              </a:rPr>
              <a:t>II/ HIỆN TƯỢNG ĐOẢN MẠCH</a:t>
            </a:r>
            <a:r>
              <a:rPr lang="nl-NL" altLang="vi-VN" b="1">
                <a:latin typeface="Times New Roman" panose="02020603050405020304" pitchFamily="18" charset="0"/>
                <a:cs typeface="Times New Roman" panose="02020603050405020304" pitchFamily="18" charset="0"/>
              </a:rPr>
              <a:t> </a:t>
            </a:r>
            <a:endParaRPr lang="vi-VN" altLang="vi-VN">
              <a:latin typeface="Times New Roman" panose="02020603050405020304" pitchFamily="18" charset="0"/>
              <a:cs typeface="Times New Roman" panose="02020603050405020304" pitchFamily="18" charset="0"/>
            </a:endParaRPr>
          </a:p>
        </p:txBody>
      </p:sp>
      <p:sp>
        <p:nvSpPr>
          <p:cNvPr id="13" name="Rectangle 12">
            <a:extLst>
              <a:ext uri="{FF2B5EF4-FFF2-40B4-BE49-F238E27FC236}">
                <a16:creationId xmlns:a16="http://schemas.microsoft.com/office/drawing/2014/main" id="{A31C4842-977A-4A44-BCD2-9CF859D037F5}"/>
              </a:ext>
            </a:extLst>
          </p:cNvPr>
          <p:cNvSpPr/>
          <p:nvPr/>
        </p:nvSpPr>
        <p:spPr>
          <a:xfrm>
            <a:off x="2233989" y="400051"/>
            <a:ext cx="7954549" cy="523220"/>
          </a:xfrm>
          <a:prstGeom prst="rect">
            <a:avLst/>
          </a:prstGeom>
          <a:noFill/>
        </p:spPr>
        <p:txBody>
          <a:bodyPr wrap="none">
            <a:spAutoFit/>
          </a:bodyPr>
          <a:lstStyle/>
          <a:p>
            <a:pPr algn="ctr">
              <a:defRPr/>
            </a:pPr>
            <a:r>
              <a:rPr lang="en-US" sz="2800" u="sng" dirty="0">
                <a:ln w="0"/>
                <a:solidFill>
                  <a:srgbClr val="C00000"/>
                </a:solidFill>
                <a:effectLst>
                  <a:reflection blurRad="6350" stA="53000" endA="300" endPos="35500" dir="5400000" sy="-90000" algn="bl" rotWithShape="0"/>
                </a:effectLst>
                <a:latin typeface="UTM Alberta Heavy" panose="02040603050506020204" pitchFamily="18" charset="0"/>
              </a:rPr>
              <a:t>CHỦ ĐỀ 7: ĐỊNH LUẬT OHM CHO TOÀN MẠCH </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16"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animEffect transition="in" filter="fade">
                                      <p:cBhvr>
                                        <p:cTn id="19" dur="500"/>
                                        <p:tgtEl>
                                          <p:spTgt spid="1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7">
                                            <p:txEl>
                                              <p:pRg st="0" end="0"/>
                                            </p:txEl>
                                          </p:spTgt>
                                        </p:tgtEl>
                                        <p:attrNameLst>
                                          <p:attrName>style.visibility</p:attrName>
                                        </p:attrNameLst>
                                      </p:cBhvr>
                                      <p:to>
                                        <p:strVal val="visible"/>
                                      </p:to>
                                    </p:set>
                                    <p:animEffect transition="in" filter="barn(inVertical)">
                                      <p:cBhvr>
                                        <p:cTn id="24"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lowchart: Process 22">
            <a:extLst>
              <a:ext uri="{FF2B5EF4-FFF2-40B4-BE49-F238E27FC236}">
                <a16:creationId xmlns:a16="http://schemas.microsoft.com/office/drawing/2014/main" id="{55416BD0-2ACF-4906-A7D0-96A62C900D50}"/>
              </a:ext>
            </a:extLst>
          </p:cNvPr>
          <p:cNvSpPr>
            <a:spLocks noChangeArrowheads="1"/>
          </p:cNvSpPr>
          <p:nvPr/>
        </p:nvSpPr>
        <p:spPr bwMode="auto">
          <a:xfrm>
            <a:off x="4275138" y="3043237"/>
            <a:ext cx="4160837" cy="1295400"/>
          </a:xfrm>
          <a:prstGeom prst="flowChartProcess">
            <a:avLst/>
          </a:prstGeom>
          <a:noFill/>
          <a:ln w="381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vi-VN" altLang="vi-VN" sz="1800">
              <a:latin typeface="Tahoma" panose="020B0604030504040204" pitchFamily="34" charset="0"/>
            </a:endParaRPr>
          </a:p>
        </p:txBody>
      </p:sp>
      <p:graphicFrame>
        <p:nvGraphicFramePr>
          <p:cNvPr id="2" name="Object 1">
            <a:extLst>
              <a:ext uri="{FF2B5EF4-FFF2-40B4-BE49-F238E27FC236}">
                <a16:creationId xmlns:a16="http://schemas.microsoft.com/office/drawing/2014/main" id="{F72DA15E-BD3B-4C8B-A4FC-647D13ED6DD2}"/>
              </a:ext>
            </a:extLst>
          </p:cNvPr>
          <p:cNvGraphicFramePr>
            <a:graphicFrameLocks noChangeAspect="1"/>
          </p:cNvGraphicFramePr>
          <p:nvPr>
            <p:extLst>
              <p:ext uri="{D42A27DB-BD31-4B8C-83A1-F6EECF244321}">
                <p14:modId xmlns:p14="http://schemas.microsoft.com/office/powerpoint/2010/main" val="3347914283"/>
              </p:ext>
            </p:extLst>
          </p:nvPr>
        </p:nvGraphicFramePr>
        <p:xfrm>
          <a:off x="4614068" y="3157537"/>
          <a:ext cx="3482975" cy="1066800"/>
        </p:xfrm>
        <a:graphic>
          <a:graphicData uri="http://schemas.openxmlformats.org/presentationml/2006/ole">
            <mc:AlternateContent xmlns:mc="http://schemas.openxmlformats.org/markup-compatibility/2006">
              <mc:Choice xmlns:v="urn:schemas-microsoft-com:vml" Requires="v">
                <p:oleObj spid="_x0000_s8196" name="Equation" r:id="rId3" imgW="1409400" imgH="431640" progId="Equation.DSMT4">
                  <p:embed/>
                </p:oleObj>
              </mc:Choice>
              <mc:Fallback>
                <p:oleObj name="Equation" r:id="rId3" imgW="1409400" imgH="431640" progId="Equation.DSMT4">
                  <p:embed/>
                  <p:pic>
                    <p:nvPicPr>
                      <p:cNvPr id="2" name="Object 1">
                        <a:extLst>
                          <a:ext uri="{FF2B5EF4-FFF2-40B4-BE49-F238E27FC236}">
                            <a16:creationId xmlns:a16="http://schemas.microsoft.com/office/drawing/2014/main" id="{F72DA15E-BD3B-4C8B-A4FC-647D13ED6D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4068" y="3157537"/>
                        <a:ext cx="34829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09" name="TextBox 6">
            <a:extLst>
              <a:ext uri="{FF2B5EF4-FFF2-40B4-BE49-F238E27FC236}">
                <a16:creationId xmlns:a16="http://schemas.microsoft.com/office/drawing/2014/main" id="{6722FBCE-D9C0-456C-846B-4CC1C634A7A9}"/>
              </a:ext>
            </a:extLst>
          </p:cNvPr>
          <p:cNvSpPr txBox="1">
            <a:spLocks noChangeArrowheads="1"/>
          </p:cNvSpPr>
          <p:nvPr/>
        </p:nvSpPr>
        <p:spPr bwMode="auto">
          <a:xfrm>
            <a:off x="581025" y="2081213"/>
            <a:ext cx="70405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nl-NL" altLang="vi-VN" b="1" dirty="0">
                <a:solidFill>
                  <a:srgbClr val="800000"/>
                </a:solidFill>
                <a:latin typeface="Times New Roman" panose="02020603050405020304" pitchFamily="18" charset="0"/>
                <a:cs typeface="Times New Roman" panose="02020603050405020304" pitchFamily="18" charset="0"/>
              </a:rPr>
              <a:t>III/ HIỆU SUẤT CỦA NGUỒN ĐIỆN</a:t>
            </a:r>
            <a:r>
              <a:rPr lang="nl-NL" altLang="vi-VN" b="1" dirty="0">
                <a:latin typeface="Times New Roman" panose="02020603050405020304" pitchFamily="18" charset="0"/>
                <a:cs typeface="Times New Roman" panose="02020603050405020304" pitchFamily="18" charset="0"/>
              </a:rPr>
              <a:t> </a:t>
            </a:r>
            <a:endParaRPr lang="vi-VN" altLang="vi-VN"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F36A95F6-B88A-4B1A-8FAD-90D733373285}"/>
              </a:ext>
            </a:extLst>
          </p:cNvPr>
          <p:cNvSpPr/>
          <p:nvPr/>
        </p:nvSpPr>
        <p:spPr>
          <a:xfrm>
            <a:off x="2233989" y="400051"/>
            <a:ext cx="7954549" cy="523220"/>
          </a:xfrm>
          <a:prstGeom prst="rect">
            <a:avLst/>
          </a:prstGeom>
          <a:noFill/>
        </p:spPr>
        <p:txBody>
          <a:bodyPr wrap="none">
            <a:spAutoFit/>
          </a:bodyPr>
          <a:lstStyle/>
          <a:p>
            <a:pPr algn="ctr">
              <a:defRPr/>
            </a:pPr>
            <a:r>
              <a:rPr lang="en-US" sz="2800" u="sng" dirty="0">
                <a:ln w="0"/>
                <a:solidFill>
                  <a:srgbClr val="C00000"/>
                </a:solidFill>
                <a:effectLst>
                  <a:reflection blurRad="6350" stA="53000" endA="300" endPos="35500" dir="5400000" sy="-90000" algn="bl" rotWithShape="0"/>
                </a:effectLst>
                <a:latin typeface="UTM Alberta Heavy" panose="02040603050506020204" pitchFamily="18" charset="0"/>
              </a:rPr>
              <a:t>CHỦ ĐỀ 7: ĐỊNH LUẬT OHM CHO TOÀN MẠCH </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1382" name="Object 6">
            <a:extLst>
              <a:ext uri="{FF2B5EF4-FFF2-40B4-BE49-F238E27FC236}">
                <a16:creationId xmlns:a16="http://schemas.microsoft.com/office/drawing/2014/main" id="{D31656AA-EE23-4E2F-94B9-C412247F5C2C}"/>
              </a:ext>
            </a:extLst>
          </p:cNvPr>
          <p:cNvGraphicFramePr>
            <a:graphicFrameLocks noChangeAspect="1"/>
          </p:cNvGraphicFramePr>
          <p:nvPr/>
        </p:nvGraphicFramePr>
        <p:xfrm>
          <a:off x="6053138" y="3340100"/>
          <a:ext cx="1219200" cy="990600"/>
        </p:xfrm>
        <a:graphic>
          <a:graphicData uri="http://schemas.openxmlformats.org/presentationml/2006/ole">
            <mc:AlternateContent xmlns:mc="http://schemas.openxmlformats.org/markup-compatibility/2006">
              <mc:Choice xmlns:v="urn:schemas-microsoft-com:vml" Requires="v">
                <p:oleObj spid="_x0000_s1028" name="Equation" r:id="rId3" imgW="418918" imgH="393529" progId="Equation.DSMT4">
                  <p:embed/>
                </p:oleObj>
              </mc:Choice>
              <mc:Fallback>
                <p:oleObj name="Equation" r:id="rId3" imgW="418918" imgH="393529" progId="Equation.DSMT4">
                  <p:embed/>
                  <p:pic>
                    <p:nvPicPr>
                      <p:cNvPr id="101382" name="Object 6">
                        <a:extLst>
                          <a:ext uri="{FF2B5EF4-FFF2-40B4-BE49-F238E27FC236}">
                            <a16:creationId xmlns:a16="http://schemas.microsoft.com/office/drawing/2014/main" id="{D31656AA-EE23-4E2F-94B9-C412247F5C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53138" y="3340100"/>
                        <a:ext cx="1219200" cy="990600"/>
                      </a:xfrm>
                      <a:prstGeom prst="rect">
                        <a:avLst/>
                      </a:prstGeom>
                      <a:solidFill>
                        <a:srgbClr val="FFF2CC"/>
                      </a:solidFill>
                      <a:ln w="9525">
                        <a:solidFill>
                          <a:schemeClr val="tx1"/>
                        </a:solidFill>
                        <a:miter lim="800000"/>
                        <a:headEnd/>
                        <a:tailEnd/>
                      </a:ln>
                    </p:spPr>
                  </p:pic>
                </p:oleObj>
              </mc:Fallback>
            </mc:AlternateContent>
          </a:graphicData>
        </a:graphic>
      </p:graphicFrame>
      <p:sp>
        <p:nvSpPr>
          <p:cNvPr id="101383" name="Text Box 7">
            <a:extLst>
              <a:ext uri="{FF2B5EF4-FFF2-40B4-BE49-F238E27FC236}">
                <a16:creationId xmlns:a16="http://schemas.microsoft.com/office/drawing/2014/main" id="{4FF6A55F-C57D-40A3-A29A-5AAC6A8DE39D}"/>
              </a:ext>
            </a:extLst>
          </p:cNvPr>
          <p:cNvSpPr txBox="1">
            <a:spLocks noChangeArrowheads="1"/>
          </p:cNvSpPr>
          <p:nvPr/>
        </p:nvSpPr>
        <p:spPr bwMode="auto">
          <a:xfrm>
            <a:off x="771525" y="4581525"/>
            <a:ext cx="10658476"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eaLnBrk="1" hangingPunct="1">
              <a:lnSpc>
                <a:spcPct val="100000"/>
              </a:lnSpc>
              <a:spcBef>
                <a:spcPct val="50000"/>
              </a:spcBef>
              <a:buFontTx/>
              <a:buNone/>
            </a:pPr>
            <a:r>
              <a:rPr lang="en-US" altLang="vi-VN" b="1" dirty="0" err="1">
                <a:solidFill>
                  <a:srgbClr val="C00000"/>
                </a:solidFill>
                <a:latin typeface="Tahoma" panose="020B0604030504040204" pitchFamily="34" charset="0"/>
              </a:rPr>
              <a:t>Nội</a:t>
            </a:r>
            <a:r>
              <a:rPr lang="en-US" altLang="vi-VN" b="1" dirty="0">
                <a:solidFill>
                  <a:srgbClr val="C00000"/>
                </a:solidFill>
                <a:latin typeface="Tahoma" panose="020B0604030504040204" pitchFamily="34" charset="0"/>
              </a:rPr>
              <a:t> dung </a:t>
            </a:r>
            <a:r>
              <a:rPr lang="en-US" altLang="vi-VN" b="1" dirty="0" err="1">
                <a:solidFill>
                  <a:srgbClr val="C00000"/>
                </a:solidFill>
                <a:latin typeface="Tahoma" panose="020B0604030504040204" pitchFamily="34" charset="0"/>
              </a:rPr>
              <a:t>định</a:t>
            </a:r>
            <a:r>
              <a:rPr lang="en-US" altLang="vi-VN" b="1" dirty="0">
                <a:solidFill>
                  <a:srgbClr val="C00000"/>
                </a:solidFill>
                <a:latin typeface="Tahoma" panose="020B0604030504040204" pitchFamily="34" charset="0"/>
              </a:rPr>
              <a:t> </a:t>
            </a:r>
            <a:r>
              <a:rPr lang="en-US" altLang="vi-VN" b="1" dirty="0" err="1">
                <a:solidFill>
                  <a:srgbClr val="C00000"/>
                </a:solidFill>
                <a:latin typeface="Tahoma" panose="020B0604030504040204" pitchFamily="34" charset="0"/>
              </a:rPr>
              <a:t>luật</a:t>
            </a:r>
            <a:r>
              <a:rPr lang="en-US" altLang="vi-VN" b="1" dirty="0">
                <a:solidFill>
                  <a:srgbClr val="C00000"/>
                </a:solidFill>
                <a:latin typeface="Tahoma" panose="020B0604030504040204" pitchFamily="34" charset="0"/>
              </a:rPr>
              <a:t>: </a:t>
            </a:r>
            <a:r>
              <a:rPr lang="en-US" altLang="vi-VN" dirty="0" err="1">
                <a:latin typeface="Tahoma" panose="020B0604030504040204" pitchFamily="34" charset="0"/>
              </a:rPr>
              <a:t>Cường</a:t>
            </a:r>
            <a:r>
              <a:rPr lang="en-US" altLang="vi-VN" dirty="0">
                <a:latin typeface="Tahoma" panose="020B0604030504040204" pitchFamily="34" charset="0"/>
              </a:rPr>
              <a:t> </a:t>
            </a:r>
            <a:r>
              <a:rPr lang="en-US" altLang="vi-VN" dirty="0" err="1">
                <a:latin typeface="Tahoma" panose="020B0604030504040204" pitchFamily="34" charset="0"/>
              </a:rPr>
              <a:t>độ</a:t>
            </a:r>
            <a:r>
              <a:rPr lang="en-US" altLang="vi-VN" dirty="0">
                <a:latin typeface="Tahoma" panose="020B0604030504040204" pitchFamily="34" charset="0"/>
              </a:rPr>
              <a:t> </a:t>
            </a:r>
            <a:r>
              <a:rPr lang="en-US" altLang="vi-VN" dirty="0" err="1">
                <a:latin typeface="Tahoma" panose="020B0604030504040204" pitchFamily="34" charset="0"/>
              </a:rPr>
              <a:t>dòng</a:t>
            </a:r>
            <a:r>
              <a:rPr lang="en-US" altLang="vi-VN" dirty="0">
                <a:latin typeface="Tahoma" panose="020B0604030504040204" pitchFamily="34" charset="0"/>
              </a:rPr>
              <a:t> </a:t>
            </a:r>
            <a:r>
              <a:rPr lang="en-US" altLang="vi-VN" dirty="0" err="1">
                <a:latin typeface="Tahoma" panose="020B0604030504040204" pitchFamily="34" charset="0"/>
              </a:rPr>
              <a:t>điện</a:t>
            </a:r>
            <a:r>
              <a:rPr lang="en-US" altLang="vi-VN" dirty="0">
                <a:latin typeface="Tahoma" panose="020B0604030504040204" pitchFamily="34" charset="0"/>
              </a:rPr>
              <a:t> </a:t>
            </a:r>
            <a:r>
              <a:rPr lang="en-US" altLang="vi-VN" dirty="0" err="1">
                <a:latin typeface="Tahoma" panose="020B0604030504040204" pitchFamily="34" charset="0"/>
              </a:rPr>
              <a:t>trong</a:t>
            </a:r>
            <a:r>
              <a:rPr lang="en-US" altLang="vi-VN" dirty="0">
                <a:latin typeface="Tahoma" panose="020B0604030504040204" pitchFamily="34" charset="0"/>
              </a:rPr>
              <a:t> </a:t>
            </a:r>
            <a:r>
              <a:rPr lang="en-US" altLang="vi-VN" dirty="0" err="1">
                <a:latin typeface="Tahoma" panose="020B0604030504040204" pitchFamily="34" charset="0"/>
              </a:rPr>
              <a:t>đoạn</a:t>
            </a:r>
            <a:r>
              <a:rPr lang="en-US" altLang="vi-VN" dirty="0">
                <a:latin typeface="Tahoma" panose="020B0604030504040204" pitchFamily="34" charset="0"/>
              </a:rPr>
              <a:t> </a:t>
            </a:r>
            <a:r>
              <a:rPr lang="en-US" altLang="vi-VN" dirty="0" err="1">
                <a:latin typeface="Tahoma" panose="020B0604030504040204" pitchFamily="34" charset="0"/>
              </a:rPr>
              <a:t>mạch</a:t>
            </a:r>
            <a:r>
              <a:rPr lang="en-US" altLang="vi-VN" dirty="0">
                <a:latin typeface="Tahoma" panose="020B0604030504040204" pitchFamily="34" charset="0"/>
              </a:rPr>
              <a:t> </a:t>
            </a:r>
            <a:r>
              <a:rPr lang="en-US" altLang="vi-VN" dirty="0" err="1">
                <a:latin typeface="Tahoma" panose="020B0604030504040204" pitchFamily="34" charset="0"/>
              </a:rPr>
              <a:t>chỉ</a:t>
            </a:r>
            <a:r>
              <a:rPr lang="en-US" altLang="vi-VN" dirty="0">
                <a:latin typeface="Tahoma" panose="020B0604030504040204" pitchFamily="34" charset="0"/>
              </a:rPr>
              <a:t> </a:t>
            </a:r>
            <a:r>
              <a:rPr lang="en-US" altLang="vi-VN" dirty="0" err="1">
                <a:latin typeface="Tahoma" panose="020B0604030504040204" pitchFamily="34" charset="0"/>
              </a:rPr>
              <a:t>chứa</a:t>
            </a:r>
            <a:r>
              <a:rPr lang="en-US" altLang="vi-VN" dirty="0">
                <a:latin typeface="Tahoma" panose="020B0604030504040204" pitchFamily="34" charset="0"/>
              </a:rPr>
              <a:t> </a:t>
            </a:r>
            <a:r>
              <a:rPr lang="en-US" altLang="vi-VN" dirty="0" err="1">
                <a:latin typeface="Tahoma" panose="020B0604030504040204" pitchFamily="34" charset="0"/>
              </a:rPr>
              <a:t>điện</a:t>
            </a:r>
            <a:r>
              <a:rPr lang="en-US" altLang="vi-VN" dirty="0">
                <a:latin typeface="Tahoma" panose="020B0604030504040204" pitchFamily="34" charset="0"/>
              </a:rPr>
              <a:t> </a:t>
            </a:r>
            <a:r>
              <a:rPr lang="en-US" altLang="vi-VN" dirty="0" err="1">
                <a:latin typeface="Tahoma" panose="020B0604030504040204" pitchFamily="34" charset="0"/>
              </a:rPr>
              <a:t>trở</a:t>
            </a:r>
            <a:r>
              <a:rPr lang="en-US" altLang="vi-VN" dirty="0">
                <a:latin typeface="Tahoma" panose="020B0604030504040204" pitchFamily="34" charset="0"/>
              </a:rPr>
              <a:t> </a:t>
            </a:r>
            <a:r>
              <a:rPr lang="en-US" altLang="vi-VN" dirty="0" err="1">
                <a:latin typeface="Tahoma" panose="020B0604030504040204" pitchFamily="34" charset="0"/>
              </a:rPr>
              <a:t>thuần</a:t>
            </a:r>
            <a:r>
              <a:rPr lang="en-US" altLang="vi-VN" dirty="0">
                <a:latin typeface="Tahoma" panose="020B0604030504040204" pitchFamily="34" charset="0"/>
              </a:rPr>
              <a:t> R, </a:t>
            </a:r>
            <a:r>
              <a:rPr lang="en-US" altLang="vi-VN" dirty="0" err="1">
                <a:latin typeface="Tahoma" panose="020B0604030504040204" pitchFamily="34" charset="0"/>
              </a:rPr>
              <a:t>tỉ</a:t>
            </a:r>
            <a:r>
              <a:rPr lang="en-US" altLang="vi-VN" dirty="0">
                <a:latin typeface="Tahoma" panose="020B0604030504040204" pitchFamily="34" charset="0"/>
              </a:rPr>
              <a:t> </a:t>
            </a:r>
            <a:r>
              <a:rPr lang="en-US" altLang="vi-VN" dirty="0" err="1">
                <a:latin typeface="Tahoma" panose="020B0604030504040204" pitchFamily="34" charset="0"/>
              </a:rPr>
              <a:t>lệ</a:t>
            </a:r>
            <a:r>
              <a:rPr lang="en-US" altLang="vi-VN" dirty="0">
                <a:latin typeface="Tahoma" panose="020B0604030504040204" pitchFamily="34" charset="0"/>
              </a:rPr>
              <a:t> </a:t>
            </a:r>
            <a:r>
              <a:rPr lang="en-US" altLang="vi-VN" dirty="0" err="1">
                <a:latin typeface="Tahoma" panose="020B0604030504040204" pitchFamily="34" charset="0"/>
              </a:rPr>
              <a:t>thuận</a:t>
            </a:r>
            <a:r>
              <a:rPr lang="en-US" altLang="vi-VN" dirty="0">
                <a:latin typeface="Tahoma" panose="020B0604030504040204" pitchFamily="34" charset="0"/>
              </a:rPr>
              <a:t> </a:t>
            </a:r>
            <a:r>
              <a:rPr lang="en-US" altLang="vi-VN" dirty="0" err="1">
                <a:latin typeface="Tahoma" panose="020B0604030504040204" pitchFamily="34" charset="0"/>
              </a:rPr>
              <a:t>với</a:t>
            </a:r>
            <a:r>
              <a:rPr lang="en-US" altLang="vi-VN" dirty="0">
                <a:latin typeface="Tahoma" panose="020B0604030504040204" pitchFamily="34" charset="0"/>
              </a:rPr>
              <a:t> </a:t>
            </a:r>
            <a:r>
              <a:rPr lang="en-US" altLang="vi-VN" dirty="0" err="1">
                <a:latin typeface="Tahoma" panose="020B0604030504040204" pitchFamily="34" charset="0"/>
              </a:rPr>
              <a:t>hiệu</a:t>
            </a:r>
            <a:r>
              <a:rPr lang="en-US" altLang="vi-VN" dirty="0">
                <a:latin typeface="Tahoma" panose="020B0604030504040204" pitchFamily="34" charset="0"/>
              </a:rPr>
              <a:t> </a:t>
            </a:r>
            <a:r>
              <a:rPr lang="en-US" altLang="vi-VN" dirty="0" err="1">
                <a:latin typeface="Tahoma" panose="020B0604030504040204" pitchFamily="34" charset="0"/>
              </a:rPr>
              <a:t>điện</a:t>
            </a:r>
            <a:r>
              <a:rPr lang="en-US" altLang="vi-VN" dirty="0">
                <a:latin typeface="Tahoma" panose="020B0604030504040204" pitchFamily="34" charset="0"/>
              </a:rPr>
              <a:t> </a:t>
            </a:r>
            <a:r>
              <a:rPr lang="en-US" altLang="vi-VN" dirty="0" err="1">
                <a:latin typeface="Tahoma" panose="020B0604030504040204" pitchFamily="34" charset="0"/>
              </a:rPr>
              <a:t>thế</a:t>
            </a:r>
            <a:r>
              <a:rPr lang="en-US" altLang="vi-VN" dirty="0">
                <a:latin typeface="Tahoma" panose="020B0604030504040204" pitchFamily="34" charset="0"/>
              </a:rPr>
              <a:t> </a:t>
            </a:r>
            <a:r>
              <a:rPr lang="en-US" altLang="vi-VN" dirty="0" err="1">
                <a:latin typeface="Tahoma" panose="020B0604030504040204" pitchFamily="34" charset="0"/>
              </a:rPr>
              <a:t>hai</a:t>
            </a:r>
            <a:r>
              <a:rPr lang="en-US" altLang="vi-VN" dirty="0">
                <a:latin typeface="Tahoma" panose="020B0604030504040204" pitchFamily="34" charset="0"/>
              </a:rPr>
              <a:t> </a:t>
            </a:r>
            <a:r>
              <a:rPr lang="en-US" altLang="vi-VN" dirty="0" err="1">
                <a:latin typeface="Tahoma" panose="020B0604030504040204" pitchFamily="34" charset="0"/>
              </a:rPr>
              <a:t>đầu</a:t>
            </a:r>
            <a:r>
              <a:rPr lang="en-US" altLang="vi-VN" dirty="0">
                <a:latin typeface="Tahoma" panose="020B0604030504040204" pitchFamily="34" charset="0"/>
              </a:rPr>
              <a:t> </a:t>
            </a:r>
            <a:r>
              <a:rPr lang="en-US" altLang="vi-VN" dirty="0" err="1">
                <a:latin typeface="Tahoma" panose="020B0604030504040204" pitchFamily="34" charset="0"/>
              </a:rPr>
              <a:t>đoạn</a:t>
            </a:r>
            <a:r>
              <a:rPr lang="en-US" altLang="vi-VN" dirty="0">
                <a:latin typeface="Tahoma" panose="020B0604030504040204" pitchFamily="34" charset="0"/>
              </a:rPr>
              <a:t> </a:t>
            </a:r>
            <a:r>
              <a:rPr lang="en-US" altLang="vi-VN" dirty="0" err="1">
                <a:latin typeface="Tahoma" panose="020B0604030504040204" pitchFamily="34" charset="0"/>
              </a:rPr>
              <a:t>mạch</a:t>
            </a:r>
            <a:r>
              <a:rPr lang="en-US" altLang="vi-VN" dirty="0">
                <a:latin typeface="Tahoma" panose="020B0604030504040204" pitchFamily="34" charset="0"/>
              </a:rPr>
              <a:t> </a:t>
            </a:r>
            <a:r>
              <a:rPr lang="en-US" altLang="vi-VN" dirty="0" err="1">
                <a:latin typeface="Tahoma" panose="020B0604030504040204" pitchFamily="34" charset="0"/>
              </a:rPr>
              <a:t>và</a:t>
            </a:r>
            <a:r>
              <a:rPr lang="en-US" altLang="vi-VN" dirty="0">
                <a:latin typeface="Tahoma" panose="020B0604030504040204" pitchFamily="34" charset="0"/>
              </a:rPr>
              <a:t> </a:t>
            </a:r>
            <a:r>
              <a:rPr lang="en-US" altLang="vi-VN" dirty="0" err="1">
                <a:latin typeface="Tahoma" panose="020B0604030504040204" pitchFamily="34" charset="0"/>
              </a:rPr>
              <a:t>tỉ</a:t>
            </a:r>
            <a:r>
              <a:rPr lang="en-US" altLang="vi-VN" dirty="0">
                <a:latin typeface="Tahoma" panose="020B0604030504040204" pitchFamily="34" charset="0"/>
              </a:rPr>
              <a:t> </a:t>
            </a:r>
            <a:r>
              <a:rPr lang="en-US" altLang="vi-VN" dirty="0" err="1">
                <a:latin typeface="Tahoma" panose="020B0604030504040204" pitchFamily="34" charset="0"/>
              </a:rPr>
              <a:t>lệ</a:t>
            </a:r>
            <a:r>
              <a:rPr lang="en-US" altLang="vi-VN" dirty="0">
                <a:latin typeface="Tahoma" panose="020B0604030504040204" pitchFamily="34" charset="0"/>
              </a:rPr>
              <a:t> </a:t>
            </a:r>
            <a:r>
              <a:rPr lang="en-US" altLang="vi-VN" dirty="0" err="1">
                <a:latin typeface="Tahoma" panose="020B0604030504040204" pitchFamily="34" charset="0"/>
              </a:rPr>
              <a:t>nghịch</a:t>
            </a:r>
            <a:r>
              <a:rPr lang="en-US" altLang="vi-VN" dirty="0">
                <a:latin typeface="Tahoma" panose="020B0604030504040204" pitchFamily="34" charset="0"/>
              </a:rPr>
              <a:t> </a:t>
            </a:r>
            <a:r>
              <a:rPr lang="en-US" altLang="vi-VN" dirty="0" err="1">
                <a:latin typeface="Tahoma" panose="020B0604030504040204" pitchFamily="34" charset="0"/>
              </a:rPr>
              <a:t>với</a:t>
            </a:r>
            <a:r>
              <a:rPr lang="en-US" altLang="vi-VN" dirty="0">
                <a:latin typeface="Tahoma" panose="020B0604030504040204" pitchFamily="34" charset="0"/>
              </a:rPr>
              <a:t> </a:t>
            </a:r>
            <a:r>
              <a:rPr lang="en-US" altLang="vi-VN" dirty="0" err="1">
                <a:latin typeface="Tahoma" panose="020B0604030504040204" pitchFamily="34" charset="0"/>
              </a:rPr>
              <a:t>điện</a:t>
            </a:r>
            <a:r>
              <a:rPr lang="en-US" altLang="vi-VN" dirty="0">
                <a:latin typeface="Tahoma" panose="020B0604030504040204" pitchFamily="34" charset="0"/>
              </a:rPr>
              <a:t> </a:t>
            </a:r>
            <a:r>
              <a:rPr lang="en-US" altLang="vi-VN" dirty="0" err="1">
                <a:latin typeface="Tahoma" panose="020B0604030504040204" pitchFamily="34" charset="0"/>
              </a:rPr>
              <a:t>trở</a:t>
            </a:r>
            <a:r>
              <a:rPr lang="en-US" altLang="vi-VN" dirty="0">
                <a:latin typeface="Tahoma" panose="020B0604030504040204" pitchFamily="34" charset="0"/>
              </a:rPr>
              <a:t> R</a:t>
            </a:r>
          </a:p>
        </p:txBody>
      </p:sp>
      <p:pic>
        <p:nvPicPr>
          <p:cNvPr id="101385" name="Picture 9">
            <a:extLst>
              <a:ext uri="{FF2B5EF4-FFF2-40B4-BE49-F238E27FC236}">
                <a16:creationId xmlns:a16="http://schemas.microsoft.com/office/drawing/2014/main" id="{A908C4BD-F5E5-44EF-85A8-8F794928A0A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62400" y="1871663"/>
            <a:ext cx="5400675" cy="1238250"/>
          </a:xfrm>
          <a:prstGeom prst="rect">
            <a:avLst/>
          </a:prstGeom>
          <a:solidFill>
            <a:srgbClr val="00FF00"/>
          </a:solidFill>
          <a:ln w="9525">
            <a:solidFill>
              <a:schemeClr val="tx1"/>
            </a:solidFill>
            <a:miter lim="800000"/>
            <a:headEnd/>
            <a:tailEnd/>
          </a:ln>
        </p:spPr>
      </p:pic>
      <p:sp>
        <p:nvSpPr>
          <p:cNvPr id="10" name="Text Box 7">
            <a:extLst>
              <a:ext uri="{FF2B5EF4-FFF2-40B4-BE49-F238E27FC236}">
                <a16:creationId xmlns:a16="http://schemas.microsoft.com/office/drawing/2014/main" id="{998D7EEE-97D8-44A3-833F-053C333DECD3}"/>
              </a:ext>
            </a:extLst>
          </p:cNvPr>
          <p:cNvSpPr txBox="1">
            <a:spLocks noChangeArrowheads="1"/>
          </p:cNvSpPr>
          <p:nvPr/>
        </p:nvSpPr>
        <p:spPr bwMode="auto">
          <a:xfrm>
            <a:off x="1219200" y="1119188"/>
            <a:ext cx="10210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50000"/>
              </a:spcBef>
              <a:buFontTx/>
              <a:buNone/>
            </a:pPr>
            <a:r>
              <a:rPr lang="en-US" altLang="vi-VN" sz="2400" b="1" dirty="0">
                <a:latin typeface="Tahoma" panose="020B0604030504040204" pitchFamily="34" charset="0"/>
              </a:rPr>
              <a:t>ĐỊNH LUẬT OHM CHO ĐOẠN MẠCH CHỈ CHỨA R NGOÀI</a:t>
            </a:r>
            <a:endParaRPr lang="en-US" altLang="vi-VN" sz="3200" b="1" dirty="0">
              <a:latin typeface="Tahoma" panose="020B0604030504040204" pitchFamily="34" charset="0"/>
            </a:endParaRPr>
          </a:p>
        </p:txBody>
      </p:sp>
      <p:sp>
        <p:nvSpPr>
          <p:cNvPr id="7" name="Rectangle 6">
            <a:extLst>
              <a:ext uri="{FF2B5EF4-FFF2-40B4-BE49-F238E27FC236}">
                <a16:creationId xmlns:a16="http://schemas.microsoft.com/office/drawing/2014/main" id="{66C07636-4F89-41B7-AB3E-97C2536EC311}"/>
              </a:ext>
            </a:extLst>
          </p:cNvPr>
          <p:cNvSpPr/>
          <p:nvPr/>
        </p:nvSpPr>
        <p:spPr>
          <a:xfrm>
            <a:off x="2233989" y="400051"/>
            <a:ext cx="7954549" cy="523220"/>
          </a:xfrm>
          <a:prstGeom prst="rect">
            <a:avLst/>
          </a:prstGeom>
          <a:noFill/>
        </p:spPr>
        <p:txBody>
          <a:bodyPr wrap="none">
            <a:spAutoFit/>
          </a:bodyPr>
          <a:lstStyle/>
          <a:p>
            <a:pPr algn="ctr">
              <a:defRPr/>
            </a:pPr>
            <a:r>
              <a:rPr lang="en-US" sz="2800" u="sng" dirty="0">
                <a:ln w="0"/>
                <a:solidFill>
                  <a:srgbClr val="C00000"/>
                </a:solidFill>
                <a:effectLst>
                  <a:reflection blurRad="6350" stA="53000" endA="300" endPos="35500" dir="5400000" sy="-90000" algn="bl" rotWithShape="0"/>
                </a:effectLst>
                <a:latin typeface="UTM Alberta Heavy" panose="02040603050506020204" pitchFamily="18" charset="0"/>
              </a:rPr>
              <a:t>CHỦ ĐỀ 7: ĐỊNH LUẬT OHM CHO TOÀN MẠCH </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ircle(in)">
                                      <p:cBhvr>
                                        <p:cTn id="7" dur="1000"/>
                                        <p:tgtEl>
                                          <p:spTgt spid="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01385"/>
                                        </p:tgtEl>
                                        <p:attrNameLst>
                                          <p:attrName>style.visibility</p:attrName>
                                        </p:attrNameLst>
                                      </p:cBhvr>
                                      <p:to>
                                        <p:strVal val="visible"/>
                                      </p:to>
                                    </p:set>
                                    <p:animEffect transition="in" filter="blinds(horizontal)">
                                      <p:cBhvr>
                                        <p:cTn id="12" dur="500"/>
                                        <p:tgtEl>
                                          <p:spTgt spid="1013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01382"/>
                                        </p:tgtEl>
                                        <p:attrNameLst>
                                          <p:attrName>style.visibility</p:attrName>
                                        </p:attrNameLst>
                                      </p:cBhvr>
                                      <p:to>
                                        <p:strVal val="visible"/>
                                      </p:to>
                                    </p:set>
                                    <p:animEffect transition="in" filter="checkerboard(across)">
                                      <p:cBhvr>
                                        <p:cTn id="17" dur="500"/>
                                        <p:tgtEl>
                                          <p:spTgt spid="10138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nodeType="clickEffect">
                                  <p:stCondLst>
                                    <p:cond delay="0"/>
                                  </p:stCondLst>
                                  <p:childTnLst>
                                    <p:set>
                                      <p:cBhvr>
                                        <p:cTn id="21" dur="1" fill="hold">
                                          <p:stCondLst>
                                            <p:cond delay="0"/>
                                          </p:stCondLst>
                                        </p:cTn>
                                        <p:tgtEl>
                                          <p:spTgt spid="101383">
                                            <p:txEl>
                                              <p:pRg st="0" end="0"/>
                                            </p:txEl>
                                          </p:spTgt>
                                        </p:tgtEl>
                                        <p:attrNameLst>
                                          <p:attrName>style.visibility</p:attrName>
                                        </p:attrNameLst>
                                      </p:cBhvr>
                                      <p:to>
                                        <p:strVal val="visible"/>
                                      </p:to>
                                    </p:set>
                                    <p:animEffect transition="in" filter="circle(in)">
                                      <p:cBhvr>
                                        <p:cTn id="22" dur="1000"/>
                                        <p:tgtEl>
                                          <p:spTgt spid="1013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Text Box 3">
            <a:extLst>
              <a:ext uri="{FF2B5EF4-FFF2-40B4-BE49-F238E27FC236}">
                <a16:creationId xmlns:a16="http://schemas.microsoft.com/office/drawing/2014/main" id="{3E1EFC22-70B7-41B7-93FF-735050F60093}"/>
              </a:ext>
            </a:extLst>
          </p:cNvPr>
          <p:cNvSpPr txBox="1">
            <a:spLocks noChangeArrowheads="1"/>
          </p:cNvSpPr>
          <p:nvPr/>
        </p:nvSpPr>
        <p:spPr bwMode="auto">
          <a:xfrm>
            <a:off x="4038600" y="1412875"/>
            <a:ext cx="53990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en-US" altLang="vi-VN" b="1">
                <a:latin typeface="VNI-Times" pitchFamily="2" charset="0"/>
              </a:rPr>
              <a:t>Xét mạch điện như hình vẽ</a:t>
            </a:r>
          </a:p>
        </p:txBody>
      </p:sp>
      <p:sp>
        <p:nvSpPr>
          <p:cNvPr id="65554" name="Text Box 18">
            <a:extLst>
              <a:ext uri="{FF2B5EF4-FFF2-40B4-BE49-F238E27FC236}">
                <a16:creationId xmlns:a16="http://schemas.microsoft.com/office/drawing/2014/main" id="{07631358-9D10-4F02-87FA-E81F9F469467}"/>
              </a:ext>
            </a:extLst>
          </p:cNvPr>
          <p:cNvSpPr txBox="1">
            <a:spLocks noChangeArrowheads="1"/>
          </p:cNvSpPr>
          <p:nvPr/>
        </p:nvSpPr>
        <p:spPr bwMode="auto">
          <a:xfrm>
            <a:off x="381000" y="5002213"/>
            <a:ext cx="11571288"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en-US" altLang="vi-VN" b="1">
                <a:solidFill>
                  <a:srgbClr val="C00000"/>
                </a:solidFill>
                <a:latin typeface="Times New Roman" panose="02020603050405020304" pitchFamily="18" charset="0"/>
                <a:cs typeface="Times New Roman" panose="02020603050405020304" pitchFamily="18" charset="0"/>
              </a:rPr>
              <a:t>Trong mạch điện kín, cường độ dòng điện I được xác định như thế nào?   Có liên hệ với suất điện động, điện trở trong r và điện trở ngoài R</a:t>
            </a:r>
            <a:r>
              <a:rPr lang="en-US" altLang="vi-VN" b="1" baseline="-25000">
                <a:solidFill>
                  <a:srgbClr val="C00000"/>
                </a:solidFill>
                <a:latin typeface="Times New Roman" panose="02020603050405020304" pitchFamily="18" charset="0"/>
                <a:cs typeface="Times New Roman" panose="02020603050405020304" pitchFamily="18" charset="0"/>
              </a:rPr>
              <a:t>N</a:t>
            </a:r>
            <a:r>
              <a:rPr lang="en-US" altLang="vi-VN" b="1">
                <a:solidFill>
                  <a:srgbClr val="C00000"/>
                </a:solidFill>
                <a:latin typeface="Times New Roman" panose="02020603050405020304" pitchFamily="18" charset="0"/>
                <a:cs typeface="Times New Roman" panose="02020603050405020304" pitchFamily="18" charset="0"/>
              </a:rPr>
              <a:t> như thế nào? </a:t>
            </a:r>
          </a:p>
        </p:txBody>
      </p:sp>
      <p:pic>
        <p:nvPicPr>
          <p:cNvPr id="65557" name="Picture 21">
            <a:extLst>
              <a:ext uri="{FF2B5EF4-FFF2-40B4-BE49-F238E27FC236}">
                <a16:creationId xmlns:a16="http://schemas.microsoft.com/office/drawing/2014/main" id="{43024056-9642-4BA0-9FBF-4C1A6136C1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1905000"/>
            <a:ext cx="299085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58" name="Text Box 22">
            <a:extLst>
              <a:ext uri="{FF2B5EF4-FFF2-40B4-BE49-F238E27FC236}">
                <a16:creationId xmlns:a16="http://schemas.microsoft.com/office/drawing/2014/main" id="{F5C03DB9-E73A-4492-ABDA-2A7616140470}"/>
              </a:ext>
            </a:extLst>
          </p:cNvPr>
          <p:cNvSpPr txBox="1">
            <a:spLocks noChangeArrowheads="1"/>
          </p:cNvSpPr>
          <p:nvPr/>
        </p:nvSpPr>
        <p:spPr bwMode="auto">
          <a:xfrm>
            <a:off x="1905000" y="2438400"/>
            <a:ext cx="2438400" cy="523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vi-VN"/>
              <a:t>Nguồn điện </a:t>
            </a:r>
          </a:p>
        </p:txBody>
      </p:sp>
      <p:sp>
        <p:nvSpPr>
          <p:cNvPr id="65559" name="Line 23">
            <a:extLst>
              <a:ext uri="{FF2B5EF4-FFF2-40B4-BE49-F238E27FC236}">
                <a16:creationId xmlns:a16="http://schemas.microsoft.com/office/drawing/2014/main" id="{B585818F-EADF-4027-A57A-357CE8990633}"/>
              </a:ext>
            </a:extLst>
          </p:cNvPr>
          <p:cNvSpPr>
            <a:spLocks noChangeShapeType="1"/>
          </p:cNvSpPr>
          <p:nvPr/>
        </p:nvSpPr>
        <p:spPr bwMode="auto">
          <a:xfrm flipV="1">
            <a:off x="4343400" y="2590800"/>
            <a:ext cx="41148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5560" name="Text Box 24">
            <a:extLst>
              <a:ext uri="{FF2B5EF4-FFF2-40B4-BE49-F238E27FC236}">
                <a16:creationId xmlns:a16="http://schemas.microsoft.com/office/drawing/2014/main" id="{E176893F-4CC3-4A43-AECB-ECFDF3393AE1}"/>
              </a:ext>
            </a:extLst>
          </p:cNvPr>
          <p:cNvSpPr txBox="1">
            <a:spLocks noChangeArrowheads="1"/>
          </p:cNvSpPr>
          <p:nvPr/>
        </p:nvSpPr>
        <p:spPr bwMode="auto">
          <a:xfrm>
            <a:off x="1905000" y="3505200"/>
            <a:ext cx="3581400" cy="9540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vi-VN">
                <a:latin typeface="Times New Roman" panose="02020603050405020304" pitchFamily="18" charset="0"/>
              </a:rPr>
              <a:t>Điện trở tương đương mạch ngoài (R</a:t>
            </a:r>
            <a:r>
              <a:rPr lang="en-US" altLang="vi-VN" baseline="-25000">
                <a:latin typeface="Times New Roman" panose="02020603050405020304" pitchFamily="18" charset="0"/>
              </a:rPr>
              <a:t>N</a:t>
            </a:r>
            <a:r>
              <a:rPr lang="en-US" altLang="vi-VN">
                <a:latin typeface="Times New Roman" panose="02020603050405020304" pitchFamily="18" charset="0"/>
              </a:rPr>
              <a:t>)</a:t>
            </a:r>
          </a:p>
        </p:txBody>
      </p:sp>
      <p:sp>
        <p:nvSpPr>
          <p:cNvPr id="65561" name="Line 25">
            <a:extLst>
              <a:ext uri="{FF2B5EF4-FFF2-40B4-BE49-F238E27FC236}">
                <a16:creationId xmlns:a16="http://schemas.microsoft.com/office/drawing/2014/main" id="{CDDC48B4-9C77-43A5-A1CD-C84DE2513BBE}"/>
              </a:ext>
            </a:extLst>
          </p:cNvPr>
          <p:cNvSpPr>
            <a:spLocks noChangeShapeType="1"/>
          </p:cNvSpPr>
          <p:nvPr/>
        </p:nvSpPr>
        <p:spPr bwMode="auto">
          <a:xfrm flipV="1">
            <a:off x="5486400" y="3581400"/>
            <a:ext cx="2667000" cy="4572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 name="Rectangle 9">
            <a:extLst>
              <a:ext uri="{FF2B5EF4-FFF2-40B4-BE49-F238E27FC236}">
                <a16:creationId xmlns:a16="http://schemas.microsoft.com/office/drawing/2014/main" id="{2B21D869-0D6B-45EC-8B85-15CCF0057E60}"/>
              </a:ext>
            </a:extLst>
          </p:cNvPr>
          <p:cNvSpPr/>
          <p:nvPr/>
        </p:nvSpPr>
        <p:spPr>
          <a:xfrm>
            <a:off x="2233989" y="400051"/>
            <a:ext cx="7954549" cy="523220"/>
          </a:xfrm>
          <a:prstGeom prst="rect">
            <a:avLst/>
          </a:prstGeom>
          <a:noFill/>
        </p:spPr>
        <p:txBody>
          <a:bodyPr wrap="none">
            <a:spAutoFit/>
          </a:bodyPr>
          <a:lstStyle/>
          <a:p>
            <a:pPr algn="ctr">
              <a:defRPr/>
            </a:pPr>
            <a:r>
              <a:rPr lang="en-US" sz="2800" u="sng" dirty="0">
                <a:ln w="0"/>
                <a:solidFill>
                  <a:srgbClr val="C00000"/>
                </a:solidFill>
                <a:effectLst>
                  <a:reflection blurRad="6350" stA="53000" endA="300" endPos="35500" dir="5400000" sy="-90000" algn="bl" rotWithShape="0"/>
                </a:effectLst>
                <a:latin typeface="UTM Alberta Heavy" panose="02040603050506020204" pitchFamily="18" charset="0"/>
              </a:rPr>
              <a:t>CHỦ ĐỀ 7: ĐỊNH LUẬT OHM CHO TOÀN MẠCH </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65539"/>
                                        </p:tgtEl>
                                        <p:attrNameLst>
                                          <p:attrName>style.visibility</p:attrName>
                                        </p:attrNameLst>
                                      </p:cBhvr>
                                      <p:to>
                                        <p:strVal val="visible"/>
                                      </p:to>
                                    </p:set>
                                    <p:animEffect transition="in" filter="box(in)">
                                      <p:cBhvr>
                                        <p:cTn id="7" dur="500"/>
                                        <p:tgtEl>
                                          <p:spTgt spid="655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5557"/>
                                        </p:tgtEl>
                                        <p:attrNameLst>
                                          <p:attrName>style.visibility</p:attrName>
                                        </p:attrNameLst>
                                      </p:cBhvr>
                                      <p:to>
                                        <p:strVal val="visible"/>
                                      </p:to>
                                    </p:set>
                                    <p:animEffect transition="in" filter="blinds(horizontal)">
                                      <p:cBhvr>
                                        <p:cTn id="12" dur="500"/>
                                        <p:tgtEl>
                                          <p:spTgt spid="6555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65558"/>
                                        </p:tgtEl>
                                        <p:attrNameLst>
                                          <p:attrName>style.visibility</p:attrName>
                                        </p:attrNameLst>
                                      </p:cBhvr>
                                      <p:to>
                                        <p:strVal val="visible"/>
                                      </p:to>
                                    </p:set>
                                    <p:animEffect transition="in" filter="plus(in)">
                                      <p:cBhvr>
                                        <p:cTn id="17" dur="1000"/>
                                        <p:tgtEl>
                                          <p:spTgt spid="6555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65559"/>
                                        </p:tgtEl>
                                        <p:attrNameLst>
                                          <p:attrName>style.visibility</p:attrName>
                                        </p:attrNameLst>
                                      </p:cBhvr>
                                      <p:to>
                                        <p:strVal val="visible"/>
                                      </p:to>
                                    </p:set>
                                    <p:animEffect transition="in" filter="checkerboard(across)">
                                      <p:cBhvr>
                                        <p:cTn id="22" dur="500"/>
                                        <p:tgtEl>
                                          <p:spTgt spid="6555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65560"/>
                                        </p:tgtEl>
                                        <p:attrNameLst>
                                          <p:attrName>style.visibility</p:attrName>
                                        </p:attrNameLst>
                                      </p:cBhvr>
                                      <p:to>
                                        <p:strVal val="visible"/>
                                      </p:to>
                                    </p:set>
                                    <p:animEffect transition="in" filter="plus(in)">
                                      <p:cBhvr>
                                        <p:cTn id="27" dur="1000"/>
                                        <p:tgtEl>
                                          <p:spTgt spid="6556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65561"/>
                                        </p:tgtEl>
                                        <p:attrNameLst>
                                          <p:attrName>style.visibility</p:attrName>
                                        </p:attrNameLst>
                                      </p:cBhvr>
                                      <p:to>
                                        <p:strVal val="visible"/>
                                      </p:to>
                                    </p:set>
                                    <p:animEffect transition="in" filter="checkerboard(across)">
                                      <p:cBhvr>
                                        <p:cTn id="32" dur="500"/>
                                        <p:tgtEl>
                                          <p:spTgt spid="6556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65554"/>
                                        </p:tgtEl>
                                        <p:attrNameLst>
                                          <p:attrName>style.visibility</p:attrName>
                                        </p:attrNameLst>
                                      </p:cBhvr>
                                      <p:to>
                                        <p:strVal val="visible"/>
                                      </p:to>
                                    </p:set>
                                    <p:animEffect transition="in" filter="box(in)">
                                      <p:cBhvr>
                                        <p:cTn id="37" dur="500"/>
                                        <p:tgtEl>
                                          <p:spTgt spid="65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54" grpId="0" autoUpdateAnimBg="0"/>
      <p:bldP spid="65558" grpId="0" animBg="1"/>
      <p:bldP spid="6556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9" name="Text Box 19">
            <a:extLst>
              <a:ext uri="{FF2B5EF4-FFF2-40B4-BE49-F238E27FC236}">
                <a16:creationId xmlns:a16="http://schemas.microsoft.com/office/drawing/2014/main" id="{B8505848-E91F-4728-B39D-70C2F82EA1F0}"/>
              </a:ext>
            </a:extLst>
          </p:cNvPr>
          <p:cNvSpPr txBox="1">
            <a:spLocks noChangeArrowheads="1"/>
          </p:cNvSpPr>
          <p:nvPr/>
        </p:nvSpPr>
        <p:spPr bwMode="auto">
          <a:xfrm>
            <a:off x="1143000" y="1535113"/>
            <a:ext cx="5562600" cy="954087"/>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50000"/>
              </a:spcBef>
              <a:buFontTx/>
              <a:buNone/>
            </a:pPr>
            <a:r>
              <a:rPr lang="en-US" altLang="vi-VN">
                <a:latin typeface="Times New Roman" panose="02020603050405020304" pitchFamily="18" charset="0"/>
              </a:rPr>
              <a:t>Xây dựng định luật bằng định luật bảo toàn năng lượng</a:t>
            </a:r>
            <a:endParaRPr lang="vi-VN" altLang="vi-VN">
              <a:latin typeface="Times New Roman" panose="02020603050405020304" pitchFamily="18" charset="0"/>
            </a:endParaRPr>
          </a:p>
        </p:txBody>
      </p:sp>
      <p:sp>
        <p:nvSpPr>
          <p:cNvPr id="92182" name="Text Box 22">
            <a:extLst>
              <a:ext uri="{FF2B5EF4-FFF2-40B4-BE49-F238E27FC236}">
                <a16:creationId xmlns:a16="http://schemas.microsoft.com/office/drawing/2014/main" id="{5CB01844-C466-4ECE-8EB5-3833998D6D5B}"/>
              </a:ext>
            </a:extLst>
          </p:cNvPr>
          <p:cNvSpPr txBox="1">
            <a:spLocks noChangeArrowheads="1"/>
          </p:cNvSpPr>
          <p:nvPr/>
        </p:nvSpPr>
        <p:spPr bwMode="auto">
          <a:xfrm>
            <a:off x="2895600" y="5100638"/>
            <a:ext cx="6267450"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vi-VN" altLang="vi-VN" b="1" i="1">
                <a:latin typeface="Times New Roman" panose="02020603050405020304" pitchFamily="18" charset="0"/>
              </a:rPr>
              <a:t>Điện năng chuyển hóa thành nhiệt năng</a:t>
            </a:r>
          </a:p>
        </p:txBody>
      </p:sp>
      <p:sp>
        <p:nvSpPr>
          <p:cNvPr id="92185" name="Rectangle 25">
            <a:extLst>
              <a:ext uri="{FF2B5EF4-FFF2-40B4-BE49-F238E27FC236}">
                <a16:creationId xmlns:a16="http://schemas.microsoft.com/office/drawing/2014/main" id="{6E6B4847-EA79-40F3-BDC6-472488F6E493}"/>
              </a:ext>
            </a:extLst>
          </p:cNvPr>
          <p:cNvSpPr>
            <a:spLocks noChangeArrowheads="1"/>
          </p:cNvSpPr>
          <p:nvPr/>
        </p:nvSpPr>
        <p:spPr bwMode="auto">
          <a:xfrm>
            <a:off x="457200" y="3429000"/>
            <a:ext cx="3962400" cy="914400"/>
          </a:xfrm>
          <a:prstGeom prst="rect">
            <a:avLst/>
          </a:prstGeom>
          <a:ln w="28575">
            <a:headEnd/>
            <a:tailEnd/>
          </a:ln>
        </p:spPr>
        <p:style>
          <a:lnRef idx="2">
            <a:schemeClr val="dk1"/>
          </a:lnRef>
          <a:fillRef idx="1">
            <a:schemeClr val="lt1"/>
          </a:fillRef>
          <a:effectRef idx="0">
            <a:schemeClr val="dk1"/>
          </a:effectRef>
          <a:fontRef idx="minor">
            <a:schemeClr val="dk1"/>
          </a:fontRef>
        </p:style>
        <p:txBody>
          <a:bodyPr wrap="none" anchor="ctr"/>
          <a:lstStyle/>
          <a:p>
            <a:pPr algn="ctr" fontAlgn="auto">
              <a:spcBef>
                <a:spcPts val="0"/>
              </a:spcBef>
              <a:spcAft>
                <a:spcPts val="0"/>
              </a:spcAft>
              <a:defRPr/>
            </a:pPr>
            <a:r>
              <a:rPr lang="vi-VN" altLang="vi-VN" sz="2800" dirty="0">
                <a:latin typeface="Times New Roman" panose="02020603050405020304" pitchFamily="18" charset="0"/>
              </a:rPr>
              <a:t>Nguồn điện </a:t>
            </a:r>
            <a:r>
              <a:rPr lang="en-US" altLang="vi-VN" sz="2800" dirty="0" err="1">
                <a:latin typeface="Times New Roman" panose="02020603050405020304" pitchFamily="18" charset="0"/>
              </a:rPr>
              <a:t>sinh</a:t>
            </a:r>
            <a:r>
              <a:rPr lang="en-US" altLang="vi-VN" sz="2800" dirty="0">
                <a:latin typeface="Times New Roman" panose="02020603050405020304" pitchFamily="18" charset="0"/>
              </a:rPr>
              <a:t> </a:t>
            </a:r>
            <a:r>
              <a:rPr lang="en-US" altLang="vi-VN" sz="2800" dirty="0" err="1">
                <a:latin typeface="Times New Roman" panose="02020603050405020304" pitchFamily="18" charset="0"/>
              </a:rPr>
              <a:t>công</a:t>
            </a:r>
            <a:endParaRPr lang="vi-VN" altLang="vi-VN" sz="2800" dirty="0">
              <a:latin typeface="Times New Roman" panose="02020603050405020304" pitchFamily="18" charset="0"/>
            </a:endParaRPr>
          </a:p>
        </p:txBody>
      </p:sp>
      <p:sp>
        <p:nvSpPr>
          <p:cNvPr id="92186" name="Line 26">
            <a:extLst>
              <a:ext uri="{FF2B5EF4-FFF2-40B4-BE49-F238E27FC236}">
                <a16:creationId xmlns:a16="http://schemas.microsoft.com/office/drawing/2014/main" id="{EC7D38DC-CF6C-4900-9526-07D1054734B0}"/>
              </a:ext>
            </a:extLst>
          </p:cNvPr>
          <p:cNvSpPr>
            <a:spLocks noChangeShapeType="1"/>
          </p:cNvSpPr>
          <p:nvPr/>
        </p:nvSpPr>
        <p:spPr bwMode="auto">
          <a:xfrm>
            <a:off x="4495800" y="4038600"/>
            <a:ext cx="3200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2189" name="Oval 29">
            <a:extLst>
              <a:ext uri="{FF2B5EF4-FFF2-40B4-BE49-F238E27FC236}">
                <a16:creationId xmlns:a16="http://schemas.microsoft.com/office/drawing/2014/main" id="{4841C63D-B28B-4174-9D5B-7A010AE6181D}"/>
              </a:ext>
            </a:extLst>
          </p:cNvPr>
          <p:cNvSpPr>
            <a:spLocks noChangeArrowheads="1"/>
          </p:cNvSpPr>
          <p:nvPr/>
        </p:nvSpPr>
        <p:spPr bwMode="auto">
          <a:xfrm>
            <a:off x="7696200" y="3048000"/>
            <a:ext cx="3352800" cy="1676400"/>
          </a:xfrm>
          <a:prstGeom prst="ellipse">
            <a:avLst/>
          </a:prstGeom>
          <a:ln w="19050">
            <a:headEnd/>
            <a:tailEnd/>
          </a:ln>
        </p:spPr>
        <p:style>
          <a:lnRef idx="2">
            <a:schemeClr val="accent2"/>
          </a:lnRef>
          <a:fillRef idx="1">
            <a:schemeClr val="lt1"/>
          </a:fillRef>
          <a:effectRef idx="0">
            <a:schemeClr val="accent2"/>
          </a:effectRef>
          <a:fontRef idx="minor">
            <a:schemeClr val="dk1"/>
          </a:fontRef>
        </p:style>
        <p:txBody>
          <a:bodyPr wrap="none" anchor="ctr"/>
          <a:lstStyle/>
          <a:p>
            <a:pPr algn="ctr" fontAlgn="auto">
              <a:spcBef>
                <a:spcPts val="0"/>
              </a:spcBef>
              <a:spcAft>
                <a:spcPts val="0"/>
              </a:spcAft>
              <a:defRPr/>
            </a:pPr>
            <a:r>
              <a:rPr lang="vi-VN" altLang="vi-VN" sz="2800" dirty="0">
                <a:latin typeface="Times New Roman" panose="02020603050405020304" pitchFamily="18" charset="0"/>
              </a:rPr>
              <a:t>Mạch điện</a:t>
            </a:r>
          </a:p>
          <a:p>
            <a:pPr algn="ctr" fontAlgn="auto">
              <a:spcBef>
                <a:spcPts val="0"/>
              </a:spcBef>
              <a:spcAft>
                <a:spcPts val="0"/>
              </a:spcAft>
              <a:defRPr/>
            </a:pPr>
            <a:r>
              <a:rPr lang="vi-VN" altLang="vi-VN" sz="2800" dirty="0">
                <a:latin typeface="Times New Roman" panose="02020603050405020304" pitchFamily="18" charset="0"/>
              </a:rPr>
              <a:t>làm nóng các </a:t>
            </a:r>
          </a:p>
          <a:p>
            <a:pPr algn="ctr" fontAlgn="auto">
              <a:spcBef>
                <a:spcPts val="0"/>
              </a:spcBef>
              <a:spcAft>
                <a:spcPts val="0"/>
              </a:spcAft>
              <a:defRPr/>
            </a:pPr>
            <a:r>
              <a:rPr lang="vi-VN" altLang="vi-VN" sz="2800" dirty="0">
                <a:latin typeface="Times New Roman" panose="02020603050405020304" pitchFamily="18" charset="0"/>
              </a:rPr>
              <a:t>điện trở</a:t>
            </a:r>
          </a:p>
        </p:txBody>
      </p:sp>
      <p:sp>
        <p:nvSpPr>
          <p:cNvPr id="92202" name="Text Box 42">
            <a:extLst>
              <a:ext uri="{FF2B5EF4-FFF2-40B4-BE49-F238E27FC236}">
                <a16:creationId xmlns:a16="http://schemas.microsoft.com/office/drawing/2014/main" id="{4BB72354-3FFF-4040-B545-BD5F87D1F1D5}"/>
              </a:ext>
            </a:extLst>
          </p:cNvPr>
          <p:cNvSpPr txBox="1">
            <a:spLocks noChangeArrowheads="1"/>
          </p:cNvSpPr>
          <p:nvPr/>
        </p:nvSpPr>
        <p:spPr bwMode="auto">
          <a:xfrm>
            <a:off x="1371600" y="5024438"/>
            <a:ext cx="1981200" cy="706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vi-VN" altLang="vi-VN" sz="4000" b="1">
                <a:solidFill>
                  <a:srgbClr val="C00000"/>
                </a:solidFill>
                <a:latin typeface="Times New Roman" panose="02020603050405020304" pitchFamily="18" charset="0"/>
              </a:rPr>
              <a:t>A</a:t>
            </a:r>
            <a:r>
              <a:rPr lang="en-US" altLang="vi-VN" sz="4000" b="1" baseline="-25000">
                <a:solidFill>
                  <a:srgbClr val="C00000"/>
                </a:solidFill>
                <a:latin typeface="Times New Roman" panose="02020603050405020304" pitchFamily="18" charset="0"/>
              </a:rPr>
              <a:t>nguồn</a:t>
            </a:r>
            <a:endParaRPr lang="vi-VN" altLang="vi-VN" sz="4000" b="1">
              <a:solidFill>
                <a:srgbClr val="C00000"/>
              </a:solidFill>
              <a:latin typeface="Times New Roman" panose="02020603050405020304" pitchFamily="18" charset="0"/>
            </a:endParaRPr>
          </a:p>
        </p:txBody>
      </p:sp>
      <p:sp>
        <p:nvSpPr>
          <p:cNvPr id="92204" name="Line 44">
            <a:extLst>
              <a:ext uri="{FF2B5EF4-FFF2-40B4-BE49-F238E27FC236}">
                <a16:creationId xmlns:a16="http://schemas.microsoft.com/office/drawing/2014/main" id="{A0D13F87-8F6A-4352-A8E7-25BAFA9A7A1D}"/>
              </a:ext>
            </a:extLst>
          </p:cNvPr>
          <p:cNvSpPr>
            <a:spLocks noChangeShapeType="1"/>
          </p:cNvSpPr>
          <p:nvPr/>
        </p:nvSpPr>
        <p:spPr bwMode="auto">
          <a:xfrm>
            <a:off x="2895600" y="5634038"/>
            <a:ext cx="62992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92205" name="Text Box 45">
            <a:extLst>
              <a:ext uri="{FF2B5EF4-FFF2-40B4-BE49-F238E27FC236}">
                <a16:creationId xmlns:a16="http://schemas.microsoft.com/office/drawing/2014/main" id="{EA9AF306-2D6D-44BC-A86C-D22818D8D114}"/>
              </a:ext>
            </a:extLst>
          </p:cNvPr>
          <p:cNvSpPr txBox="1">
            <a:spLocks noChangeArrowheads="1"/>
          </p:cNvSpPr>
          <p:nvPr/>
        </p:nvSpPr>
        <p:spPr bwMode="auto">
          <a:xfrm>
            <a:off x="9239250" y="5089525"/>
            <a:ext cx="914400" cy="70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vi-VN" altLang="vi-VN" sz="4000" b="1">
                <a:solidFill>
                  <a:srgbClr val="C00000"/>
                </a:solidFill>
                <a:latin typeface="Times New Roman" panose="02020603050405020304" pitchFamily="18" charset="0"/>
              </a:rPr>
              <a:t>Q</a:t>
            </a:r>
          </a:p>
        </p:txBody>
      </p:sp>
      <p:sp>
        <p:nvSpPr>
          <p:cNvPr id="92222" name="Text Box 62">
            <a:extLst>
              <a:ext uri="{FF2B5EF4-FFF2-40B4-BE49-F238E27FC236}">
                <a16:creationId xmlns:a16="http://schemas.microsoft.com/office/drawing/2014/main" id="{7EDB947B-3F40-4872-A38A-F40D960A83CC}"/>
              </a:ext>
            </a:extLst>
          </p:cNvPr>
          <p:cNvSpPr txBox="1">
            <a:spLocks noChangeArrowheads="1"/>
          </p:cNvSpPr>
          <p:nvPr/>
        </p:nvSpPr>
        <p:spPr bwMode="auto">
          <a:xfrm>
            <a:off x="4648200" y="3505200"/>
            <a:ext cx="32004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50000"/>
              </a:spcBef>
              <a:buFontTx/>
              <a:buNone/>
            </a:pPr>
            <a:r>
              <a:rPr lang="vi-VN" altLang="vi-VN">
                <a:latin typeface="Times New Roman" panose="02020603050405020304" pitchFamily="18" charset="0"/>
              </a:rPr>
              <a:t>Cung cấp </a:t>
            </a:r>
            <a:r>
              <a:rPr lang="en-US" altLang="vi-VN">
                <a:latin typeface="Times New Roman" panose="02020603050405020304" pitchFamily="18" charset="0"/>
              </a:rPr>
              <a:t>điện </a:t>
            </a:r>
            <a:r>
              <a:rPr lang="vi-VN" altLang="vi-VN">
                <a:latin typeface="Times New Roman" panose="02020603050405020304" pitchFamily="18" charset="0"/>
              </a:rPr>
              <a:t>năng </a:t>
            </a:r>
          </a:p>
        </p:txBody>
      </p:sp>
      <p:pic>
        <p:nvPicPr>
          <p:cNvPr id="92224" name="Picture 64">
            <a:extLst>
              <a:ext uri="{FF2B5EF4-FFF2-40B4-BE49-F238E27FC236}">
                <a16:creationId xmlns:a16="http://schemas.microsoft.com/office/drawing/2014/main" id="{D42D4ABD-81B6-4DD8-A693-2B54C498AA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5775" y="1002925"/>
            <a:ext cx="2533650" cy="2010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5989DF7B-46D2-4F14-97B1-009B44EEEE59}"/>
              </a:ext>
            </a:extLst>
          </p:cNvPr>
          <p:cNvSpPr/>
          <p:nvPr/>
        </p:nvSpPr>
        <p:spPr>
          <a:xfrm>
            <a:off x="2233989" y="400051"/>
            <a:ext cx="7954549" cy="523220"/>
          </a:xfrm>
          <a:prstGeom prst="rect">
            <a:avLst/>
          </a:prstGeom>
          <a:noFill/>
        </p:spPr>
        <p:txBody>
          <a:bodyPr wrap="none">
            <a:spAutoFit/>
          </a:bodyPr>
          <a:lstStyle/>
          <a:p>
            <a:pPr algn="ctr">
              <a:defRPr/>
            </a:pPr>
            <a:r>
              <a:rPr lang="en-US" sz="2800" u="sng" dirty="0">
                <a:ln w="0"/>
                <a:solidFill>
                  <a:srgbClr val="C00000"/>
                </a:solidFill>
                <a:effectLst>
                  <a:reflection blurRad="6350" stA="53000" endA="300" endPos="35500" dir="5400000" sy="-90000" algn="bl" rotWithShape="0"/>
                </a:effectLst>
                <a:latin typeface="UTM Alberta Heavy" panose="02040603050506020204" pitchFamily="18" charset="0"/>
              </a:rPr>
              <a:t>CHỦ ĐỀ 7: ĐỊNH LUẬT OHM CHO TOÀN MẠCH </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92224"/>
                                        </p:tgtEl>
                                        <p:attrNameLst>
                                          <p:attrName>style.visibility</p:attrName>
                                        </p:attrNameLst>
                                      </p:cBhvr>
                                      <p:to>
                                        <p:strVal val="visible"/>
                                      </p:to>
                                    </p:set>
                                    <p:animEffect transition="in" filter="randombar(horizontal)">
                                      <p:cBhvr>
                                        <p:cTn id="7" dur="500"/>
                                        <p:tgtEl>
                                          <p:spTgt spid="922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2179"/>
                                        </p:tgtEl>
                                        <p:attrNameLst>
                                          <p:attrName>style.visibility</p:attrName>
                                        </p:attrNameLst>
                                      </p:cBhvr>
                                      <p:to>
                                        <p:strVal val="visible"/>
                                      </p:to>
                                    </p:set>
                                    <p:animEffect transition="in" filter="blinds(horizontal)">
                                      <p:cBhvr>
                                        <p:cTn id="12" dur="500"/>
                                        <p:tgtEl>
                                          <p:spTgt spid="921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2185"/>
                                        </p:tgtEl>
                                        <p:attrNameLst>
                                          <p:attrName>style.visibility</p:attrName>
                                        </p:attrNameLst>
                                      </p:cBhvr>
                                      <p:to>
                                        <p:strVal val="visible"/>
                                      </p:to>
                                    </p:set>
                                    <p:animEffect transition="in" filter="blinds(horizontal)">
                                      <p:cBhvr>
                                        <p:cTn id="17" dur="500"/>
                                        <p:tgtEl>
                                          <p:spTgt spid="9218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92222"/>
                                        </p:tgtEl>
                                        <p:attrNameLst>
                                          <p:attrName>style.visibility</p:attrName>
                                        </p:attrNameLst>
                                      </p:cBhvr>
                                      <p:to>
                                        <p:strVal val="visible"/>
                                      </p:to>
                                    </p:set>
                                    <p:animEffect transition="in" filter="box(in)">
                                      <p:cBhvr>
                                        <p:cTn id="22" dur="500"/>
                                        <p:tgtEl>
                                          <p:spTgt spid="9222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92186"/>
                                        </p:tgtEl>
                                        <p:attrNameLst>
                                          <p:attrName>style.visibility</p:attrName>
                                        </p:attrNameLst>
                                      </p:cBhvr>
                                      <p:to>
                                        <p:strVal val="visible"/>
                                      </p:to>
                                    </p:set>
                                    <p:animEffect transition="in" filter="blinds(horizontal)">
                                      <p:cBhvr>
                                        <p:cTn id="27" dur="500"/>
                                        <p:tgtEl>
                                          <p:spTgt spid="9218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92189"/>
                                        </p:tgtEl>
                                        <p:attrNameLst>
                                          <p:attrName>style.visibility</p:attrName>
                                        </p:attrNameLst>
                                      </p:cBhvr>
                                      <p:to>
                                        <p:strVal val="visible"/>
                                      </p:to>
                                    </p:set>
                                    <p:animEffect transition="in" filter="box(in)">
                                      <p:cBhvr>
                                        <p:cTn id="32" dur="500"/>
                                        <p:tgtEl>
                                          <p:spTgt spid="9218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2202"/>
                                        </p:tgtEl>
                                        <p:attrNameLst>
                                          <p:attrName>style.visibility</p:attrName>
                                        </p:attrNameLst>
                                      </p:cBhvr>
                                      <p:to>
                                        <p:strVal val="visible"/>
                                      </p:to>
                                    </p:set>
                                    <p:animEffect transition="in" filter="blinds(horizontal)">
                                      <p:cBhvr>
                                        <p:cTn id="37" dur="1000"/>
                                        <p:tgtEl>
                                          <p:spTgt spid="9220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92204"/>
                                        </p:tgtEl>
                                        <p:attrNameLst>
                                          <p:attrName>style.visibility</p:attrName>
                                        </p:attrNameLst>
                                      </p:cBhvr>
                                      <p:to>
                                        <p:strVal val="visible"/>
                                      </p:to>
                                    </p:set>
                                    <p:animEffect transition="in" filter="blinds(horizontal)">
                                      <p:cBhvr>
                                        <p:cTn id="42" dur="1000"/>
                                        <p:tgtEl>
                                          <p:spTgt spid="9220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92205"/>
                                        </p:tgtEl>
                                        <p:attrNameLst>
                                          <p:attrName>style.visibility</p:attrName>
                                        </p:attrNameLst>
                                      </p:cBhvr>
                                      <p:to>
                                        <p:strVal val="visible"/>
                                      </p:to>
                                    </p:set>
                                    <p:animEffect transition="in" filter="blinds(horizontal)">
                                      <p:cBhvr>
                                        <p:cTn id="47" dur="1000"/>
                                        <p:tgtEl>
                                          <p:spTgt spid="9220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92182"/>
                                        </p:tgtEl>
                                        <p:attrNameLst>
                                          <p:attrName>style.visibility</p:attrName>
                                        </p:attrNameLst>
                                      </p:cBhvr>
                                      <p:to>
                                        <p:strVal val="visible"/>
                                      </p:to>
                                    </p:set>
                                    <p:animEffect transition="in" filter="checkerboard(across)">
                                      <p:cBhvr>
                                        <p:cTn id="52" dur="500"/>
                                        <p:tgtEl>
                                          <p:spTgt spid="92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79" grpId="0" animBg="1"/>
      <p:bldP spid="92182" grpId="0"/>
      <p:bldP spid="92185" grpId="0" animBg="1"/>
      <p:bldP spid="92189" grpId="0" animBg="1"/>
      <p:bldP spid="92202" grpId="0"/>
      <p:bldP spid="92205" grpId="0"/>
      <p:bldP spid="922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a:extLst>
              <a:ext uri="{FF2B5EF4-FFF2-40B4-BE49-F238E27FC236}">
                <a16:creationId xmlns:a16="http://schemas.microsoft.com/office/drawing/2014/main" id="{7B059F97-48B9-47FB-BB04-15030092616B}"/>
              </a:ext>
            </a:extLst>
          </p:cNvPr>
          <p:cNvSpPr>
            <a:spLocks noGrp="1" noChangeArrowheads="1"/>
          </p:cNvSpPr>
          <p:nvPr>
            <p:ph idx="1"/>
          </p:nvPr>
        </p:nvSpPr>
        <p:spPr>
          <a:xfrm>
            <a:off x="261938" y="2095500"/>
            <a:ext cx="3733800" cy="442913"/>
          </a:xfrm>
        </p:spPr>
        <p:txBody>
          <a:bodyPr>
            <a:noAutofit/>
          </a:bodyPr>
          <a:lstStyle/>
          <a:p>
            <a:pPr eaLnBrk="1" hangingPunct="1">
              <a:lnSpc>
                <a:spcPct val="80000"/>
              </a:lnSpc>
              <a:buFont typeface="Wingdings" panose="05000000000000000000" pitchFamily="2" charset="2"/>
              <a:buNone/>
            </a:pPr>
            <a:r>
              <a:rPr lang="en-US" altLang="vi-VN" sz="2800">
                <a:latin typeface="Times New Roman" panose="02020603050405020304" pitchFamily="18" charset="0"/>
                <a:cs typeface="Times New Roman" panose="02020603050405020304" pitchFamily="18" charset="0"/>
                <a:sym typeface="Wingdings" panose="05000000000000000000" pitchFamily="2" charset="2"/>
              </a:rPr>
              <a:t></a:t>
            </a:r>
            <a:r>
              <a:rPr lang="en-US" altLang="vi-VN" sz="2800">
                <a:latin typeface="Times New Roman" panose="02020603050405020304" pitchFamily="18" charset="0"/>
                <a:cs typeface="Times New Roman" panose="02020603050405020304" pitchFamily="18" charset="0"/>
              </a:rPr>
              <a:t>Công của nguồn điện:</a:t>
            </a:r>
          </a:p>
          <a:p>
            <a:pPr eaLnBrk="1" hangingPunct="1">
              <a:lnSpc>
                <a:spcPct val="80000"/>
              </a:lnSpc>
              <a:buFont typeface="Wingdings" panose="05000000000000000000" pitchFamily="2" charset="2"/>
              <a:buNone/>
            </a:pPr>
            <a:r>
              <a:rPr lang="en-US" altLang="vi-VN" sz="2800">
                <a:latin typeface="Times New Roman" panose="02020603050405020304" pitchFamily="18" charset="0"/>
                <a:cs typeface="Times New Roman" panose="02020603050405020304" pitchFamily="18" charset="0"/>
              </a:rPr>
              <a:t>     </a:t>
            </a:r>
          </a:p>
          <a:p>
            <a:pPr eaLnBrk="1" hangingPunct="1">
              <a:lnSpc>
                <a:spcPct val="80000"/>
              </a:lnSpc>
              <a:buFont typeface="Wingdings" panose="05000000000000000000" pitchFamily="2" charset="2"/>
              <a:buNone/>
            </a:pPr>
            <a:endParaRPr lang="en-US" altLang="vi-VN" sz="2800">
              <a:latin typeface="Times New Roman" panose="02020603050405020304" pitchFamily="18" charset="0"/>
              <a:cs typeface="Times New Roman" panose="02020603050405020304" pitchFamily="18" charset="0"/>
            </a:endParaRPr>
          </a:p>
        </p:txBody>
      </p:sp>
      <p:graphicFrame>
        <p:nvGraphicFramePr>
          <p:cNvPr id="103430" name="Object 6">
            <a:extLst>
              <a:ext uri="{FF2B5EF4-FFF2-40B4-BE49-F238E27FC236}">
                <a16:creationId xmlns:a16="http://schemas.microsoft.com/office/drawing/2014/main" id="{38ED5729-1E6F-4911-87AE-7F8F7DA1D57E}"/>
              </a:ext>
            </a:extLst>
          </p:cNvPr>
          <p:cNvGraphicFramePr>
            <a:graphicFrameLocks noChangeAspect="1"/>
          </p:cNvGraphicFramePr>
          <p:nvPr/>
        </p:nvGraphicFramePr>
        <p:xfrm>
          <a:off x="4025900" y="1989138"/>
          <a:ext cx="2590800" cy="609600"/>
        </p:xfrm>
        <a:graphic>
          <a:graphicData uri="http://schemas.openxmlformats.org/presentationml/2006/ole">
            <mc:AlternateContent xmlns:mc="http://schemas.openxmlformats.org/markup-compatibility/2006">
              <mc:Choice xmlns:v="urn:schemas-microsoft-com:vml" Requires="v">
                <p:oleObj spid="_x0000_s2058" name="Equation" r:id="rId3" imgW="901309" imgH="203112" progId="Equation.DSMT4">
                  <p:embed/>
                </p:oleObj>
              </mc:Choice>
              <mc:Fallback>
                <p:oleObj name="Equation" r:id="rId3" imgW="901309" imgH="203112" progId="Equation.DSMT4">
                  <p:embed/>
                  <p:pic>
                    <p:nvPicPr>
                      <p:cNvPr id="103430" name="Object 6">
                        <a:extLst>
                          <a:ext uri="{FF2B5EF4-FFF2-40B4-BE49-F238E27FC236}">
                            <a16:creationId xmlns:a16="http://schemas.microsoft.com/office/drawing/2014/main" id="{38ED5729-1E6F-4911-87AE-7F8F7DA1D5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5900" y="1989138"/>
                        <a:ext cx="25908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3431" name="Text Box 7">
            <a:extLst>
              <a:ext uri="{FF2B5EF4-FFF2-40B4-BE49-F238E27FC236}">
                <a16:creationId xmlns:a16="http://schemas.microsoft.com/office/drawing/2014/main" id="{6A1C57A7-55F7-4648-BCE5-F3405D5BBFCB}"/>
              </a:ext>
            </a:extLst>
          </p:cNvPr>
          <p:cNvSpPr txBox="1">
            <a:spLocks noChangeArrowheads="1"/>
          </p:cNvSpPr>
          <p:nvPr/>
        </p:nvSpPr>
        <p:spPr bwMode="auto">
          <a:xfrm>
            <a:off x="261938" y="3205163"/>
            <a:ext cx="6934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vi-VN">
                <a:latin typeface="Times New Roman" panose="02020603050405020304" pitchFamily="18" charset="0"/>
                <a:cs typeface="Times New Roman" panose="02020603050405020304" pitchFamily="18" charset="0"/>
                <a:sym typeface="Wingdings" panose="05000000000000000000" pitchFamily="2" charset="2"/>
              </a:rPr>
              <a:t> </a:t>
            </a:r>
            <a:r>
              <a:rPr lang="en-US" altLang="vi-VN">
                <a:latin typeface="Times New Roman" panose="02020603050405020304" pitchFamily="18" charset="0"/>
                <a:cs typeface="Times New Roman" panose="02020603050405020304" pitchFamily="18" charset="0"/>
              </a:rPr>
              <a:t>Nhiệt lượng tỏa ra trong mạch kín:</a:t>
            </a:r>
          </a:p>
        </p:txBody>
      </p:sp>
      <p:graphicFrame>
        <p:nvGraphicFramePr>
          <p:cNvPr id="103432" name="Object 8">
            <a:extLst>
              <a:ext uri="{FF2B5EF4-FFF2-40B4-BE49-F238E27FC236}">
                <a16:creationId xmlns:a16="http://schemas.microsoft.com/office/drawing/2014/main" id="{52B7216D-DCF8-4AAD-89C0-375D7D752810}"/>
              </a:ext>
            </a:extLst>
          </p:cNvPr>
          <p:cNvGraphicFramePr>
            <a:graphicFrameLocks noChangeAspect="1"/>
          </p:cNvGraphicFramePr>
          <p:nvPr/>
        </p:nvGraphicFramePr>
        <p:xfrm>
          <a:off x="5867400" y="3100388"/>
          <a:ext cx="3581400" cy="685800"/>
        </p:xfrm>
        <a:graphic>
          <a:graphicData uri="http://schemas.openxmlformats.org/presentationml/2006/ole">
            <mc:AlternateContent xmlns:mc="http://schemas.openxmlformats.org/markup-compatibility/2006">
              <mc:Choice xmlns:v="urn:schemas-microsoft-com:vml" Requires="v">
                <p:oleObj spid="_x0000_s2059" name="Equation" r:id="rId5" imgW="1054100" imgH="241300" progId="Equation.DSMT4">
                  <p:embed/>
                </p:oleObj>
              </mc:Choice>
              <mc:Fallback>
                <p:oleObj name="Equation" r:id="rId5" imgW="1054100" imgH="241300" progId="Equation.DSMT4">
                  <p:embed/>
                  <p:pic>
                    <p:nvPicPr>
                      <p:cNvPr id="103432" name="Object 8">
                        <a:extLst>
                          <a:ext uri="{FF2B5EF4-FFF2-40B4-BE49-F238E27FC236}">
                            <a16:creationId xmlns:a16="http://schemas.microsoft.com/office/drawing/2014/main" id="{52B7216D-DCF8-4AAD-89C0-375D7D75281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7400" y="3100388"/>
                        <a:ext cx="3581400"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3433" name="Text Box 9">
            <a:extLst>
              <a:ext uri="{FF2B5EF4-FFF2-40B4-BE49-F238E27FC236}">
                <a16:creationId xmlns:a16="http://schemas.microsoft.com/office/drawing/2014/main" id="{036E2F2B-FAFD-46B0-9AC7-5B8C8D42603F}"/>
              </a:ext>
            </a:extLst>
          </p:cNvPr>
          <p:cNvSpPr txBox="1">
            <a:spLocks noChangeArrowheads="1"/>
          </p:cNvSpPr>
          <p:nvPr/>
        </p:nvSpPr>
        <p:spPr bwMode="auto">
          <a:xfrm>
            <a:off x="254000" y="4217988"/>
            <a:ext cx="8610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vi-VN">
                <a:latin typeface="Times New Roman" panose="02020603050405020304" pitchFamily="18" charset="0"/>
                <a:cs typeface="Times New Roman" panose="02020603050405020304" pitchFamily="18" charset="0"/>
                <a:sym typeface="Wingdings" panose="05000000000000000000" pitchFamily="2" charset="2"/>
              </a:rPr>
              <a:t> </a:t>
            </a:r>
            <a:r>
              <a:rPr lang="en-US" altLang="vi-VN">
                <a:latin typeface="Times New Roman" panose="02020603050405020304" pitchFamily="18" charset="0"/>
                <a:cs typeface="Times New Roman" panose="02020603050405020304" pitchFamily="18" charset="0"/>
              </a:rPr>
              <a:t>Theo định luật bảo toàn và chuyển hóa năng lượng:</a:t>
            </a:r>
          </a:p>
        </p:txBody>
      </p:sp>
      <p:graphicFrame>
        <p:nvGraphicFramePr>
          <p:cNvPr id="103435" name="Object 11">
            <a:extLst>
              <a:ext uri="{FF2B5EF4-FFF2-40B4-BE49-F238E27FC236}">
                <a16:creationId xmlns:a16="http://schemas.microsoft.com/office/drawing/2014/main" id="{7A61C580-7284-480B-BA12-6193077BF072}"/>
              </a:ext>
            </a:extLst>
          </p:cNvPr>
          <p:cNvGraphicFramePr>
            <a:graphicFrameLocks noChangeAspect="1"/>
          </p:cNvGraphicFramePr>
          <p:nvPr/>
        </p:nvGraphicFramePr>
        <p:xfrm>
          <a:off x="8229600" y="4173538"/>
          <a:ext cx="1752600" cy="609600"/>
        </p:xfrm>
        <a:graphic>
          <a:graphicData uri="http://schemas.openxmlformats.org/presentationml/2006/ole">
            <mc:AlternateContent xmlns:mc="http://schemas.openxmlformats.org/markup-compatibility/2006">
              <mc:Choice xmlns:v="urn:schemas-microsoft-com:vml" Requires="v">
                <p:oleObj spid="_x0000_s2060" name="Equation" r:id="rId7" imgW="406048" imgH="203024" progId="Equation.DSMT4">
                  <p:embed/>
                </p:oleObj>
              </mc:Choice>
              <mc:Fallback>
                <p:oleObj name="Equation" r:id="rId7" imgW="406048" imgH="203024" progId="Equation.DSMT4">
                  <p:embed/>
                  <p:pic>
                    <p:nvPicPr>
                      <p:cNvPr id="103435" name="Object 11">
                        <a:extLst>
                          <a:ext uri="{FF2B5EF4-FFF2-40B4-BE49-F238E27FC236}">
                            <a16:creationId xmlns:a16="http://schemas.microsoft.com/office/drawing/2014/main" id="{7A61C580-7284-480B-BA12-6193077BF07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29600" y="4173538"/>
                        <a:ext cx="17526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3436" name="Object 12">
            <a:extLst>
              <a:ext uri="{FF2B5EF4-FFF2-40B4-BE49-F238E27FC236}">
                <a16:creationId xmlns:a16="http://schemas.microsoft.com/office/drawing/2014/main" id="{366D0113-568F-4AF5-89BD-05D526D2EBE2}"/>
              </a:ext>
            </a:extLst>
          </p:cNvPr>
          <p:cNvGraphicFramePr>
            <a:graphicFrameLocks noChangeAspect="1"/>
          </p:cNvGraphicFramePr>
          <p:nvPr/>
        </p:nvGraphicFramePr>
        <p:xfrm>
          <a:off x="4095750" y="5108575"/>
          <a:ext cx="3276600" cy="1295400"/>
        </p:xfrm>
        <a:graphic>
          <a:graphicData uri="http://schemas.openxmlformats.org/presentationml/2006/ole">
            <mc:AlternateContent xmlns:mc="http://schemas.openxmlformats.org/markup-compatibility/2006">
              <mc:Choice xmlns:v="urn:schemas-microsoft-com:vml" Requires="v">
                <p:oleObj spid="_x0000_s2061" name="Equation" r:id="rId9" imgW="863225" imgH="431613" progId="Equation.DSMT4">
                  <p:embed/>
                </p:oleObj>
              </mc:Choice>
              <mc:Fallback>
                <p:oleObj name="Equation" r:id="rId9" imgW="863225" imgH="431613" progId="Equation.DSMT4">
                  <p:embed/>
                  <p:pic>
                    <p:nvPicPr>
                      <p:cNvPr id="103436" name="Object 12">
                        <a:extLst>
                          <a:ext uri="{FF2B5EF4-FFF2-40B4-BE49-F238E27FC236}">
                            <a16:creationId xmlns:a16="http://schemas.microsoft.com/office/drawing/2014/main" id="{366D0113-568F-4AF5-89BD-05D526D2EBE2}"/>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95750" y="5108575"/>
                        <a:ext cx="3276600" cy="129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9225" name="Picture 64">
            <a:extLst>
              <a:ext uri="{FF2B5EF4-FFF2-40B4-BE49-F238E27FC236}">
                <a16:creationId xmlns:a16="http://schemas.microsoft.com/office/drawing/2014/main" id="{8BDAD810-25F9-45ED-B59E-60DB3033E6F3}"/>
              </a:ext>
            </a:extLst>
          </p:cNvPr>
          <p:cNvPicPr>
            <a:picLocks noChangeAspect="1" noChangeArrowheads="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42238" y="685800"/>
            <a:ext cx="3284537" cy="234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id="{7DB0132E-9CFE-420E-91DD-4CF4621B5E16}"/>
              </a:ext>
            </a:extLst>
          </p:cNvPr>
          <p:cNvSpPr/>
          <p:nvPr/>
        </p:nvSpPr>
        <p:spPr>
          <a:xfrm>
            <a:off x="2233989" y="400051"/>
            <a:ext cx="7954549" cy="523220"/>
          </a:xfrm>
          <a:prstGeom prst="rect">
            <a:avLst/>
          </a:prstGeom>
          <a:noFill/>
        </p:spPr>
        <p:txBody>
          <a:bodyPr wrap="none">
            <a:spAutoFit/>
          </a:bodyPr>
          <a:lstStyle/>
          <a:p>
            <a:pPr algn="ctr">
              <a:defRPr/>
            </a:pPr>
            <a:r>
              <a:rPr lang="en-US" sz="2800" u="sng" dirty="0">
                <a:ln w="0"/>
                <a:solidFill>
                  <a:srgbClr val="C00000"/>
                </a:solidFill>
                <a:effectLst>
                  <a:reflection blurRad="6350" stA="53000" endA="300" endPos="35500" dir="5400000" sy="-90000" algn="bl" rotWithShape="0"/>
                </a:effectLst>
                <a:latin typeface="UTM Alberta Heavy" panose="02040603050506020204" pitchFamily="18" charset="0"/>
              </a:rPr>
              <a:t>CHỦ ĐỀ 7: ĐỊNH LUẬT OHM CHO TOÀN MẠCH </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Effect transition="in" filter="blinds(horizontal)">
                                      <p:cBhvr>
                                        <p:cTn id="7" dur="500"/>
                                        <p:tgtEl>
                                          <p:spTgt spid="1034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03430"/>
                                        </p:tgtEl>
                                        <p:attrNameLst>
                                          <p:attrName>style.visibility</p:attrName>
                                        </p:attrNameLst>
                                      </p:cBhvr>
                                      <p:to>
                                        <p:strVal val="visible"/>
                                      </p:to>
                                    </p:set>
                                    <p:animEffect transition="in" filter="box(in)">
                                      <p:cBhvr>
                                        <p:cTn id="12" dur="500"/>
                                        <p:tgtEl>
                                          <p:spTgt spid="10343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3431"/>
                                        </p:tgtEl>
                                        <p:attrNameLst>
                                          <p:attrName>style.visibility</p:attrName>
                                        </p:attrNameLst>
                                      </p:cBhvr>
                                      <p:to>
                                        <p:strVal val="visible"/>
                                      </p:to>
                                    </p:set>
                                    <p:animEffect transition="in" filter="blinds(horizontal)">
                                      <p:cBhvr>
                                        <p:cTn id="17" dur="500"/>
                                        <p:tgtEl>
                                          <p:spTgt spid="10343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103432"/>
                                        </p:tgtEl>
                                        <p:attrNameLst>
                                          <p:attrName>style.visibility</p:attrName>
                                        </p:attrNameLst>
                                      </p:cBhvr>
                                      <p:to>
                                        <p:strVal val="visible"/>
                                      </p:to>
                                    </p:set>
                                    <p:animEffect transition="in" filter="box(in)">
                                      <p:cBhvr>
                                        <p:cTn id="22" dur="500"/>
                                        <p:tgtEl>
                                          <p:spTgt spid="10343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3433"/>
                                        </p:tgtEl>
                                        <p:attrNameLst>
                                          <p:attrName>style.visibility</p:attrName>
                                        </p:attrNameLst>
                                      </p:cBhvr>
                                      <p:to>
                                        <p:strVal val="visible"/>
                                      </p:to>
                                    </p:set>
                                    <p:animEffect transition="in" filter="blinds(horizontal)">
                                      <p:cBhvr>
                                        <p:cTn id="27" dur="500"/>
                                        <p:tgtEl>
                                          <p:spTgt spid="10343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103435"/>
                                        </p:tgtEl>
                                        <p:attrNameLst>
                                          <p:attrName>style.visibility</p:attrName>
                                        </p:attrNameLst>
                                      </p:cBhvr>
                                      <p:to>
                                        <p:strVal val="visible"/>
                                      </p:to>
                                    </p:set>
                                    <p:animEffect transition="in" filter="checkerboard(across)">
                                      <p:cBhvr>
                                        <p:cTn id="32" dur="500"/>
                                        <p:tgtEl>
                                          <p:spTgt spid="10343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103436"/>
                                        </p:tgtEl>
                                        <p:attrNameLst>
                                          <p:attrName>style.visibility</p:attrName>
                                        </p:attrNameLst>
                                      </p:cBhvr>
                                      <p:to>
                                        <p:strVal val="visible"/>
                                      </p:to>
                                    </p:set>
                                    <p:animEffect transition="in" filter="checkerboard(across)">
                                      <p:cBhvr>
                                        <p:cTn id="37" dur="500"/>
                                        <p:tgtEl>
                                          <p:spTgt spid="103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uiExpand="1" build="p"/>
      <p:bldP spid="103431" grpId="0"/>
      <p:bldP spid="1034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a:extLst>
              <a:ext uri="{FF2B5EF4-FFF2-40B4-BE49-F238E27FC236}">
                <a16:creationId xmlns:a16="http://schemas.microsoft.com/office/drawing/2014/main" id="{B9A7F169-270E-4C2D-A123-E425BDAF57E7}"/>
              </a:ext>
            </a:extLst>
          </p:cNvPr>
          <p:cNvSpPr txBox="1">
            <a:spLocks noChangeArrowheads="1"/>
          </p:cNvSpPr>
          <p:nvPr/>
        </p:nvSpPr>
        <p:spPr bwMode="auto">
          <a:xfrm>
            <a:off x="3505200" y="1828800"/>
            <a:ext cx="2819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endParaRPr lang="vi-VN" altLang="vi-VN" sz="1800">
              <a:latin typeface="Tahoma" panose="020B0604030504040204" pitchFamily="34" charset="0"/>
            </a:endParaRPr>
          </a:p>
        </p:txBody>
      </p:sp>
      <p:sp>
        <p:nvSpPr>
          <p:cNvPr id="10243" name="Rectangle 8">
            <a:extLst>
              <a:ext uri="{FF2B5EF4-FFF2-40B4-BE49-F238E27FC236}">
                <a16:creationId xmlns:a16="http://schemas.microsoft.com/office/drawing/2014/main" id="{874E249B-77C5-4A98-B796-E99F7AD4A1CF}"/>
              </a:ext>
            </a:extLst>
          </p:cNvPr>
          <p:cNvSpPr>
            <a:spLocks noChangeArrowheads="1"/>
          </p:cNvSpPr>
          <p:nvPr/>
        </p:nvSpPr>
        <p:spPr bwMode="auto">
          <a:xfrm>
            <a:off x="1524000" y="2992438"/>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vi-VN" altLang="vi-VN" sz="1800">
              <a:latin typeface="Arial" panose="020B0604020202020204" pitchFamily="34" charset="0"/>
            </a:endParaRPr>
          </a:p>
        </p:txBody>
      </p:sp>
      <p:graphicFrame>
        <p:nvGraphicFramePr>
          <p:cNvPr id="104457" name="Object 9">
            <a:extLst>
              <a:ext uri="{FF2B5EF4-FFF2-40B4-BE49-F238E27FC236}">
                <a16:creationId xmlns:a16="http://schemas.microsoft.com/office/drawing/2014/main" id="{EA5EAD98-0A8C-44DF-8123-F6B62C83E679}"/>
              </a:ext>
            </a:extLst>
          </p:cNvPr>
          <p:cNvGraphicFramePr>
            <a:graphicFrameLocks noChangeAspect="1"/>
          </p:cNvGraphicFramePr>
          <p:nvPr/>
        </p:nvGraphicFramePr>
        <p:xfrm>
          <a:off x="1824038" y="4781550"/>
          <a:ext cx="2057400" cy="1143000"/>
        </p:xfrm>
        <a:graphic>
          <a:graphicData uri="http://schemas.openxmlformats.org/presentationml/2006/ole">
            <mc:AlternateContent xmlns:mc="http://schemas.openxmlformats.org/markup-compatibility/2006">
              <mc:Choice xmlns:v="urn:schemas-microsoft-com:vml" Requires="v">
                <p:oleObj spid="_x0000_s3080" name="Equation" r:id="rId3" imgW="685800" imgH="431640" progId="Equation.DSMT4">
                  <p:embed/>
                </p:oleObj>
              </mc:Choice>
              <mc:Fallback>
                <p:oleObj name="Equation" r:id="rId3" imgW="685800" imgH="431640" progId="Equation.DSMT4">
                  <p:embed/>
                  <p:pic>
                    <p:nvPicPr>
                      <p:cNvPr id="104457" name="Object 9">
                        <a:extLst>
                          <a:ext uri="{FF2B5EF4-FFF2-40B4-BE49-F238E27FC236}">
                            <a16:creationId xmlns:a16="http://schemas.microsoft.com/office/drawing/2014/main" id="{EA5EAD98-0A8C-44DF-8123-F6B62C83E67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4038" y="4781550"/>
                        <a:ext cx="2057400" cy="1143000"/>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4458" name="Text Box 10">
            <a:extLst>
              <a:ext uri="{FF2B5EF4-FFF2-40B4-BE49-F238E27FC236}">
                <a16:creationId xmlns:a16="http://schemas.microsoft.com/office/drawing/2014/main" id="{87A85501-832E-4A6C-AD0C-A2AF34800C79}"/>
              </a:ext>
            </a:extLst>
          </p:cNvPr>
          <p:cNvSpPr txBox="1">
            <a:spLocks noChangeArrowheads="1"/>
          </p:cNvSpPr>
          <p:nvPr/>
        </p:nvSpPr>
        <p:spPr bwMode="auto">
          <a:xfrm>
            <a:off x="800100" y="2139950"/>
            <a:ext cx="76581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eaLnBrk="1" hangingPunct="1">
              <a:lnSpc>
                <a:spcPct val="100000"/>
              </a:lnSpc>
              <a:spcBef>
                <a:spcPct val="50000"/>
              </a:spcBef>
              <a:buFontTx/>
              <a:buNone/>
            </a:pPr>
            <a:r>
              <a:rPr lang="nl-NL" altLang="vi-VN" b="1" dirty="0">
                <a:latin typeface="Times New Roman" panose="02020603050405020304" pitchFamily="18" charset="0"/>
                <a:cs typeface="Times New Roman" panose="02020603050405020304" pitchFamily="18" charset="0"/>
              </a:rPr>
              <a:t>	Cường độ dòng điện I chạy trong mạch điện kín tỉ lệ thuận với suất điện động ξ của nguồn điện và tỉ lệ nghịch với điện trở toàn phần của mạch.</a:t>
            </a:r>
            <a:endParaRPr lang="en-US" altLang="vi-VN" b="1" dirty="0">
              <a:latin typeface="Times New Roman" panose="02020603050405020304" pitchFamily="18" charset="0"/>
              <a:cs typeface="Times New Roman" panose="02020603050405020304" pitchFamily="18" charset="0"/>
            </a:endParaRPr>
          </a:p>
        </p:txBody>
      </p:sp>
      <p:sp>
        <p:nvSpPr>
          <p:cNvPr id="10246" name="TextBox 14">
            <a:extLst>
              <a:ext uri="{FF2B5EF4-FFF2-40B4-BE49-F238E27FC236}">
                <a16:creationId xmlns:a16="http://schemas.microsoft.com/office/drawing/2014/main" id="{AC1BDB6A-7ACE-4619-9860-69A6710043F0}"/>
              </a:ext>
            </a:extLst>
          </p:cNvPr>
          <p:cNvSpPr txBox="1">
            <a:spLocks noChangeArrowheads="1"/>
          </p:cNvSpPr>
          <p:nvPr/>
        </p:nvSpPr>
        <p:spPr bwMode="auto">
          <a:xfrm>
            <a:off x="350838" y="1171575"/>
            <a:ext cx="70405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nl-NL" altLang="vi-VN" b="1">
                <a:solidFill>
                  <a:srgbClr val="800000"/>
                </a:solidFill>
                <a:latin typeface="Times New Roman" panose="02020603050405020304" pitchFamily="18" charset="0"/>
                <a:cs typeface="Times New Roman" panose="02020603050405020304" pitchFamily="18" charset="0"/>
              </a:rPr>
              <a:t>I/ ĐỊNH LUẬT OHM CHO TOÀN MẠCH</a:t>
            </a:r>
            <a:r>
              <a:rPr lang="nl-NL" altLang="vi-VN" b="1">
                <a:latin typeface="Times New Roman" panose="02020603050405020304" pitchFamily="18" charset="0"/>
                <a:cs typeface="Times New Roman" panose="02020603050405020304" pitchFamily="18" charset="0"/>
              </a:rPr>
              <a:t> </a:t>
            </a:r>
            <a:endParaRPr lang="vi-VN" altLang="vi-VN">
              <a:latin typeface="Times New Roman" panose="02020603050405020304" pitchFamily="18" charset="0"/>
              <a:cs typeface="Times New Roman" panose="02020603050405020304" pitchFamily="18" charset="0"/>
            </a:endParaRPr>
          </a:p>
        </p:txBody>
      </p:sp>
      <p:sp>
        <p:nvSpPr>
          <p:cNvPr id="11" name="TextBox 14">
            <a:extLst>
              <a:ext uri="{FF2B5EF4-FFF2-40B4-BE49-F238E27FC236}">
                <a16:creationId xmlns:a16="http://schemas.microsoft.com/office/drawing/2014/main" id="{04B72115-402C-4093-B69B-6B1F6E8E307C}"/>
              </a:ext>
            </a:extLst>
          </p:cNvPr>
          <p:cNvSpPr txBox="1">
            <a:spLocks noChangeArrowheads="1"/>
          </p:cNvSpPr>
          <p:nvPr/>
        </p:nvSpPr>
        <p:spPr bwMode="auto">
          <a:xfrm>
            <a:off x="350838" y="1719263"/>
            <a:ext cx="6096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nl-NL" altLang="vi-VN" b="1" i="1">
                <a:solidFill>
                  <a:srgbClr val="800000"/>
                </a:solidFill>
                <a:latin typeface="Times New Roman" panose="02020603050405020304" pitchFamily="18" charset="0"/>
                <a:cs typeface="Times New Roman" panose="02020603050405020304" pitchFamily="18" charset="0"/>
              </a:rPr>
              <a:t>1/ Nội dung định luật:</a:t>
            </a:r>
            <a:r>
              <a:rPr lang="nl-NL" altLang="vi-VN" b="1" i="1">
                <a:latin typeface="Times New Roman" panose="02020603050405020304" pitchFamily="18" charset="0"/>
                <a:cs typeface="Times New Roman" panose="02020603050405020304" pitchFamily="18" charset="0"/>
              </a:rPr>
              <a:t> </a:t>
            </a:r>
            <a:endParaRPr lang="vi-VN" altLang="vi-VN">
              <a:latin typeface="Arial" panose="020B0604020202020204" pitchFamily="34" charset="0"/>
            </a:endParaRPr>
          </a:p>
        </p:txBody>
      </p:sp>
      <p:pic>
        <p:nvPicPr>
          <p:cNvPr id="10249" name="Picture 64">
            <a:extLst>
              <a:ext uri="{FF2B5EF4-FFF2-40B4-BE49-F238E27FC236}">
                <a16:creationId xmlns:a16="http://schemas.microsoft.com/office/drawing/2014/main" id="{8FDD2B2A-5195-4DED-A382-3292593E7E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4775" y="1427163"/>
            <a:ext cx="2533650"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7">
            <a:extLst>
              <a:ext uri="{FF2B5EF4-FFF2-40B4-BE49-F238E27FC236}">
                <a16:creationId xmlns:a16="http://schemas.microsoft.com/office/drawing/2014/main" id="{885D40A6-B2FE-45BA-BFEB-DF2ED14D24EA}"/>
              </a:ext>
            </a:extLst>
          </p:cNvPr>
          <p:cNvSpPr txBox="1">
            <a:spLocks noChangeArrowheads="1"/>
          </p:cNvSpPr>
          <p:nvPr/>
        </p:nvSpPr>
        <p:spPr bwMode="auto">
          <a:xfrm>
            <a:off x="4576763" y="3852863"/>
            <a:ext cx="6934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vi-VN">
                <a:latin typeface="Times New Roman" panose="02020603050405020304" pitchFamily="18" charset="0"/>
                <a:cs typeface="Times New Roman" panose="02020603050405020304" pitchFamily="18" charset="0"/>
                <a:sym typeface="Wingdings" panose="05000000000000000000" pitchFamily="2" charset="2"/>
              </a:rPr>
              <a:t> I là cường độ dòng điện toàn mạch (A)</a:t>
            </a:r>
            <a:endParaRPr lang="en-US" altLang="vi-VN">
              <a:latin typeface="Times New Roman" panose="02020603050405020304" pitchFamily="18" charset="0"/>
              <a:cs typeface="Times New Roman" panose="02020603050405020304" pitchFamily="18" charset="0"/>
            </a:endParaRPr>
          </a:p>
        </p:txBody>
      </p:sp>
      <p:sp>
        <p:nvSpPr>
          <p:cNvPr id="14" name="Text Box 7">
            <a:extLst>
              <a:ext uri="{FF2B5EF4-FFF2-40B4-BE49-F238E27FC236}">
                <a16:creationId xmlns:a16="http://schemas.microsoft.com/office/drawing/2014/main" id="{FE3BEA16-B71B-4A56-92ED-0E25402360F9}"/>
              </a:ext>
            </a:extLst>
          </p:cNvPr>
          <p:cNvSpPr txBox="1">
            <a:spLocks noChangeArrowheads="1"/>
          </p:cNvSpPr>
          <p:nvPr/>
        </p:nvSpPr>
        <p:spPr bwMode="auto">
          <a:xfrm>
            <a:off x="4629150" y="4549775"/>
            <a:ext cx="6929438" cy="52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vi-VN">
                <a:latin typeface="Times New Roman" panose="02020603050405020304" pitchFamily="18" charset="0"/>
                <a:cs typeface="Times New Roman" panose="02020603050405020304" pitchFamily="18" charset="0"/>
                <a:sym typeface="Wingdings" panose="05000000000000000000" pitchFamily="2" charset="2"/>
              </a:rPr>
              <a:t> </a:t>
            </a:r>
            <a:r>
              <a:rPr lang="nl-NL" altLang="vi-VN" b="1">
                <a:latin typeface="Times New Roman" panose="02020603050405020304" pitchFamily="18" charset="0"/>
                <a:cs typeface="Times New Roman" panose="02020603050405020304" pitchFamily="18" charset="0"/>
              </a:rPr>
              <a:t>ξ </a:t>
            </a:r>
            <a:r>
              <a:rPr lang="en-US" altLang="vi-VN">
                <a:latin typeface="Times New Roman" panose="02020603050405020304" pitchFamily="18" charset="0"/>
                <a:cs typeface="Times New Roman" panose="02020603050405020304" pitchFamily="18" charset="0"/>
                <a:sym typeface="Wingdings" panose="05000000000000000000" pitchFamily="2" charset="2"/>
              </a:rPr>
              <a:t>là suất điện động của nguồn điện (V)</a:t>
            </a:r>
            <a:endParaRPr lang="en-US" altLang="vi-VN">
              <a:latin typeface="Times New Roman" panose="02020603050405020304" pitchFamily="18" charset="0"/>
              <a:cs typeface="Times New Roman" panose="02020603050405020304" pitchFamily="18" charset="0"/>
            </a:endParaRPr>
          </a:p>
        </p:txBody>
      </p:sp>
      <p:sp>
        <p:nvSpPr>
          <p:cNvPr id="15" name="Text Box 7">
            <a:extLst>
              <a:ext uri="{FF2B5EF4-FFF2-40B4-BE49-F238E27FC236}">
                <a16:creationId xmlns:a16="http://schemas.microsoft.com/office/drawing/2014/main" id="{93AECEE5-B51D-442B-966F-905337697A93}"/>
              </a:ext>
            </a:extLst>
          </p:cNvPr>
          <p:cNvSpPr txBox="1">
            <a:spLocks noChangeArrowheads="1"/>
          </p:cNvSpPr>
          <p:nvPr/>
        </p:nvSpPr>
        <p:spPr bwMode="auto">
          <a:xfrm>
            <a:off x="4624388" y="5232400"/>
            <a:ext cx="6934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vi-VN">
                <a:latin typeface="Times New Roman" panose="02020603050405020304" pitchFamily="18" charset="0"/>
                <a:cs typeface="Times New Roman" panose="02020603050405020304" pitchFamily="18" charset="0"/>
                <a:sym typeface="Wingdings" panose="05000000000000000000" pitchFamily="2" charset="2"/>
              </a:rPr>
              <a:t> r</a:t>
            </a:r>
            <a:r>
              <a:rPr lang="en-US" altLang="vi-VN">
                <a:latin typeface="Times New Roman" panose="02020603050405020304" pitchFamily="18" charset="0"/>
                <a:cs typeface="Times New Roman" panose="02020603050405020304" pitchFamily="18" charset="0"/>
              </a:rPr>
              <a:t> là điện trở trong của nguồn điện </a:t>
            </a:r>
          </a:p>
        </p:txBody>
      </p:sp>
      <p:sp>
        <p:nvSpPr>
          <p:cNvPr id="19" name="Text Box 7">
            <a:extLst>
              <a:ext uri="{FF2B5EF4-FFF2-40B4-BE49-F238E27FC236}">
                <a16:creationId xmlns:a16="http://schemas.microsoft.com/office/drawing/2014/main" id="{A8BE53EF-47BA-4402-BD90-855851C1934E}"/>
              </a:ext>
            </a:extLst>
          </p:cNvPr>
          <p:cNvSpPr txBox="1">
            <a:spLocks noChangeArrowheads="1"/>
          </p:cNvSpPr>
          <p:nvPr/>
        </p:nvSpPr>
        <p:spPr bwMode="auto">
          <a:xfrm>
            <a:off x="4654550" y="5849938"/>
            <a:ext cx="71564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vi-VN">
                <a:latin typeface="Times New Roman" panose="02020603050405020304" pitchFamily="18" charset="0"/>
                <a:cs typeface="Times New Roman" panose="02020603050405020304" pitchFamily="18" charset="0"/>
                <a:sym typeface="Wingdings" panose="05000000000000000000" pitchFamily="2" charset="2"/>
              </a:rPr>
              <a:t> R</a:t>
            </a:r>
            <a:r>
              <a:rPr lang="en-US" altLang="vi-VN" baseline="-25000">
                <a:latin typeface="Times New Roman" panose="02020603050405020304" pitchFamily="18" charset="0"/>
                <a:cs typeface="Times New Roman" panose="02020603050405020304" pitchFamily="18" charset="0"/>
                <a:sym typeface="Wingdings" panose="05000000000000000000" pitchFamily="2" charset="2"/>
              </a:rPr>
              <a:t>N</a:t>
            </a:r>
            <a:r>
              <a:rPr lang="en-US" altLang="vi-VN">
                <a:latin typeface="Times New Roman" panose="02020603050405020304" pitchFamily="18" charset="0"/>
                <a:cs typeface="Times New Roman" panose="02020603050405020304" pitchFamily="18" charset="0"/>
                <a:sym typeface="Wingdings" panose="05000000000000000000" pitchFamily="2" charset="2"/>
              </a:rPr>
              <a:t> là điện trở tương đương mạch ngoài</a:t>
            </a:r>
            <a:endParaRPr lang="en-US" altLang="vi-VN">
              <a:latin typeface="Times New Roman" panose="02020603050405020304" pitchFamily="18" charset="0"/>
              <a:cs typeface="Times New Roman" panose="02020603050405020304" pitchFamily="18" charset="0"/>
            </a:endParaRPr>
          </a:p>
        </p:txBody>
      </p:sp>
      <p:graphicFrame>
        <p:nvGraphicFramePr>
          <p:cNvPr id="7" name="Object 6">
            <a:extLst>
              <a:ext uri="{FF2B5EF4-FFF2-40B4-BE49-F238E27FC236}">
                <a16:creationId xmlns:a16="http://schemas.microsoft.com/office/drawing/2014/main" id="{419AC442-E079-49EB-B64E-D64750974DAF}"/>
              </a:ext>
            </a:extLst>
          </p:cNvPr>
          <p:cNvGraphicFramePr>
            <a:graphicFrameLocks noChangeAspect="1"/>
          </p:cNvGraphicFramePr>
          <p:nvPr/>
        </p:nvGraphicFramePr>
        <p:xfrm>
          <a:off x="9982200" y="5319713"/>
          <a:ext cx="936625" cy="481012"/>
        </p:xfrm>
        <a:graphic>
          <a:graphicData uri="http://schemas.openxmlformats.org/presentationml/2006/ole">
            <mc:AlternateContent xmlns:mc="http://schemas.openxmlformats.org/markup-compatibility/2006">
              <mc:Choice xmlns:v="urn:schemas-microsoft-com:vml" Requires="v">
                <p:oleObj spid="_x0000_s3081" name="Equation" r:id="rId6" imgW="266400" imgH="203040" progId="Equation.DSMT4">
                  <p:embed/>
                </p:oleObj>
              </mc:Choice>
              <mc:Fallback>
                <p:oleObj name="Equation" r:id="rId6" imgW="266400" imgH="203040" progId="Equation.DSMT4">
                  <p:embed/>
                  <p:pic>
                    <p:nvPicPr>
                      <p:cNvPr id="7" name="Object 6">
                        <a:extLst>
                          <a:ext uri="{FF2B5EF4-FFF2-40B4-BE49-F238E27FC236}">
                            <a16:creationId xmlns:a16="http://schemas.microsoft.com/office/drawing/2014/main" id="{419AC442-E079-49EB-B64E-D64750974DA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82200" y="5319713"/>
                        <a:ext cx="936625"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a:extLst>
              <a:ext uri="{FF2B5EF4-FFF2-40B4-BE49-F238E27FC236}">
                <a16:creationId xmlns:a16="http://schemas.microsoft.com/office/drawing/2014/main" id="{2CCCD341-B265-4C0A-8827-FEBB5E0B4EC5}"/>
              </a:ext>
            </a:extLst>
          </p:cNvPr>
          <p:cNvGraphicFramePr>
            <a:graphicFrameLocks noChangeAspect="1"/>
          </p:cNvGraphicFramePr>
          <p:nvPr/>
        </p:nvGraphicFramePr>
        <p:xfrm>
          <a:off x="10744200" y="5881688"/>
          <a:ext cx="938213" cy="481012"/>
        </p:xfrm>
        <a:graphic>
          <a:graphicData uri="http://schemas.openxmlformats.org/presentationml/2006/ole">
            <mc:AlternateContent xmlns:mc="http://schemas.openxmlformats.org/markup-compatibility/2006">
              <mc:Choice xmlns:v="urn:schemas-microsoft-com:vml" Requires="v">
                <p:oleObj spid="_x0000_s3082" name="Equation" r:id="rId8" imgW="937510" imgH="480257" progId="Equation.DSMT4">
                  <p:embed/>
                </p:oleObj>
              </mc:Choice>
              <mc:Fallback>
                <p:oleObj name="Equation" r:id="rId8" imgW="937510" imgH="480257" progId="Equation.DSMT4">
                  <p:embed/>
                  <p:pic>
                    <p:nvPicPr>
                      <p:cNvPr id="8" name="Object 7">
                        <a:extLst>
                          <a:ext uri="{FF2B5EF4-FFF2-40B4-BE49-F238E27FC236}">
                            <a16:creationId xmlns:a16="http://schemas.microsoft.com/office/drawing/2014/main" id="{2CCCD341-B265-4C0A-8827-FEBB5E0B4EC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744200" y="5881688"/>
                        <a:ext cx="938213"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 name="Rectangle 15">
            <a:extLst>
              <a:ext uri="{FF2B5EF4-FFF2-40B4-BE49-F238E27FC236}">
                <a16:creationId xmlns:a16="http://schemas.microsoft.com/office/drawing/2014/main" id="{1292DA14-E3F2-4E6A-B347-A79E292CF348}"/>
              </a:ext>
            </a:extLst>
          </p:cNvPr>
          <p:cNvSpPr/>
          <p:nvPr/>
        </p:nvSpPr>
        <p:spPr>
          <a:xfrm>
            <a:off x="2233989" y="400051"/>
            <a:ext cx="7954549" cy="523220"/>
          </a:xfrm>
          <a:prstGeom prst="rect">
            <a:avLst/>
          </a:prstGeom>
          <a:noFill/>
        </p:spPr>
        <p:txBody>
          <a:bodyPr wrap="none">
            <a:spAutoFit/>
          </a:bodyPr>
          <a:lstStyle/>
          <a:p>
            <a:pPr algn="ctr">
              <a:defRPr/>
            </a:pPr>
            <a:r>
              <a:rPr lang="en-US" sz="2800" u="sng" dirty="0">
                <a:ln w="0"/>
                <a:solidFill>
                  <a:srgbClr val="C00000"/>
                </a:solidFill>
                <a:effectLst>
                  <a:reflection blurRad="6350" stA="53000" endA="300" endPos="35500" dir="5400000" sy="-90000" algn="bl" rotWithShape="0"/>
                </a:effectLst>
                <a:latin typeface="UTM Alberta Heavy" panose="02040603050506020204" pitchFamily="18" charset="0"/>
              </a:rPr>
              <a:t>CHỦ ĐỀ 7: ĐỊNH LUẬT OHM CHO TOÀN MẠCH </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4458"/>
                                        </p:tgtEl>
                                        <p:attrNameLst>
                                          <p:attrName>style.visibility</p:attrName>
                                        </p:attrNameLst>
                                      </p:cBhvr>
                                      <p:to>
                                        <p:strVal val="visible"/>
                                      </p:to>
                                    </p:set>
                                    <p:animEffect transition="in" filter="fade">
                                      <p:cBhvr>
                                        <p:cTn id="12" dur="1000"/>
                                        <p:tgtEl>
                                          <p:spTgt spid="104458"/>
                                        </p:tgtEl>
                                      </p:cBhvr>
                                    </p:animEffect>
                                    <p:anim calcmode="lin" valueType="num">
                                      <p:cBhvr>
                                        <p:cTn id="13" dur="1000" fill="hold"/>
                                        <p:tgtEl>
                                          <p:spTgt spid="104458"/>
                                        </p:tgtEl>
                                        <p:attrNameLst>
                                          <p:attrName>ppt_x</p:attrName>
                                        </p:attrNameLst>
                                      </p:cBhvr>
                                      <p:tavLst>
                                        <p:tav tm="0">
                                          <p:val>
                                            <p:strVal val="#ppt_x"/>
                                          </p:val>
                                        </p:tav>
                                        <p:tav tm="100000">
                                          <p:val>
                                            <p:strVal val="#ppt_x"/>
                                          </p:val>
                                        </p:tav>
                                      </p:tavLst>
                                    </p:anim>
                                    <p:anim calcmode="lin" valueType="num">
                                      <p:cBhvr>
                                        <p:cTn id="14" dur="1000" fill="hold"/>
                                        <p:tgtEl>
                                          <p:spTgt spid="104458"/>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04457"/>
                                        </p:tgtEl>
                                        <p:attrNameLst>
                                          <p:attrName>style.visibility</p:attrName>
                                        </p:attrNameLst>
                                      </p:cBhvr>
                                      <p:to>
                                        <p:strVal val="visible"/>
                                      </p:to>
                                    </p:set>
                                    <p:animEffect transition="in" filter="fade">
                                      <p:cBhvr>
                                        <p:cTn id="19" dur="1000"/>
                                        <p:tgtEl>
                                          <p:spTgt spid="104457"/>
                                        </p:tgtEl>
                                      </p:cBhvr>
                                    </p:animEffect>
                                    <p:anim calcmode="lin" valueType="num">
                                      <p:cBhvr>
                                        <p:cTn id="20" dur="1000" fill="hold"/>
                                        <p:tgtEl>
                                          <p:spTgt spid="104457"/>
                                        </p:tgtEl>
                                        <p:attrNameLst>
                                          <p:attrName>ppt_x</p:attrName>
                                        </p:attrNameLst>
                                      </p:cBhvr>
                                      <p:tavLst>
                                        <p:tav tm="0">
                                          <p:val>
                                            <p:strVal val="#ppt_x"/>
                                          </p:val>
                                        </p:tav>
                                        <p:tav tm="100000">
                                          <p:val>
                                            <p:strVal val="#ppt_x"/>
                                          </p:val>
                                        </p:tav>
                                      </p:tavLst>
                                    </p:anim>
                                    <p:anim calcmode="lin" valueType="num">
                                      <p:cBhvr>
                                        <p:cTn id="21" dur="1000" fill="hold"/>
                                        <p:tgtEl>
                                          <p:spTgt spid="104457"/>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1000"/>
                                        <p:tgtEl>
                                          <p:spTgt spid="13"/>
                                        </p:tgtEl>
                                      </p:cBhvr>
                                    </p:animEffect>
                                    <p:anim calcmode="lin" valueType="num">
                                      <p:cBhvr>
                                        <p:cTn id="25" dur="1000" fill="hold"/>
                                        <p:tgtEl>
                                          <p:spTgt spid="13"/>
                                        </p:tgtEl>
                                        <p:attrNameLst>
                                          <p:attrName>ppt_x</p:attrName>
                                        </p:attrNameLst>
                                      </p:cBhvr>
                                      <p:tavLst>
                                        <p:tav tm="0">
                                          <p:val>
                                            <p:strVal val="#ppt_x"/>
                                          </p:val>
                                        </p:tav>
                                        <p:tav tm="100000">
                                          <p:val>
                                            <p:strVal val="#ppt_x"/>
                                          </p:val>
                                        </p:tav>
                                      </p:tavLst>
                                    </p:anim>
                                    <p:anim calcmode="lin" valueType="num">
                                      <p:cBhvr>
                                        <p:cTn id="26" dur="1000" fill="hold"/>
                                        <p:tgtEl>
                                          <p:spTgt spid="13"/>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1000"/>
                                        <p:tgtEl>
                                          <p:spTgt spid="14"/>
                                        </p:tgtEl>
                                      </p:cBhvr>
                                    </p:animEffect>
                                    <p:anim calcmode="lin" valueType="num">
                                      <p:cBhvr>
                                        <p:cTn id="30" dur="1000" fill="hold"/>
                                        <p:tgtEl>
                                          <p:spTgt spid="14"/>
                                        </p:tgtEl>
                                        <p:attrNameLst>
                                          <p:attrName>ppt_x</p:attrName>
                                        </p:attrNameLst>
                                      </p:cBhvr>
                                      <p:tavLst>
                                        <p:tav tm="0">
                                          <p:val>
                                            <p:strVal val="#ppt_x"/>
                                          </p:val>
                                        </p:tav>
                                        <p:tav tm="100000">
                                          <p:val>
                                            <p:strVal val="#ppt_x"/>
                                          </p:val>
                                        </p:tav>
                                      </p:tavLst>
                                    </p:anim>
                                    <p:anim calcmode="lin" valueType="num">
                                      <p:cBhvr>
                                        <p:cTn id="31" dur="1000" fill="hold"/>
                                        <p:tgtEl>
                                          <p:spTgt spid="14"/>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1000"/>
                                        <p:tgtEl>
                                          <p:spTgt spid="15"/>
                                        </p:tgtEl>
                                      </p:cBhvr>
                                    </p:animEffect>
                                    <p:anim calcmode="lin" valueType="num">
                                      <p:cBhvr>
                                        <p:cTn id="35" dur="1000" fill="hold"/>
                                        <p:tgtEl>
                                          <p:spTgt spid="15"/>
                                        </p:tgtEl>
                                        <p:attrNameLst>
                                          <p:attrName>ppt_x</p:attrName>
                                        </p:attrNameLst>
                                      </p:cBhvr>
                                      <p:tavLst>
                                        <p:tav tm="0">
                                          <p:val>
                                            <p:strVal val="#ppt_x"/>
                                          </p:val>
                                        </p:tav>
                                        <p:tav tm="100000">
                                          <p:val>
                                            <p:strVal val="#ppt_x"/>
                                          </p:val>
                                        </p:tav>
                                      </p:tavLst>
                                    </p:anim>
                                    <p:anim calcmode="lin" valueType="num">
                                      <p:cBhvr>
                                        <p:cTn id="36" dur="1000" fill="hold"/>
                                        <p:tgtEl>
                                          <p:spTgt spid="15"/>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1000"/>
                                        <p:tgtEl>
                                          <p:spTgt spid="7"/>
                                        </p:tgtEl>
                                      </p:cBhvr>
                                    </p:animEffect>
                                    <p:anim calcmode="lin" valueType="num">
                                      <p:cBhvr>
                                        <p:cTn id="40" dur="1000" fill="hold"/>
                                        <p:tgtEl>
                                          <p:spTgt spid="7"/>
                                        </p:tgtEl>
                                        <p:attrNameLst>
                                          <p:attrName>ppt_x</p:attrName>
                                        </p:attrNameLst>
                                      </p:cBhvr>
                                      <p:tavLst>
                                        <p:tav tm="0">
                                          <p:val>
                                            <p:strVal val="#ppt_x"/>
                                          </p:val>
                                        </p:tav>
                                        <p:tav tm="100000">
                                          <p:val>
                                            <p:strVal val="#ppt_x"/>
                                          </p:val>
                                        </p:tav>
                                      </p:tavLst>
                                    </p:anim>
                                    <p:anim calcmode="lin" valueType="num">
                                      <p:cBhvr>
                                        <p:cTn id="41" dur="1000" fill="hold"/>
                                        <p:tgtEl>
                                          <p:spTgt spid="7"/>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fade">
                                      <p:cBhvr>
                                        <p:cTn id="44" dur="1000"/>
                                        <p:tgtEl>
                                          <p:spTgt spid="19"/>
                                        </p:tgtEl>
                                      </p:cBhvr>
                                    </p:animEffect>
                                    <p:anim calcmode="lin" valueType="num">
                                      <p:cBhvr>
                                        <p:cTn id="45" dur="1000" fill="hold"/>
                                        <p:tgtEl>
                                          <p:spTgt spid="19"/>
                                        </p:tgtEl>
                                        <p:attrNameLst>
                                          <p:attrName>ppt_x</p:attrName>
                                        </p:attrNameLst>
                                      </p:cBhvr>
                                      <p:tavLst>
                                        <p:tav tm="0">
                                          <p:val>
                                            <p:strVal val="#ppt_x"/>
                                          </p:val>
                                        </p:tav>
                                        <p:tav tm="100000">
                                          <p:val>
                                            <p:strVal val="#ppt_x"/>
                                          </p:val>
                                        </p:tav>
                                      </p:tavLst>
                                    </p:anim>
                                    <p:anim calcmode="lin" valueType="num">
                                      <p:cBhvr>
                                        <p:cTn id="46" dur="1000" fill="hold"/>
                                        <p:tgtEl>
                                          <p:spTgt spid="19"/>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fade">
                                      <p:cBhvr>
                                        <p:cTn id="49" dur="1000"/>
                                        <p:tgtEl>
                                          <p:spTgt spid="8"/>
                                        </p:tgtEl>
                                      </p:cBhvr>
                                    </p:animEffect>
                                    <p:anim calcmode="lin" valueType="num">
                                      <p:cBhvr>
                                        <p:cTn id="50" dur="1000" fill="hold"/>
                                        <p:tgtEl>
                                          <p:spTgt spid="8"/>
                                        </p:tgtEl>
                                        <p:attrNameLst>
                                          <p:attrName>ppt_x</p:attrName>
                                        </p:attrNameLst>
                                      </p:cBhvr>
                                      <p:tavLst>
                                        <p:tav tm="0">
                                          <p:val>
                                            <p:strVal val="#ppt_x"/>
                                          </p:val>
                                        </p:tav>
                                        <p:tav tm="100000">
                                          <p:val>
                                            <p:strVal val="#ppt_x"/>
                                          </p:val>
                                        </p:tav>
                                      </p:tavLst>
                                    </p:anim>
                                    <p:anim calcmode="lin" valueType="num">
                                      <p:cBhvr>
                                        <p:cTn id="5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8" grpId="0"/>
      <p:bldP spid="11" grpId="0"/>
      <p:bldP spid="13" grpId="0"/>
      <p:bldP spid="14" grpId="0"/>
      <p:bldP spid="15"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8" name="Text Box 6">
            <a:extLst>
              <a:ext uri="{FF2B5EF4-FFF2-40B4-BE49-F238E27FC236}">
                <a16:creationId xmlns:a16="http://schemas.microsoft.com/office/drawing/2014/main" id="{59B7D58E-339D-42A1-8CBF-BA17FF716BF7}"/>
              </a:ext>
            </a:extLst>
          </p:cNvPr>
          <p:cNvSpPr txBox="1">
            <a:spLocks noChangeArrowheads="1"/>
          </p:cNvSpPr>
          <p:nvPr/>
        </p:nvSpPr>
        <p:spPr bwMode="auto">
          <a:xfrm>
            <a:off x="3657600" y="2417763"/>
            <a:ext cx="81534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vi-VN">
                <a:latin typeface="Tahoma" panose="020B0604030504040204" pitchFamily="34" charset="0"/>
              </a:rPr>
              <a:t>Áp dụng định luật Ohm cho đoạn mạch chứa R</a:t>
            </a:r>
            <a:r>
              <a:rPr lang="en-US" altLang="vi-VN" baseline="-25000">
                <a:latin typeface="Tahoma" panose="020B0604030504040204" pitchFamily="34" charset="0"/>
              </a:rPr>
              <a:t>N :</a:t>
            </a:r>
            <a:endParaRPr lang="en-US" altLang="vi-VN">
              <a:latin typeface="Tahoma" panose="020B0604030504040204" pitchFamily="34" charset="0"/>
            </a:endParaRPr>
          </a:p>
        </p:txBody>
      </p:sp>
      <p:graphicFrame>
        <p:nvGraphicFramePr>
          <p:cNvPr id="105479" name="Object 7">
            <a:extLst>
              <a:ext uri="{FF2B5EF4-FFF2-40B4-BE49-F238E27FC236}">
                <a16:creationId xmlns:a16="http://schemas.microsoft.com/office/drawing/2014/main" id="{C3076A29-9422-479C-A628-B30C1E214A10}"/>
              </a:ext>
            </a:extLst>
          </p:cNvPr>
          <p:cNvGraphicFramePr>
            <a:graphicFrameLocks noChangeAspect="1"/>
          </p:cNvGraphicFramePr>
          <p:nvPr/>
        </p:nvGraphicFramePr>
        <p:xfrm>
          <a:off x="6172200" y="3003550"/>
          <a:ext cx="2917825" cy="635000"/>
        </p:xfrm>
        <a:graphic>
          <a:graphicData uri="http://schemas.openxmlformats.org/presentationml/2006/ole">
            <mc:AlternateContent xmlns:mc="http://schemas.openxmlformats.org/markup-compatibility/2006">
              <mc:Choice xmlns:v="urn:schemas-microsoft-com:vml" Requires="v">
                <p:oleObj spid="_x0000_s4106" name="Equation" r:id="rId3" imgW="1054100" imgH="228600" progId="Equation.DSMT4">
                  <p:embed/>
                </p:oleObj>
              </mc:Choice>
              <mc:Fallback>
                <p:oleObj name="Equation" r:id="rId3" imgW="1054100" imgH="228600" progId="Equation.DSMT4">
                  <p:embed/>
                  <p:pic>
                    <p:nvPicPr>
                      <p:cNvPr id="105479" name="Object 7">
                        <a:extLst>
                          <a:ext uri="{FF2B5EF4-FFF2-40B4-BE49-F238E27FC236}">
                            <a16:creationId xmlns:a16="http://schemas.microsoft.com/office/drawing/2014/main" id="{C3076A29-9422-479C-A628-B30C1E214A1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3003550"/>
                        <a:ext cx="2917825"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5480" name="Text Box 8">
            <a:extLst>
              <a:ext uri="{FF2B5EF4-FFF2-40B4-BE49-F238E27FC236}">
                <a16:creationId xmlns:a16="http://schemas.microsoft.com/office/drawing/2014/main" id="{B4761CA4-0CFD-4F1D-83FF-4117EB71B7FF}"/>
              </a:ext>
            </a:extLst>
          </p:cNvPr>
          <p:cNvSpPr txBox="1">
            <a:spLocks noChangeArrowheads="1"/>
          </p:cNvSpPr>
          <p:nvPr/>
        </p:nvSpPr>
        <p:spPr bwMode="auto">
          <a:xfrm>
            <a:off x="3830638" y="3957638"/>
            <a:ext cx="762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vi-VN">
                <a:latin typeface="Tahoma" panose="020B0604030504040204" pitchFamily="34" charset="0"/>
              </a:rPr>
              <a:t>Mà </a:t>
            </a:r>
          </a:p>
        </p:txBody>
      </p:sp>
      <p:graphicFrame>
        <p:nvGraphicFramePr>
          <p:cNvPr id="105487" name="Object 15">
            <a:extLst>
              <a:ext uri="{FF2B5EF4-FFF2-40B4-BE49-F238E27FC236}">
                <a16:creationId xmlns:a16="http://schemas.microsoft.com/office/drawing/2014/main" id="{F8F3FA05-53EF-4AE7-9CD6-AE9414C6F124}"/>
              </a:ext>
            </a:extLst>
          </p:cNvPr>
          <p:cNvGraphicFramePr>
            <a:graphicFrameLocks noChangeAspect="1"/>
          </p:cNvGraphicFramePr>
          <p:nvPr/>
        </p:nvGraphicFramePr>
        <p:xfrm>
          <a:off x="4648200" y="3638550"/>
          <a:ext cx="2362200" cy="1295400"/>
        </p:xfrm>
        <a:graphic>
          <a:graphicData uri="http://schemas.openxmlformats.org/presentationml/2006/ole">
            <mc:AlternateContent xmlns:mc="http://schemas.openxmlformats.org/markup-compatibility/2006">
              <mc:Choice xmlns:v="urn:schemas-microsoft-com:vml" Requires="v">
                <p:oleObj spid="_x0000_s4107" name="Equation" r:id="rId5" imgW="685800" imgH="431800" progId="Equation.DSMT4">
                  <p:embed/>
                </p:oleObj>
              </mc:Choice>
              <mc:Fallback>
                <p:oleObj name="Equation" r:id="rId5" imgW="685800" imgH="431800" progId="Equation.DSMT4">
                  <p:embed/>
                  <p:pic>
                    <p:nvPicPr>
                      <p:cNvPr id="105487" name="Object 15">
                        <a:extLst>
                          <a:ext uri="{FF2B5EF4-FFF2-40B4-BE49-F238E27FC236}">
                            <a16:creationId xmlns:a16="http://schemas.microsoft.com/office/drawing/2014/main" id="{F8F3FA05-53EF-4AE7-9CD6-AE9414C6F12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8200" y="3638550"/>
                        <a:ext cx="2362200" cy="129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5488" name="Object 16">
            <a:extLst>
              <a:ext uri="{FF2B5EF4-FFF2-40B4-BE49-F238E27FC236}">
                <a16:creationId xmlns:a16="http://schemas.microsoft.com/office/drawing/2014/main" id="{A3683F66-3D82-4251-9DD4-4DD3BA3A2D51}"/>
              </a:ext>
            </a:extLst>
          </p:cNvPr>
          <p:cNvGraphicFramePr>
            <a:graphicFrameLocks noChangeAspect="1"/>
          </p:cNvGraphicFramePr>
          <p:nvPr/>
        </p:nvGraphicFramePr>
        <p:xfrm>
          <a:off x="7010400" y="3843338"/>
          <a:ext cx="4800600" cy="762000"/>
        </p:xfrm>
        <a:graphic>
          <a:graphicData uri="http://schemas.openxmlformats.org/presentationml/2006/ole">
            <mc:AlternateContent xmlns:mc="http://schemas.openxmlformats.org/markup-compatibility/2006">
              <mc:Choice xmlns:v="urn:schemas-microsoft-com:vml" Requires="v">
                <p:oleObj spid="_x0000_s4108" name="Equation" r:id="rId7" imgW="1689100" imgH="228600" progId="Equation.DSMT4">
                  <p:embed/>
                </p:oleObj>
              </mc:Choice>
              <mc:Fallback>
                <p:oleObj name="Equation" r:id="rId7" imgW="1689100" imgH="228600" progId="Equation.DSMT4">
                  <p:embed/>
                  <p:pic>
                    <p:nvPicPr>
                      <p:cNvPr id="105488" name="Object 16">
                        <a:extLst>
                          <a:ext uri="{FF2B5EF4-FFF2-40B4-BE49-F238E27FC236}">
                            <a16:creationId xmlns:a16="http://schemas.microsoft.com/office/drawing/2014/main" id="{A3683F66-3D82-4251-9DD4-4DD3BA3A2D5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10400" y="3843338"/>
                        <a:ext cx="48006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5489" name="Text Box 17">
            <a:extLst>
              <a:ext uri="{FF2B5EF4-FFF2-40B4-BE49-F238E27FC236}">
                <a16:creationId xmlns:a16="http://schemas.microsoft.com/office/drawing/2014/main" id="{7B90F278-7A9F-4D0F-AAFE-0748371DD9C3}"/>
              </a:ext>
            </a:extLst>
          </p:cNvPr>
          <p:cNvSpPr txBox="1">
            <a:spLocks noChangeArrowheads="1"/>
          </p:cNvSpPr>
          <p:nvPr/>
        </p:nvSpPr>
        <p:spPr bwMode="auto">
          <a:xfrm>
            <a:off x="3641725" y="5062538"/>
            <a:ext cx="7543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vi-VN">
                <a:latin typeface="Tahoma" panose="020B0604030504040204" pitchFamily="34" charset="0"/>
              </a:rPr>
              <a:t>Hiệu điện thế giữa hai cực của nguồn điện:</a:t>
            </a:r>
          </a:p>
        </p:txBody>
      </p:sp>
      <p:graphicFrame>
        <p:nvGraphicFramePr>
          <p:cNvPr id="105490" name="Object 18">
            <a:extLst>
              <a:ext uri="{FF2B5EF4-FFF2-40B4-BE49-F238E27FC236}">
                <a16:creationId xmlns:a16="http://schemas.microsoft.com/office/drawing/2014/main" id="{6DFB98C8-E58E-4979-8ECE-1B8976BC25C7}"/>
              </a:ext>
            </a:extLst>
          </p:cNvPr>
          <p:cNvGraphicFramePr>
            <a:graphicFrameLocks noChangeAspect="1"/>
          </p:cNvGraphicFramePr>
          <p:nvPr/>
        </p:nvGraphicFramePr>
        <p:xfrm>
          <a:off x="5972175" y="5708650"/>
          <a:ext cx="2895600" cy="730250"/>
        </p:xfrm>
        <a:graphic>
          <a:graphicData uri="http://schemas.openxmlformats.org/presentationml/2006/ole">
            <mc:AlternateContent xmlns:mc="http://schemas.openxmlformats.org/markup-compatibility/2006">
              <mc:Choice xmlns:v="urn:schemas-microsoft-com:vml" Requires="v">
                <p:oleObj spid="_x0000_s4109" name="Equation" r:id="rId9" imgW="787400" imgH="228600" progId="Equation.DSMT4">
                  <p:embed/>
                </p:oleObj>
              </mc:Choice>
              <mc:Fallback>
                <p:oleObj name="Equation" r:id="rId9" imgW="787400" imgH="228600" progId="Equation.DSMT4">
                  <p:embed/>
                  <p:pic>
                    <p:nvPicPr>
                      <p:cNvPr id="105490" name="Object 18">
                        <a:extLst>
                          <a:ext uri="{FF2B5EF4-FFF2-40B4-BE49-F238E27FC236}">
                            <a16:creationId xmlns:a16="http://schemas.microsoft.com/office/drawing/2014/main" id="{6DFB98C8-E58E-4979-8ECE-1B8976BC25C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72175" y="5708650"/>
                        <a:ext cx="2895600" cy="730250"/>
                      </a:xfrm>
                      <a:prstGeom prst="rect">
                        <a:avLst/>
                      </a:prstGeom>
                      <a:solidFill>
                        <a:srgbClr val="FFF2CC"/>
                      </a:solidFill>
                      <a:ln w="9525">
                        <a:solidFill>
                          <a:srgbClr val="00FF00"/>
                        </a:solidFill>
                        <a:miter lim="800000"/>
                        <a:headEnd/>
                        <a:tailEnd/>
                      </a:ln>
                    </p:spPr>
                  </p:pic>
                </p:oleObj>
              </mc:Fallback>
            </mc:AlternateContent>
          </a:graphicData>
        </a:graphic>
      </p:graphicFrame>
      <p:sp>
        <p:nvSpPr>
          <p:cNvPr id="11273" name="TextBox 14">
            <a:extLst>
              <a:ext uri="{FF2B5EF4-FFF2-40B4-BE49-F238E27FC236}">
                <a16:creationId xmlns:a16="http://schemas.microsoft.com/office/drawing/2014/main" id="{075F936F-43C8-466E-B00D-DA6F52BA04EF}"/>
              </a:ext>
            </a:extLst>
          </p:cNvPr>
          <p:cNvSpPr txBox="1">
            <a:spLocks noChangeArrowheads="1"/>
          </p:cNvSpPr>
          <p:nvPr/>
        </p:nvSpPr>
        <p:spPr bwMode="auto">
          <a:xfrm>
            <a:off x="350838" y="1171575"/>
            <a:ext cx="70405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nl-NL" altLang="vi-VN" b="1">
                <a:solidFill>
                  <a:srgbClr val="800000"/>
                </a:solidFill>
                <a:latin typeface="Times New Roman" panose="02020603050405020304" pitchFamily="18" charset="0"/>
                <a:cs typeface="Times New Roman" panose="02020603050405020304" pitchFamily="18" charset="0"/>
              </a:rPr>
              <a:t>I/ ĐỊNH LUẬT OHM CHO TOÀN MẠCH</a:t>
            </a:r>
            <a:r>
              <a:rPr lang="nl-NL" altLang="vi-VN" b="1">
                <a:latin typeface="Times New Roman" panose="02020603050405020304" pitchFamily="18" charset="0"/>
                <a:cs typeface="Times New Roman" panose="02020603050405020304" pitchFamily="18" charset="0"/>
              </a:rPr>
              <a:t> </a:t>
            </a:r>
            <a:endParaRPr lang="vi-VN" altLang="vi-VN">
              <a:latin typeface="Times New Roman" panose="02020603050405020304" pitchFamily="18" charset="0"/>
              <a:cs typeface="Times New Roman" panose="02020603050405020304" pitchFamily="18" charset="0"/>
            </a:endParaRPr>
          </a:p>
        </p:txBody>
      </p:sp>
      <p:sp>
        <p:nvSpPr>
          <p:cNvPr id="11274" name="TextBox 14">
            <a:extLst>
              <a:ext uri="{FF2B5EF4-FFF2-40B4-BE49-F238E27FC236}">
                <a16:creationId xmlns:a16="http://schemas.microsoft.com/office/drawing/2014/main" id="{E1C0E9D5-01EE-405F-9D13-2FB91AFCF2CE}"/>
              </a:ext>
            </a:extLst>
          </p:cNvPr>
          <p:cNvSpPr txBox="1">
            <a:spLocks noChangeArrowheads="1"/>
          </p:cNvSpPr>
          <p:nvPr/>
        </p:nvSpPr>
        <p:spPr bwMode="auto">
          <a:xfrm>
            <a:off x="350838" y="1719263"/>
            <a:ext cx="6096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nl-NL" altLang="vi-VN" b="1" i="1">
                <a:solidFill>
                  <a:srgbClr val="800000"/>
                </a:solidFill>
                <a:latin typeface="Times New Roman" panose="02020603050405020304" pitchFamily="18" charset="0"/>
                <a:cs typeface="Times New Roman" panose="02020603050405020304" pitchFamily="18" charset="0"/>
              </a:rPr>
              <a:t>2/ Hiệu điện thế mạch ngoài:</a:t>
            </a:r>
            <a:r>
              <a:rPr lang="nl-NL" altLang="vi-VN" b="1" i="1">
                <a:latin typeface="Times New Roman" panose="02020603050405020304" pitchFamily="18" charset="0"/>
                <a:cs typeface="Times New Roman" panose="02020603050405020304" pitchFamily="18" charset="0"/>
              </a:rPr>
              <a:t> </a:t>
            </a:r>
            <a:endParaRPr lang="vi-VN" altLang="vi-VN">
              <a:latin typeface="Arial" panose="020B0604020202020204" pitchFamily="34" charset="0"/>
            </a:endParaRPr>
          </a:p>
        </p:txBody>
      </p:sp>
      <p:pic>
        <p:nvPicPr>
          <p:cNvPr id="15" name="Picture 64">
            <a:extLst>
              <a:ext uri="{FF2B5EF4-FFF2-40B4-BE49-F238E27FC236}">
                <a16:creationId xmlns:a16="http://schemas.microsoft.com/office/drawing/2014/main" id="{20069208-5D33-44F3-AC57-D9A44CA1007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11188" y="2413000"/>
            <a:ext cx="2533650"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C2F5332D-7E7E-4391-AE38-4364857997BD}"/>
              </a:ext>
            </a:extLst>
          </p:cNvPr>
          <p:cNvSpPr/>
          <p:nvPr/>
        </p:nvSpPr>
        <p:spPr>
          <a:xfrm>
            <a:off x="2233989" y="400051"/>
            <a:ext cx="7954549" cy="523220"/>
          </a:xfrm>
          <a:prstGeom prst="rect">
            <a:avLst/>
          </a:prstGeom>
          <a:noFill/>
        </p:spPr>
        <p:txBody>
          <a:bodyPr wrap="none">
            <a:spAutoFit/>
          </a:bodyPr>
          <a:lstStyle/>
          <a:p>
            <a:pPr algn="ctr">
              <a:defRPr/>
            </a:pPr>
            <a:r>
              <a:rPr lang="en-US" sz="2800" u="sng" dirty="0">
                <a:ln w="0"/>
                <a:solidFill>
                  <a:srgbClr val="C00000"/>
                </a:solidFill>
                <a:effectLst>
                  <a:reflection blurRad="6350" stA="53000" endA="300" endPos="35500" dir="5400000" sy="-90000" algn="bl" rotWithShape="0"/>
                </a:effectLst>
                <a:latin typeface="UTM Alberta Heavy" panose="02040603050506020204" pitchFamily="18" charset="0"/>
              </a:rPr>
              <a:t>CHỦ ĐỀ 7: ĐỊNH LUẬT OHM CHO TOÀN MẠCH </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05478">
                                            <p:txEl>
                                              <p:pRg st="0" end="0"/>
                                            </p:txEl>
                                          </p:spTgt>
                                        </p:tgtEl>
                                        <p:attrNameLst>
                                          <p:attrName>style.visibility</p:attrName>
                                        </p:attrNameLst>
                                      </p:cBhvr>
                                      <p:to>
                                        <p:strVal val="visible"/>
                                      </p:to>
                                    </p:set>
                                    <p:animEffect transition="in" filter="randombar(horizontal)">
                                      <p:cBhvr>
                                        <p:cTn id="7" dur="500"/>
                                        <p:tgtEl>
                                          <p:spTgt spid="10547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randombar(horizontal)">
                                      <p:cBhvr>
                                        <p:cTn id="12" dur="500"/>
                                        <p:tgtEl>
                                          <p:spTgt spid="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nodeType="clickEffect">
                                  <p:stCondLst>
                                    <p:cond delay="0"/>
                                  </p:stCondLst>
                                  <p:childTnLst>
                                    <p:set>
                                      <p:cBhvr>
                                        <p:cTn id="16" dur="1" fill="hold">
                                          <p:stCondLst>
                                            <p:cond delay="0"/>
                                          </p:stCondLst>
                                        </p:cTn>
                                        <p:tgtEl>
                                          <p:spTgt spid="105479"/>
                                        </p:tgtEl>
                                        <p:attrNameLst>
                                          <p:attrName>style.visibility</p:attrName>
                                        </p:attrNameLst>
                                      </p:cBhvr>
                                      <p:to>
                                        <p:strVal val="visible"/>
                                      </p:to>
                                    </p:set>
                                    <p:animEffect transition="in" filter="wedge">
                                      <p:cBhvr>
                                        <p:cTn id="17" dur="2000"/>
                                        <p:tgtEl>
                                          <p:spTgt spid="10547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105480"/>
                                        </p:tgtEl>
                                        <p:attrNameLst>
                                          <p:attrName>style.visibility</p:attrName>
                                        </p:attrNameLst>
                                      </p:cBhvr>
                                      <p:to>
                                        <p:strVal val="visible"/>
                                      </p:to>
                                    </p:set>
                                    <p:animEffect transition="in" filter="barn(inHorizontal)">
                                      <p:cBhvr>
                                        <p:cTn id="22" dur="500"/>
                                        <p:tgtEl>
                                          <p:spTgt spid="10548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6" fill="hold" nodeType="clickEffect">
                                  <p:stCondLst>
                                    <p:cond delay="0"/>
                                  </p:stCondLst>
                                  <p:childTnLst>
                                    <p:set>
                                      <p:cBhvr>
                                        <p:cTn id="26" dur="1" fill="hold">
                                          <p:stCondLst>
                                            <p:cond delay="0"/>
                                          </p:stCondLst>
                                        </p:cTn>
                                        <p:tgtEl>
                                          <p:spTgt spid="105487"/>
                                        </p:tgtEl>
                                        <p:attrNameLst>
                                          <p:attrName>style.visibility</p:attrName>
                                        </p:attrNameLst>
                                      </p:cBhvr>
                                      <p:to>
                                        <p:strVal val="visible"/>
                                      </p:to>
                                    </p:set>
                                    <p:animEffect transition="in" filter="barn(inHorizontal)">
                                      <p:cBhvr>
                                        <p:cTn id="27" dur="500"/>
                                        <p:tgtEl>
                                          <p:spTgt spid="10548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6" fill="hold" nodeType="clickEffect">
                                  <p:stCondLst>
                                    <p:cond delay="0"/>
                                  </p:stCondLst>
                                  <p:childTnLst>
                                    <p:set>
                                      <p:cBhvr>
                                        <p:cTn id="31" dur="1" fill="hold">
                                          <p:stCondLst>
                                            <p:cond delay="0"/>
                                          </p:stCondLst>
                                        </p:cTn>
                                        <p:tgtEl>
                                          <p:spTgt spid="105488"/>
                                        </p:tgtEl>
                                        <p:attrNameLst>
                                          <p:attrName>style.visibility</p:attrName>
                                        </p:attrNameLst>
                                      </p:cBhvr>
                                      <p:to>
                                        <p:strVal val="visible"/>
                                      </p:to>
                                    </p:set>
                                    <p:animEffect transition="in" filter="barn(inHorizontal)">
                                      <p:cBhvr>
                                        <p:cTn id="32" dur="500"/>
                                        <p:tgtEl>
                                          <p:spTgt spid="10548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05489"/>
                                        </p:tgtEl>
                                        <p:attrNameLst>
                                          <p:attrName>style.visibility</p:attrName>
                                        </p:attrNameLst>
                                      </p:cBhvr>
                                      <p:to>
                                        <p:strVal val="visible"/>
                                      </p:to>
                                    </p:set>
                                    <p:animEffect transition="in" filter="randombar(horizontal)">
                                      <p:cBhvr>
                                        <p:cTn id="37" dur="500"/>
                                        <p:tgtEl>
                                          <p:spTgt spid="10548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1" fill="hold" nodeType="clickEffect">
                                  <p:stCondLst>
                                    <p:cond delay="0"/>
                                  </p:stCondLst>
                                  <p:childTnLst>
                                    <p:set>
                                      <p:cBhvr>
                                        <p:cTn id="41" dur="1" fill="hold">
                                          <p:stCondLst>
                                            <p:cond delay="0"/>
                                          </p:stCondLst>
                                        </p:cTn>
                                        <p:tgtEl>
                                          <p:spTgt spid="105490"/>
                                        </p:tgtEl>
                                        <p:attrNameLst>
                                          <p:attrName>style.visibility</p:attrName>
                                        </p:attrNameLst>
                                      </p:cBhvr>
                                      <p:to>
                                        <p:strVal val="visible"/>
                                      </p:to>
                                    </p:set>
                                    <p:animEffect transition="in" filter="barn(inVertical)">
                                      <p:cBhvr>
                                        <p:cTn id="42" dur="500"/>
                                        <p:tgtEl>
                                          <p:spTgt spid="105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80" grpId="0"/>
      <p:bldP spid="10548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8551" name="Object 7">
            <a:extLst>
              <a:ext uri="{FF2B5EF4-FFF2-40B4-BE49-F238E27FC236}">
                <a16:creationId xmlns:a16="http://schemas.microsoft.com/office/drawing/2014/main" id="{A7AE8147-C15B-433E-8CCE-157C03E42505}"/>
              </a:ext>
            </a:extLst>
          </p:cNvPr>
          <p:cNvGraphicFramePr>
            <a:graphicFrameLocks noGrp="1" noChangeAspect="1"/>
          </p:cNvGraphicFramePr>
          <p:nvPr>
            <p:ph sz="half" idx="2"/>
          </p:nvPr>
        </p:nvGraphicFramePr>
        <p:xfrm>
          <a:off x="5162550" y="2571750"/>
          <a:ext cx="1981200" cy="574675"/>
        </p:xfrm>
        <a:graphic>
          <a:graphicData uri="http://schemas.openxmlformats.org/presentationml/2006/ole">
            <mc:AlternateContent xmlns:mc="http://schemas.openxmlformats.org/markup-compatibility/2006">
              <mc:Choice xmlns:v="urn:schemas-microsoft-com:vml" Requires="v">
                <p:oleObj spid="_x0000_s5124" name="Equation" r:id="rId3" imgW="787400" imgH="228600" progId="Equation.DSMT4">
                  <p:embed/>
                </p:oleObj>
              </mc:Choice>
              <mc:Fallback>
                <p:oleObj name="Equation" r:id="rId3" imgW="787400" imgH="228600" progId="Equation.DSMT4">
                  <p:embed/>
                  <p:pic>
                    <p:nvPicPr>
                      <p:cNvPr id="108551" name="Object 7">
                        <a:extLst>
                          <a:ext uri="{FF2B5EF4-FFF2-40B4-BE49-F238E27FC236}">
                            <a16:creationId xmlns:a16="http://schemas.microsoft.com/office/drawing/2014/main" id="{A7AE8147-C15B-433E-8CCE-157C03E42505}"/>
                          </a:ext>
                        </a:extLst>
                      </p:cNvPr>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62550" y="2571750"/>
                        <a:ext cx="1981200" cy="574675"/>
                      </a:xfrm>
                      <a:prstGeom prst="rect">
                        <a:avLst/>
                      </a:prstGeom>
                      <a:solidFill>
                        <a:srgbClr val="FFF2CC"/>
                      </a:solidFill>
                      <a:ln w="9525">
                        <a:solidFill>
                          <a:srgbClr val="00FF00"/>
                        </a:solidFill>
                        <a:miter lim="800000"/>
                        <a:headEnd/>
                        <a:tailEnd/>
                      </a:ln>
                    </p:spPr>
                  </p:pic>
                </p:oleObj>
              </mc:Fallback>
            </mc:AlternateContent>
          </a:graphicData>
        </a:graphic>
      </p:graphicFrame>
      <p:sp>
        <p:nvSpPr>
          <p:cNvPr id="108554" name="Text Box 10">
            <a:extLst>
              <a:ext uri="{FF2B5EF4-FFF2-40B4-BE49-F238E27FC236}">
                <a16:creationId xmlns:a16="http://schemas.microsoft.com/office/drawing/2014/main" id="{48D8609E-8877-44F0-92CF-9D991CF8FB0E}"/>
              </a:ext>
            </a:extLst>
          </p:cNvPr>
          <p:cNvSpPr txBox="1">
            <a:spLocks noChangeArrowheads="1"/>
          </p:cNvSpPr>
          <p:nvPr/>
        </p:nvSpPr>
        <p:spPr bwMode="auto">
          <a:xfrm>
            <a:off x="350838" y="4762500"/>
            <a:ext cx="11242675"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eaLnBrk="1" hangingPunct="1">
              <a:lnSpc>
                <a:spcPct val="100000"/>
              </a:lnSpc>
              <a:spcBef>
                <a:spcPct val="50000"/>
              </a:spcBef>
              <a:buFontTx/>
              <a:buNone/>
            </a:pPr>
            <a:r>
              <a:rPr lang="en-US" altLang="vi-VN">
                <a:latin typeface="Yu Gothic UI Semibold" panose="020B0700000000000000" pitchFamily="34" charset="-128"/>
                <a:ea typeface="Yu Gothic UI Semibold" panose="020B0700000000000000" pitchFamily="34" charset="-128"/>
                <a:cs typeface="Times New Roman" panose="02020603050405020304" pitchFamily="18" charset="0"/>
              </a:rPr>
              <a:t>✿ </a:t>
            </a:r>
            <a:r>
              <a:rPr lang="en-US" altLang="vi-VN">
                <a:latin typeface="Times New Roman" panose="02020603050405020304" pitchFamily="18" charset="0"/>
                <a:ea typeface="Yu Gothic UI Semibold" panose="020B0700000000000000" pitchFamily="34" charset="-128"/>
                <a:cs typeface="Times New Roman" panose="02020603050405020304" pitchFamily="18" charset="0"/>
              </a:rPr>
              <a:t>Khi điện trở mạch ngoài có giá trị rất nhỏ không đáng kể thì dòng điện chạy trong mạch có giá trị lớn nhất và chỉ phụ thuộc vào  ξ và r của chính nguồn điện </a:t>
            </a:r>
          </a:p>
        </p:txBody>
      </p:sp>
      <p:sp>
        <p:nvSpPr>
          <p:cNvPr id="11" name="TextBox 10">
            <a:extLst>
              <a:ext uri="{FF2B5EF4-FFF2-40B4-BE49-F238E27FC236}">
                <a16:creationId xmlns:a16="http://schemas.microsoft.com/office/drawing/2014/main" id="{9549BA8E-B8A5-471D-B77E-D418DF3B5D8E}"/>
              </a:ext>
            </a:extLst>
          </p:cNvPr>
          <p:cNvSpPr txBox="1">
            <a:spLocks noChangeArrowheads="1"/>
          </p:cNvSpPr>
          <p:nvPr/>
        </p:nvSpPr>
        <p:spPr bwMode="auto">
          <a:xfrm>
            <a:off x="239713" y="1871663"/>
            <a:ext cx="113538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eaLnBrk="1" hangingPunct="1">
              <a:lnSpc>
                <a:spcPct val="100000"/>
              </a:lnSpc>
              <a:spcBef>
                <a:spcPct val="50000"/>
              </a:spcBef>
              <a:buFontTx/>
              <a:buNone/>
            </a:pPr>
            <a:r>
              <a:rPr lang="en-US" altLang="vi-VN">
                <a:latin typeface="Yu Gothic UI Semibold" panose="020B0700000000000000" pitchFamily="34" charset="-128"/>
                <a:ea typeface="Yu Gothic UI Semibold" panose="020B0700000000000000" pitchFamily="34" charset="-128"/>
                <a:cs typeface="Times New Roman" panose="02020603050405020304" pitchFamily="18" charset="0"/>
              </a:rPr>
              <a:t>✿ </a:t>
            </a:r>
            <a:r>
              <a:rPr lang="en-US" altLang="vi-VN">
                <a:latin typeface="Times New Roman" panose="02020603050405020304" pitchFamily="18" charset="0"/>
                <a:ea typeface="Yu Gothic UI Semibold" panose="020B0700000000000000" pitchFamily="34" charset="-128"/>
                <a:cs typeface="Times New Roman" panose="02020603050405020304" pitchFamily="18" charset="0"/>
              </a:rPr>
              <a:t>Hiệu điện thế mạch ngoài cũng là hiệu điện thế giữa hai cực của nguồn điện, khi mạch kín.</a:t>
            </a:r>
          </a:p>
        </p:txBody>
      </p:sp>
      <p:sp>
        <p:nvSpPr>
          <p:cNvPr id="13" name="TextBox 12">
            <a:extLst>
              <a:ext uri="{FF2B5EF4-FFF2-40B4-BE49-F238E27FC236}">
                <a16:creationId xmlns:a16="http://schemas.microsoft.com/office/drawing/2014/main" id="{E5AB94F9-7646-492B-B8DA-241DDC908731}"/>
              </a:ext>
            </a:extLst>
          </p:cNvPr>
          <p:cNvSpPr txBox="1">
            <a:spLocks noChangeArrowheads="1"/>
          </p:cNvSpPr>
          <p:nvPr/>
        </p:nvSpPr>
        <p:spPr bwMode="auto">
          <a:xfrm>
            <a:off x="350838" y="3525838"/>
            <a:ext cx="112426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eaLnBrk="1" hangingPunct="1">
              <a:lnSpc>
                <a:spcPct val="100000"/>
              </a:lnSpc>
              <a:spcBef>
                <a:spcPct val="50000"/>
              </a:spcBef>
              <a:buFontTx/>
              <a:buNone/>
            </a:pPr>
            <a:r>
              <a:rPr lang="en-US" altLang="vi-VN">
                <a:latin typeface="Yu Gothic UI Semibold" panose="020B0700000000000000" pitchFamily="34" charset="-128"/>
                <a:ea typeface="Yu Gothic UI Semibold" panose="020B0700000000000000" pitchFamily="34" charset="-128"/>
                <a:cs typeface="Times New Roman" panose="02020603050405020304" pitchFamily="18" charset="0"/>
              </a:rPr>
              <a:t>✿ </a:t>
            </a:r>
            <a:r>
              <a:rPr lang="en-US" altLang="vi-VN">
                <a:latin typeface="Times New Roman" panose="02020603050405020304" pitchFamily="18" charset="0"/>
                <a:ea typeface="Yu Gothic UI Semibold" panose="020B0700000000000000" pitchFamily="34" charset="-128"/>
                <a:cs typeface="Times New Roman" panose="02020603050405020304" pitchFamily="18" charset="0"/>
              </a:rPr>
              <a:t>Khi điện trở trong của nguồn điện có giá trị rất nhỏ (r </a:t>
            </a:r>
            <a:r>
              <a:rPr lang="nl-NL" altLang="vi-VN">
                <a:latin typeface="Times New Roman" panose="02020603050405020304" pitchFamily="18" charset="0"/>
                <a:ea typeface="Yu Gothic UI Semibold" panose="020B0700000000000000" pitchFamily="34" charset="-128"/>
                <a:cs typeface="Times New Roman" panose="02020603050405020304" pitchFamily="18" charset="0"/>
                <a:sym typeface="Symbol" panose="05050102010706020507" pitchFamily="18" charset="2"/>
              </a:rPr>
              <a:t></a:t>
            </a:r>
            <a:r>
              <a:rPr lang="en-US" altLang="vi-VN">
                <a:latin typeface="Times New Roman" panose="02020603050405020304" pitchFamily="18" charset="0"/>
                <a:ea typeface="Yu Gothic UI Semibold" panose="020B0700000000000000" pitchFamily="34" charset="-128"/>
                <a:cs typeface="Times New Roman" panose="02020603050405020304" pitchFamily="18" charset="0"/>
              </a:rPr>
              <a:t> 0) hoặc mạch hở (I = 0) thì U</a:t>
            </a:r>
            <a:r>
              <a:rPr lang="en-US" altLang="vi-VN" baseline="-25000">
                <a:latin typeface="Times New Roman" panose="02020603050405020304" pitchFamily="18" charset="0"/>
                <a:ea typeface="Yu Gothic UI Semibold" panose="020B0700000000000000" pitchFamily="34" charset="-128"/>
                <a:cs typeface="Times New Roman" panose="02020603050405020304" pitchFamily="18" charset="0"/>
              </a:rPr>
              <a:t>N </a:t>
            </a:r>
            <a:r>
              <a:rPr lang="en-US" altLang="vi-VN">
                <a:latin typeface="Times New Roman" panose="02020603050405020304" pitchFamily="18" charset="0"/>
                <a:ea typeface="Yu Gothic UI Semibold" panose="020B0700000000000000" pitchFamily="34" charset="-128"/>
                <a:cs typeface="Times New Roman" panose="02020603050405020304" pitchFamily="18" charset="0"/>
              </a:rPr>
              <a:t>= ξ .</a:t>
            </a:r>
          </a:p>
        </p:txBody>
      </p:sp>
      <p:sp>
        <p:nvSpPr>
          <p:cNvPr id="12294" name="TextBox 14">
            <a:extLst>
              <a:ext uri="{FF2B5EF4-FFF2-40B4-BE49-F238E27FC236}">
                <a16:creationId xmlns:a16="http://schemas.microsoft.com/office/drawing/2014/main" id="{D53B82CC-5A02-4D15-8405-69EC1C682698}"/>
              </a:ext>
            </a:extLst>
          </p:cNvPr>
          <p:cNvSpPr txBox="1">
            <a:spLocks noChangeArrowheads="1"/>
          </p:cNvSpPr>
          <p:nvPr/>
        </p:nvSpPr>
        <p:spPr bwMode="auto">
          <a:xfrm>
            <a:off x="350838" y="835025"/>
            <a:ext cx="70405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nl-NL" altLang="vi-VN" b="1">
                <a:solidFill>
                  <a:srgbClr val="800000"/>
                </a:solidFill>
                <a:latin typeface="Times New Roman" panose="02020603050405020304" pitchFamily="18" charset="0"/>
                <a:cs typeface="Times New Roman" panose="02020603050405020304" pitchFamily="18" charset="0"/>
              </a:rPr>
              <a:t>I/ ĐỊNH LUẬT OHM CHO TOÀN MẠCH</a:t>
            </a:r>
            <a:r>
              <a:rPr lang="nl-NL" altLang="vi-VN" b="1">
                <a:latin typeface="Times New Roman" panose="02020603050405020304" pitchFamily="18" charset="0"/>
                <a:cs typeface="Times New Roman" panose="02020603050405020304" pitchFamily="18" charset="0"/>
              </a:rPr>
              <a:t> </a:t>
            </a:r>
            <a:endParaRPr lang="vi-VN" altLang="vi-VN">
              <a:latin typeface="Times New Roman" panose="02020603050405020304" pitchFamily="18" charset="0"/>
              <a:cs typeface="Times New Roman" panose="02020603050405020304" pitchFamily="18" charset="0"/>
            </a:endParaRPr>
          </a:p>
        </p:txBody>
      </p:sp>
      <p:sp>
        <p:nvSpPr>
          <p:cNvPr id="12295" name="TextBox 14">
            <a:extLst>
              <a:ext uri="{FF2B5EF4-FFF2-40B4-BE49-F238E27FC236}">
                <a16:creationId xmlns:a16="http://schemas.microsoft.com/office/drawing/2014/main" id="{94F527C3-77E5-4B29-BCAA-E954FF746779}"/>
              </a:ext>
            </a:extLst>
          </p:cNvPr>
          <p:cNvSpPr txBox="1">
            <a:spLocks noChangeArrowheads="1"/>
          </p:cNvSpPr>
          <p:nvPr/>
        </p:nvSpPr>
        <p:spPr bwMode="auto">
          <a:xfrm>
            <a:off x="350838" y="1335088"/>
            <a:ext cx="6096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nl-NL" altLang="vi-VN" b="1" i="1">
                <a:solidFill>
                  <a:srgbClr val="800000"/>
                </a:solidFill>
                <a:latin typeface="Times New Roman" panose="02020603050405020304" pitchFamily="18" charset="0"/>
                <a:cs typeface="Times New Roman" panose="02020603050405020304" pitchFamily="18" charset="0"/>
              </a:rPr>
              <a:t>2/ Hiệu điện thế mạch ngoài:</a:t>
            </a:r>
            <a:r>
              <a:rPr lang="nl-NL" altLang="vi-VN" b="1" i="1">
                <a:latin typeface="Times New Roman" panose="02020603050405020304" pitchFamily="18" charset="0"/>
                <a:cs typeface="Times New Roman" panose="02020603050405020304" pitchFamily="18" charset="0"/>
              </a:rPr>
              <a:t> </a:t>
            </a:r>
            <a:endParaRPr lang="vi-VN" altLang="vi-VN">
              <a:latin typeface="Arial" panose="020B0604020202020204" pitchFamily="34" charset="0"/>
            </a:endParaRPr>
          </a:p>
        </p:txBody>
      </p:sp>
      <p:sp>
        <p:nvSpPr>
          <p:cNvPr id="9" name="Rectangle 8">
            <a:extLst>
              <a:ext uri="{FF2B5EF4-FFF2-40B4-BE49-F238E27FC236}">
                <a16:creationId xmlns:a16="http://schemas.microsoft.com/office/drawing/2014/main" id="{4C202333-73D6-432E-B2F0-AA5F6D37570B}"/>
              </a:ext>
            </a:extLst>
          </p:cNvPr>
          <p:cNvSpPr/>
          <p:nvPr/>
        </p:nvSpPr>
        <p:spPr>
          <a:xfrm>
            <a:off x="2233989" y="400051"/>
            <a:ext cx="7954549" cy="523220"/>
          </a:xfrm>
          <a:prstGeom prst="rect">
            <a:avLst/>
          </a:prstGeom>
          <a:noFill/>
        </p:spPr>
        <p:txBody>
          <a:bodyPr wrap="none">
            <a:spAutoFit/>
          </a:bodyPr>
          <a:lstStyle/>
          <a:p>
            <a:pPr algn="ctr">
              <a:defRPr/>
            </a:pPr>
            <a:r>
              <a:rPr lang="en-US" sz="2800" u="sng" dirty="0">
                <a:ln w="0"/>
                <a:solidFill>
                  <a:srgbClr val="C00000"/>
                </a:solidFill>
                <a:effectLst>
                  <a:reflection blurRad="6350" stA="53000" endA="300" endPos="35500" dir="5400000" sy="-90000" algn="bl" rotWithShape="0"/>
                </a:effectLst>
                <a:latin typeface="UTM Alberta Heavy" panose="02040603050506020204" pitchFamily="18" charset="0"/>
              </a:rPr>
              <a:t>CHỦ ĐỀ 7: ĐỊNH LUẬT OHM CHO TOÀN MẠCH </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par>
                                <p:cTn id="8" presetID="16" presetClass="entr" presetSubtype="21" fill="hold" nodeType="withEffect">
                                  <p:stCondLst>
                                    <p:cond delay="0"/>
                                  </p:stCondLst>
                                  <p:childTnLst>
                                    <p:set>
                                      <p:cBhvr>
                                        <p:cTn id="9" dur="1" fill="hold">
                                          <p:stCondLst>
                                            <p:cond delay="0"/>
                                          </p:stCondLst>
                                        </p:cTn>
                                        <p:tgtEl>
                                          <p:spTgt spid="108551"/>
                                        </p:tgtEl>
                                        <p:attrNameLst>
                                          <p:attrName>style.visibility</p:attrName>
                                        </p:attrNameLst>
                                      </p:cBhvr>
                                      <p:to>
                                        <p:strVal val="visible"/>
                                      </p:to>
                                    </p:set>
                                    <p:animEffect transition="in" filter="barn(inVertical)">
                                      <p:cBhvr>
                                        <p:cTn id="10" dur="500"/>
                                        <p:tgtEl>
                                          <p:spTgt spid="10855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arn(inVertical)">
                                      <p:cBhvr>
                                        <p:cTn id="15" dur="500"/>
                                        <p:tgtEl>
                                          <p:spTgt spid="1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08554"/>
                                        </p:tgtEl>
                                        <p:attrNameLst>
                                          <p:attrName>style.visibility</p:attrName>
                                        </p:attrNameLst>
                                      </p:cBhvr>
                                      <p:to>
                                        <p:strVal val="visible"/>
                                      </p:to>
                                    </p:set>
                                    <p:animEffect transition="in" filter="barn(inVertical)">
                                      <p:cBhvr>
                                        <p:cTn id="20" dur="500"/>
                                        <p:tgtEl>
                                          <p:spTgt spid="108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54" grpId="0"/>
      <p:bldP spid="11"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A84E0386-2BEC-4AD5-ABCD-D766E17747A2}"/>
              </a:ext>
            </a:extLst>
          </p:cNvPr>
          <p:cNvSpPr txBox="1">
            <a:spLocks noChangeArrowheads="1"/>
          </p:cNvSpPr>
          <p:nvPr/>
        </p:nvSpPr>
        <p:spPr bwMode="auto">
          <a:xfrm>
            <a:off x="695324" y="1544638"/>
            <a:ext cx="10858501" cy="1385887"/>
          </a:xfrm>
          <a:prstGeom prst="rect">
            <a:avLst/>
          </a:prstGeom>
          <a:solidFill>
            <a:schemeClr val="accent4">
              <a:lumMod val="20000"/>
              <a:lumOff val="80000"/>
            </a:schemeClr>
          </a:solidFill>
          <a:ln>
            <a:noFill/>
          </a:ln>
        </p:spPr>
        <p:txBody>
          <a:bodyPr wrap="square">
            <a:spAutoFit/>
          </a:bodyPr>
          <a:lstStyle>
            <a:lvl1pPr>
              <a:spcBef>
                <a:spcPct val="20000"/>
              </a:spcBef>
              <a:buClr>
                <a:srgbClr val="00CC00"/>
              </a:buClr>
              <a:buSzPct val="6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Arial" panose="020B0604020202020204" pitchFamily="34" charset="0"/>
              </a:defRPr>
            </a:lvl9pPr>
          </a:lstStyle>
          <a:p>
            <a:pPr algn="just" eaLnBrk="1" fontAlgn="auto" hangingPunct="1">
              <a:spcBef>
                <a:spcPct val="0"/>
              </a:spcBef>
              <a:spcAft>
                <a:spcPts val="0"/>
              </a:spcAft>
              <a:buClrTx/>
              <a:buSzTx/>
              <a:buFontTx/>
              <a:buNone/>
              <a:defRPr/>
            </a:pP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Vận</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dụng</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Xét</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mạch</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điện</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kín</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gồm</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nguồn</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điện</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có</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suất</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điện</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động</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a:solidFill>
                  <a:schemeClr val="tx2">
                    <a:lumMod val="50000"/>
                  </a:schemeClr>
                </a:solidFill>
                <a:latin typeface=".VnShelley Allegro" pitchFamily="82" charset="0"/>
                <a:ea typeface="SimSun" panose="02010600030101010101" pitchFamily="2" charset="-122"/>
                <a:cs typeface="Times New Roman" panose="02020603050405020304" pitchFamily="18" charset="0"/>
              </a:rPr>
              <a:t>E  </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2V,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điện</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trở</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trong</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r = 0,1</a:t>
            </a:r>
            <a:r>
              <a:rPr lang="en-US" altLang="vi-VN" sz="2800" b="1" dirty="0">
                <a:solidFill>
                  <a:schemeClr val="tx2">
                    <a:lumMod val="50000"/>
                  </a:schemeClr>
                </a:solidFill>
                <a:latin typeface="Times New Roman" panose="02020603050405020304" pitchFamily="18" charset="0"/>
                <a:sym typeface="Symbol" panose="05050102010706020507" pitchFamily="18" charset="2"/>
              </a:rPr>
              <a:t> </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mắc</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với</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điện</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trở</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ngoài</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R = 100</a:t>
            </a:r>
            <a:r>
              <a:rPr lang="en-US" altLang="vi-VN" sz="2800" b="1" dirty="0">
                <a:solidFill>
                  <a:schemeClr val="tx2">
                    <a:lumMod val="50000"/>
                  </a:schemeClr>
                </a:solidFill>
                <a:latin typeface="Times New Roman" panose="02020603050405020304" pitchFamily="18" charset="0"/>
                <a:sym typeface="Symbol" panose="05050102010706020507" pitchFamily="18" charset="2"/>
              </a:rPr>
              <a:t> </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Tìm</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hiệu</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điện</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thế</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giữa</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2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cực</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của</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nguồn</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r>
              <a:rPr lang="en-US" altLang="vi-VN" sz="2800" b="1" dirty="0" err="1">
                <a:solidFill>
                  <a:schemeClr val="tx2">
                    <a:lumMod val="50000"/>
                  </a:schemeClr>
                </a:solidFill>
                <a:latin typeface="Times New Roman" panose="02020603050405020304" pitchFamily="18" charset="0"/>
                <a:cs typeface="Times New Roman" panose="02020603050405020304" pitchFamily="18" charset="0"/>
              </a:rPr>
              <a:t>điện</a:t>
            </a:r>
            <a:r>
              <a:rPr lang="en-US" altLang="vi-VN" sz="2800" b="1" dirty="0">
                <a:solidFill>
                  <a:schemeClr val="tx2">
                    <a:lumMod val="50000"/>
                  </a:schemeClr>
                </a:solidFill>
                <a:latin typeface="Times New Roman" panose="02020603050405020304" pitchFamily="18" charset="0"/>
                <a:cs typeface="Times New Roman" panose="02020603050405020304" pitchFamily="18" charset="0"/>
              </a:rPr>
              <a:t>. </a:t>
            </a:r>
          </a:p>
        </p:txBody>
      </p:sp>
      <p:graphicFrame>
        <p:nvGraphicFramePr>
          <p:cNvPr id="8" name="Object 14">
            <a:extLst>
              <a:ext uri="{FF2B5EF4-FFF2-40B4-BE49-F238E27FC236}">
                <a16:creationId xmlns:a16="http://schemas.microsoft.com/office/drawing/2014/main" id="{EE24E422-9E50-46E1-A039-6C95C8F72516}"/>
              </a:ext>
            </a:extLst>
          </p:cNvPr>
          <p:cNvGraphicFramePr>
            <a:graphicFrameLocks noChangeAspect="1"/>
          </p:cNvGraphicFramePr>
          <p:nvPr/>
        </p:nvGraphicFramePr>
        <p:xfrm>
          <a:off x="2254250" y="3343275"/>
          <a:ext cx="5735638" cy="1041400"/>
        </p:xfrm>
        <a:graphic>
          <a:graphicData uri="http://schemas.openxmlformats.org/presentationml/2006/ole">
            <mc:AlternateContent xmlns:mc="http://schemas.openxmlformats.org/markup-compatibility/2006">
              <mc:Choice xmlns:v="urn:schemas-microsoft-com:vml" Requires="v">
                <p:oleObj spid="_x0000_s6152" name="Equation" r:id="rId3" imgW="2032000" imgH="419100" progId="Equation.DSMT4">
                  <p:embed/>
                </p:oleObj>
              </mc:Choice>
              <mc:Fallback>
                <p:oleObj name="Equation" r:id="rId3" imgW="2032000" imgH="419100" progId="Equation.DSMT4">
                  <p:embed/>
                  <p:pic>
                    <p:nvPicPr>
                      <p:cNvPr id="8" name="Object 14">
                        <a:extLst>
                          <a:ext uri="{FF2B5EF4-FFF2-40B4-BE49-F238E27FC236}">
                            <a16:creationId xmlns:a16="http://schemas.microsoft.com/office/drawing/2014/main" id="{EE24E422-9E50-46E1-A039-6C95C8F7251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4250" y="3343275"/>
                        <a:ext cx="5735638" cy="1041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ct 3">
            <a:extLst>
              <a:ext uri="{FF2B5EF4-FFF2-40B4-BE49-F238E27FC236}">
                <a16:creationId xmlns:a16="http://schemas.microsoft.com/office/drawing/2014/main" id="{04FF52DC-1042-4245-A15D-B3B1E8EED702}"/>
              </a:ext>
            </a:extLst>
          </p:cNvPr>
          <p:cNvGraphicFramePr>
            <a:graphicFrameLocks noChangeAspect="1"/>
          </p:cNvGraphicFramePr>
          <p:nvPr/>
        </p:nvGraphicFramePr>
        <p:xfrm>
          <a:off x="2133600" y="4487863"/>
          <a:ext cx="6524625" cy="1039812"/>
        </p:xfrm>
        <a:graphic>
          <a:graphicData uri="http://schemas.openxmlformats.org/presentationml/2006/ole">
            <mc:AlternateContent xmlns:mc="http://schemas.openxmlformats.org/markup-compatibility/2006">
              <mc:Choice xmlns:v="urn:schemas-microsoft-com:vml" Requires="v">
                <p:oleObj spid="_x0000_s6153" name="Equation" r:id="rId5" imgW="2311400" imgH="419100" progId="Equation.DSMT4">
                  <p:embed/>
                </p:oleObj>
              </mc:Choice>
              <mc:Fallback>
                <p:oleObj name="Equation" r:id="rId5" imgW="2311400" imgH="419100" progId="Equation.DSMT4">
                  <p:embed/>
                  <p:pic>
                    <p:nvPicPr>
                      <p:cNvPr id="9" name="Object 3">
                        <a:extLst>
                          <a:ext uri="{FF2B5EF4-FFF2-40B4-BE49-F238E27FC236}">
                            <a16:creationId xmlns:a16="http://schemas.microsoft.com/office/drawing/2014/main" id="{04FF52DC-1042-4245-A15D-B3B1E8EED70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4487863"/>
                        <a:ext cx="6524625" cy="1039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TextBox 9">
            <a:extLst>
              <a:ext uri="{FF2B5EF4-FFF2-40B4-BE49-F238E27FC236}">
                <a16:creationId xmlns:a16="http://schemas.microsoft.com/office/drawing/2014/main" id="{1C10D38E-D663-49CD-BE55-3EEBD5D14A5A}"/>
              </a:ext>
            </a:extLst>
          </p:cNvPr>
          <p:cNvSpPr txBox="1">
            <a:spLocks noChangeArrowheads="1"/>
          </p:cNvSpPr>
          <p:nvPr/>
        </p:nvSpPr>
        <p:spPr bwMode="auto">
          <a:xfrm>
            <a:off x="5486400" y="2930525"/>
            <a:ext cx="990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vi-VN" b="1" u="sng">
                <a:solidFill>
                  <a:srgbClr val="C00000"/>
                </a:solidFill>
                <a:latin typeface="Times New Roman" panose="02020603050405020304" pitchFamily="18" charset="0"/>
                <a:cs typeface="Times New Roman" panose="02020603050405020304" pitchFamily="18" charset="0"/>
              </a:rPr>
              <a:t>Giải:</a:t>
            </a:r>
          </a:p>
        </p:txBody>
      </p:sp>
      <p:graphicFrame>
        <p:nvGraphicFramePr>
          <p:cNvPr id="11" name="Object 5">
            <a:extLst>
              <a:ext uri="{FF2B5EF4-FFF2-40B4-BE49-F238E27FC236}">
                <a16:creationId xmlns:a16="http://schemas.microsoft.com/office/drawing/2014/main" id="{253A04DC-3867-43D4-B038-F3340810970F}"/>
              </a:ext>
            </a:extLst>
          </p:cNvPr>
          <p:cNvGraphicFramePr>
            <a:graphicFrameLocks noChangeAspect="1"/>
          </p:cNvGraphicFramePr>
          <p:nvPr/>
        </p:nvGraphicFramePr>
        <p:xfrm>
          <a:off x="2225675" y="5595938"/>
          <a:ext cx="6165850" cy="1041400"/>
        </p:xfrm>
        <a:graphic>
          <a:graphicData uri="http://schemas.openxmlformats.org/presentationml/2006/ole">
            <mc:AlternateContent xmlns:mc="http://schemas.openxmlformats.org/markup-compatibility/2006">
              <mc:Choice xmlns:v="urn:schemas-microsoft-com:vml" Requires="v">
                <p:oleObj spid="_x0000_s6154" name="Equation" r:id="rId7" imgW="2184400" imgH="419100" progId="Equation.DSMT4">
                  <p:embed/>
                </p:oleObj>
              </mc:Choice>
              <mc:Fallback>
                <p:oleObj name="Equation" r:id="rId7" imgW="2184400" imgH="419100" progId="Equation.DSMT4">
                  <p:embed/>
                  <p:pic>
                    <p:nvPicPr>
                      <p:cNvPr id="11" name="Object 5">
                        <a:extLst>
                          <a:ext uri="{FF2B5EF4-FFF2-40B4-BE49-F238E27FC236}">
                            <a16:creationId xmlns:a16="http://schemas.microsoft.com/office/drawing/2014/main" id="{253A04DC-3867-43D4-B038-F3340810970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25675" y="5595938"/>
                        <a:ext cx="6165850" cy="1041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 name="TextBox 11">
            <a:extLst>
              <a:ext uri="{FF2B5EF4-FFF2-40B4-BE49-F238E27FC236}">
                <a16:creationId xmlns:a16="http://schemas.microsoft.com/office/drawing/2014/main" id="{DEF15181-3D51-44E7-8EAE-7615DF9CDC2F}"/>
              </a:ext>
            </a:extLst>
          </p:cNvPr>
          <p:cNvSpPr txBox="1">
            <a:spLocks noChangeArrowheads="1"/>
          </p:cNvSpPr>
          <p:nvPr/>
        </p:nvSpPr>
        <p:spPr bwMode="auto">
          <a:xfrm>
            <a:off x="609600" y="5854700"/>
            <a:ext cx="1447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vi-VN" b="1" i="1" u="sng">
                <a:solidFill>
                  <a:srgbClr val="C00000"/>
                </a:solidFill>
                <a:latin typeface="Times New Roman" panose="02020603050405020304" pitchFamily="18" charset="0"/>
                <a:cs typeface="Times New Roman" panose="02020603050405020304" pitchFamily="18" charset="0"/>
              </a:rPr>
              <a:t>Cách 2:</a:t>
            </a:r>
          </a:p>
        </p:txBody>
      </p:sp>
      <p:sp>
        <p:nvSpPr>
          <p:cNvPr id="13321" name="TextBox 14">
            <a:extLst>
              <a:ext uri="{FF2B5EF4-FFF2-40B4-BE49-F238E27FC236}">
                <a16:creationId xmlns:a16="http://schemas.microsoft.com/office/drawing/2014/main" id="{2D3C24DF-655D-4C9D-A95C-549AB324B55B}"/>
              </a:ext>
            </a:extLst>
          </p:cNvPr>
          <p:cNvSpPr txBox="1">
            <a:spLocks noChangeArrowheads="1"/>
          </p:cNvSpPr>
          <p:nvPr/>
        </p:nvSpPr>
        <p:spPr bwMode="auto">
          <a:xfrm>
            <a:off x="417513" y="1046163"/>
            <a:ext cx="70405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nl-NL" altLang="vi-VN" b="1" dirty="0">
                <a:solidFill>
                  <a:srgbClr val="800000"/>
                </a:solidFill>
                <a:latin typeface="Times New Roman" panose="02020603050405020304" pitchFamily="18" charset="0"/>
                <a:cs typeface="Times New Roman" panose="02020603050405020304" pitchFamily="18" charset="0"/>
              </a:rPr>
              <a:t>I/ ĐỊNH LUẬT OHM CHO TOÀN MẠCH</a:t>
            </a:r>
            <a:r>
              <a:rPr lang="nl-NL" altLang="vi-VN" b="1" dirty="0">
                <a:latin typeface="Times New Roman" panose="02020603050405020304" pitchFamily="18" charset="0"/>
                <a:cs typeface="Times New Roman" panose="02020603050405020304" pitchFamily="18" charset="0"/>
              </a:rPr>
              <a:t> </a:t>
            </a:r>
            <a:endParaRPr lang="vi-VN" altLang="vi-VN" dirty="0">
              <a:latin typeface="Times New Roman" panose="02020603050405020304" pitchFamily="18" charset="0"/>
              <a:cs typeface="Times New Roman" panose="02020603050405020304" pitchFamily="18" charset="0"/>
            </a:endParaRPr>
          </a:p>
        </p:txBody>
      </p:sp>
      <p:sp>
        <p:nvSpPr>
          <p:cNvPr id="13" name="Rectangle 12">
            <a:extLst>
              <a:ext uri="{FF2B5EF4-FFF2-40B4-BE49-F238E27FC236}">
                <a16:creationId xmlns:a16="http://schemas.microsoft.com/office/drawing/2014/main" id="{63BF09C1-12AD-4194-BB48-A47EB5449D52}"/>
              </a:ext>
            </a:extLst>
          </p:cNvPr>
          <p:cNvSpPr/>
          <p:nvPr/>
        </p:nvSpPr>
        <p:spPr>
          <a:xfrm>
            <a:off x="2233989" y="400051"/>
            <a:ext cx="7954549" cy="523220"/>
          </a:xfrm>
          <a:prstGeom prst="rect">
            <a:avLst/>
          </a:prstGeom>
          <a:noFill/>
        </p:spPr>
        <p:txBody>
          <a:bodyPr wrap="none">
            <a:spAutoFit/>
          </a:bodyPr>
          <a:lstStyle/>
          <a:p>
            <a:pPr algn="ctr">
              <a:defRPr/>
            </a:pPr>
            <a:r>
              <a:rPr lang="en-US" sz="2800" u="sng" dirty="0">
                <a:ln w="0"/>
                <a:solidFill>
                  <a:srgbClr val="C00000"/>
                </a:solidFill>
                <a:effectLst>
                  <a:reflection blurRad="6350" stA="53000" endA="300" endPos="35500" dir="5400000" sy="-90000" algn="bl" rotWithShape="0"/>
                </a:effectLst>
                <a:latin typeface="UTM Alberta Heavy" panose="02040603050506020204" pitchFamily="18" charset="0"/>
              </a:rPr>
              <a:t>CHỦ ĐỀ 7: ĐỊNH LUẬT OHM CHO TOÀN MẠCH </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p:bldP spid="1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DarkSeedLeftStep">
      <a:dk1>
        <a:srgbClr val="000000"/>
      </a:dk1>
      <a:lt1>
        <a:srgbClr val="FFFFFF"/>
      </a:lt1>
      <a:dk2>
        <a:srgbClr val="301D1B"/>
      </a:dk2>
      <a:lt2>
        <a:srgbClr val="F2F0F3"/>
      </a:lt2>
      <a:accent1>
        <a:srgbClr val="71B230"/>
      </a:accent1>
      <a:accent2>
        <a:srgbClr val="9CA722"/>
      </a:accent2>
      <a:accent3>
        <a:srgbClr val="C89837"/>
      </a:accent3>
      <a:accent4>
        <a:srgbClr val="C44F28"/>
      </a:accent4>
      <a:accent5>
        <a:srgbClr val="D63A54"/>
      </a:accent5>
      <a:accent6>
        <a:srgbClr val="C42883"/>
      </a:accent6>
      <a:hlink>
        <a:srgbClr val="C04343"/>
      </a:hlink>
      <a:folHlink>
        <a:srgbClr val="7F7F7F"/>
      </a:folHlink>
    </a:clrScheme>
    <a:fontScheme name="Savon">
      <a:majorFont>
        <a:latin typeface="Century School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874</Words>
  <Application>Microsoft Office PowerPoint</Application>
  <PresentationFormat>Widescreen</PresentationFormat>
  <Paragraphs>74</Paragraphs>
  <Slides>17</Slides>
  <Notes>1</Notes>
  <HiddenSlides>0</HiddenSlides>
  <MMClips>0</MMClips>
  <ScaleCrop>false</ScaleCrop>
  <HeadingPairs>
    <vt:vector size="8" baseType="variant">
      <vt:variant>
        <vt:lpstr>Fonts Used</vt:lpstr>
      </vt:variant>
      <vt:variant>
        <vt:i4>16</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36" baseType="lpstr">
      <vt:lpstr>Yu Gothic UI Semibold</vt:lpstr>
      <vt:lpstr>.VnShelley Allegro</vt:lpstr>
      <vt:lpstr>Arial</vt:lpstr>
      <vt:lpstr>Calibri</vt:lpstr>
      <vt:lpstr>Century Schoolbook</vt:lpstr>
      <vt:lpstr>Franklin Gothic Book</vt:lpstr>
      <vt:lpstr>Garamond</vt:lpstr>
      <vt:lpstr>Tahoma</vt:lpstr>
      <vt:lpstr>Times New Roman</vt:lpstr>
      <vt:lpstr>UTM Alberta Heavy</vt:lpstr>
      <vt:lpstr>UTM Atlas</vt:lpstr>
      <vt:lpstr>UTM Avo</vt:lpstr>
      <vt:lpstr>UTM Helve</vt:lpstr>
      <vt:lpstr>Verdana</vt:lpstr>
      <vt:lpstr>VNI-Times</vt:lpstr>
      <vt:lpstr>Wingdings</vt:lpstr>
      <vt:lpstr>SavonVTI</vt:lpstr>
      <vt:lpstr>MathType 6.0 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Tại tỉnh Bình Dương</vt:lpstr>
      <vt:lpstr>Tại Hà Nôi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VIEN DO</dc:creator>
  <cp:lastModifiedBy>VIEN DO</cp:lastModifiedBy>
  <cp:revision>3</cp:revision>
  <dcterms:created xsi:type="dcterms:W3CDTF">2020-11-10T14:00:45Z</dcterms:created>
  <dcterms:modified xsi:type="dcterms:W3CDTF">2020-11-10T14:11:07Z</dcterms:modified>
</cp:coreProperties>
</file>