
<file path=[Content_Types].xml><?xml version="1.0" encoding="utf-8"?>
<Types xmlns="http://schemas.openxmlformats.org/package/2006/content-types">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 id="2147483695" r:id="rId3"/>
  </p:sldMasterIdLst>
  <p:notesMasterIdLst>
    <p:notesMasterId r:id="rId72"/>
  </p:notesMasterIdLst>
  <p:sldIdLst>
    <p:sldId id="256" r:id="rId4"/>
    <p:sldId id="257" r:id="rId5"/>
    <p:sldId id="259" r:id="rId6"/>
    <p:sldId id="258" r:id="rId7"/>
    <p:sldId id="260" r:id="rId8"/>
    <p:sldId id="262" r:id="rId9"/>
    <p:sldId id="311" r:id="rId10"/>
    <p:sldId id="313" r:id="rId11"/>
    <p:sldId id="267" r:id="rId12"/>
    <p:sldId id="266" r:id="rId13"/>
    <p:sldId id="314" r:id="rId14"/>
    <p:sldId id="315" r:id="rId15"/>
    <p:sldId id="268" r:id="rId16"/>
    <p:sldId id="316" r:id="rId17"/>
    <p:sldId id="261" r:id="rId18"/>
    <p:sldId id="317" r:id="rId19"/>
    <p:sldId id="318" r:id="rId20"/>
    <p:sldId id="319" r:id="rId21"/>
    <p:sldId id="320" r:id="rId22"/>
    <p:sldId id="321" r:id="rId23"/>
    <p:sldId id="322" r:id="rId24"/>
    <p:sldId id="265" r:id="rId25"/>
    <p:sldId id="264" r:id="rId26"/>
    <p:sldId id="263" r:id="rId27"/>
    <p:sldId id="323" r:id="rId28"/>
    <p:sldId id="324" r:id="rId29"/>
    <p:sldId id="325" r:id="rId30"/>
    <p:sldId id="273" r:id="rId31"/>
    <p:sldId id="326" r:id="rId32"/>
    <p:sldId id="327" r:id="rId33"/>
    <p:sldId id="328" r:id="rId34"/>
    <p:sldId id="329" r:id="rId35"/>
    <p:sldId id="330" r:id="rId36"/>
    <p:sldId id="331" r:id="rId37"/>
    <p:sldId id="332" r:id="rId38"/>
    <p:sldId id="333" r:id="rId39"/>
    <p:sldId id="334" r:id="rId40"/>
    <p:sldId id="335" r:id="rId41"/>
    <p:sldId id="336" r:id="rId42"/>
    <p:sldId id="337" r:id="rId43"/>
    <p:sldId id="338" r:id="rId44"/>
    <p:sldId id="269" r:id="rId45"/>
    <p:sldId id="275" r:id="rId46"/>
    <p:sldId id="339" r:id="rId47"/>
    <p:sldId id="340" r:id="rId48"/>
    <p:sldId id="341" r:id="rId49"/>
    <p:sldId id="343" r:id="rId50"/>
    <p:sldId id="277" r:id="rId51"/>
    <p:sldId id="344" r:id="rId52"/>
    <p:sldId id="349" r:id="rId53"/>
    <p:sldId id="345" r:id="rId54"/>
    <p:sldId id="347" r:id="rId55"/>
    <p:sldId id="350" r:id="rId56"/>
    <p:sldId id="346" r:id="rId57"/>
    <p:sldId id="276" r:id="rId58"/>
    <p:sldId id="351" r:id="rId59"/>
    <p:sldId id="352" r:id="rId60"/>
    <p:sldId id="272" r:id="rId61"/>
    <p:sldId id="353" r:id="rId62"/>
    <p:sldId id="355" r:id="rId63"/>
    <p:sldId id="356" r:id="rId64"/>
    <p:sldId id="357" r:id="rId65"/>
    <p:sldId id="306" r:id="rId66"/>
    <p:sldId id="358" r:id="rId67"/>
    <p:sldId id="359" r:id="rId68"/>
    <p:sldId id="280" r:id="rId69"/>
    <p:sldId id="289" r:id="rId70"/>
    <p:sldId id="288" r:id="rId71"/>
  </p:sldIdLst>
  <p:sldSz cx="9144000" cy="5143500" type="screen16x9"/>
  <p:notesSz cx="6858000" cy="9144000"/>
  <p:embeddedFontLst>
    <p:embeddedFont>
      <p:font typeface="等线 Light" panose="02010600030101010101" pitchFamily="2" charset="-122"/>
      <p:regular r:id="rId73"/>
    </p:embeddedFont>
    <p:embeddedFont>
      <p:font typeface="Calibri" panose="020F0502020204030204" pitchFamily="34" charset="0"/>
      <p:regular r:id="rId74"/>
      <p:bold r:id="rId75"/>
      <p:italic r:id="rId76"/>
      <p:boldItalic r:id="rId77"/>
    </p:embeddedFont>
    <p:embeddedFont>
      <p:font typeface="Calibri Light" panose="020F0302020204030204" pitchFamily="34" charset="0"/>
      <p:regular r:id="rId78"/>
      <p:italic r:id="rId79"/>
    </p:embeddedFont>
    <p:embeddedFont>
      <p:font typeface="Cambria Math" panose="02040503050406030204" pitchFamily="18" charset="0"/>
      <p:regular r:id="rId80"/>
    </p:embeddedFont>
    <p:embeddedFont>
      <p:font typeface="DM Sans" pitchFamily="2" charset="0"/>
      <p:regular r:id="rId81"/>
      <p:bold r:id="rId82"/>
      <p:italic r:id="rId83"/>
      <p:boldItalic r:id="rId84"/>
    </p:embeddedFont>
    <p:embeddedFont>
      <p:font typeface="DM Sans SemiBold" panose="020B0604020202020204" charset="0"/>
      <p:regular r:id="rId85"/>
      <p:bold r:id="rId86"/>
      <p:italic r:id="rId87"/>
      <p:boldItalic r:id="rId88"/>
    </p:embeddedFont>
    <p:embeddedFont>
      <p:font typeface="Lato" panose="020F0502020204030203" pitchFamily="34" charset="0"/>
      <p:regular r:id="rId89"/>
      <p:bold r:id="rId90"/>
      <p:italic r:id="rId91"/>
      <p:boldItalic r:id="rId92"/>
    </p:embeddedFont>
    <p:embeddedFont>
      <p:font typeface="Manrope" panose="020B0604020202020204" charset="0"/>
      <p:regular r:id="rId93"/>
      <p:bold r:id="rId94"/>
    </p:embeddedFont>
    <p:embeddedFont>
      <p:font typeface="Maven Pro ExtraBold" panose="020B0604020202020204" charset="0"/>
      <p:bold r:id="rId95"/>
    </p:embeddedFont>
    <p:embeddedFont>
      <p:font typeface="Playfair Display" panose="00000500000000000000" pitchFamily="2" charset="0"/>
      <p:regular r:id="rId96"/>
      <p:bold r:id="rId97"/>
      <p:italic r:id="rId98"/>
      <p:boldItalic r:id="rId9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0BBB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A530B67-266C-475A-BD8A-26D969DD09B8}">
  <a:tblStyle styleId="{2A530B67-266C-475A-BD8A-26D969DD09B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94660"/>
  </p:normalViewPr>
  <p:slideViewPr>
    <p:cSldViewPr snapToGrid="0">
      <p:cViewPr varScale="1">
        <p:scale>
          <a:sx n="141" d="100"/>
          <a:sy n="141" d="100"/>
        </p:scale>
        <p:origin x="762"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font" Target="fonts/font12.fntdata"/><Relationship Id="rId89" Type="http://schemas.openxmlformats.org/officeDocument/2006/relationships/font" Target="fonts/font17.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2.fntdata"/><Relationship Id="rId79" Type="http://schemas.openxmlformats.org/officeDocument/2006/relationships/font" Target="fonts/font7.fntdata"/><Relationship Id="rId102" Type="http://schemas.openxmlformats.org/officeDocument/2006/relationships/theme" Target="theme/theme1.xml"/><Relationship Id="rId5" Type="http://schemas.openxmlformats.org/officeDocument/2006/relationships/slide" Target="slides/slide2.xml"/><Relationship Id="rId90" Type="http://schemas.openxmlformats.org/officeDocument/2006/relationships/font" Target="fonts/font18.fntdata"/><Relationship Id="rId95" Type="http://schemas.openxmlformats.org/officeDocument/2006/relationships/font" Target="fonts/font23.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font" Target="fonts/font8.fntdata"/><Relationship Id="rId85" Type="http://schemas.openxmlformats.org/officeDocument/2006/relationships/font" Target="fonts/font13.fntdata"/><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font" Target="fonts/font3.fntdata"/><Relationship Id="rId83" Type="http://schemas.openxmlformats.org/officeDocument/2006/relationships/font" Target="fonts/font11.fntdata"/><Relationship Id="rId88" Type="http://schemas.openxmlformats.org/officeDocument/2006/relationships/font" Target="fonts/font16.fntdata"/><Relationship Id="rId91" Type="http://schemas.openxmlformats.org/officeDocument/2006/relationships/font" Target="fonts/font19.fntdata"/><Relationship Id="rId96"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font" Target="fonts/font14.fntdata"/><Relationship Id="rId94" Type="http://schemas.openxmlformats.org/officeDocument/2006/relationships/font" Target="fonts/font22.fntdata"/><Relationship Id="rId99" Type="http://schemas.openxmlformats.org/officeDocument/2006/relationships/font" Target="fonts/font27.fntdata"/><Relationship Id="rId10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4.fntdata"/><Relationship Id="rId97" Type="http://schemas.openxmlformats.org/officeDocument/2006/relationships/font" Target="fonts/font25.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font" Target="fonts/font20.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font" Target="fonts/font15.fntdata"/><Relationship Id="rId61" Type="http://schemas.openxmlformats.org/officeDocument/2006/relationships/slide" Target="slides/slide58.xml"/><Relationship Id="rId82" Type="http://schemas.openxmlformats.org/officeDocument/2006/relationships/font" Target="fonts/font10.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font" Target="fonts/font5.fntdata"/><Relationship Id="rId100"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notesMaster" Target="notesMasters/notesMaster1.xml"/><Relationship Id="rId93" Type="http://schemas.openxmlformats.org/officeDocument/2006/relationships/font" Target="fonts/font21.fntdata"/><Relationship Id="rId98" Type="http://schemas.openxmlformats.org/officeDocument/2006/relationships/font" Target="fonts/font26.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27f0fc08928_0_8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27f0fc08928_0_8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g131ff7c0f5b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5" name="Google Shape;1255;g131ff7c0f5b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6423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2866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11d2026ec69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11d2026ec69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g131ff7c0f5b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5" name="Google Shape;1255;g131ff7c0f5b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9518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g13b627a12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2" name="Google Shape;1052;g13b627a12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53300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1"/>
        <p:cNvGrpSpPr/>
        <p:nvPr/>
      </p:nvGrpSpPr>
      <p:grpSpPr>
        <a:xfrm>
          <a:off x="0" y="0"/>
          <a:ext cx="0" cy="0"/>
          <a:chOff x="0" y="0"/>
          <a:chExt cx="0" cy="0"/>
        </a:xfrm>
      </p:grpSpPr>
      <p:sp>
        <p:nvSpPr>
          <p:cNvPr id="1702" name="Google Shape;1702;g24577130b21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3" name="Google Shape;1703;g24577130b21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1805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1336d459b9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1336d459b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2365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332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131d68b759a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131d68b759a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41597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23167f2aa4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23167f2aa4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61738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11d0e38a952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11d0e38a952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g131ff7c0f5b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0" name="Google Shape;1170;g131ff7c0f5b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3e1fc50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3e1fc50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3e1fc50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3e1fc50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63955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3e1fc50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3e1fc50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84368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11d2026ec69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11d2026ec69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26222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g131ff7c0f5b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6" name="Google Shape;1566;g131ff7c0f5b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g13b627a12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2" name="Google Shape;1052;g13b627a12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9140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132b9ccab91_0_2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2" name="Google Shape;932;g132b9ccab91_0_2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1336d459b9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1336d459b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83679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027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98019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52803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11d2026ec69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11d2026ec69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14725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11d0e38a952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11d0e38a952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18480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78331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2106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3e1fc50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3e1fc50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67525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3e1fc50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3e1fc50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7961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11d0e38a95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11d0e38a95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23167f2aa4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23167f2aa4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71255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11d0e38a952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11d0e38a952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00320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Google Shape;1390;g131ff7c0f5b_0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1" name="Google Shape;1391;g131ff7c0f5b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1"/>
        <p:cNvGrpSpPr/>
        <p:nvPr/>
      </p:nvGrpSpPr>
      <p:grpSpPr>
        <a:xfrm>
          <a:off x="0" y="0"/>
          <a:ext cx="0" cy="0"/>
          <a:chOff x="0" y="0"/>
          <a:chExt cx="0" cy="0"/>
        </a:xfrm>
      </p:grpSpPr>
      <p:sp>
        <p:nvSpPr>
          <p:cNvPr id="1702" name="Google Shape;1702;g24577130b21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3" name="Google Shape;1703;g24577130b21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11852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23167f2aa4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23167f2aa4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3672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87353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17298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4"/>
        <p:cNvGrpSpPr/>
        <p:nvPr/>
      </p:nvGrpSpPr>
      <p:grpSpPr>
        <a:xfrm>
          <a:off x="0" y="0"/>
          <a:ext cx="0" cy="0"/>
          <a:chOff x="0" y="0"/>
          <a:chExt cx="0" cy="0"/>
        </a:xfrm>
      </p:grpSpPr>
      <p:sp>
        <p:nvSpPr>
          <p:cNvPr id="1825" name="Google Shape;1825;g1336d459b97_0_3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6" name="Google Shape;1826;g1336d459b97_0_3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677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1336d459b9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1336d459b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50</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8967169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51</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822165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52</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5351558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53</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2084431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54</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861287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9"/>
        <p:cNvGrpSpPr/>
        <p:nvPr/>
      </p:nvGrpSpPr>
      <p:grpSpPr>
        <a:xfrm>
          <a:off x="0" y="0"/>
          <a:ext cx="0" cy="0"/>
          <a:chOff x="0" y="0"/>
          <a:chExt cx="0" cy="0"/>
        </a:xfrm>
      </p:grpSpPr>
      <p:sp>
        <p:nvSpPr>
          <p:cNvPr id="1810" name="Google Shape;1810;g1336d459b97_0_30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1" name="Google Shape;1811;g1336d459b97_0_30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9"/>
        <p:cNvGrpSpPr/>
        <p:nvPr/>
      </p:nvGrpSpPr>
      <p:grpSpPr>
        <a:xfrm>
          <a:off x="0" y="0"/>
          <a:ext cx="0" cy="0"/>
          <a:chOff x="0" y="0"/>
          <a:chExt cx="0" cy="0"/>
        </a:xfrm>
      </p:grpSpPr>
      <p:sp>
        <p:nvSpPr>
          <p:cNvPr id="1810" name="Google Shape;1810;g1336d459b97_0_30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1" name="Google Shape;1811;g1336d459b97_0_30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43473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9"/>
        <p:cNvGrpSpPr/>
        <p:nvPr/>
      </p:nvGrpSpPr>
      <p:grpSpPr>
        <a:xfrm>
          <a:off x="0" y="0"/>
          <a:ext cx="0" cy="0"/>
          <a:chOff x="0" y="0"/>
          <a:chExt cx="0" cy="0"/>
        </a:xfrm>
      </p:grpSpPr>
      <p:sp>
        <p:nvSpPr>
          <p:cNvPr id="1810" name="Google Shape;1810;g1336d459b97_0_30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1" name="Google Shape;1811;g1336d459b97_0_30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03653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131ff7c0f5b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5" name="Google Shape;1525;g131ff7c0f5b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131ff7c0f5b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5" name="Google Shape;1525;g131ff7c0f5b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5167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3e1fc50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3e1fc50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68002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3e1fc50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3e1fc50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35947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4"/>
        <p:cNvGrpSpPr/>
        <p:nvPr/>
      </p:nvGrpSpPr>
      <p:grpSpPr>
        <a:xfrm>
          <a:off x="0" y="0"/>
          <a:ext cx="0" cy="0"/>
          <a:chOff x="0" y="0"/>
          <a:chExt cx="0" cy="0"/>
        </a:xfrm>
      </p:grpSpPr>
      <p:sp>
        <p:nvSpPr>
          <p:cNvPr id="1825" name="Google Shape;1825;g1336d459b97_0_3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6" name="Google Shape;1826;g1336d459b97_0_3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97524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5"/>
        <p:cNvGrpSpPr/>
        <p:nvPr/>
      </p:nvGrpSpPr>
      <p:grpSpPr>
        <a:xfrm>
          <a:off x="0" y="0"/>
          <a:ext cx="0" cy="0"/>
          <a:chOff x="0" y="0"/>
          <a:chExt cx="0" cy="0"/>
        </a:xfrm>
      </p:grpSpPr>
      <p:sp>
        <p:nvSpPr>
          <p:cNvPr id="1906" name="Google Shape;1906;g131ff7c0f5b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7" name="Google Shape;1907;g131ff7c0f5b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77550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11d0e38a952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11d0e38a952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63035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11d0e38a952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11d0e38a952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99316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7"/>
        <p:cNvGrpSpPr/>
        <p:nvPr/>
      </p:nvGrpSpPr>
      <p:grpSpPr>
        <a:xfrm>
          <a:off x="0" y="0"/>
          <a:ext cx="0" cy="0"/>
          <a:chOff x="0" y="0"/>
          <a:chExt cx="0" cy="0"/>
        </a:xfrm>
      </p:grpSpPr>
      <p:sp>
        <p:nvSpPr>
          <p:cNvPr id="2018" name="Google Shape;2018;g131ff7c0f5b_0_14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9" name="Google Shape;2019;g131ff7c0f5b_0_14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5"/>
        <p:cNvGrpSpPr/>
        <p:nvPr/>
      </p:nvGrpSpPr>
      <p:grpSpPr>
        <a:xfrm>
          <a:off x="0" y="0"/>
          <a:ext cx="0" cy="0"/>
          <a:chOff x="0" y="0"/>
          <a:chExt cx="0" cy="0"/>
        </a:xfrm>
      </p:grpSpPr>
      <p:sp>
        <p:nvSpPr>
          <p:cNvPr id="2596" name="Google Shape;2596;g131ff7c0f5b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7" name="Google Shape;2597;g131ff7c0f5b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3"/>
        <p:cNvGrpSpPr/>
        <p:nvPr/>
      </p:nvGrpSpPr>
      <p:grpSpPr>
        <a:xfrm>
          <a:off x="0" y="0"/>
          <a:ext cx="0" cy="0"/>
          <a:chOff x="0" y="0"/>
          <a:chExt cx="0" cy="0"/>
        </a:xfrm>
      </p:grpSpPr>
      <p:sp>
        <p:nvSpPr>
          <p:cNvPr id="2524" name="Google Shape;2524;g11d2026ec69_0_6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5" name="Google Shape;2525;g11d2026ec69_0_6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3880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6656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23167f2aa4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23167f2aa4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10" name="Google Shape;10;p2"/>
          <p:cNvSpPr txBox="1">
            <a:spLocks noGrp="1"/>
          </p:cNvSpPr>
          <p:nvPr>
            <p:ph type="ctrTitle"/>
          </p:nvPr>
        </p:nvSpPr>
        <p:spPr>
          <a:xfrm>
            <a:off x="2621600" y="1176725"/>
            <a:ext cx="3900900" cy="2247300"/>
          </a:xfrm>
          <a:prstGeom prst="rect">
            <a:avLst/>
          </a:prstGeom>
        </p:spPr>
        <p:txBody>
          <a:bodyPr spcFirstLastPara="1" wrap="square" lIns="91425" tIns="91425" rIns="91425" bIns="91425" anchor="t" anchorCtr="0">
            <a:noAutofit/>
          </a:bodyPr>
          <a:lstStyle>
            <a:lvl1pPr lvl="0">
              <a:spcBef>
                <a:spcPts val="0"/>
              </a:spcBef>
              <a:spcAft>
                <a:spcPts val="0"/>
              </a:spcAft>
              <a:buSzPts val="4700"/>
              <a:buFont typeface="DM Sans"/>
              <a:buNone/>
              <a:defRPr sz="4700">
                <a:latin typeface="DM Sans"/>
                <a:ea typeface="DM Sans"/>
                <a:cs typeface="DM Sans"/>
                <a:sym typeface="DM Sans"/>
              </a:defRPr>
            </a:lvl1pPr>
            <a:lvl2pPr lvl="1" algn="l">
              <a:spcBef>
                <a:spcPts val="0"/>
              </a:spcBef>
              <a:spcAft>
                <a:spcPts val="0"/>
              </a:spcAft>
              <a:buSzPts val="4700"/>
              <a:buFont typeface="Playfair Display"/>
              <a:buNone/>
              <a:defRPr sz="4700">
                <a:latin typeface="Playfair Display"/>
                <a:ea typeface="Playfair Display"/>
                <a:cs typeface="Playfair Display"/>
                <a:sym typeface="Playfair Display"/>
              </a:defRPr>
            </a:lvl2pPr>
            <a:lvl3pPr lvl="2" algn="l">
              <a:spcBef>
                <a:spcPts val="0"/>
              </a:spcBef>
              <a:spcAft>
                <a:spcPts val="0"/>
              </a:spcAft>
              <a:buSzPts val="4700"/>
              <a:buFont typeface="Playfair Display"/>
              <a:buNone/>
              <a:defRPr sz="4700">
                <a:latin typeface="Playfair Display"/>
                <a:ea typeface="Playfair Display"/>
                <a:cs typeface="Playfair Display"/>
                <a:sym typeface="Playfair Display"/>
              </a:defRPr>
            </a:lvl3pPr>
            <a:lvl4pPr lvl="3" algn="l">
              <a:spcBef>
                <a:spcPts val="0"/>
              </a:spcBef>
              <a:spcAft>
                <a:spcPts val="0"/>
              </a:spcAft>
              <a:buSzPts val="4700"/>
              <a:buFont typeface="Playfair Display"/>
              <a:buNone/>
              <a:defRPr sz="4700">
                <a:latin typeface="Playfair Display"/>
                <a:ea typeface="Playfair Display"/>
                <a:cs typeface="Playfair Display"/>
                <a:sym typeface="Playfair Display"/>
              </a:defRPr>
            </a:lvl4pPr>
            <a:lvl5pPr lvl="4" algn="l">
              <a:spcBef>
                <a:spcPts val="0"/>
              </a:spcBef>
              <a:spcAft>
                <a:spcPts val="0"/>
              </a:spcAft>
              <a:buSzPts val="4700"/>
              <a:buFont typeface="Playfair Display"/>
              <a:buNone/>
              <a:defRPr sz="4700">
                <a:latin typeface="Playfair Display"/>
                <a:ea typeface="Playfair Display"/>
                <a:cs typeface="Playfair Display"/>
                <a:sym typeface="Playfair Display"/>
              </a:defRPr>
            </a:lvl5pPr>
            <a:lvl6pPr lvl="5" algn="l">
              <a:spcBef>
                <a:spcPts val="0"/>
              </a:spcBef>
              <a:spcAft>
                <a:spcPts val="0"/>
              </a:spcAft>
              <a:buSzPts val="4700"/>
              <a:buFont typeface="Playfair Display"/>
              <a:buNone/>
              <a:defRPr sz="4700">
                <a:latin typeface="Playfair Display"/>
                <a:ea typeface="Playfair Display"/>
                <a:cs typeface="Playfair Display"/>
                <a:sym typeface="Playfair Display"/>
              </a:defRPr>
            </a:lvl6pPr>
            <a:lvl7pPr lvl="6" algn="l">
              <a:spcBef>
                <a:spcPts val="0"/>
              </a:spcBef>
              <a:spcAft>
                <a:spcPts val="0"/>
              </a:spcAft>
              <a:buSzPts val="4700"/>
              <a:buFont typeface="Playfair Display"/>
              <a:buNone/>
              <a:defRPr sz="4700">
                <a:latin typeface="Playfair Display"/>
                <a:ea typeface="Playfair Display"/>
                <a:cs typeface="Playfair Display"/>
                <a:sym typeface="Playfair Display"/>
              </a:defRPr>
            </a:lvl7pPr>
            <a:lvl8pPr lvl="7" algn="l">
              <a:spcBef>
                <a:spcPts val="0"/>
              </a:spcBef>
              <a:spcAft>
                <a:spcPts val="0"/>
              </a:spcAft>
              <a:buSzPts val="4700"/>
              <a:buFont typeface="Playfair Display"/>
              <a:buNone/>
              <a:defRPr sz="4700">
                <a:latin typeface="Playfair Display"/>
                <a:ea typeface="Playfair Display"/>
                <a:cs typeface="Playfair Display"/>
                <a:sym typeface="Playfair Display"/>
              </a:defRPr>
            </a:lvl8pPr>
            <a:lvl9pPr lvl="8" algn="l">
              <a:spcBef>
                <a:spcPts val="0"/>
              </a:spcBef>
              <a:spcAft>
                <a:spcPts val="0"/>
              </a:spcAft>
              <a:buSzPts val="4700"/>
              <a:buFont typeface="Playfair Display"/>
              <a:buNone/>
              <a:defRPr sz="4700">
                <a:latin typeface="Playfair Display"/>
                <a:ea typeface="Playfair Display"/>
                <a:cs typeface="Playfair Display"/>
                <a:sym typeface="Playfair Display"/>
              </a:defRPr>
            </a:lvl9pPr>
          </a:lstStyle>
          <a:p>
            <a:endParaRPr/>
          </a:p>
        </p:txBody>
      </p:sp>
      <p:sp>
        <p:nvSpPr>
          <p:cNvPr id="11" name="Google Shape;11;p2"/>
          <p:cNvSpPr txBox="1">
            <a:spLocks noGrp="1"/>
          </p:cNvSpPr>
          <p:nvPr>
            <p:ph type="subTitle" idx="1"/>
          </p:nvPr>
        </p:nvSpPr>
        <p:spPr>
          <a:xfrm>
            <a:off x="2621550" y="3586050"/>
            <a:ext cx="3900900" cy="415500"/>
          </a:xfrm>
          <a:prstGeom prst="rect">
            <a:avLst/>
          </a:prstGeom>
        </p:spPr>
        <p:txBody>
          <a:bodyPr spcFirstLastPara="1" wrap="square" lIns="91425" tIns="91425" rIns="91425" bIns="91425" anchor="t" anchorCtr="0">
            <a:noAutofit/>
          </a:bodyPr>
          <a:lstStyle>
            <a:lvl1pPr lvl="0" algn="ctr">
              <a:lnSpc>
                <a:spcPct val="115000"/>
              </a:lnSpc>
              <a:spcBef>
                <a:spcPts val="0"/>
              </a:spcBef>
              <a:spcAft>
                <a:spcPts val="0"/>
              </a:spcAft>
              <a:buSzPts val="1850"/>
              <a:buNone/>
              <a:defRPr sz="1500"/>
            </a:lvl1pPr>
            <a:lvl2pPr lvl="1">
              <a:lnSpc>
                <a:spcPct val="115000"/>
              </a:lnSpc>
              <a:spcBef>
                <a:spcPts val="0"/>
              </a:spcBef>
              <a:spcAft>
                <a:spcPts val="0"/>
              </a:spcAft>
              <a:buSzPts val="1850"/>
              <a:buNone/>
              <a:defRPr sz="1850"/>
            </a:lvl2pPr>
            <a:lvl3pPr lvl="2">
              <a:lnSpc>
                <a:spcPct val="115000"/>
              </a:lnSpc>
              <a:spcBef>
                <a:spcPts val="0"/>
              </a:spcBef>
              <a:spcAft>
                <a:spcPts val="0"/>
              </a:spcAft>
              <a:buSzPts val="1850"/>
              <a:buNone/>
              <a:defRPr sz="1850"/>
            </a:lvl3pPr>
            <a:lvl4pPr lvl="3">
              <a:lnSpc>
                <a:spcPct val="115000"/>
              </a:lnSpc>
              <a:spcBef>
                <a:spcPts val="0"/>
              </a:spcBef>
              <a:spcAft>
                <a:spcPts val="0"/>
              </a:spcAft>
              <a:buSzPts val="1850"/>
              <a:buNone/>
              <a:defRPr sz="1850"/>
            </a:lvl4pPr>
            <a:lvl5pPr lvl="4">
              <a:lnSpc>
                <a:spcPct val="115000"/>
              </a:lnSpc>
              <a:spcBef>
                <a:spcPts val="0"/>
              </a:spcBef>
              <a:spcAft>
                <a:spcPts val="0"/>
              </a:spcAft>
              <a:buSzPts val="1850"/>
              <a:buNone/>
              <a:defRPr sz="1850"/>
            </a:lvl5pPr>
            <a:lvl6pPr lvl="5">
              <a:lnSpc>
                <a:spcPct val="115000"/>
              </a:lnSpc>
              <a:spcBef>
                <a:spcPts val="0"/>
              </a:spcBef>
              <a:spcAft>
                <a:spcPts val="0"/>
              </a:spcAft>
              <a:buSzPts val="1850"/>
              <a:buNone/>
              <a:defRPr sz="1850"/>
            </a:lvl6pPr>
            <a:lvl7pPr lvl="6">
              <a:lnSpc>
                <a:spcPct val="115000"/>
              </a:lnSpc>
              <a:spcBef>
                <a:spcPts val="0"/>
              </a:spcBef>
              <a:spcAft>
                <a:spcPts val="0"/>
              </a:spcAft>
              <a:buSzPts val="1850"/>
              <a:buNone/>
              <a:defRPr sz="1850"/>
            </a:lvl7pPr>
            <a:lvl8pPr lvl="7">
              <a:lnSpc>
                <a:spcPct val="115000"/>
              </a:lnSpc>
              <a:spcBef>
                <a:spcPts val="0"/>
              </a:spcBef>
              <a:spcAft>
                <a:spcPts val="0"/>
              </a:spcAft>
              <a:buSzPts val="1850"/>
              <a:buNone/>
              <a:defRPr sz="1850"/>
            </a:lvl8pPr>
            <a:lvl9pPr lvl="8">
              <a:lnSpc>
                <a:spcPct val="115000"/>
              </a:lnSpc>
              <a:spcBef>
                <a:spcPts val="0"/>
              </a:spcBef>
              <a:spcAft>
                <a:spcPts val="0"/>
              </a:spcAft>
              <a:buSzPts val="1850"/>
              <a:buNone/>
              <a:defRPr sz="185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98"/>
        <p:cNvGrpSpPr/>
        <p:nvPr/>
      </p:nvGrpSpPr>
      <p:grpSpPr>
        <a:xfrm>
          <a:off x="0" y="0"/>
          <a:ext cx="0" cy="0"/>
          <a:chOff x="0" y="0"/>
          <a:chExt cx="0" cy="0"/>
        </a:xfrm>
      </p:grpSpPr>
      <p:sp>
        <p:nvSpPr>
          <p:cNvPr id="99" name="Google Shape;99;p13"/>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100" name="Google Shape;100;p13"/>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101" name="Google Shape;101;p13"/>
          <p:cNvSpPr txBox="1">
            <a:spLocks noGrp="1"/>
          </p:cNvSpPr>
          <p:nvPr>
            <p:ph type="subTitle" idx="1"/>
          </p:nvPr>
        </p:nvSpPr>
        <p:spPr>
          <a:xfrm>
            <a:off x="1959450" y="2004060"/>
            <a:ext cx="23496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2" name="Google Shape;102;p13"/>
          <p:cNvSpPr txBox="1">
            <a:spLocks noGrp="1"/>
          </p:cNvSpPr>
          <p:nvPr>
            <p:ph type="subTitle" idx="2"/>
          </p:nvPr>
        </p:nvSpPr>
        <p:spPr>
          <a:xfrm>
            <a:off x="1959450" y="1569007"/>
            <a:ext cx="23496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103" name="Google Shape;103;p13"/>
          <p:cNvSpPr txBox="1">
            <a:spLocks noGrp="1"/>
          </p:cNvSpPr>
          <p:nvPr>
            <p:ph type="title" idx="3" hasCustomPrompt="1"/>
          </p:nvPr>
        </p:nvSpPr>
        <p:spPr>
          <a:xfrm>
            <a:off x="1105350" y="1735450"/>
            <a:ext cx="777900" cy="7761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3300"/>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sp>
        <p:nvSpPr>
          <p:cNvPr id="104" name="Google Shape;104;p13"/>
          <p:cNvSpPr txBox="1">
            <a:spLocks noGrp="1"/>
          </p:cNvSpPr>
          <p:nvPr>
            <p:ph type="subTitle" idx="4"/>
          </p:nvPr>
        </p:nvSpPr>
        <p:spPr>
          <a:xfrm>
            <a:off x="1959450" y="3524985"/>
            <a:ext cx="23496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5" name="Google Shape;105;p13"/>
          <p:cNvSpPr txBox="1">
            <a:spLocks noGrp="1"/>
          </p:cNvSpPr>
          <p:nvPr>
            <p:ph type="subTitle" idx="5"/>
          </p:nvPr>
        </p:nvSpPr>
        <p:spPr>
          <a:xfrm>
            <a:off x="1959450" y="3089932"/>
            <a:ext cx="23496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106" name="Google Shape;106;p13"/>
          <p:cNvSpPr txBox="1">
            <a:spLocks noGrp="1"/>
          </p:cNvSpPr>
          <p:nvPr>
            <p:ph type="title" idx="6" hasCustomPrompt="1"/>
          </p:nvPr>
        </p:nvSpPr>
        <p:spPr>
          <a:xfrm>
            <a:off x="1105350" y="3256275"/>
            <a:ext cx="777900" cy="7761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3300"/>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sp>
        <p:nvSpPr>
          <p:cNvPr id="107" name="Google Shape;107;p13"/>
          <p:cNvSpPr txBox="1">
            <a:spLocks noGrp="1"/>
          </p:cNvSpPr>
          <p:nvPr>
            <p:ph type="subTitle" idx="7"/>
          </p:nvPr>
        </p:nvSpPr>
        <p:spPr>
          <a:xfrm>
            <a:off x="5901900" y="2004060"/>
            <a:ext cx="23496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8" name="Google Shape;108;p13"/>
          <p:cNvSpPr txBox="1">
            <a:spLocks noGrp="1"/>
          </p:cNvSpPr>
          <p:nvPr>
            <p:ph type="subTitle" idx="8"/>
          </p:nvPr>
        </p:nvSpPr>
        <p:spPr>
          <a:xfrm>
            <a:off x="5901900" y="1569007"/>
            <a:ext cx="23496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109" name="Google Shape;109;p13"/>
          <p:cNvSpPr txBox="1">
            <a:spLocks noGrp="1"/>
          </p:cNvSpPr>
          <p:nvPr>
            <p:ph type="title" idx="9" hasCustomPrompt="1"/>
          </p:nvPr>
        </p:nvSpPr>
        <p:spPr>
          <a:xfrm>
            <a:off x="5047800" y="1735450"/>
            <a:ext cx="777900" cy="7761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3300"/>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sp>
        <p:nvSpPr>
          <p:cNvPr id="110" name="Google Shape;110;p13"/>
          <p:cNvSpPr txBox="1">
            <a:spLocks noGrp="1"/>
          </p:cNvSpPr>
          <p:nvPr>
            <p:ph type="subTitle" idx="13"/>
          </p:nvPr>
        </p:nvSpPr>
        <p:spPr>
          <a:xfrm>
            <a:off x="5901900" y="3524985"/>
            <a:ext cx="23496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11" name="Google Shape;111;p13"/>
          <p:cNvSpPr txBox="1">
            <a:spLocks noGrp="1"/>
          </p:cNvSpPr>
          <p:nvPr>
            <p:ph type="subTitle" idx="14"/>
          </p:nvPr>
        </p:nvSpPr>
        <p:spPr>
          <a:xfrm>
            <a:off x="5901900" y="3089932"/>
            <a:ext cx="23496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112" name="Google Shape;112;p13"/>
          <p:cNvSpPr txBox="1">
            <a:spLocks noGrp="1"/>
          </p:cNvSpPr>
          <p:nvPr>
            <p:ph type="title" idx="15" hasCustomPrompt="1"/>
          </p:nvPr>
        </p:nvSpPr>
        <p:spPr>
          <a:xfrm>
            <a:off x="5047800" y="3256275"/>
            <a:ext cx="777900" cy="7761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3300"/>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grpSp>
        <p:nvGrpSpPr>
          <p:cNvPr id="113" name="Google Shape;113;p13"/>
          <p:cNvGrpSpPr/>
          <p:nvPr/>
        </p:nvGrpSpPr>
        <p:grpSpPr>
          <a:xfrm>
            <a:off x="-100064" y="460798"/>
            <a:ext cx="1223407" cy="4174600"/>
            <a:chOff x="-100064" y="460798"/>
            <a:chExt cx="1223407" cy="4174600"/>
          </a:xfrm>
        </p:grpSpPr>
        <p:grpSp>
          <p:nvGrpSpPr>
            <p:cNvPr id="114" name="Google Shape;114;p13"/>
            <p:cNvGrpSpPr/>
            <p:nvPr/>
          </p:nvGrpSpPr>
          <p:grpSpPr>
            <a:xfrm>
              <a:off x="493962" y="460798"/>
              <a:ext cx="372000" cy="204906"/>
              <a:chOff x="9982400" y="628400"/>
              <a:chExt cx="44300" cy="24400"/>
            </a:xfrm>
          </p:grpSpPr>
          <p:sp>
            <p:nvSpPr>
              <p:cNvPr id="115" name="Google Shape;115;p13"/>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3"/>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3"/>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3"/>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3"/>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13"/>
            <p:cNvGrpSpPr/>
            <p:nvPr/>
          </p:nvGrpSpPr>
          <p:grpSpPr>
            <a:xfrm rot="864010">
              <a:off x="15091" y="3476903"/>
              <a:ext cx="993096" cy="1051526"/>
              <a:chOff x="6195381" y="-2621175"/>
              <a:chExt cx="935514" cy="991326"/>
            </a:xfrm>
          </p:grpSpPr>
          <p:sp>
            <p:nvSpPr>
              <p:cNvPr id="121" name="Google Shape;121;p13"/>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3"/>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 name="Google Shape;123;p13"/>
              <p:cNvGrpSpPr/>
              <p:nvPr/>
            </p:nvGrpSpPr>
            <p:grpSpPr>
              <a:xfrm>
                <a:off x="6224976" y="-2534681"/>
                <a:ext cx="814619" cy="878223"/>
                <a:chOff x="10015526" y="-551931"/>
                <a:chExt cx="814619" cy="878223"/>
              </a:xfrm>
            </p:grpSpPr>
            <p:sp>
              <p:nvSpPr>
                <p:cNvPr id="124" name="Google Shape;124;p13"/>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3"/>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3"/>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3"/>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3"/>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3"/>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3"/>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3"/>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3"/>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3"/>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3"/>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3"/>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3"/>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3"/>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3"/>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3"/>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3"/>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3"/>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3"/>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3"/>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3"/>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3"/>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3"/>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3"/>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3"/>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3"/>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3"/>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3"/>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3"/>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3"/>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3"/>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3"/>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3"/>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3"/>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3"/>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3"/>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3"/>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3"/>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3"/>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3"/>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3"/>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3"/>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3"/>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3"/>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3"/>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3"/>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 name="Google Shape;170;p13"/>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CUSTOM_1_1">
    <p:spTree>
      <p:nvGrpSpPr>
        <p:cNvPr id="1" name="Shape 195"/>
        <p:cNvGrpSpPr/>
        <p:nvPr/>
      </p:nvGrpSpPr>
      <p:grpSpPr>
        <a:xfrm>
          <a:off x="0" y="0"/>
          <a:ext cx="0" cy="0"/>
          <a:chOff x="0" y="0"/>
          <a:chExt cx="0" cy="0"/>
        </a:xfrm>
      </p:grpSpPr>
      <p:sp>
        <p:nvSpPr>
          <p:cNvPr id="196" name="Google Shape;196;p15"/>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197" name="Google Shape;197;p15"/>
          <p:cNvSpPr txBox="1">
            <a:spLocks noGrp="1"/>
          </p:cNvSpPr>
          <p:nvPr>
            <p:ph type="title"/>
          </p:nvPr>
        </p:nvSpPr>
        <p:spPr>
          <a:xfrm>
            <a:off x="3334450" y="1915300"/>
            <a:ext cx="3973800" cy="877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500"/>
              <a:buNone/>
              <a:defRPr sz="4500"/>
            </a:lvl1pPr>
            <a:lvl2pPr lvl="1" algn="r" rtl="0">
              <a:spcBef>
                <a:spcPts val="0"/>
              </a:spcBef>
              <a:spcAft>
                <a:spcPts val="0"/>
              </a:spcAft>
              <a:buSzPts val="4500"/>
              <a:buNone/>
              <a:defRPr sz="4500"/>
            </a:lvl2pPr>
            <a:lvl3pPr lvl="2" algn="r" rtl="0">
              <a:spcBef>
                <a:spcPts val="0"/>
              </a:spcBef>
              <a:spcAft>
                <a:spcPts val="0"/>
              </a:spcAft>
              <a:buSzPts val="4500"/>
              <a:buNone/>
              <a:defRPr sz="4500"/>
            </a:lvl3pPr>
            <a:lvl4pPr lvl="3" algn="r" rtl="0">
              <a:spcBef>
                <a:spcPts val="0"/>
              </a:spcBef>
              <a:spcAft>
                <a:spcPts val="0"/>
              </a:spcAft>
              <a:buSzPts val="4500"/>
              <a:buNone/>
              <a:defRPr sz="4500"/>
            </a:lvl4pPr>
            <a:lvl5pPr lvl="4" algn="r" rtl="0">
              <a:spcBef>
                <a:spcPts val="0"/>
              </a:spcBef>
              <a:spcAft>
                <a:spcPts val="0"/>
              </a:spcAft>
              <a:buSzPts val="4500"/>
              <a:buNone/>
              <a:defRPr sz="4500"/>
            </a:lvl5pPr>
            <a:lvl6pPr lvl="5" algn="r" rtl="0">
              <a:spcBef>
                <a:spcPts val="0"/>
              </a:spcBef>
              <a:spcAft>
                <a:spcPts val="0"/>
              </a:spcAft>
              <a:buSzPts val="4500"/>
              <a:buNone/>
              <a:defRPr sz="4500"/>
            </a:lvl6pPr>
            <a:lvl7pPr lvl="6" algn="r" rtl="0">
              <a:spcBef>
                <a:spcPts val="0"/>
              </a:spcBef>
              <a:spcAft>
                <a:spcPts val="0"/>
              </a:spcAft>
              <a:buSzPts val="4500"/>
              <a:buNone/>
              <a:defRPr sz="4500"/>
            </a:lvl7pPr>
            <a:lvl8pPr lvl="7" algn="r" rtl="0">
              <a:spcBef>
                <a:spcPts val="0"/>
              </a:spcBef>
              <a:spcAft>
                <a:spcPts val="0"/>
              </a:spcAft>
              <a:buSzPts val="4500"/>
              <a:buNone/>
              <a:defRPr sz="4500"/>
            </a:lvl8pPr>
            <a:lvl9pPr lvl="8" algn="r" rtl="0">
              <a:spcBef>
                <a:spcPts val="0"/>
              </a:spcBef>
              <a:spcAft>
                <a:spcPts val="0"/>
              </a:spcAft>
              <a:buSzPts val="4500"/>
              <a:buNone/>
              <a:defRPr sz="4500"/>
            </a:lvl9pPr>
          </a:lstStyle>
          <a:p>
            <a:endParaRPr/>
          </a:p>
        </p:txBody>
      </p:sp>
      <p:sp>
        <p:nvSpPr>
          <p:cNvPr id="198" name="Google Shape;198;p15"/>
          <p:cNvSpPr txBox="1">
            <a:spLocks noGrp="1"/>
          </p:cNvSpPr>
          <p:nvPr>
            <p:ph type="title" idx="2" hasCustomPrompt="1"/>
          </p:nvPr>
        </p:nvSpPr>
        <p:spPr>
          <a:xfrm>
            <a:off x="2195100" y="2117199"/>
            <a:ext cx="993900" cy="9081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4000"/>
            </a:lvl1pPr>
            <a:lvl2pPr lvl="1" algn="ctr" rtl="0">
              <a:spcBef>
                <a:spcPts val="0"/>
              </a:spcBef>
              <a:spcAft>
                <a:spcPts val="0"/>
              </a:spcAft>
              <a:buSzPts val="5300"/>
              <a:buNone/>
              <a:defRPr sz="5300"/>
            </a:lvl2pPr>
            <a:lvl3pPr lvl="2" algn="ctr" rtl="0">
              <a:spcBef>
                <a:spcPts val="0"/>
              </a:spcBef>
              <a:spcAft>
                <a:spcPts val="0"/>
              </a:spcAft>
              <a:buSzPts val="5300"/>
              <a:buNone/>
              <a:defRPr sz="5300"/>
            </a:lvl3pPr>
            <a:lvl4pPr lvl="3" algn="ctr" rtl="0">
              <a:spcBef>
                <a:spcPts val="0"/>
              </a:spcBef>
              <a:spcAft>
                <a:spcPts val="0"/>
              </a:spcAft>
              <a:buSzPts val="5300"/>
              <a:buNone/>
              <a:defRPr sz="5300"/>
            </a:lvl4pPr>
            <a:lvl5pPr lvl="4" algn="ctr" rtl="0">
              <a:spcBef>
                <a:spcPts val="0"/>
              </a:spcBef>
              <a:spcAft>
                <a:spcPts val="0"/>
              </a:spcAft>
              <a:buSzPts val="5300"/>
              <a:buNone/>
              <a:defRPr sz="5300"/>
            </a:lvl5pPr>
            <a:lvl6pPr lvl="5" algn="ctr" rtl="0">
              <a:spcBef>
                <a:spcPts val="0"/>
              </a:spcBef>
              <a:spcAft>
                <a:spcPts val="0"/>
              </a:spcAft>
              <a:buSzPts val="5300"/>
              <a:buNone/>
              <a:defRPr sz="5300"/>
            </a:lvl6pPr>
            <a:lvl7pPr lvl="6" algn="ctr" rtl="0">
              <a:spcBef>
                <a:spcPts val="0"/>
              </a:spcBef>
              <a:spcAft>
                <a:spcPts val="0"/>
              </a:spcAft>
              <a:buSzPts val="5300"/>
              <a:buNone/>
              <a:defRPr sz="5300"/>
            </a:lvl7pPr>
            <a:lvl8pPr lvl="7" algn="ctr" rtl="0">
              <a:spcBef>
                <a:spcPts val="0"/>
              </a:spcBef>
              <a:spcAft>
                <a:spcPts val="0"/>
              </a:spcAft>
              <a:buSzPts val="5300"/>
              <a:buNone/>
              <a:defRPr sz="5300"/>
            </a:lvl8pPr>
            <a:lvl9pPr lvl="8" algn="ctr" rtl="0">
              <a:spcBef>
                <a:spcPts val="0"/>
              </a:spcBef>
              <a:spcAft>
                <a:spcPts val="0"/>
              </a:spcAft>
              <a:buSzPts val="5300"/>
              <a:buNone/>
              <a:defRPr sz="5300"/>
            </a:lvl9pPr>
          </a:lstStyle>
          <a:p>
            <a:r>
              <a:t>xx%</a:t>
            </a:r>
          </a:p>
        </p:txBody>
      </p:sp>
      <p:sp>
        <p:nvSpPr>
          <p:cNvPr id="199" name="Google Shape;199;p15"/>
          <p:cNvSpPr txBox="1">
            <a:spLocks noGrp="1"/>
          </p:cNvSpPr>
          <p:nvPr>
            <p:ph type="subTitle" idx="1"/>
          </p:nvPr>
        </p:nvSpPr>
        <p:spPr>
          <a:xfrm>
            <a:off x="3334450" y="2721250"/>
            <a:ext cx="3973800" cy="4155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850"/>
              <a:buNone/>
              <a:defRPr sz="1500"/>
            </a:lvl1pPr>
            <a:lvl2pPr lvl="1" algn="r" rtl="0">
              <a:lnSpc>
                <a:spcPct val="115000"/>
              </a:lnSpc>
              <a:spcBef>
                <a:spcPts val="0"/>
              </a:spcBef>
              <a:spcAft>
                <a:spcPts val="0"/>
              </a:spcAft>
              <a:buSzPts val="1850"/>
              <a:buNone/>
              <a:defRPr sz="1850"/>
            </a:lvl2pPr>
            <a:lvl3pPr lvl="2" algn="r" rtl="0">
              <a:lnSpc>
                <a:spcPct val="115000"/>
              </a:lnSpc>
              <a:spcBef>
                <a:spcPts val="0"/>
              </a:spcBef>
              <a:spcAft>
                <a:spcPts val="0"/>
              </a:spcAft>
              <a:buSzPts val="1850"/>
              <a:buNone/>
              <a:defRPr sz="1850"/>
            </a:lvl3pPr>
            <a:lvl4pPr lvl="3" algn="r" rtl="0">
              <a:lnSpc>
                <a:spcPct val="115000"/>
              </a:lnSpc>
              <a:spcBef>
                <a:spcPts val="0"/>
              </a:spcBef>
              <a:spcAft>
                <a:spcPts val="0"/>
              </a:spcAft>
              <a:buSzPts val="1850"/>
              <a:buNone/>
              <a:defRPr sz="1850"/>
            </a:lvl4pPr>
            <a:lvl5pPr lvl="4" algn="r" rtl="0">
              <a:lnSpc>
                <a:spcPct val="115000"/>
              </a:lnSpc>
              <a:spcBef>
                <a:spcPts val="0"/>
              </a:spcBef>
              <a:spcAft>
                <a:spcPts val="0"/>
              </a:spcAft>
              <a:buSzPts val="1850"/>
              <a:buNone/>
              <a:defRPr sz="1850"/>
            </a:lvl5pPr>
            <a:lvl6pPr lvl="5" algn="r" rtl="0">
              <a:lnSpc>
                <a:spcPct val="115000"/>
              </a:lnSpc>
              <a:spcBef>
                <a:spcPts val="0"/>
              </a:spcBef>
              <a:spcAft>
                <a:spcPts val="0"/>
              </a:spcAft>
              <a:buSzPts val="1850"/>
              <a:buNone/>
              <a:defRPr sz="1850"/>
            </a:lvl6pPr>
            <a:lvl7pPr lvl="6" algn="r" rtl="0">
              <a:lnSpc>
                <a:spcPct val="115000"/>
              </a:lnSpc>
              <a:spcBef>
                <a:spcPts val="0"/>
              </a:spcBef>
              <a:spcAft>
                <a:spcPts val="0"/>
              </a:spcAft>
              <a:buSzPts val="1850"/>
              <a:buNone/>
              <a:defRPr sz="1850"/>
            </a:lvl7pPr>
            <a:lvl8pPr lvl="7" algn="r" rtl="0">
              <a:lnSpc>
                <a:spcPct val="115000"/>
              </a:lnSpc>
              <a:spcBef>
                <a:spcPts val="0"/>
              </a:spcBef>
              <a:spcAft>
                <a:spcPts val="0"/>
              </a:spcAft>
              <a:buSzPts val="1850"/>
              <a:buNone/>
              <a:defRPr sz="1850"/>
            </a:lvl8pPr>
            <a:lvl9pPr lvl="8" algn="r" rtl="0">
              <a:lnSpc>
                <a:spcPct val="115000"/>
              </a:lnSpc>
              <a:spcBef>
                <a:spcPts val="0"/>
              </a:spcBef>
              <a:spcAft>
                <a:spcPts val="0"/>
              </a:spcAft>
              <a:buSzPts val="1850"/>
              <a:buNone/>
              <a:defRPr sz="185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CUSTOM_2_1_1_2">
    <p:spTree>
      <p:nvGrpSpPr>
        <p:cNvPr id="1" name="Shape 237"/>
        <p:cNvGrpSpPr/>
        <p:nvPr/>
      </p:nvGrpSpPr>
      <p:grpSpPr>
        <a:xfrm>
          <a:off x="0" y="0"/>
          <a:ext cx="0" cy="0"/>
          <a:chOff x="0" y="0"/>
          <a:chExt cx="0" cy="0"/>
        </a:xfrm>
      </p:grpSpPr>
      <p:sp>
        <p:nvSpPr>
          <p:cNvPr id="238" name="Google Shape;238;p18"/>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239" name="Google Shape;239;p18"/>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40" name="Google Shape;240;p18"/>
          <p:cNvGrpSpPr/>
          <p:nvPr/>
        </p:nvGrpSpPr>
        <p:grpSpPr>
          <a:xfrm>
            <a:off x="4254322" y="4486157"/>
            <a:ext cx="635304" cy="160688"/>
            <a:chOff x="10100350" y="671450"/>
            <a:chExt cx="77000" cy="19475"/>
          </a:xfrm>
        </p:grpSpPr>
        <p:sp>
          <p:nvSpPr>
            <p:cNvPr id="241" name="Google Shape;241;p18"/>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8"/>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8"/>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8"/>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8"/>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8"/>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 name="Google Shape;247;p18"/>
          <p:cNvGrpSpPr/>
          <p:nvPr/>
        </p:nvGrpSpPr>
        <p:grpSpPr>
          <a:xfrm>
            <a:off x="128302" y="815783"/>
            <a:ext cx="8730266" cy="2365555"/>
            <a:chOff x="128302" y="815783"/>
            <a:chExt cx="8730266" cy="2365555"/>
          </a:xfrm>
        </p:grpSpPr>
        <p:grpSp>
          <p:nvGrpSpPr>
            <p:cNvPr id="248" name="Google Shape;248;p18"/>
            <p:cNvGrpSpPr/>
            <p:nvPr/>
          </p:nvGrpSpPr>
          <p:grpSpPr>
            <a:xfrm rot="5400000" flipH="1">
              <a:off x="8217196" y="1123410"/>
              <a:ext cx="949000" cy="333745"/>
              <a:chOff x="10418321" y="-3066640"/>
              <a:chExt cx="949000" cy="333745"/>
            </a:xfrm>
          </p:grpSpPr>
          <p:sp>
            <p:nvSpPr>
              <p:cNvPr id="249" name="Google Shape;249;p1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 name="Google Shape;254;p18"/>
            <p:cNvGrpSpPr/>
            <p:nvPr/>
          </p:nvGrpSpPr>
          <p:grpSpPr>
            <a:xfrm flipH="1">
              <a:off x="128302" y="2476243"/>
              <a:ext cx="489301" cy="705095"/>
              <a:chOff x="6163517" y="-1633036"/>
              <a:chExt cx="713996" cy="1028885"/>
            </a:xfrm>
          </p:grpSpPr>
          <p:sp>
            <p:nvSpPr>
              <p:cNvPr id="255" name="Google Shape;255;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8"/>
              <p:cNvSpPr/>
              <p:nvPr/>
            </p:nvSpPr>
            <p:spPr>
              <a:xfrm rot="5915849">
                <a:off x="6417019" y="-1660936"/>
                <a:ext cx="238931" cy="457263"/>
              </a:xfrm>
              <a:custGeom>
                <a:avLst/>
                <a:gdLst/>
                <a:ahLst/>
                <a:cxnLst/>
                <a:rect l="l" t="t" r="r" b="b"/>
                <a:pathLst>
                  <a:path w="1937" h="3707" fill="none" extrusionOk="0">
                    <a:moveTo>
                      <a:pt x="1936" y="1"/>
                    </a:moveTo>
                    <a:lnTo>
                      <a:pt x="45" y="1188"/>
                    </a:lnTo>
                    <a:lnTo>
                      <a:pt x="1" y="2354"/>
                    </a:lnTo>
                    <a:lnTo>
                      <a:pt x="1772" y="3707"/>
                    </a:lnTo>
                    <a:close/>
                  </a:path>
                </a:pathLst>
              </a:custGeom>
              <a:noFill/>
              <a:ln w="3575" cap="rnd" cmpd="sng">
                <a:solidFill>
                  <a:srgbClr val="4863C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8"/>
              <p:cNvSpPr/>
              <p:nvPr/>
            </p:nvSpPr>
            <p:spPr>
              <a:xfrm rot="5915849">
                <a:off x="6612500" y="-1500648"/>
                <a:ext cx="136550" cy="127422"/>
              </a:xfrm>
              <a:custGeom>
                <a:avLst/>
                <a:gdLst/>
                <a:ahLst/>
                <a:cxnLst/>
                <a:rect l="l" t="t" r="r" b="b"/>
                <a:pathLst>
                  <a:path w="1107" h="1033" extrusionOk="0">
                    <a:moveTo>
                      <a:pt x="755" y="0"/>
                    </a:moveTo>
                    <a:cubicBezTo>
                      <a:pt x="328" y="0"/>
                      <a:pt x="1" y="469"/>
                      <a:pt x="51" y="881"/>
                    </a:cubicBezTo>
                    <a:cubicBezTo>
                      <a:pt x="66" y="969"/>
                      <a:pt x="149" y="1033"/>
                      <a:pt x="228" y="1033"/>
                    </a:cubicBezTo>
                    <a:cubicBezTo>
                      <a:pt x="268" y="1033"/>
                      <a:pt x="307" y="1017"/>
                      <a:pt x="337" y="980"/>
                    </a:cubicBezTo>
                    <a:cubicBezTo>
                      <a:pt x="458" y="848"/>
                      <a:pt x="425" y="651"/>
                      <a:pt x="546" y="508"/>
                    </a:cubicBezTo>
                    <a:cubicBezTo>
                      <a:pt x="656" y="398"/>
                      <a:pt x="788" y="376"/>
                      <a:pt x="931" y="343"/>
                    </a:cubicBezTo>
                    <a:cubicBezTo>
                      <a:pt x="1107" y="299"/>
                      <a:pt x="1008" y="35"/>
                      <a:pt x="876" y="13"/>
                    </a:cubicBezTo>
                    <a:cubicBezTo>
                      <a:pt x="835" y="4"/>
                      <a:pt x="795" y="0"/>
                      <a:pt x="7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8"/>
              <p:cNvSpPr/>
              <p:nvPr/>
            </p:nvSpPr>
            <p:spPr>
              <a:xfrm rot="5915849">
                <a:off x="6410007" y="-886329"/>
                <a:ext cx="328237" cy="61182"/>
              </a:xfrm>
              <a:custGeom>
                <a:avLst/>
                <a:gdLst/>
                <a:ahLst/>
                <a:cxnLst/>
                <a:rect l="l" t="t" r="r" b="b"/>
                <a:pathLst>
                  <a:path w="2661" h="496" extrusionOk="0">
                    <a:moveTo>
                      <a:pt x="187" y="0"/>
                    </a:moveTo>
                    <a:cubicBezTo>
                      <a:pt x="0" y="0"/>
                      <a:pt x="46" y="320"/>
                      <a:pt x="219" y="341"/>
                    </a:cubicBezTo>
                    <a:cubicBezTo>
                      <a:pt x="956" y="407"/>
                      <a:pt x="1692" y="484"/>
                      <a:pt x="2440" y="495"/>
                    </a:cubicBezTo>
                    <a:cubicBezTo>
                      <a:pt x="2660" y="495"/>
                      <a:pt x="2583" y="133"/>
                      <a:pt x="2396" y="122"/>
                    </a:cubicBezTo>
                    <a:cubicBezTo>
                      <a:pt x="1670" y="34"/>
                      <a:pt x="923" y="23"/>
                      <a:pt x="197" y="1"/>
                    </a:cubicBezTo>
                    <a:cubicBezTo>
                      <a:pt x="194" y="0"/>
                      <a:pt x="190" y="0"/>
                      <a:pt x="18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CUSTOM_2_1_1_1">
    <p:spTree>
      <p:nvGrpSpPr>
        <p:cNvPr id="1" name="Shape 264"/>
        <p:cNvGrpSpPr/>
        <p:nvPr/>
      </p:nvGrpSpPr>
      <p:grpSpPr>
        <a:xfrm>
          <a:off x="0" y="0"/>
          <a:ext cx="0" cy="0"/>
          <a:chOff x="0" y="0"/>
          <a:chExt cx="0" cy="0"/>
        </a:xfrm>
      </p:grpSpPr>
      <p:sp>
        <p:nvSpPr>
          <p:cNvPr id="265" name="Google Shape;265;p19"/>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266" name="Google Shape;266;p19"/>
          <p:cNvSpPr txBox="1">
            <a:spLocks noGrp="1"/>
          </p:cNvSpPr>
          <p:nvPr>
            <p:ph type="title"/>
          </p:nvPr>
        </p:nvSpPr>
        <p:spPr>
          <a:xfrm>
            <a:off x="2922600" y="1491175"/>
            <a:ext cx="3298800" cy="1108200"/>
          </a:xfrm>
          <a:prstGeom prst="rect">
            <a:avLst/>
          </a:prstGeom>
        </p:spPr>
        <p:txBody>
          <a:bodyPr spcFirstLastPara="1" wrap="square" lIns="91425" tIns="91425" rIns="91425" bIns="91425" anchor="t" anchorCtr="0">
            <a:noAutofit/>
          </a:bodyPr>
          <a:lstStyle>
            <a:lvl1pPr lvl="0" rtl="0">
              <a:spcBef>
                <a:spcPts val="0"/>
              </a:spcBef>
              <a:spcAft>
                <a:spcPts val="0"/>
              </a:spcAft>
              <a:buSzPts val="9200"/>
              <a:buNone/>
              <a:defRPr sz="6000"/>
            </a:lvl1pPr>
            <a:lvl2pPr lvl="1" rtl="0">
              <a:spcBef>
                <a:spcPts val="0"/>
              </a:spcBef>
              <a:spcAft>
                <a:spcPts val="0"/>
              </a:spcAft>
              <a:buSzPts val="9200"/>
              <a:buNone/>
              <a:defRPr sz="9200"/>
            </a:lvl2pPr>
            <a:lvl3pPr lvl="2" rtl="0">
              <a:spcBef>
                <a:spcPts val="0"/>
              </a:spcBef>
              <a:spcAft>
                <a:spcPts val="0"/>
              </a:spcAft>
              <a:buSzPts val="9200"/>
              <a:buNone/>
              <a:defRPr sz="9200"/>
            </a:lvl3pPr>
            <a:lvl4pPr lvl="3" rtl="0">
              <a:spcBef>
                <a:spcPts val="0"/>
              </a:spcBef>
              <a:spcAft>
                <a:spcPts val="0"/>
              </a:spcAft>
              <a:buSzPts val="9200"/>
              <a:buNone/>
              <a:defRPr sz="9200"/>
            </a:lvl4pPr>
            <a:lvl5pPr lvl="4" rtl="0">
              <a:spcBef>
                <a:spcPts val="0"/>
              </a:spcBef>
              <a:spcAft>
                <a:spcPts val="0"/>
              </a:spcAft>
              <a:buSzPts val="9200"/>
              <a:buNone/>
              <a:defRPr sz="9200"/>
            </a:lvl5pPr>
            <a:lvl6pPr lvl="5" rtl="0">
              <a:spcBef>
                <a:spcPts val="0"/>
              </a:spcBef>
              <a:spcAft>
                <a:spcPts val="0"/>
              </a:spcAft>
              <a:buSzPts val="9200"/>
              <a:buNone/>
              <a:defRPr sz="9200"/>
            </a:lvl6pPr>
            <a:lvl7pPr lvl="6" rtl="0">
              <a:spcBef>
                <a:spcPts val="0"/>
              </a:spcBef>
              <a:spcAft>
                <a:spcPts val="0"/>
              </a:spcAft>
              <a:buSzPts val="9200"/>
              <a:buNone/>
              <a:defRPr sz="9200"/>
            </a:lvl7pPr>
            <a:lvl8pPr lvl="7" rtl="0">
              <a:spcBef>
                <a:spcPts val="0"/>
              </a:spcBef>
              <a:spcAft>
                <a:spcPts val="0"/>
              </a:spcAft>
              <a:buSzPts val="9200"/>
              <a:buNone/>
              <a:defRPr sz="9200"/>
            </a:lvl8pPr>
            <a:lvl9pPr lvl="8" rtl="0">
              <a:spcBef>
                <a:spcPts val="0"/>
              </a:spcBef>
              <a:spcAft>
                <a:spcPts val="0"/>
              </a:spcAft>
              <a:buSzPts val="9200"/>
              <a:buNone/>
              <a:defRPr sz="9200"/>
            </a:lvl9pPr>
          </a:lstStyle>
          <a:p>
            <a:endParaRPr/>
          </a:p>
        </p:txBody>
      </p:sp>
      <p:sp>
        <p:nvSpPr>
          <p:cNvPr id="267" name="Google Shape;267;p19"/>
          <p:cNvSpPr txBox="1">
            <a:spLocks noGrp="1"/>
          </p:cNvSpPr>
          <p:nvPr>
            <p:ph type="subTitle" idx="1"/>
          </p:nvPr>
        </p:nvSpPr>
        <p:spPr>
          <a:xfrm>
            <a:off x="2922600" y="2563275"/>
            <a:ext cx="3298800" cy="9465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1500"/>
            </a:lvl1pPr>
            <a:lvl2pPr lvl="1" algn="ctr" rtl="0">
              <a:lnSpc>
                <a:spcPct val="115000"/>
              </a:lnSpc>
              <a:spcBef>
                <a:spcPts val="0"/>
              </a:spcBef>
              <a:spcAft>
                <a:spcPts val="0"/>
              </a:spcAft>
              <a:buSzPts val="1850"/>
              <a:buNone/>
              <a:defRPr sz="1850"/>
            </a:lvl2pPr>
            <a:lvl3pPr lvl="2" algn="ctr" rtl="0">
              <a:lnSpc>
                <a:spcPct val="115000"/>
              </a:lnSpc>
              <a:spcBef>
                <a:spcPts val="0"/>
              </a:spcBef>
              <a:spcAft>
                <a:spcPts val="0"/>
              </a:spcAft>
              <a:buSzPts val="1850"/>
              <a:buNone/>
              <a:defRPr sz="1850"/>
            </a:lvl3pPr>
            <a:lvl4pPr lvl="3" algn="ctr" rtl="0">
              <a:lnSpc>
                <a:spcPct val="115000"/>
              </a:lnSpc>
              <a:spcBef>
                <a:spcPts val="0"/>
              </a:spcBef>
              <a:spcAft>
                <a:spcPts val="0"/>
              </a:spcAft>
              <a:buSzPts val="1850"/>
              <a:buNone/>
              <a:defRPr sz="1850"/>
            </a:lvl4pPr>
            <a:lvl5pPr lvl="4" algn="ctr" rtl="0">
              <a:lnSpc>
                <a:spcPct val="115000"/>
              </a:lnSpc>
              <a:spcBef>
                <a:spcPts val="0"/>
              </a:spcBef>
              <a:spcAft>
                <a:spcPts val="0"/>
              </a:spcAft>
              <a:buSzPts val="1850"/>
              <a:buNone/>
              <a:defRPr sz="1850"/>
            </a:lvl5pPr>
            <a:lvl6pPr lvl="5" algn="ctr" rtl="0">
              <a:lnSpc>
                <a:spcPct val="115000"/>
              </a:lnSpc>
              <a:spcBef>
                <a:spcPts val="0"/>
              </a:spcBef>
              <a:spcAft>
                <a:spcPts val="0"/>
              </a:spcAft>
              <a:buSzPts val="1850"/>
              <a:buNone/>
              <a:defRPr sz="1850"/>
            </a:lvl6pPr>
            <a:lvl7pPr lvl="6" algn="ctr" rtl="0">
              <a:lnSpc>
                <a:spcPct val="115000"/>
              </a:lnSpc>
              <a:spcBef>
                <a:spcPts val="0"/>
              </a:spcBef>
              <a:spcAft>
                <a:spcPts val="0"/>
              </a:spcAft>
              <a:buSzPts val="1850"/>
              <a:buNone/>
              <a:defRPr sz="1850"/>
            </a:lvl7pPr>
            <a:lvl8pPr lvl="7" algn="ctr" rtl="0">
              <a:lnSpc>
                <a:spcPct val="115000"/>
              </a:lnSpc>
              <a:spcBef>
                <a:spcPts val="0"/>
              </a:spcBef>
              <a:spcAft>
                <a:spcPts val="0"/>
              </a:spcAft>
              <a:buSzPts val="1850"/>
              <a:buNone/>
              <a:defRPr sz="1850"/>
            </a:lvl8pPr>
            <a:lvl9pPr lvl="8" algn="ctr" rtl="0">
              <a:lnSpc>
                <a:spcPct val="115000"/>
              </a:lnSpc>
              <a:spcBef>
                <a:spcPts val="0"/>
              </a:spcBef>
              <a:spcAft>
                <a:spcPts val="0"/>
              </a:spcAft>
              <a:buSzPts val="1850"/>
              <a:buNone/>
              <a:defRPr sz="185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CUSTOM_11">
    <p:spTree>
      <p:nvGrpSpPr>
        <p:cNvPr id="1" name="Shape 268"/>
        <p:cNvGrpSpPr/>
        <p:nvPr/>
      </p:nvGrpSpPr>
      <p:grpSpPr>
        <a:xfrm>
          <a:off x="0" y="0"/>
          <a:ext cx="0" cy="0"/>
          <a:chOff x="0" y="0"/>
          <a:chExt cx="0" cy="0"/>
        </a:xfrm>
      </p:grpSpPr>
      <p:sp>
        <p:nvSpPr>
          <p:cNvPr id="269" name="Google Shape;269;p20"/>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270" name="Google Shape;270;p20"/>
          <p:cNvSpPr txBox="1">
            <a:spLocks noGrp="1"/>
          </p:cNvSpPr>
          <p:nvPr>
            <p:ph type="body" idx="1"/>
          </p:nvPr>
        </p:nvSpPr>
        <p:spPr>
          <a:xfrm>
            <a:off x="2097488" y="1738425"/>
            <a:ext cx="4949100" cy="2297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FFFFFF"/>
              </a:buClr>
              <a:buSzPts val="1400"/>
              <a:buFont typeface="Red Hat Display"/>
              <a:buChar char="☐"/>
              <a:defRPr/>
            </a:lvl1pPr>
            <a:lvl2pPr marL="914400" lvl="1" indent="-317500" rtl="0">
              <a:spcBef>
                <a:spcPts val="1600"/>
              </a:spcBef>
              <a:spcAft>
                <a:spcPts val="0"/>
              </a:spcAft>
              <a:buClr>
                <a:srgbClr val="FFFFFF"/>
              </a:buClr>
              <a:buSzPts val="1400"/>
              <a:buFont typeface="Red Hat Display"/>
              <a:buChar char="○"/>
              <a:defRPr/>
            </a:lvl2pPr>
            <a:lvl3pPr marL="1371600" lvl="2" indent="-317500" rtl="0">
              <a:spcBef>
                <a:spcPts val="1600"/>
              </a:spcBef>
              <a:spcAft>
                <a:spcPts val="0"/>
              </a:spcAft>
              <a:buClr>
                <a:srgbClr val="FFFFFF"/>
              </a:buClr>
              <a:buSzPts val="1400"/>
              <a:buFont typeface="Red Hat Display"/>
              <a:buChar char="■"/>
              <a:defRPr/>
            </a:lvl3pPr>
            <a:lvl4pPr marL="1828800" lvl="3" indent="-317500" rtl="0">
              <a:spcBef>
                <a:spcPts val="1600"/>
              </a:spcBef>
              <a:spcAft>
                <a:spcPts val="0"/>
              </a:spcAft>
              <a:buClr>
                <a:srgbClr val="FFFFFF"/>
              </a:buClr>
              <a:buSzPts val="1400"/>
              <a:buFont typeface="Red Hat Display"/>
              <a:buChar char="●"/>
              <a:defRPr/>
            </a:lvl4pPr>
            <a:lvl5pPr marL="2286000" lvl="4" indent="-317500" rtl="0">
              <a:spcBef>
                <a:spcPts val="1600"/>
              </a:spcBef>
              <a:spcAft>
                <a:spcPts val="0"/>
              </a:spcAft>
              <a:buClr>
                <a:srgbClr val="FFFFFF"/>
              </a:buClr>
              <a:buSzPts val="1400"/>
              <a:buFont typeface="Red Hat Display"/>
              <a:buChar char="○"/>
              <a:defRPr/>
            </a:lvl5pPr>
            <a:lvl6pPr marL="2743200" lvl="5" indent="-317500" rtl="0">
              <a:spcBef>
                <a:spcPts val="1600"/>
              </a:spcBef>
              <a:spcAft>
                <a:spcPts val="0"/>
              </a:spcAft>
              <a:buClr>
                <a:srgbClr val="FFFFFF"/>
              </a:buClr>
              <a:buSzPts val="1400"/>
              <a:buFont typeface="Red Hat Display"/>
              <a:buChar char="■"/>
              <a:defRPr/>
            </a:lvl6pPr>
            <a:lvl7pPr marL="3200400" lvl="6" indent="-317500" rtl="0">
              <a:spcBef>
                <a:spcPts val="1600"/>
              </a:spcBef>
              <a:spcAft>
                <a:spcPts val="0"/>
              </a:spcAft>
              <a:buClr>
                <a:srgbClr val="FFFFFF"/>
              </a:buClr>
              <a:buSzPts val="1400"/>
              <a:buFont typeface="Red Hat Display"/>
              <a:buChar char="●"/>
              <a:defRPr/>
            </a:lvl7pPr>
            <a:lvl8pPr marL="3657600" lvl="7" indent="-317500" rtl="0">
              <a:spcBef>
                <a:spcPts val="1600"/>
              </a:spcBef>
              <a:spcAft>
                <a:spcPts val="0"/>
              </a:spcAft>
              <a:buClr>
                <a:srgbClr val="FFFFFF"/>
              </a:buClr>
              <a:buSzPts val="1400"/>
              <a:buFont typeface="Red Hat Display"/>
              <a:buChar char="○"/>
              <a:defRPr/>
            </a:lvl8pPr>
            <a:lvl9pPr marL="4114800" lvl="8" indent="-317500" rtl="0">
              <a:spcBef>
                <a:spcPts val="1600"/>
              </a:spcBef>
              <a:spcAft>
                <a:spcPts val="1600"/>
              </a:spcAft>
              <a:buClr>
                <a:srgbClr val="FFFFFF"/>
              </a:buClr>
              <a:buSzPts val="1400"/>
              <a:buFont typeface="Red Hat Display"/>
              <a:buChar char="■"/>
              <a:defRPr/>
            </a:lvl9pPr>
          </a:lstStyle>
          <a:p>
            <a:endParaRPr/>
          </a:p>
        </p:txBody>
      </p:sp>
      <p:sp>
        <p:nvSpPr>
          <p:cNvPr id="271" name="Google Shape;271;p20"/>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72" name="Google Shape;272;p20"/>
          <p:cNvGrpSpPr/>
          <p:nvPr/>
        </p:nvGrpSpPr>
        <p:grpSpPr>
          <a:xfrm>
            <a:off x="174946" y="3287063"/>
            <a:ext cx="984324" cy="1101461"/>
            <a:chOff x="781859" y="782462"/>
            <a:chExt cx="651309" cy="728721"/>
          </a:xfrm>
        </p:grpSpPr>
        <p:sp>
          <p:nvSpPr>
            <p:cNvPr id="273" name="Google Shape;273;p20"/>
            <p:cNvSpPr/>
            <p:nvPr/>
          </p:nvSpPr>
          <p:spPr>
            <a:xfrm>
              <a:off x="781859" y="782462"/>
              <a:ext cx="651309" cy="728721"/>
            </a:xfrm>
            <a:custGeom>
              <a:avLst/>
              <a:gdLst/>
              <a:ahLst/>
              <a:cxnLst/>
              <a:rect l="l" t="t" r="r" b="b"/>
              <a:pathLst>
                <a:path w="14320" h="16022" extrusionOk="0">
                  <a:moveTo>
                    <a:pt x="9010" y="0"/>
                  </a:moveTo>
                  <a:cubicBezTo>
                    <a:pt x="8831" y="0"/>
                    <a:pt x="8648" y="28"/>
                    <a:pt x="8469" y="88"/>
                  </a:cubicBezTo>
                  <a:lnTo>
                    <a:pt x="1386" y="2441"/>
                  </a:lnTo>
                  <a:cubicBezTo>
                    <a:pt x="485" y="2738"/>
                    <a:pt x="1" y="3706"/>
                    <a:pt x="298" y="4596"/>
                  </a:cubicBezTo>
                  <a:lnTo>
                    <a:pt x="3685" y="14846"/>
                  </a:lnTo>
                  <a:cubicBezTo>
                    <a:pt x="3923" y="15568"/>
                    <a:pt x="4590" y="16022"/>
                    <a:pt x="5310" y="16022"/>
                  </a:cubicBezTo>
                  <a:cubicBezTo>
                    <a:pt x="5489" y="16022"/>
                    <a:pt x="5672" y="15994"/>
                    <a:pt x="5851" y="15934"/>
                  </a:cubicBezTo>
                  <a:lnTo>
                    <a:pt x="12945" y="13581"/>
                  </a:lnTo>
                  <a:cubicBezTo>
                    <a:pt x="13835" y="13284"/>
                    <a:pt x="14319" y="12316"/>
                    <a:pt x="14022" y="11415"/>
                  </a:cubicBezTo>
                  <a:lnTo>
                    <a:pt x="10635" y="1176"/>
                  </a:lnTo>
                  <a:cubicBezTo>
                    <a:pt x="10397" y="454"/>
                    <a:pt x="9730" y="0"/>
                    <a:pt x="9010" y="0"/>
                  </a:cubicBezTo>
                  <a:close/>
                </a:path>
              </a:pathLst>
            </a:custGeom>
            <a:solidFill>
              <a:schemeClr val="accent1"/>
            </a:solidFill>
            <a:ln>
              <a:noFill/>
            </a:ln>
            <a:effectLst>
              <a:outerShdw dist="38100" dir="30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0"/>
            <p:cNvSpPr/>
            <p:nvPr/>
          </p:nvSpPr>
          <p:spPr>
            <a:xfrm>
              <a:off x="874416" y="873427"/>
              <a:ext cx="371683" cy="228686"/>
            </a:xfrm>
            <a:custGeom>
              <a:avLst/>
              <a:gdLst/>
              <a:ahLst/>
              <a:cxnLst/>
              <a:rect l="l" t="t" r="r" b="b"/>
              <a:pathLst>
                <a:path w="8172" h="5028" extrusionOk="0">
                  <a:moveTo>
                    <a:pt x="6699" y="0"/>
                  </a:moveTo>
                  <a:cubicBezTo>
                    <a:pt x="6604" y="0"/>
                    <a:pt x="6507" y="15"/>
                    <a:pt x="6412" y="45"/>
                  </a:cubicBezTo>
                  <a:lnTo>
                    <a:pt x="748" y="1926"/>
                  </a:lnTo>
                  <a:cubicBezTo>
                    <a:pt x="264" y="2091"/>
                    <a:pt x="0" y="2607"/>
                    <a:pt x="165" y="3091"/>
                  </a:cubicBezTo>
                  <a:lnTo>
                    <a:pt x="594" y="4400"/>
                  </a:lnTo>
                  <a:cubicBezTo>
                    <a:pt x="727" y="4788"/>
                    <a:pt x="1085" y="5028"/>
                    <a:pt x="1472" y="5028"/>
                  </a:cubicBezTo>
                  <a:cubicBezTo>
                    <a:pt x="1567" y="5028"/>
                    <a:pt x="1664" y="5013"/>
                    <a:pt x="1760" y="4983"/>
                  </a:cubicBezTo>
                  <a:lnTo>
                    <a:pt x="7423" y="3102"/>
                  </a:lnTo>
                  <a:cubicBezTo>
                    <a:pt x="7907" y="2937"/>
                    <a:pt x="8171" y="2420"/>
                    <a:pt x="8006" y="1937"/>
                  </a:cubicBezTo>
                  <a:lnTo>
                    <a:pt x="7577" y="628"/>
                  </a:lnTo>
                  <a:cubicBezTo>
                    <a:pt x="7445" y="240"/>
                    <a:pt x="7086" y="0"/>
                    <a:pt x="66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0"/>
            <p:cNvSpPr/>
            <p:nvPr/>
          </p:nvSpPr>
          <p:spPr>
            <a:xfrm>
              <a:off x="874416" y="873700"/>
              <a:ext cx="345167" cy="147864"/>
            </a:xfrm>
            <a:custGeom>
              <a:avLst/>
              <a:gdLst/>
              <a:ahLst/>
              <a:cxnLst/>
              <a:rect l="l" t="t" r="r" b="b"/>
              <a:pathLst>
                <a:path w="7589" h="3251" extrusionOk="0">
                  <a:moveTo>
                    <a:pt x="6706" y="1"/>
                  </a:moveTo>
                  <a:cubicBezTo>
                    <a:pt x="6609" y="1"/>
                    <a:pt x="6510" y="17"/>
                    <a:pt x="6412" y="50"/>
                  </a:cubicBezTo>
                  <a:lnTo>
                    <a:pt x="748" y="1931"/>
                  </a:lnTo>
                  <a:cubicBezTo>
                    <a:pt x="264" y="2085"/>
                    <a:pt x="0" y="2601"/>
                    <a:pt x="165" y="3085"/>
                  </a:cubicBezTo>
                  <a:lnTo>
                    <a:pt x="220" y="3250"/>
                  </a:lnTo>
                  <a:cubicBezTo>
                    <a:pt x="231" y="2876"/>
                    <a:pt x="462" y="2524"/>
                    <a:pt x="847" y="2403"/>
                  </a:cubicBezTo>
                  <a:lnTo>
                    <a:pt x="6665" y="479"/>
                  </a:lnTo>
                  <a:cubicBezTo>
                    <a:pt x="6764" y="444"/>
                    <a:pt x="6865" y="427"/>
                    <a:pt x="6963" y="427"/>
                  </a:cubicBezTo>
                  <a:cubicBezTo>
                    <a:pt x="7201" y="427"/>
                    <a:pt x="7425" y="524"/>
                    <a:pt x="7588" y="688"/>
                  </a:cubicBezTo>
                  <a:lnTo>
                    <a:pt x="7577" y="633"/>
                  </a:lnTo>
                  <a:cubicBezTo>
                    <a:pt x="7446" y="247"/>
                    <a:pt x="7090" y="1"/>
                    <a:pt x="6706"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0"/>
            <p:cNvSpPr/>
            <p:nvPr/>
          </p:nvSpPr>
          <p:spPr>
            <a:xfrm>
              <a:off x="929450" y="1139682"/>
              <a:ext cx="89055" cy="82824"/>
            </a:xfrm>
            <a:custGeom>
              <a:avLst/>
              <a:gdLst/>
              <a:ahLst/>
              <a:cxnLst/>
              <a:rect l="l" t="t" r="r" b="b"/>
              <a:pathLst>
                <a:path w="1958" h="1821" extrusionOk="0">
                  <a:moveTo>
                    <a:pt x="1273" y="0"/>
                  </a:moveTo>
                  <a:cubicBezTo>
                    <a:pt x="1234" y="0"/>
                    <a:pt x="1194" y="6"/>
                    <a:pt x="1155" y="20"/>
                  </a:cubicBezTo>
                  <a:lnTo>
                    <a:pt x="308" y="305"/>
                  </a:lnTo>
                  <a:cubicBezTo>
                    <a:pt x="110" y="371"/>
                    <a:pt x="0" y="580"/>
                    <a:pt x="66" y="789"/>
                  </a:cubicBezTo>
                  <a:lnTo>
                    <a:pt x="319" y="1559"/>
                  </a:lnTo>
                  <a:cubicBezTo>
                    <a:pt x="372" y="1718"/>
                    <a:pt x="524" y="1820"/>
                    <a:pt x="684" y="1820"/>
                  </a:cubicBezTo>
                  <a:cubicBezTo>
                    <a:pt x="724" y="1820"/>
                    <a:pt x="764" y="1814"/>
                    <a:pt x="803" y="1801"/>
                  </a:cubicBezTo>
                  <a:lnTo>
                    <a:pt x="1650" y="1515"/>
                  </a:lnTo>
                  <a:cubicBezTo>
                    <a:pt x="1848" y="1449"/>
                    <a:pt x="1958" y="1240"/>
                    <a:pt x="1892" y="1042"/>
                  </a:cubicBezTo>
                  <a:lnTo>
                    <a:pt x="1639" y="261"/>
                  </a:lnTo>
                  <a:cubicBezTo>
                    <a:pt x="1586" y="103"/>
                    <a:pt x="1433"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0"/>
            <p:cNvSpPr/>
            <p:nvPr/>
          </p:nvSpPr>
          <p:spPr>
            <a:xfrm>
              <a:off x="1012956" y="1113666"/>
              <a:ext cx="89100" cy="82824"/>
            </a:xfrm>
            <a:custGeom>
              <a:avLst/>
              <a:gdLst/>
              <a:ahLst/>
              <a:cxnLst/>
              <a:rect l="l" t="t" r="r" b="b"/>
              <a:pathLst>
                <a:path w="1959" h="1821" extrusionOk="0">
                  <a:moveTo>
                    <a:pt x="1274" y="0"/>
                  </a:moveTo>
                  <a:cubicBezTo>
                    <a:pt x="1234" y="0"/>
                    <a:pt x="1194" y="7"/>
                    <a:pt x="1155" y="20"/>
                  </a:cubicBezTo>
                  <a:lnTo>
                    <a:pt x="308" y="295"/>
                  </a:lnTo>
                  <a:cubicBezTo>
                    <a:pt x="111" y="361"/>
                    <a:pt x="1" y="581"/>
                    <a:pt x="67" y="778"/>
                  </a:cubicBezTo>
                  <a:lnTo>
                    <a:pt x="319" y="1559"/>
                  </a:lnTo>
                  <a:cubicBezTo>
                    <a:pt x="372" y="1718"/>
                    <a:pt x="525" y="1820"/>
                    <a:pt x="685" y="1820"/>
                  </a:cubicBezTo>
                  <a:cubicBezTo>
                    <a:pt x="724" y="1820"/>
                    <a:pt x="764" y="1814"/>
                    <a:pt x="803" y="1801"/>
                  </a:cubicBezTo>
                  <a:lnTo>
                    <a:pt x="1650" y="1515"/>
                  </a:lnTo>
                  <a:cubicBezTo>
                    <a:pt x="1848" y="1449"/>
                    <a:pt x="1958" y="1240"/>
                    <a:pt x="1892" y="1031"/>
                  </a:cubicBezTo>
                  <a:lnTo>
                    <a:pt x="1639" y="262"/>
                  </a:lnTo>
                  <a:cubicBezTo>
                    <a:pt x="1586" y="103"/>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0"/>
            <p:cNvSpPr/>
            <p:nvPr/>
          </p:nvSpPr>
          <p:spPr>
            <a:xfrm>
              <a:off x="1106514" y="1085603"/>
              <a:ext cx="89055" cy="82414"/>
            </a:xfrm>
            <a:custGeom>
              <a:avLst/>
              <a:gdLst/>
              <a:ahLst/>
              <a:cxnLst/>
              <a:rect l="l" t="t" r="r" b="b"/>
              <a:pathLst>
                <a:path w="1958" h="1812" extrusionOk="0">
                  <a:moveTo>
                    <a:pt x="1279" y="1"/>
                  </a:moveTo>
                  <a:cubicBezTo>
                    <a:pt x="1238" y="1"/>
                    <a:pt x="1196" y="7"/>
                    <a:pt x="1155" y="21"/>
                  </a:cubicBezTo>
                  <a:lnTo>
                    <a:pt x="308" y="296"/>
                  </a:lnTo>
                  <a:cubicBezTo>
                    <a:pt x="110" y="362"/>
                    <a:pt x="0" y="582"/>
                    <a:pt x="66" y="780"/>
                  </a:cubicBezTo>
                  <a:lnTo>
                    <a:pt x="330" y="1549"/>
                  </a:lnTo>
                  <a:cubicBezTo>
                    <a:pt x="382" y="1715"/>
                    <a:pt x="524" y="1812"/>
                    <a:pt x="685" y="1812"/>
                  </a:cubicBezTo>
                  <a:cubicBezTo>
                    <a:pt x="727" y="1812"/>
                    <a:pt x="771" y="1805"/>
                    <a:pt x="814" y="1791"/>
                  </a:cubicBezTo>
                  <a:lnTo>
                    <a:pt x="1650" y="1516"/>
                  </a:lnTo>
                  <a:cubicBezTo>
                    <a:pt x="1859" y="1450"/>
                    <a:pt x="1958" y="1231"/>
                    <a:pt x="1892" y="1033"/>
                  </a:cubicBezTo>
                  <a:lnTo>
                    <a:pt x="1639" y="263"/>
                  </a:lnTo>
                  <a:cubicBezTo>
                    <a:pt x="1586" y="97"/>
                    <a:pt x="1437" y="1"/>
                    <a:pt x="1279"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0"/>
            <p:cNvSpPr/>
            <p:nvPr/>
          </p:nvSpPr>
          <p:spPr>
            <a:xfrm>
              <a:off x="1201026" y="1054129"/>
              <a:ext cx="89055" cy="82824"/>
            </a:xfrm>
            <a:custGeom>
              <a:avLst/>
              <a:gdLst/>
              <a:ahLst/>
              <a:cxnLst/>
              <a:rect l="l" t="t" r="r" b="b"/>
              <a:pathLst>
                <a:path w="1958" h="1821" extrusionOk="0">
                  <a:moveTo>
                    <a:pt x="1274" y="1"/>
                  </a:moveTo>
                  <a:cubicBezTo>
                    <a:pt x="1234" y="1"/>
                    <a:pt x="1194" y="7"/>
                    <a:pt x="1155" y="20"/>
                  </a:cubicBezTo>
                  <a:lnTo>
                    <a:pt x="308" y="306"/>
                  </a:lnTo>
                  <a:cubicBezTo>
                    <a:pt x="110" y="372"/>
                    <a:pt x="0" y="581"/>
                    <a:pt x="66" y="790"/>
                  </a:cubicBezTo>
                  <a:lnTo>
                    <a:pt x="319" y="1560"/>
                  </a:lnTo>
                  <a:cubicBezTo>
                    <a:pt x="372" y="1719"/>
                    <a:pt x="525" y="1821"/>
                    <a:pt x="685" y="1821"/>
                  </a:cubicBezTo>
                  <a:cubicBezTo>
                    <a:pt x="724" y="1821"/>
                    <a:pt x="764" y="1815"/>
                    <a:pt x="803" y="1802"/>
                  </a:cubicBezTo>
                  <a:lnTo>
                    <a:pt x="1650" y="1516"/>
                  </a:lnTo>
                  <a:cubicBezTo>
                    <a:pt x="1848" y="1450"/>
                    <a:pt x="1958" y="1241"/>
                    <a:pt x="1892" y="1043"/>
                  </a:cubicBezTo>
                  <a:lnTo>
                    <a:pt x="1639" y="262"/>
                  </a:lnTo>
                  <a:cubicBezTo>
                    <a:pt x="1586" y="103"/>
                    <a:pt x="1434" y="1"/>
                    <a:pt x="1274"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0"/>
            <p:cNvSpPr/>
            <p:nvPr/>
          </p:nvSpPr>
          <p:spPr>
            <a:xfrm>
              <a:off x="958923" y="1252706"/>
              <a:ext cx="89100" cy="82824"/>
            </a:xfrm>
            <a:custGeom>
              <a:avLst/>
              <a:gdLst/>
              <a:ahLst/>
              <a:cxnLst/>
              <a:rect l="l" t="t" r="r" b="b"/>
              <a:pathLst>
                <a:path w="1959" h="1821" extrusionOk="0">
                  <a:moveTo>
                    <a:pt x="1277" y="1"/>
                  </a:moveTo>
                  <a:cubicBezTo>
                    <a:pt x="1237" y="1"/>
                    <a:pt x="1196" y="7"/>
                    <a:pt x="1156" y="20"/>
                  </a:cubicBezTo>
                  <a:lnTo>
                    <a:pt x="309" y="306"/>
                  </a:lnTo>
                  <a:cubicBezTo>
                    <a:pt x="111" y="372"/>
                    <a:pt x="1" y="592"/>
                    <a:pt x="67" y="790"/>
                  </a:cubicBezTo>
                  <a:lnTo>
                    <a:pt x="331" y="1559"/>
                  </a:lnTo>
                  <a:cubicBezTo>
                    <a:pt x="384" y="1718"/>
                    <a:pt x="529" y="1821"/>
                    <a:pt x="692" y="1821"/>
                  </a:cubicBezTo>
                  <a:cubicBezTo>
                    <a:pt x="732" y="1821"/>
                    <a:pt x="773" y="1814"/>
                    <a:pt x="815" y="1801"/>
                  </a:cubicBezTo>
                  <a:lnTo>
                    <a:pt x="1650" y="1526"/>
                  </a:lnTo>
                  <a:cubicBezTo>
                    <a:pt x="1859" y="1460"/>
                    <a:pt x="1958" y="1241"/>
                    <a:pt x="1892" y="1043"/>
                  </a:cubicBezTo>
                  <a:lnTo>
                    <a:pt x="1639" y="273"/>
                  </a:lnTo>
                  <a:cubicBezTo>
                    <a:pt x="1586" y="105"/>
                    <a:pt x="1441" y="1"/>
                    <a:pt x="1277"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0"/>
            <p:cNvSpPr/>
            <p:nvPr/>
          </p:nvSpPr>
          <p:spPr>
            <a:xfrm>
              <a:off x="1049478" y="1224188"/>
              <a:ext cx="89055" cy="82824"/>
            </a:xfrm>
            <a:custGeom>
              <a:avLst/>
              <a:gdLst/>
              <a:ahLst/>
              <a:cxnLst/>
              <a:rect l="l" t="t" r="r" b="b"/>
              <a:pathLst>
                <a:path w="1958" h="1821" extrusionOk="0">
                  <a:moveTo>
                    <a:pt x="1278" y="1"/>
                  </a:moveTo>
                  <a:cubicBezTo>
                    <a:pt x="1237" y="1"/>
                    <a:pt x="1196" y="7"/>
                    <a:pt x="1155" y="20"/>
                  </a:cubicBezTo>
                  <a:lnTo>
                    <a:pt x="308" y="306"/>
                  </a:lnTo>
                  <a:cubicBezTo>
                    <a:pt x="110" y="372"/>
                    <a:pt x="0" y="581"/>
                    <a:pt x="66" y="779"/>
                  </a:cubicBezTo>
                  <a:lnTo>
                    <a:pt x="330" y="1560"/>
                  </a:lnTo>
                  <a:cubicBezTo>
                    <a:pt x="383" y="1719"/>
                    <a:pt x="528" y="1821"/>
                    <a:pt x="692" y="1821"/>
                  </a:cubicBezTo>
                  <a:cubicBezTo>
                    <a:pt x="732" y="1821"/>
                    <a:pt x="773" y="1815"/>
                    <a:pt x="814" y="1802"/>
                  </a:cubicBezTo>
                  <a:lnTo>
                    <a:pt x="1650" y="1516"/>
                  </a:lnTo>
                  <a:cubicBezTo>
                    <a:pt x="1859" y="1450"/>
                    <a:pt x="1958" y="1241"/>
                    <a:pt x="1892" y="1032"/>
                  </a:cubicBezTo>
                  <a:lnTo>
                    <a:pt x="1639" y="262"/>
                  </a:lnTo>
                  <a:cubicBezTo>
                    <a:pt x="1586" y="103"/>
                    <a:pt x="1441" y="1"/>
                    <a:pt x="1278"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0"/>
            <p:cNvSpPr/>
            <p:nvPr/>
          </p:nvSpPr>
          <p:spPr>
            <a:xfrm>
              <a:off x="1143491" y="1196126"/>
              <a:ext cx="89100" cy="82369"/>
            </a:xfrm>
            <a:custGeom>
              <a:avLst/>
              <a:gdLst/>
              <a:ahLst/>
              <a:cxnLst/>
              <a:rect l="l" t="t" r="r" b="b"/>
              <a:pathLst>
                <a:path w="1959" h="1811" extrusionOk="0">
                  <a:moveTo>
                    <a:pt x="1273" y="1"/>
                  </a:moveTo>
                  <a:cubicBezTo>
                    <a:pt x="1231" y="1"/>
                    <a:pt x="1188" y="8"/>
                    <a:pt x="1145" y="21"/>
                  </a:cubicBezTo>
                  <a:lnTo>
                    <a:pt x="309" y="296"/>
                  </a:lnTo>
                  <a:cubicBezTo>
                    <a:pt x="100" y="362"/>
                    <a:pt x="1" y="582"/>
                    <a:pt x="67" y="780"/>
                  </a:cubicBezTo>
                  <a:lnTo>
                    <a:pt x="320" y="1550"/>
                  </a:lnTo>
                  <a:cubicBezTo>
                    <a:pt x="373" y="1709"/>
                    <a:pt x="525" y="1811"/>
                    <a:pt x="685" y="1811"/>
                  </a:cubicBezTo>
                  <a:cubicBezTo>
                    <a:pt x="725" y="1811"/>
                    <a:pt x="765" y="1805"/>
                    <a:pt x="804" y="1792"/>
                  </a:cubicBezTo>
                  <a:lnTo>
                    <a:pt x="1650" y="1517"/>
                  </a:lnTo>
                  <a:cubicBezTo>
                    <a:pt x="1848" y="1451"/>
                    <a:pt x="1958" y="1231"/>
                    <a:pt x="1892" y="1033"/>
                  </a:cubicBezTo>
                  <a:lnTo>
                    <a:pt x="1628" y="263"/>
                  </a:lnTo>
                  <a:cubicBezTo>
                    <a:pt x="1576" y="97"/>
                    <a:pt x="1434" y="1"/>
                    <a:pt x="1273"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0"/>
            <p:cNvSpPr/>
            <p:nvPr/>
          </p:nvSpPr>
          <p:spPr>
            <a:xfrm>
              <a:off x="1237549" y="1164697"/>
              <a:ext cx="89055" cy="82824"/>
            </a:xfrm>
            <a:custGeom>
              <a:avLst/>
              <a:gdLst/>
              <a:ahLst/>
              <a:cxnLst/>
              <a:rect l="l" t="t" r="r" b="b"/>
              <a:pathLst>
                <a:path w="1958" h="1821" extrusionOk="0">
                  <a:moveTo>
                    <a:pt x="1273" y="0"/>
                  </a:moveTo>
                  <a:cubicBezTo>
                    <a:pt x="1234" y="0"/>
                    <a:pt x="1194" y="6"/>
                    <a:pt x="1155" y="19"/>
                  </a:cubicBezTo>
                  <a:lnTo>
                    <a:pt x="308" y="305"/>
                  </a:lnTo>
                  <a:cubicBezTo>
                    <a:pt x="110" y="371"/>
                    <a:pt x="0" y="580"/>
                    <a:pt x="66" y="789"/>
                  </a:cubicBezTo>
                  <a:lnTo>
                    <a:pt x="319" y="1559"/>
                  </a:lnTo>
                  <a:cubicBezTo>
                    <a:pt x="372" y="1718"/>
                    <a:pt x="524" y="1820"/>
                    <a:pt x="685" y="1820"/>
                  </a:cubicBezTo>
                  <a:cubicBezTo>
                    <a:pt x="724" y="1820"/>
                    <a:pt x="764" y="1814"/>
                    <a:pt x="803" y="1801"/>
                  </a:cubicBezTo>
                  <a:lnTo>
                    <a:pt x="1650" y="1515"/>
                  </a:lnTo>
                  <a:cubicBezTo>
                    <a:pt x="1848" y="1449"/>
                    <a:pt x="1958" y="1240"/>
                    <a:pt x="1892" y="1042"/>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0"/>
            <p:cNvSpPr/>
            <p:nvPr/>
          </p:nvSpPr>
          <p:spPr>
            <a:xfrm>
              <a:off x="992944" y="1354769"/>
              <a:ext cx="89100" cy="82778"/>
            </a:xfrm>
            <a:custGeom>
              <a:avLst/>
              <a:gdLst/>
              <a:ahLst/>
              <a:cxnLst/>
              <a:rect l="l" t="t" r="r" b="b"/>
              <a:pathLst>
                <a:path w="1959" h="1820" extrusionOk="0">
                  <a:moveTo>
                    <a:pt x="1274" y="0"/>
                  </a:moveTo>
                  <a:cubicBezTo>
                    <a:pt x="1234" y="0"/>
                    <a:pt x="1194" y="6"/>
                    <a:pt x="1155" y="19"/>
                  </a:cubicBezTo>
                  <a:lnTo>
                    <a:pt x="309" y="305"/>
                  </a:lnTo>
                  <a:cubicBezTo>
                    <a:pt x="111" y="371"/>
                    <a:pt x="1" y="580"/>
                    <a:pt x="67" y="789"/>
                  </a:cubicBezTo>
                  <a:lnTo>
                    <a:pt x="320" y="1559"/>
                  </a:lnTo>
                  <a:cubicBezTo>
                    <a:pt x="373" y="1718"/>
                    <a:pt x="525" y="1820"/>
                    <a:pt x="685" y="1820"/>
                  </a:cubicBezTo>
                  <a:cubicBezTo>
                    <a:pt x="725" y="1820"/>
                    <a:pt x="764" y="1814"/>
                    <a:pt x="803" y="1801"/>
                  </a:cubicBezTo>
                  <a:lnTo>
                    <a:pt x="1650" y="1526"/>
                  </a:lnTo>
                  <a:cubicBezTo>
                    <a:pt x="1848" y="1460"/>
                    <a:pt x="1958" y="1240"/>
                    <a:pt x="1892" y="1042"/>
                  </a:cubicBezTo>
                  <a:lnTo>
                    <a:pt x="1639" y="261"/>
                  </a:lnTo>
                  <a:cubicBezTo>
                    <a:pt x="1586" y="102"/>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0"/>
            <p:cNvSpPr/>
            <p:nvPr/>
          </p:nvSpPr>
          <p:spPr>
            <a:xfrm>
              <a:off x="1083499" y="1326251"/>
              <a:ext cx="89055" cy="82824"/>
            </a:xfrm>
            <a:custGeom>
              <a:avLst/>
              <a:gdLst/>
              <a:ahLst/>
              <a:cxnLst/>
              <a:rect l="l" t="t" r="r" b="b"/>
              <a:pathLst>
                <a:path w="1958" h="1821" extrusionOk="0">
                  <a:moveTo>
                    <a:pt x="1273" y="0"/>
                  </a:moveTo>
                  <a:cubicBezTo>
                    <a:pt x="1234" y="0"/>
                    <a:pt x="1194" y="6"/>
                    <a:pt x="1155" y="19"/>
                  </a:cubicBezTo>
                  <a:lnTo>
                    <a:pt x="308" y="294"/>
                  </a:lnTo>
                  <a:cubicBezTo>
                    <a:pt x="110" y="371"/>
                    <a:pt x="0" y="580"/>
                    <a:pt x="66" y="778"/>
                  </a:cubicBezTo>
                  <a:lnTo>
                    <a:pt x="319" y="1559"/>
                  </a:lnTo>
                  <a:cubicBezTo>
                    <a:pt x="372" y="1718"/>
                    <a:pt x="524" y="1820"/>
                    <a:pt x="685" y="1820"/>
                  </a:cubicBezTo>
                  <a:cubicBezTo>
                    <a:pt x="724" y="1820"/>
                    <a:pt x="764" y="1814"/>
                    <a:pt x="803" y="1801"/>
                  </a:cubicBezTo>
                  <a:lnTo>
                    <a:pt x="1650" y="1515"/>
                  </a:lnTo>
                  <a:cubicBezTo>
                    <a:pt x="1848" y="1449"/>
                    <a:pt x="1958" y="1240"/>
                    <a:pt x="1892" y="1031"/>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0"/>
            <p:cNvSpPr/>
            <p:nvPr/>
          </p:nvSpPr>
          <p:spPr>
            <a:xfrm>
              <a:off x="1177011" y="1267169"/>
              <a:ext cx="182612" cy="113433"/>
            </a:xfrm>
            <a:custGeom>
              <a:avLst/>
              <a:gdLst/>
              <a:ahLst/>
              <a:cxnLst/>
              <a:rect l="l" t="t" r="r" b="b"/>
              <a:pathLst>
                <a:path w="4015" h="2494" extrusionOk="0">
                  <a:moveTo>
                    <a:pt x="3336" y="0"/>
                  </a:moveTo>
                  <a:cubicBezTo>
                    <a:pt x="3295" y="0"/>
                    <a:pt x="3253" y="7"/>
                    <a:pt x="3212" y="21"/>
                  </a:cubicBezTo>
                  <a:lnTo>
                    <a:pt x="309" y="978"/>
                  </a:lnTo>
                  <a:cubicBezTo>
                    <a:pt x="111" y="1044"/>
                    <a:pt x="1" y="1252"/>
                    <a:pt x="67" y="1450"/>
                  </a:cubicBezTo>
                  <a:lnTo>
                    <a:pt x="331" y="2242"/>
                  </a:lnTo>
                  <a:cubicBezTo>
                    <a:pt x="383" y="2399"/>
                    <a:pt x="524" y="2493"/>
                    <a:pt x="679" y="2493"/>
                  </a:cubicBezTo>
                  <a:cubicBezTo>
                    <a:pt x="720" y="2493"/>
                    <a:pt x="762" y="2487"/>
                    <a:pt x="803" y="2473"/>
                  </a:cubicBezTo>
                  <a:lnTo>
                    <a:pt x="3707" y="1516"/>
                  </a:lnTo>
                  <a:cubicBezTo>
                    <a:pt x="3905" y="1450"/>
                    <a:pt x="4015" y="1241"/>
                    <a:pt x="3949" y="1044"/>
                  </a:cubicBezTo>
                  <a:lnTo>
                    <a:pt x="3685" y="252"/>
                  </a:lnTo>
                  <a:cubicBezTo>
                    <a:pt x="3632" y="95"/>
                    <a:pt x="3491" y="0"/>
                    <a:pt x="3336"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0"/>
            <p:cNvSpPr/>
            <p:nvPr/>
          </p:nvSpPr>
          <p:spPr>
            <a:xfrm>
              <a:off x="930951" y="1137681"/>
              <a:ext cx="86053" cy="81823"/>
            </a:xfrm>
            <a:custGeom>
              <a:avLst/>
              <a:gdLst/>
              <a:ahLst/>
              <a:cxnLst/>
              <a:rect l="l" t="t" r="r" b="b"/>
              <a:pathLst>
                <a:path w="1892" h="1799" extrusionOk="0">
                  <a:moveTo>
                    <a:pt x="1200" y="0"/>
                  </a:moveTo>
                  <a:cubicBezTo>
                    <a:pt x="1160" y="0"/>
                    <a:pt x="1119" y="7"/>
                    <a:pt x="1078" y="20"/>
                  </a:cubicBezTo>
                  <a:lnTo>
                    <a:pt x="308" y="272"/>
                  </a:lnTo>
                  <a:cubicBezTo>
                    <a:pt x="110" y="349"/>
                    <a:pt x="0" y="558"/>
                    <a:pt x="66" y="756"/>
                  </a:cubicBezTo>
                  <a:lnTo>
                    <a:pt x="319" y="1537"/>
                  </a:lnTo>
                  <a:cubicBezTo>
                    <a:pt x="372" y="1696"/>
                    <a:pt x="524" y="1798"/>
                    <a:pt x="684" y="1798"/>
                  </a:cubicBezTo>
                  <a:cubicBezTo>
                    <a:pt x="724" y="1798"/>
                    <a:pt x="764" y="1792"/>
                    <a:pt x="803" y="1779"/>
                  </a:cubicBezTo>
                  <a:lnTo>
                    <a:pt x="1573" y="1515"/>
                  </a:lnTo>
                  <a:cubicBezTo>
                    <a:pt x="1782" y="1449"/>
                    <a:pt x="1892" y="1240"/>
                    <a:pt x="1815" y="1042"/>
                  </a:cubicBezTo>
                  <a:lnTo>
                    <a:pt x="1562" y="261"/>
                  </a:lnTo>
                  <a:cubicBezTo>
                    <a:pt x="1509" y="103"/>
                    <a:pt x="1364" y="0"/>
                    <a:pt x="1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0"/>
            <p:cNvSpPr/>
            <p:nvPr/>
          </p:nvSpPr>
          <p:spPr>
            <a:xfrm>
              <a:off x="1020961" y="1108117"/>
              <a:ext cx="85598" cy="81368"/>
            </a:xfrm>
            <a:custGeom>
              <a:avLst/>
              <a:gdLst/>
              <a:ahLst/>
              <a:cxnLst/>
              <a:rect l="l" t="t" r="r" b="b"/>
              <a:pathLst>
                <a:path w="1882" h="1789" extrusionOk="0">
                  <a:moveTo>
                    <a:pt x="1203" y="0"/>
                  </a:moveTo>
                  <a:cubicBezTo>
                    <a:pt x="1161" y="0"/>
                    <a:pt x="1119" y="7"/>
                    <a:pt x="1078" y="21"/>
                  </a:cubicBezTo>
                  <a:lnTo>
                    <a:pt x="308" y="274"/>
                  </a:lnTo>
                  <a:cubicBezTo>
                    <a:pt x="99" y="340"/>
                    <a:pt x="0" y="560"/>
                    <a:pt x="66" y="757"/>
                  </a:cubicBezTo>
                  <a:lnTo>
                    <a:pt x="319" y="1527"/>
                  </a:lnTo>
                  <a:cubicBezTo>
                    <a:pt x="372" y="1686"/>
                    <a:pt x="525" y="1788"/>
                    <a:pt x="685" y="1788"/>
                  </a:cubicBezTo>
                  <a:cubicBezTo>
                    <a:pt x="724" y="1788"/>
                    <a:pt x="764" y="1782"/>
                    <a:pt x="803" y="1769"/>
                  </a:cubicBezTo>
                  <a:lnTo>
                    <a:pt x="1573" y="1516"/>
                  </a:lnTo>
                  <a:cubicBezTo>
                    <a:pt x="1771" y="1450"/>
                    <a:pt x="1881" y="1230"/>
                    <a:pt x="1815" y="1032"/>
                  </a:cubicBezTo>
                  <a:lnTo>
                    <a:pt x="1562" y="263"/>
                  </a:lnTo>
                  <a:cubicBezTo>
                    <a:pt x="1510" y="97"/>
                    <a:pt x="136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0"/>
            <p:cNvSpPr/>
            <p:nvPr/>
          </p:nvSpPr>
          <p:spPr>
            <a:xfrm>
              <a:off x="1110470" y="1078144"/>
              <a:ext cx="86098" cy="81823"/>
            </a:xfrm>
            <a:custGeom>
              <a:avLst/>
              <a:gdLst/>
              <a:ahLst/>
              <a:cxnLst/>
              <a:rect l="l" t="t" r="r" b="b"/>
              <a:pathLst>
                <a:path w="1893" h="1799" extrusionOk="0">
                  <a:moveTo>
                    <a:pt x="1207" y="1"/>
                  </a:moveTo>
                  <a:cubicBezTo>
                    <a:pt x="1168" y="1"/>
                    <a:pt x="1129" y="7"/>
                    <a:pt x="1090" y="20"/>
                  </a:cubicBezTo>
                  <a:lnTo>
                    <a:pt x="309" y="273"/>
                  </a:lnTo>
                  <a:cubicBezTo>
                    <a:pt x="111" y="350"/>
                    <a:pt x="1" y="559"/>
                    <a:pt x="67" y="757"/>
                  </a:cubicBezTo>
                  <a:lnTo>
                    <a:pt x="331" y="1537"/>
                  </a:lnTo>
                  <a:cubicBezTo>
                    <a:pt x="384" y="1696"/>
                    <a:pt x="529" y="1799"/>
                    <a:pt x="692" y="1799"/>
                  </a:cubicBezTo>
                  <a:cubicBezTo>
                    <a:pt x="732" y="1799"/>
                    <a:pt x="774" y="1792"/>
                    <a:pt x="815" y="1779"/>
                  </a:cubicBezTo>
                  <a:lnTo>
                    <a:pt x="1585" y="1515"/>
                  </a:lnTo>
                  <a:cubicBezTo>
                    <a:pt x="1783" y="1449"/>
                    <a:pt x="1892" y="1241"/>
                    <a:pt x="1827" y="1043"/>
                  </a:cubicBezTo>
                  <a:lnTo>
                    <a:pt x="1574" y="262"/>
                  </a:lnTo>
                  <a:cubicBezTo>
                    <a:pt x="1512" y="103"/>
                    <a:pt x="1365" y="1"/>
                    <a:pt x="1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0"/>
            <p:cNvSpPr/>
            <p:nvPr/>
          </p:nvSpPr>
          <p:spPr>
            <a:xfrm>
              <a:off x="1200526" y="1048626"/>
              <a:ext cx="86053" cy="81323"/>
            </a:xfrm>
            <a:custGeom>
              <a:avLst/>
              <a:gdLst/>
              <a:ahLst/>
              <a:cxnLst/>
              <a:rect l="l" t="t" r="r" b="b"/>
              <a:pathLst>
                <a:path w="1892" h="1788" extrusionOk="0">
                  <a:moveTo>
                    <a:pt x="1201" y="1"/>
                  </a:moveTo>
                  <a:cubicBezTo>
                    <a:pt x="1161" y="1"/>
                    <a:pt x="1119" y="7"/>
                    <a:pt x="1078" y="20"/>
                  </a:cubicBezTo>
                  <a:lnTo>
                    <a:pt x="308" y="273"/>
                  </a:lnTo>
                  <a:cubicBezTo>
                    <a:pt x="110" y="339"/>
                    <a:pt x="0" y="559"/>
                    <a:pt x="66" y="757"/>
                  </a:cubicBezTo>
                  <a:lnTo>
                    <a:pt x="319" y="1527"/>
                  </a:lnTo>
                  <a:cubicBezTo>
                    <a:pt x="372" y="1686"/>
                    <a:pt x="525" y="1788"/>
                    <a:pt x="685" y="1788"/>
                  </a:cubicBezTo>
                  <a:cubicBezTo>
                    <a:pt x="724" y="1788"/>
                    <a:pt x="764" y="1782"/>
                    <a:pt x="803" y="1769"/>
                  </a:cubicBezTo>
                  <a:lnTo>
                    <a:pt x="1573" y="1516"/>
                  </a:lnTo>
                  <a:cubicBezTo>
                    <a:pt x="1782" y="1450"/>
                    <a:pt x="1892" y="1230"/>
                    <a:pt x="1815" y="1032"/>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0"/>
            <p:cNvSpPr/>
            <p:nvPr/>
          </p:nvSpPr>
          <p:spPr>
            <a:xfrm>
              <a:off x="967428" y="1248203"/>
              <a:ext cx="86098" cy="81823"/>
            </a:xfrm>
            <a:custGeom>
              <a:avLst/>
              <a:gdLst/>
              <a:ahLst/>
              <a:cxnLst/>
              <a:rect l="l" t="t" r="r" b="b"/>
              <a:pathLst>
                <a:path w="1893" h="1799" extrusionOk="0">
                  <a:moveTo>
                    <a:pt x="1201" y="1"/>
                  </a:moveTo>
                  <a:cubicBezTo>
                    <a:pt x="1161" y="1"/>
                    <a:pt x="1120" y="7"/>
                    <a:pt x="1079" y="20"/>
                  </a:cubicBezTo>
                  <a:lnTo>
                    <a:pt x="309" y="284"/>
                  </a:lnTo>
                  <a:cubicBezTo>
                    <a:pt x="111" y="350"/>
                    <a:pt x="1" y="559"/>
                    <a:pt x="67" y="768"/>
                  </a:cubicBezTo>
                  <a:lnTo>
                    <a:pt x="320" y="1537"/>
                  </a:lnTo>
                  <a:cubicBezTo>
                    <a:pt x="382" y="1696"/>
                    <a:pt x="528" y="1799"/>
                    <a:pt x="686" y="1799"/>
                  </a:cubicBezTo>
                  <a:cubicBezTo>
                    <a:pt x="725" y="1799"/>
                    <a:pt x="765" y="1792"/>
                    <a:pt x="804" y="1779"/>
                  </a:cubicBezTo>
                  <a:lnTo>
                    <a:pt x="1584" y="1526"/>
                  </a:lnTo>
                  <a:cubicBezTo>
                    <a:pt x="1782" y="1450"/>
                    <a:pt x="1892" y="1241"/>
                    <a:pt x="1826" y="1043"/>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0"/>
            <p:cNvSpPr/>
            <p:nvPr/>
          </p:nvSpPr>
          <p:spPr>
            <a:xfrm>
              <a:off x="1057483" y="1218685"/>
              <a:ext cx="85553" cy="81368"/>
            </a:xfrm>
            <a:custGeom>
              <a:avLst/>
              <a:gdLst/>
              <a:ahLst/>
              <a:cxnLst/>
              <a:rect l="l" t="t" r="r" b="b"/>
              <a:pathLst>
                <a:path w="1881" h="1789" extrusionOk="0">
                  <a:moveTo>
                    <a:pt x="1196" y="1"/>
                  </a:moveTo>
                  <a:cubicBezTo>
                    <a:pt x="1157" y="1"/>
                    <a:pt x="1117" y="7"/>
                    <a:pt x="1078" y="20"/>
                  </a:cubicBezTo>
                  <a:lnTo>
                    <a:pt x="308" y="273"/>
                  </a:lnTo>
                  <a:cubicBezTo>
                    <a:pt x="110" y="339"/>
                    <a:pt x="0" y="559"/>
                    <a:pt x="66" y="757"/>
                  </a:cubicBezTo>
                  <a:lnTo>
                    <a:pt x="319" y="1527"/>
                  </a:lnTo>
                  <a:cubicBezTo>
                    <a:pt x="372" y="1692"/>
                    <a:pt x="521" y="1789"/>
                    <a:pt x="679" y="1789"/>
                  </a:cubicBezTo>
                  <a:cubicBezTo>
                    <a:pt x="720" y="1789"/>
                    <a:pt x="762" y="1782"/>
                    <a:pt x="803" y="1769"/>
                  </a:cubicBezTo>
                  <a:lnTo>
                    <a:pt x="1573" y="1516"/>
                  </a:lnTo>
                  <a:cubicBezTo>
                    <a:pt x="1782" y="1450"/>
                    <a:pt x="1881" y="1230"/>
                    <a:pt x="1815" y="1032"/>
                  </a:cubicBezTo>
                  <a:lnTo>
                    <a:pt x="1562" y="262"/>
                  </a:lnTo>
                  <a:cubicBezTo>
                    <a:pt x="1509" y="103"/>
                    <a:pt x="1357" y="1"/>
                    <a:pt x="1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0"/>
            <p:cNvSpPr/>
            <p:nvPr/>
          </p:nvSpPr>
          <p:spPr>
            <a:xfrm>
              <a:off x="1147493" y="1188712"/>
              <a:ext cx="85598" cy="81778"/>
            </a:xfrm>
            <a:custGeom>
              <a:avLst/>
              <a:gdLst/>
              <a:ahLst/>
              <a:cxnLst/>
              <a:rect l="l" t="t" r="r" b="b"/>
              <a:pathLst>
                <a:path w="1882" h="1798" extrusionOk="0">
                  <a:moveTo>
                    <a:pt x="1197" y="0"/>
                  </a:moveTo>
                  <a:cubicBezTo>
                    <a:pt x="1157" y="0"/>
                    <a:pt x="1118" y="6"/>
                    <a:pt x="1078" y="19"/>
                  </a:cubicBezTo>
                  <a:lnTo>
                    <a:pt x="309" y="283"/>
                  </a:lnTo>
                  <a:cubicBezTo>
                    <a:pt x="100" y="349"/>
                    <a:pt x="1" y="558"/>
                    <a:pt x="67" y="767"/>
                  </a:cubicBezTo>
                  <a:lnTo>
                    <a:pt x="320" y="1537"/>
                  </a:lnTo>
                  <a:cubicBezTo>
                    <a:pt x="373" y="1696"/>
                    <a:pt x="525" y="1798"/>
                    <a:pt x="685" y="1798"/>
                  </a:cubicBezTo>
                  <a:cubicBezTo>
                    <a:pt x="725" y="1798"/>
                    <a:pt x="765" y="1792"/>
                    <a:pt x="804" y="1779"/>
                  </a:cubicBezTo>
                  <a:lnTo>
                    <a:pt x="1573" y="1526"/>
                  </a:lnTo>
                  <a:cubicBezTo>
                    <a:pt x="1771" y="1460"/>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0"/>
            <p:cNvSpPr/>
            <p:nvPr/>
          </p:nvSpPr>
          <p:spPr>
            <a:xfrm>
              <a:off x="1237048" y="1159194"/>
              <a:ext cx="86053" cy="81368"/>
            </a:xfrm>
            <a:custGeom>
              <a:avLst/>
              <a:gdLst/>
              <a:ahLst/>
              <a:cxnLst/>
              <a:rect l="l" t="t" r="r" b="b"/>
              <a:pathLst>
                <a:path w="1892" h="1789" extrusionOk="0">
                  <a:moveTo>
                    <a:pt x="1206" y="0"/>
                  </a:moveTo>
                  <a:cubicBezTo>
                    <a:pt x="1167" y="0"/>
                    <a:pt x="1128" y="6"/>
                    <a:pt x="1089" y="19"/>
                  </a:cubicBezTo>
                  <a:lnTo>
                    <a:pt x="308" y="272"/>
                  </a:lnTo>
                  <a:cubicBezTo>
                    <a:pt x="110" y="338"/>
                    <a:pt x="0" y="558"/>
                    <a:pt x="66" y="756"/>
                  </a:cubicBezTo>
                  <a:lnTo>
                    <a:pt x="319" y="1526"/>
                  </a:lnTo>
                  <a:cubicBezTo>
                    <a:pt x="380" y="1692"/>
                    <a:pt x="524" y="1788"/>
                    <a:pt x="680" y="1788"/>
                  </a:cubicBezTo>
                  <a:cubicBezTo>
                    <a:pt x="721" y="1788"/>
                    <a:pt x="762" y="1782"/>
                    <a:pt x="803" y="1768"/>
                  </a:cubicBezTo>
                  <a:lnTo>
                    <a:pt x="1584" y="1515"/>
                  </a:lnTo>
                  <a:cubicBezTo>
                    <a:pt x="1782" y="1449"/>
                    <a:pt x="1892" y="1229"/>
                    <a:pt x="1826" y="1031"/>
                  </a:cubicBezTo>
                  <a:lnTo>
                    <a:pt x="1562" y="261"/>
                  </a:lnTo>
                  <a:cubicBezTo>
                    <a:pt x="1509" y="102"/>
                    <a:pt x="1364" y="0"/>
                    <a:pt x="1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0"/>
            <p:cNvSpPr/>
            <p:nvPr/>
          </p:nvSpPr>
          <p:spPr>
            <a:xfrm>
              <a:off x="1001449" y="1350266"/>
              <a:ext cx="85598" cy="81823"/>
            </a:xfrm>
            <a:custGeom>
              <a:avLst/>
              <a:gdLst/>
              <a:ahLst/>
              <a:cxnLst/>
              <a:rect l="l" t="t" r="r" b="b"/>
              <a:pathLst>
                <a:path w="1882" h="1799" extrusionOk="0">
                  <a:moveTo>
                    <a:pt x="1197" y="0"/>
                  </a:moveTo>
                  <a:cubicBezTo>
                    <a:pt x="1157" y="0"/>
                    <a:pt x="1117" y="6"/>
                    <a:pt x="1078" y="19"/>
                  </a:cubicBezTo>
                  <a:lnTo>
                    <a:pt x="309" y="283"/>
                  </a:lnTo>
                  <a:cubicBezTo>
                    <a:pt x="111" y="349"/>
                    <a:pt x="1" y="558"/>
                    <a:pt x="67" y="756"/>
                  </a:cubicBezTo>
                  <a:lnTo>
                    <a:pt x="320" y="1537"/>
                  </a:lnTo>
                  <a:cubicBezTo>
                    <a:pt x="372" y="1696"/>
                    <a:pt x="525" y="1798"/>
                    <a:pt x="685" y="1798"/>
                  </a:cubicBezTo>
                  <a:cubicBezTo>
                    <a:pt x="724" y="1798"/>
                    <a:pt x="764" y="1792"/>
                    <a:pt x="803" y="1779"/>
                  </a:cubicBezTo>
                  <a:lnTo>
                    <a:pt x="1573" y="1515"/>
                  </a:lnTo>
                  <a:cubicBezTo>
                    <a:pt x="1771" y="1449"/>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0"/>
            <p:cNvSpPr/>
            <p:nvPr/>
          </p:nvSpPr>
          <p:spPr>
            <a:xfrm>
              <a:off x="1091004" y="1320702"/>
              <a:ext cx="86053" cy="81368"/>
            </a:xfrm>
            <a:custGeom>
              <a:avLst/>
              <a:gdLst/>
              <a:ahLst/>
              <a:cxnLst/>
              <a:rect l="l" t="t" r="r" b="b"/>
              <a:pathLst>
                <a:path w="1892" h="1789" extrusionOk="0">
                  <a:moveTo>
                    <a:pt x="1213" y="0"/>
                  </a:moveTo>
                  <a:cubicBezTo>
                    <a:pt x="1172" y="0"/>
                    <a:pt x="1130" y="7"/>
                    <a:pt x="1089" y="20"/>
                  </a:cubicBezTo>
                  <a:lnTo>
                    <a:pt x="319" y="273"/>
                  </a:lnTo>
                  <a:cubicBezTo>
                    <a:pt x="110" y="339"/>
                    <a:pt x="0" y="559"/>
                    <a:pt x="77" y="757"/>
                  </a:cubicBezTo>
                  <a:lnTo>
                    <a:pt x="330" y="1527"/>
                  </a:lnTo>
                  <a:cubicBezTo>
                    <a:pt x="383" y="1686"/>
                    <a:pt x="528" y="1788"/>
                    <a:pt x="691" y="1788"/>
                  </a:cubicBezTo>
                  <a:cubicBezTo>
                    <a:pt x="731" y="1788"/>
                    <a:pt x="773" y="1782"/>
                    <a:pt x="814" y="1769"/>
                  </a:cubicBezTo>
                  <a:lnTo>
                    <a:pt x="1584" y="1516"/>
                  </a:lnTo>
                  <a:cubicBezTo>
                    <a:pt x="1782" y="1450"/>
                    <a:pt x="1892" y="1230"/>
                    <a:pt x="1826" y="1032"/>
                  </a:cubicBezTo>
                  <a:lnTo>
                    <a:pt x="1573" y="262"/>
                  </a:lnTo>
                  <a:cubicBezTo>
                    <a:pt x="1520" y="97"/>
                    <a:pt x="1371" y="0"/>
                    <a:pt x="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0"/>
            <p:cNvSpPr/>
            <p:nvPr/>
          </p:nvSpPr>
          <p:spPr>
            <a:xfrm>
              <a:off x="1181014" y="1261211"/>
              <a:ext cx="175108" cy="111341"/>
            </a:xfrm>
            <a:custGeom>
              <a:avLst/>
              <a:gdLst/>
              <a:ahLst/>
              <a:cxnLst/>
              <a:rect l="l" t="t" r="r" b="b"/>
              <a:pathLst>
                <a:path w="3850" h="2448" extrusionOk="0">
                  <a:moveTo>
                    <a:pt x="3164" y="1"/>
                  </a:moveTo>
                  <a:cubicBezTo>
                    <a:pt x="3125" y="1"/>
                    <a:pt x="3086" y="7"/>
                    <a:pt x="3047" y="20"/>
                  </a:cubicBezTo>
                  <a:lnTo>
                    <a:pt x="298" y="933"/>
                  </a:lnTo>
                  <a:cubicBezTo>
                    <a:pt x="111" y="999"/>
                    <a:pt x="1" y="1207"/>
                    <a:pt x="67" y="1405"/>
                  </a:cubicBezTo>
                  <a:lnTo>
                    <a:pt x="330" y="2186"/>
                  </a:lnTo>
                  <a:cubicBezTo>
                    <a:pt x="383" y="2345"/>
                    <a:pt x="529" y="2447"/>
                    <a:pt x="686" y="2447"/>
                  </a:cubicBezTo>
                  <a:cubicBezTo>
                    <a:pt x="725" y="2447"/>
                    <a:pt x="764" y="2441"/>
                    <a:pt x="803" y="2428"/>
                  </a:cubicBezTo>
                  <a:lnTo>
                    <a:pt x="3542" y="1515"/>
                  </a:lnTo>
                  <a:cubicBezTo>
                    <a:pt x="3740" y="1449"/>
                    <a:pt x="3850" y="1240"/>
                    <a:pt x="3784" y="1043"/>
                  </a:cubicBezTo>
                  <a:lnTo>
                    <a:pt x="3520" y="262"/>
                  </a:lnTo>
                  <a:cubicBezTo>
                    <a:pt x="3467" y="103"/>
                    <a:pt x="3322" y="1"/>
                    <a:pt x="31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0"/>
            <p:cNvSpPr/>
            <p:nvPr/>
          </p:nvSpPr>
          <p:spPr>
            <a:xfrm>
              <a:off x="969202" y="969168"/>
              <a:ext cx="55807" cy="96559"/>
            </a:xfrm>
            <a:custGeom>
              <a:avLst/>
              <a:gdLst/>
              <a:ahLst/>
              <a:cxnLst/>
              <a:rect l="l" t="t" r="r" b="b"/>
              <a:pathLst>
                <a:path w="1227" h="2123" extrusionOk="0">
                  <a:moveTo>
                    <a:pt x="976" y="0"/>
                  </a:moveTo>
                  <a:cubicBezTo>
                    <a:pt x="918" y="0"/>
                    <a:pt x="868" y="34"/>
                    <a:pt x="853" y="117"/>
                  </a:cubicBezTo>
                  <a:cubicBezTo>
                    <a:pt x="732" y="744"/>
                    <a:pt x="479" y="1283"/>
                    <a:pt x="105" y="1800"/>
                  </a:cubicBezTo>
                  <a:cubicBezTo>
                    <a:pt x="1" y="1952"/>
                    <a:pt x="159" y="2122"/>
                    <a:pt x="313" y="2122"/>
                  </a:cubicBezTo>
                  <a:cubicBezTo>
                    <a:pt x="370" y="2122"/>
                    <a:pt x="426" y="2099"/>
                    <a:pt x="468" y="2042"/>
                  </a:cubicBezTo>
                  <a:cubicBezTo>
                    <a:pt x="864" y="1536"/>
                    <a:pt x="1106" y="898"/>
                    <a:pt x="1204" y="260"/>
                  </a:cubicBezTo>
                  <a:cubicBezTo>
                    <a:pt x="1226" y="123"/>
                    <a:pt x="1087" y="0"/>
                    <a:pt x="97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0"/>
            <p:cNvSpPr/>
            <p:nvPr/>
          </p:nvSpPr>
          <p:spPr>
            <a:xfrm>
              <a:off x="1059166" y="930599"/>
              <a:ext cx="51031" cy="112751"/>
            </a:xfrm>
            <a:custGeom>
              <a:avLst/>
              <a:gdLst/>
              <a:ahLst/>
              <a:cxnLst/>
              <a:rect l="l" t="t" r="r" b="b"/>
              <a:pathLst>
                <a:path w="1122" h="2479" extrusionOk="0">
                  <a:moveTo>
                    <a:pt x="909" y="0"/>
                  </a:moveTo>
                  <a:cubicBezTo>
                    <a:pt x="859" y="0"/>
                    <a:pt x="814" y="28"/>
                    <a:pt x="799" y="97"/>
                  </a:cubicBezTo>
                  <a:cubicBezTo>
                    <a:pt x="711" y="460"/>
                    <a:pt x="601" y="834"/>
                    <a:pt x="469" y="1185"/>
                  </a:cubicBezTo>
                  <a:cubicBezTo>
                    <a:pt x="337" y="1537"/>
                    <a:pt x="139" y="1867"/>
                    <a:pt x="40" y="2230"/>
                  </a:cubicBezTo>
                  <a:cubicBezTo>
                    <a:pt x="1" y="2357"/>
                    <a:pt x="110" y="2478"/>
                    <a:pt x="223" y="2478"/>
                  </a:cubicBezTo>
                  <a:cubicBezTo>
                    <a:pt x="267" y="2478"/>
                    <a:pt x="311" y="2460"/>
                    <a:pt x="348" y="2417"/>
                  </a:cubicBezTo>
                  <a:cubicBezTo>
                    <a:pt x="821" y="1845"/>
                    <a:pt x="1008" y="921"/>
                    <a:pt x="1107" y="207"/>
                  </a:cubicBezTo>
                  <a:cubicBezTo>
                    <a:pt x="1121" y="99"/>
                    <a:pt x="1004" y="0"/>
                    <a:pt x="90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0"/>
            <p:cNvSpPr/>
            <p:nvPr/>
          </p:nvSpPr>
          <p:spPr>
            <a:xfrm>
              <a:off x="1187109" y="800746"/>
              <a:ext cx="73227" cy="60947"/>
            </a:xfrm>
            <a:custGeom>
              <a:avLst/>
              <a:gdLst/>
              <a:ahLst/>
              <a:cxnLst/>
              <a:rect l="l" t="t" r="r" b="b"/>
              <a:pathLst>
                <a:path w="1610" h="1340" extrusionOk="0">
                  <a:moveTo>
                    <a:pt x="190" y="1"/>
                  </a:moveTo>
                  <a:cubicBezTo>
                    <a:pt x="1" y="1"/>
                    <a:pt x="21" y="304"/>
                    <a:pt x="207" y="345"/>
                  </a:cubicBezTo>
                  <a:cubicBezTo>
                    <a:pt x="735" y="466"/>
                    <a:pt x="1043" y="818"/>
                    <a:pt x="1296" y="1269"/>
                  </a:cubicBezTo>
                  <a:cubicBezTo>
                    <a:pt x="1329" y="1318"/>
                    <a:pt x="1382" y="1339"/>
                    <a:pt x="1434" y="1339"/>
                  </a:cubicBezTo>
                  <a:cubicBezTo>
                    <a:pt x="1523" y="1339"/>
                    <a:pt x="1610" y="1275"/>
                    <a:pt x="1582" y="1170"/>
                  </a:cubicBezTo>
                  <a:cubicBezTo>
                    <a:pt x="1406" y="565"/>
                    <a:pt x="823" y="136"/>
                    <a:pt x="229" y="4"/>
                  </a:cubicBezTo>
                  <a:cubicBezTo>
                    <a:pt x="216" y="2"/>
                    <a:pt x="202" y="1"/>
                    <a:pt x="19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0"/>
            <p:cNvSpPr/>
            <p:nvPr/>
          </p:nvSpPr>
          <p:spPr>
            <a:xfrm>
              <a:off x="1248555" y="1060633"/>
              <a:ext cx="25379" cy="41707"/>
            </a:xfrm>
            <a:custGeom>
              <a:avLst/>
              <a:gdLst/>
              <a:ahLst/>
              <a:cxnLst/>
              <a:rect l="l" t="t" r="r" b="b"/>
              <a:pathLst>
                <a:path w="558" h="917" extrusionOk="0">
                  <a:moveTo>
                    <a:pt x="150" y="1"/>
                  </a:moveTo>
                  <a:cubicBezTo>
                    <a:pt x="72" y="1"/>
                    <a:pt x="0" y="53"/>
                    <a:pt x="11" y="163"/>
                  </a:cubicBezTo>
                  <a:cubicBezTo>
                    <a:pt x="22" y="416"/>
                    <a:pt x="99" y="691"/>
                    <a:pt x="275" y="867"/>
                  </a:cubicBezTo>
                  <a:cubicBezTo>
                    <a:pt x="310" y="902"/>
                    <a:pt x="348" y="917"/>
                    <a:pt x="383" y="917"/>
                  </a:cubicBezTo>
                  <a:cubicBezTo>
                    <a:pt x="479" y="917"/>
                    <a:pt x="557" y="804"/>
                    <a:pt x="517" y="691"/>
                  </a:cubicBezTo>
                  <a:lnTo>
                    <a:pt x="517" y="691"/>
                  </a:lnTo>
                  <a:lnTo>
                    <a:pt x="517" y="702"/>
                  </a:lnTo>
                  <a:cubicBezTo>
                    <a:pt x="484" y="603"/>
                    <a:pt x="429" y="526"/>
                    <a:pt x="396" y="427"/>
                  </a:cubicBezTo>
                  <a:cubicBezTo>
                    <a:pt x="363" y="339"/>
                    <a:pt x="341" y="251"/>
                    <a:pt x="330" y="152"/>
                  </a:cubicBezTo>
                  <a:cubicBezTo>
                    <a:pt x="314" y="53"/>
                    <a:pt x="228" y="1"/>
                    <a:pt x="15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0"/>
            <p:cNvSpPr/>
            <p:nvPr/>
          </p:nvSpPr>
          <p:spPr>
            <a:xfrm>
              <a:off x="1283986" y="1171065"/>
              <a:ext cx="24606" cy="41571"/>
            </a:xfrm>
            <a:custGeom>
              <a:avLst/>
              <a:gdLst/>
              <a:ahLst/>
              <a:cxnLst/>
              <a:rect l="l" t="t" r="r" b="b"/>
              <a:pathLst>
                <a:path w="541" h="914" extrusionOk="0">
                  <a:moveTo>
                    <a:pt x="169" y="0"/>
                  </a:moveTo>
                  <a:cubicBezTo>
                    <a:pt x="79" y="0"/>
                    <a:pt x="0" y="74"/>
                    <a:pt x="46" y="198"/>
                  </a:cubicBezTo>
                  <a:cubicBezTo>
                    <a:pt x="90" y="297"/>
                    <a:pt x="123" y="396"/>
                    <a:pt x="156" y="495"/>
                  </a:cubicBezTo>
                  <a:cubicBezTo>
                    <a:pt x="178" y="594"/>
                    <a:pt x="200" y="704"/>
                    <a:pt x="244" y="803"/>
                  </a:cubicBezTo>
                  <a:cubicBezTo>
                    <a:pt x="273" y="868"/>
                    <a:pt x="353" y="914"/>
                    <a:pt x="421" y="914"/>
                  </a:cubicBezTo>
                  <a:cubicBezTo>
                    <a:pt x="480" y="914"/>
                    <a:pt x="530" y="879"/>
                    <a:pt x="530" y="792"/>
                  </a:cubicBezTo>
                  <a:cubicBezTo>
                    <a:pt x="541" y="561"/>
                    <a:pt x="420" y="308"/>
                    <a:pt x="321" y="110"/>
                  </a:cubicBezTo>
                  <a:lnTo>
                    <a:pt x="332" y="110"/>
                  </a:lnTo>
                  <a:cubicBezTo>
                    <a:pt x="296" y="35"/>
                    <a:pt x="23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0"/>
            <p:cNvSpPr/>
            <p:nvPr/>
          </p:nvSpPr>
          <p:spPr>
            <a:xfrm>
              <a:off x="1319554" y="1280086"/>
              <a:ext cx="18057" cy="28563"/>
            </a:xfrm>
            <a:custGeom>
              <a:avLst/>
              <a:gdLst/>
              <a:ahLst/>
              <a:cxnLst/>
              <a:rect l="l" t="t" r="r" b="b"/>
              <a:pathLst>
                <a:path w="397" h="628" extrusionOk="0">
                  <a:moveTo>
                    <a:pt x="155" y="1"/>
                  </a:moveTo>
                  <a:cubicBezTo>
                    <a:pt x="67" y="1"/>
                    <a:pt x="1" y="89"/>
                    <a:pt x="23" y="166"/>
                  </a:cubicBezTo>
                  <a:cubicBezTo>
                    <a:pt x="45" y="287"/>
                    <a:pt x="56" y="397"/>
                    <a:pt x="78" y="518"/>
                  </a:cubicBezTo>
                  <a:cubicBezTo>
                    <a:pt x="100" y="573"/>
                    <a:pt x="177" y="628"/>
                    <a:pt x="243" y="628"/>
                  </a:cubicBezTo>
                  <a:cubicBezTo>
                    <a:pt x="320" y="628"/>
                    <a:pt x="353" y="573"/>
                    <a:pt x="375" y="507"/>
                  </a:cubicBezTo>
                  <a:cubicBezTo>
                    <a:pt x="397" y="397"/>
                    <a:pt x="364" y="265"/>
                    <a:pt x="331" y="155"/>
                  </a:cubicBezTo>
                  <a:cubicBezTo>
                    <a:pt x="309" y="78"/>
                    <a:pt x="243"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0"/>
            <p:cNvSpPr/>
            <p:nvPr/>
          </p:nvSpPr>
          <p:spPr>
            <a:xfrm>
              <a:off x="1140489" y="1337212"/>
              <a:ext cx="20558" cy="30974"/>
            </a:xfrm>
            <a:custGeom>
              <a:avLst/>
              <a:gdLst/>
              <a:ahLst/>
              <a:cxnLst/>
              <a:rect l="l" t="t" r="r" b="b"/>
              <a:pathLst>
                <a:path w="452" h="681" extrusionOk="0">
                  <a:moveTo>
                    <a:pt x="158" y="1"/>
                  </a:moveTo>
                  <a:cubicBezTo>
                    <a:pt x="143" y="1"/>
                    <a:pt x="127" y="3"/>
                    <a:pt x="111" y="9"/>
                  </a:cubicBezTo>
                  <a:cubicBezTo>
                    <a:pt x="23" y="42"/>
                    <a:pt x="1" y="141"/>
                    <a:pt x="34" y="218"/>
                  </a:cubicBezTo>
                  <a:cubicBezTo>
                    <a:pt x="56" y="273"/>
                    <a:pt x="78" y="328"/>
                    <a:pt x="100" y="383"/>
                  </a:cubicBezTo>
                  <a:cubicBezTo>
                    <a:pt x="111" y="438"/>
                    <a:pt x="122" y="504"/>
                    <a:pt x="144" y="559"/>
                  </a:cubicBezTo>
                  <a:cubicBezTo>
                    <a:pt x="177" y="625"/>
                    <a:pt x="232" y="680"/>
                    <a:pt x="309" y="680"/>
                  </a:cubicBezTo>
                  <a:cubicBezTo>
                    <a:pt x="375" y="680"/>
                    <a:pt x="430" y="625"/>
                    <a:pt x="441" y="559"/>
                  </a:cubicBezTo>
                  <a:cubicBezTo>
                    <a:pt x="452" y="416"/>
                    <a:pt x="386" y="251"/>
                    <a:pt x="320" y="119"/>
                  </a:cubicBezTo>
                  <a:cubicBezTo>
                    <a:pt x="293" y="56"/>
                    <a:pt x="229" y="1"/>
                    <a:pt x="15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0"/>
            <p:cNvSpPr/>
            <p:nvPr/>
          </p:nvSpPr>
          <p:spPr>
            <a:xfrm>
              <a:off x="1192521" y="1203812"/>
              <a:ext cx="25061" cy="33020"/>
            </a:xfrm>
            <a:custGeom>
              <a:avLst/>
              <a:gdLst/>
              <a:ahLst/>
              <a:cxnLst/>
              <a:rect l="l" t="t" r="r" b="b"/>
              <a:pathLst>
                <a:path w="551" h="726" extrusionOk="0">
                  <a:moveTo>
                    <a:pt x="164" y="0"/>
                  </a:moveTo>
                  <a:cubicBezTo>
                    <a:pt x="134" y="0"/>
                    <a:pt x="105" y="9"/>
                    <a:pt x="77" y="28"/>
                  </a:cubicBezTo>
                  <a:cubicBezTo>
                    <a:pt x="1" y="83"/>
                    <a:pt x="12" y="193"/>
                    <a:pt x="67" y="259"/>
                  </a:cubicBezTo>
                  <a:cubicBezTo>
                    <a:pt x="132" y="369"/>
                    <a:pt x="99" y="490"/>
                    <a:pt x="143" y="611"/>
                  </a:cubicBezTo>
                  <a:cubicBezTo>
                    <a:pt x="171" y="679"/>
                    <a:pt x="244" y="726"/>
                    <a:pt x="314" y="726"/>
                  </a:cubicBezTo>
                  <a:cubicBezTo>
                    <a:pt x="358" y="726"/>
                    <a:pt x="400" y="708"/>
                    <a:pt x="429" y="666"/>
                  </a:cubicBezTo>
                  <a:cubicBezTo>
                    <a:pt x="550" y="501"/>
                    <a:pt x="429" y="215"/>
                    <a:pt x="308" y="72"/>
                  </a:cubicBezTo>
                  <a:cubicBezTo>
                    <a:pt x="273" y="29"/>
                    <a:pt x="219" y="0"/>
                    <a:pt x="164"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0"/>
            <p:cNvSpPr/>
            <p:nvPr/>
          </p:nvSpPr>
          <p:spPr>
            <a:xfrm>
              <a:off x="1155680" y="1085285"/>
              <a:ext cx="30428" cy="37750"/>
            </a:xfrm>
            <a:custGeom>
              <a:avLst/>
              <a:gdLst/>
              <a:ahLst/>
              <a:cxnLst/>
              <a:rect l="l" t="t" r="r" b="b"/>
              <a:pathLst>
                <a:path w="669" h="830" extrusionOk="0">
                  <a:moveTo>
                    <a:pt x="155" y="1"/>
                  </a:moveTo>
                  <a:cubicBezTo>
                    <a:pt x="50" y="1"/>
                    <a:pt x="0" y="117"/>
                    <a:pt x="30" y="215"/>
                  </a:cubicBezTo>
                  <a:cubicBezTo>
                    <a:pt x="96" y="424"/>
                    <a:pt x="228" y="688"/>
                    <a:pt x="426" y="809"/>
                  </a:cubicBezTo>
                  <a:cubicBezTo>
                    <a:pt x="450" y="823"/>
                    <a:pt x="474" y="829"/>
                    <a:pt x="497" y="829"/>
                  </a:cubicBezTo>
                  <a:cubicBezTo>
                    <a:pt x="597" y="829"/>
                    <a:pt x="668" y="709"/>
                    <a:pt x="624" y="611"/>
                  </a:cubicBezTo>
                  <a:cubicBezTo>
                    <a:pt x="591" y="523"/>
                    <a:pt x="514" y="457"/>
                    <a:pt x="470" y="380"/>
                  </a:cubicBezTo>
                  <a:cubicBezTo>
                    <a:pt x="426" y="325"/>
                    <a:pt x="393" y="270"/>
                    <a:pt x="360" y="204"/>
                  </a:cubicBezTo>
                  <a:cubicBezTo>
                    <a:pt x="327" y="127"/>
                    <a:pt x="294" y="28"/>
                    <a:pt x="195" y="6"/>
                  </a:cubicBezTo>
                  <a:cubicBezTo>
                    <a:pt x="181" y="2"/>
                    <a:pt x="167"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0"/>
            <p:cNvSpPr/>
            <p:nvPr/>
          </p:nvSpPr>
          <p:spPr>
            <a:xfrm>
              <a:off x="1075676" y="1119624"/>
              <a:ext cx="28381" cy="39979"/>
            </a:xfrm>
            <a:custGeom>
              <a:avLst/>
              <a:gdLst/>
              <a:ahLst/>
              <a:cxnLst/>
              <a:rect l="l" t="t" r="r" b="b"/>
              <a:pathLst>
                <a:path w="624" h="879" extrusionOk="0">
                  <a:moveTo>
                    <a:pt x="183" y="1"/>
                  </a:moveTo>
                  <a:cubicBezTo>
                    <a:pt x="89" y="1"/>
                    <a:pt x="0" y="86"/>
                    <a:pt x="40" y="219"/>
                  </a:cubicBezTo>
                  <a:lnTo>
                    <a:pt x="172" y="592"/>
                  </a:lnTo>
                  <a:cubicBezTo>
                    <a:pt x="204" y="699"/>
                    <a:pt x="267" y="879"/>
                    <a:pt x="402" y="879"/>
                  </a:cubicBezTo>
                  <a:cubicBezTo>
                    <a:pt x="406" y="879"/>
                    <a:pt x="410" y="879"/>
                    <a:pt x="414" y="878"/>
                  </a:cubicBezTo>
                  <a:cubicBezTo>
                    <a:pt x="623" y="867"/>
                    <a:pt x="535" y="603"/>
                    <a:pt x="491" y="494"/>
                  </a:cubicBezTo>
                  <a:cubicBezTo>
                    <a:pt x="436" y="373"/>
                    <a:pt x="392" y="241"/>
                    <a:pt x="337" y="120"/>
                  </a:cubicBezTo>
                  <a:cubicBezTo>
                    <a:pt x="307" y="37"/>
                    <a:pt x="244" y="1"/>
                    <a:pt x="18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0"/>
            <p:cNvSpPr/>
            <p:nvPr/>
          </p:nvSpPr>
          <p:spPr>
            <a:xfrm>
              <a:off x="980709" y="1150598"/>
              <a:ext cx="23787" cy="37250"/>
            </a:xfrm>
            <a:custGeom>
              <a:avLst/>
              <a:gdLst/>
              <a:ahLst/>
              <a:cxnLst/>
              <a:rect l="l" t="t" r="r" b="b"/>
              <a:pathLst>
                <a:path w="523" h="819" extrusionOk="0">
                  <a:moveTo>
                    <a:pt x="126" y="0"/>
                  </a:moveTo>
                  <a:cubicBezTo>
                    <a:pt x="58" y="0"/>
                    <a:pt x="1" y="39"/>
                    <a:pt x="6" y="131"/>
                  </a:cubicBezTo>
                  <a:cubicBezTo>
                    <a:pt x="6" y="263"/>
                    <a:pt x="28" y="384"/>
                    <a:pt x="72" y="505"/>
                  </a:cubicBezTo>
                  <a:cubicBezTo>
                    <a:pt x="127" y="637"/>
                    <a:pt x="204" y="780"/>
                    <a:pt x="347" y="813"/>
                  </a:cubicBezTo>
                  <a:cubicBezTo>
                    <a:pt x="360" y="817"/>
                    <a:pt x="373" y="818"/>
                    <a:pt x="386" y="818"/>
                  </a:cubicBezTo>
                  <a:cubicBezTo>
                    <a:pt x="456" y="818"/>
                    <a:pt x="512" y="769"/>
                    <a:pt x="512" y="703"/>
                  </a:cubicBezTo>
                  <a:cubicBezTo>
                    <a:pt x="523" y="582"/>
                    <a:pt x="457" y="516"/>
                    <a:pt x="413" y="428"/>
                  </a:cubicBezTo>
                  <a:cubicBezTo>
                    <a:pt x="369" y="340"/>
                    <a:pt x="336" y="252"/>
                    <a:pt x="325" y="153"/>
                  </a:cubicBezTo>
                  <a:cubicBezTo>
                    <a:pt x="312" y="61"/>
                    <a:pt x="211" y="0"/>
                    <a:pt x="12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0"/>
            <p:cNvSpPr/>
            <p:nvPr/>
          </p:nvSpPr>
          <p:spPr>
            <a:xfrm>
              <a:off x="1016458" y="1264077"/>
              <a:ext cx="29018" cy="41844"/>
            </a:xfrm>
            <a:custGeom>
              <a:avLst/>
              <a:gdLst/>
              <a:ahLst/>
              <a:cxnLst/>
              <a:rect l="l" t="t" r="r" b="b"/>
              <a:pathLst>
                <a:path w="638" h="920" extrusionOk="0">
                  <a:moveTo>
                    <a:pt x="176" y="1"/>
                  </a:moveTo>
                  <a:cubicBezTo>
                    <a:pt x="78" y="12"/>
                    <a:pt x="1" y="133"/>
                    <a:pt x="56" y="221"/>
                  </a:cubicBezTo>
                  <a:cubicBezTo>
                    <a:pt x="78" y="254"/>
                    <a:pt x="88" y="331"/>
                    <a:pt x="99" y="375"/>
                  </a:cubicBezTo>
                  <a:cubicBezTo>
                    <a:pt x="121" y="430"/>
                    <a:pt x="143" y="485"/>
                    <a:pt x="165" y="540"/>
                  </a:cubicBezTo>
                  <a:cubicBezTo>
                    <a:pt x="209" y="661"/>
                    <a:pt x="275" y="782"/>
                    <a:pt x="374" y="870"/>
                  </a:cubicBezTo>
                  <a:cubicBezTo>
                    <a:pt x="407" y="905"/>
                    <a:pt x="441" y="920"/>
                    <a:pt x="474" y="920"/>
                  </a:cubicBezTo>
                  <a:cubicBezTo>
                    <a:pt x="563" y="920"/>
                    <a:pt x="638" y="807"/>
                    <a:pt x="605" y="694"/>
                  </a:cubicBezTo>
                  <a:lnTo>
                    <a:pt x="605" y="694"/>
                  </a:lnTo>
                  <a:lnTo>
                    <a:pt x="605" y="705"/>
                  </a:lnTo>
                  <a:cubicBezTo>
                    <a:pt x="539" y="518"/>
                    <a:pt x="429" y="364"/>
                    <a:pt x="363" y="177"/>
                  </a:cubicBezTo>
                  <a:cubicBezTo>
                    <a:pt x="330" y="89"/>
                    <a:pt x="275" y="1"/>
                    <a:pt x="176"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0"/>
            <p:cNvSpPr/>
            <p:nvPr/>
          </p:nvSpPr>
          <p:spPr>
            <a:xfrm>
              <a:off x="1048978" y="1366731"/>
              <a:ext cx="28199" cy="41162"/>
            </a:xfrm>
            <a:custGeom>
              <a:avLst/>
              <a:gdLst/>
              <a:ahLst/>
              <a:cxnLst/>
              <a:rect l="l" t="t" r="r" b="b"/>
              <a:pathLst>
                <a:path w="620" h="905" extrusionOk="0">
                  <a:moveTo>
                    <a:pt x="169" y="0"/>
                  </a:moveTo>
                  <a:cubicBezTo>
                    <a:pt x="153" y="0"/>
                    <a:pt x="137" y="3"/>
                    <a:pt x="121" y="9"/>
                  </a:cubicBezTo>
                  <a:cubicBezTo>
                    <a:pt x="33" y="42"/>
                    <a:pt x="0" y="152"/>
                    <a:pt x="44" y="229"/>
                  </a:cubicBezTo>
                  <a:cubicBezTo>
                    <a:pt x="88" y="328"/>
                    <a:pt x="143" y="427"/>
                    <a:pt x="187" y="526"/>
                  </a:cubicBezTo>
                  <a:cubicBezTo>
                    <a:pt x="231" y="636"/>
                    <a:pt x="264" y="735"/>
                    <a:pt x="330" y="834"/>
                  </a:cubicBezTo>
                  <a:cubicBezTo>
                    <a:pt x="367" y="882"/>
                    <a:pt x="416" y="904"/>
                    <a:pt x="463" y="904"/>
                  </a:cubicBezTo>
                  <a:cubicBezTo>
                    <a:pt x="545" y="904"/>
                    <a:pt x="619" y="839"/>
                    <a:pt x="605" y="735"/>
                  </a:cubicBezTo>
                  <a:cubicBezTo>
                    <a:pt x="594" y="526"/>
                    <a:pt x="440" y="295"/>
                    <a:pt x="341" y="119"/>
                  </a:cubicBezTo>
                  <a:cubicBezTo>
                    <a:pt x="305" y="56"/>
                    <a:pt x="24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0"/>
            <p:cNvSpPr/>
            <p:nvPr/>
          </p:nvSpPr>
          <p:spPr>
            <a:xfrm>
              <a:off x="1319235" y="1091652"/>
              <a:ext cx="61083" cy="150001"/>
            </a:xfrm>
            <a:custGeom>
              <a:avLst/>
              <a:gdLst/>
              <a:ahLst/>
              <a:cxnLst/>
              <a:rect l="l" t="t" r="r" b="b"/>
              <a:pathLst>
                <a:path w="1343" h="3298" extrusionOk="0">
                  <a:moveTo>
                    <a:pt x="173" y="1"/>
                  </a:moveTo>
                  <a:cubicBezTo>
                    <a:pt x="85" y="1"/>
                    <a:pt x="1" y="76"/>
                    <a:pt x="41" y="196"/>
                  </a:cubicBezTo>
                  <a:cubicBezTo>
                    <a:pt x="360" y="1196"/>
                    <a:pt x="657" y="2208"/>
                    <a:pt x="1042" y="3187"/>
                  </a:cubicBezTo>
                  <a:cubicBezTo>
                    <a:pt x="1073" y="3264"/>
                    <a:pt x="1132" y="3298"/>
                    <a:pt x="1188" y="3298"/>
                  </a:cubicBezTo>
                  <a:cubicBezTo>
                    <a:pt x="1269" y="3298"/>
                    <a:pt x="1342" y="3227"/>
                    <a:pt x="1316" y="3110"/>
                  </a:cubicBezTo>
                  <a:cubicBezTo>
                    <a:pt x="1031" y="2098"/>
                    <a:pt x="668" y="1109"/>
                    <a:pt x="316" y="108"/>
                  </a:cubicBezTo>
                  <a:cubicBezTo>
                    <a:pt x="290" y="34"/>
                    <a:pt x="230" y="1"/>
                    <a:pt x="17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CUSTOM_2_1_1_1_1_1">
    <p:spTree>
      <p:nvGrpSpPr>
        <p:cNvPr id="1" name="Shape 312"/>
        <p:cNvGrpSpPr/>
        <p:nvPr/>
      </p:nvGrpSpPr>
      <p:grpSpPr>
        <a:xfrm>
          <a:off x="0" y="0"/>
          <a:ext cx="0" cy="0"/>
          <a:chOff x="0" y="0"/>
          <a:chExt cx="0" cy="0"/>
        </a:xfrm>
      </p:grpSpPr>
      <p:sp>
        <p:nvSpPr>
          <p:cNvPr id="313" name="Google Shape;313;p21"/>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314" name="Google Shape;314;p21"/>
          <p:cNvSpPr txBox="1">
            <a:spLocks noGrp="1"/>
          </p:cNvSpPr>
          <p:nvPr>
            <p:ph type="title"/>
          </p:nvPr>
        </p:nvSpPr>
        <p:spPr>
          <a:xfrm>
            <a:off x="1094225" y="1409500"/>
            <a:ext cx="4863300" cy="661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5" name="Google Shape;315;p21"/>
          <p:cNvSpPr txBox="1">
            <a:spLocks noGrp="1"/>
          </p:cNvSpPr>
          <p:nvPr>
            <p:ph type="subTitle" idx="1"/>
          </p:nvPr>
        </p:nvSpPr>
        <p:spPr>
          <a:xfrm>
            <a:off x="1094225" y="2172325"/>
            <a:ext cx="4863300" cy="1519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vl1pPr>
            <a:lvl2pPr lvl="1" algn="ctr" rtl="0">
              <a:lnSpc>
                <a:spcPct val="115000"/>
              </a:lnSpc>
              <a:spcBef>
                <a:spcPts val="0"/>
              </a:spcBef>
              <a:spcAft>
                <a:spcPts val="0"/>
              </a:spcAft>
              <a:buSzPts val="1400"/>
              <a:buChar char="○"/>
              <a:defRPr/>
            </a:lvl2pPr>
            <a:lvl3pPr lvl="2" algn="ctr" rtl="0">
              <a:lnSpc>
                <a:spcPct val="115000"/>
              </a:lnSpc>
              <a:spcBef>
                <a:spcPts val="0"/>
              </a:spcBef>
              <a:spcAft>
                <a:spcPts val="0"/>
              </a:spcAft>
              <a:buSzPts val="1400"/>
              <a:buChar char="■"/>
              <a:defRPr/>
            </a:lvl3pPr>
            <a:lvl4pPr lvl="3" algn="ctr" rtl="0">
              <a:lnSpc>
                <a:spcPct val="115000"/>
              </a:lnSpc>
              <a:spcBef>
                <a:spcPts val="0"/>
              </a:spcBef>
              <a:spcAft>
                <a:spcPts val="0"/>
              </a:spcAft>
              <a:buSzPts val="1400"/>
              <a:buChar char="●"/>
              <a:defRPr/>
            </a:lvl4pPr>
            <a:lvl5pPr lvl="4" algn="ctr" rtl="0">
              <a:lnSpc>
                <a:spcPct val="115000"/>
              </a:lnSpc>
              <a:spcBef>
                <a:spcPts val="0"/>
              </a:spcBef>
              <a:spcAft>
                <a:spcPts val="0"/>
              </a:spcAft>
              <a:buSzPts val="1400"/>
              <a:buChar char="○"/>
              <a:defRPr/>
            </a:lvl5pPr>
            <a:lvl6pPr lvl="5" algn="ctr" rtl="0">
              <a:lnSpc>
                <a:spcPct val="115000"/>
              </a:lnSpc>
              <a:spcBef>
                <a:spcPts val="0"/>
              </a:spcBef>
              <a:spcAft>
                <a:spcPts val="0"/>
              </a:spcAft>
              <a:buSzPts val="1400"/>
              <a:buChar char="■"/>
              <a:defRPr/>
            </a:lvl6pPr>
            <a:lvl7pPr lvl="6" algn="ctr" rtl="0">
              <a:lnSpc>
                <a:spcPct val="115000"/>
              </a:lnSpc>
              <a:spcBef>
                <a:spcPts val="0"/>
              </a:spcBef>
              <a:spcAft>
                <a:spcPts val="0"/>
              </a:spcAft>
              <a:buSzPts val="1400"/>
              <a:buChar char="●"/>
              <a:defRPr/>
            </a:lvl7pPr>
            <a:lvl8pPr lvl="7" algn="ctr" rtl="0">
              <a:lnSpc>
                <a:spcPct val="115000"/>
              </a:lnSpc>
              <a:spcBef>
                <a:spcPts val="0"/>
              </a:spcBef>
              <a:spcAft>
                <a:spcPts val="0"/>
              </a:spcAft>
              <a:buSzPts val="1400"/>
              <a:buChar char="○"/>
              <a:defRPr/>
            </a:lvl8pPr>
            <a:lvl9pPr lvl="8" algn="ctr" rtl="0">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3">
  <p:cSld name="CUSTOM_2_1_1_1_1_1_1">
    <p:spTree>
      <p:nvGrpSpPr>
        <p:cNvPr id="1" name="Shape 316"/>
        <p:cNvGrpSpPr/>
        <p:nvPr/>
      </p:nvGrpSpPr>
      <p:grpSpPr>
        <a:xfrm>
          <a:off x="0" y="0"/>
          <a:ext cx="0" cy="0"/>
          <a:chOff x="0" y="0"/>
          <a:chExt cx="0" cy="0"/>
        </a:xfrm>
      </p:grpSpPr>
      <p:sp>
        <p:nvSpPr>
          <p:cNvPr id="317" name="Google Shape;317;p22"/>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318" name="Google Shape;318;p22"/>
          <p:cNvSpPr txBox="1">
            <a:spLocks noGrp="1"/>
          </p:cNvSpPr>
          <p:nvPr>
            <p:ph type="title"/>
          </p:nvPr>
        </p:nvSpPr>
        <p:spPr>
          <a:xfrm>
            <a:off x="1048875" y="1373475"/>
            <a:ext cx="2630100" cy="11391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9" name="Google Shape;319;p22"/>
          <p:cNvSpPr txBox="1">
            <a:spLocks noGrp="1"/>
          </p:cNvSpPr>
          <p:nvPr>
            <p:ph type="subTitle" idx="1"/>
          </p:nvPr>
        </p:nvSpPr>
        <p:spPr>
          <a:xfrm>
            <a:off x="1048875" y="2574488"/>
            <a:ext cx="2630100" cy="114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320" name="Google Shape;320;p22"/>
          <p:cNvGrpSpPr/>
          <p:nvPr/>
        </p:nvGrpSpPr>
        <p:grpSpPr>
          <a:xfrm>
            <a:off x="497748" y="549613"/>
            <a:ext cx="8033386" cy="3979715"/>
            <a:chOff x="497748" y="549613"/>
            <a:chExt cx="8033386" cy="3979715"/>
          </a:xfrm>
        </p:grpSpPr>
        <p:grpSp>
          <p:nvGrpSpPr>
            <p:cNvPr id="321" name="Google Shape;321;p22"/>
            <p:cNvGrpSpPr/>
            <p:nvPr/>
          </p:nvGrpSpPr>
          <p:grpSpPr>
            <a:xfrm>
              <a:off x="8159134" y="4324421"/>
              <a:ext cx="372000" cy="204906"/>
              <a:chOff x="9982400" y="628400"/>
              <a:chExt cx="44300" cy="24400"/>
            </a:xfrm>
          </p:grpSpPr>
          <p:sp>
            <p:nvSpPr>
              <p:cNvPr id="322" name="Google Shape;322;p2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 name="Google Shape;327;p22"/>
            <p:cNvGrpSpPr/>
            <p:nvPr/>
          </p:nvGrpSpPr>
          <p:grpSpPr>
            <a:xfrm rot="314253" flipH="1">
              <a:off x="515690" y="583338"/>
              <a:ext cx="758467" cy="427794"/>
              <a:chOff x="10133400" y="-284687"/>
              <a:chExt cx="562901" cy="317490"/>
            </a:xfrm>
          </p:grpSpPr>
          <p:sp>
            <p:nvSpPr>
              <p:cNvPr id="328" name="Google Shape;328;p2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0" name="Google Shape;330;p22"/>
              <p:cNvGrpSpPr/>
              <p:nvPr/>
            </p:nvGrpSpPr>
            <p:grpSpPr>
              <a:xfrm>
                <a:off x="10307231" y="-214286"/>
                <a:ext cx="389070" cy="135070"/>
                <a:chOff x="9850175" y="941400"/>
                <a:chExt cx="103125" cy="35800"/>
              </a:xfrm>
            </p:grpSpPr>
            <p:sp>
              <p:nvSpPr>
                <p:cNvPr id="331" name="Google Shape;331;p2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4">
  <p:cSld name="CUSTOM_2_1_1_1_1_1_1_1">
    <p:spTree>
      <p:nvGrpSpPr>
        <p:cNvPr id="1" name="Shape 333"/>
        <p:cNvGrpSpPr/>
        <p:nvPr/>
      </p:nvGrpSpPr>
      <p:grpSpPr>
        <a:xfrm>
          <a:off x="0" y="0"/>
          <a:ext cx="0" cy="0"/>
          <a:chOff x="0" y="0"/>
          <a:chExt cx="0" cy="0"/>
        </a:xfrm>
      </p:grpSpPr>
      <p:sp>
        <p:nvSpPr>
          <p:cNvPr id="334" name="Google Shape;334;p23"/>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335" name="Google Shape;335;p23"/>
          <p:cNvSpPr txBox="1">
            <a:spLocks noGrp="1"/>
          </p:cNvSpPr>
          <p:nvPr>
            <p:ph type="title"/>
          </p:nvPr>
        </p:nvSpPr>
        <p:spPr>
          <a:xfrm>
            <a:off x="4950300" y="1373475"/>
            <a:ext cx="2630100" cy="1139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100"/>
              <a:buNone/>
              <a:defRPr/>
            </a:lvl1pPr>
            <a:lvl2pPr lvl="1" algn="r" rtl="0">
              <a:spcBef>
                <a:spcPts val="0"/>
              </a:spcBef>
              <a:spcAft>
                <a:spcPts val="0"/>
              </a:spcAft>
              <a:buSzPts val="3100"/>
              <a:buNone/>
              <a:defRPr/>
            </a:lvl2pPr>
            <a:lvl3pPr lvl="2" algn="r" rtl="0">
              <a:spcBef>
                <a:spcPts val="0"/>
              </a:spcBef>
              <a:spcAft>
                <a:spcPts val="0"/>
              </a:spcAft>
              <a:buSzPts val="3100"/>
              <a:buNone/>
              <a:defRPr/>
            </a:lvl3pPr>
            <a:lvl4pPr lvl="3" algn="r" rtl="0">
              <a:spcBef>
                <a:spcPts val="0"/>
              </a:spcBef>
              <a:spcAft>
                <a:spcPts val="0"/>
              </a:spcAft>
              <a:buSzPts val="3100"/>
              <a:buNone/>
              <a:defRPr/>
            </a:lvl4pPr>
            <a:lvl5pPr lvl="4" algn="r" rtl="0">
              <a:spcBef>
                <a:spcPts val="0"/>
              </a:spcBef>
              <a:spcAft>
                <a:spcPts val="0"/>
              </a:spcAft>
              <a:buSzPts val="3100"/>
              <a:buNone/>
              <a:defRPr/>
            </a:lvl5pPr>
            <a:lvl6pPr lvl="5" algn="r" rtl="0">
              <a:spcBef>
                <a:spcPts val="0"/>
              </a:spcBef>
              <a:spcAft>
                <a:spcPts val="0"/>
              </a:spcAft>
              <a:buSzPts val="3100"/>
              <a:buNone/>
              <a:defRPr/>
            </a:lvl6pPr>
            <a:lvl7pPr lvl="6" algn="r" rtl="0">
              <a:spcBef>
                <a:spcPts val="0"/>
              </a:spcBef>
              <a:spcAft>
                <a:spcPts val="0"/>
              </a:spcAft>
              <a:buSzPts val="3100"/>
              <a:buNone/>
              <a:defRPr/>
            </a:lvl7pPr>
            <a:lvl8pPr lvl="7" algn="r" rtl="0">
              <a:spcBef>
                <a:spcPts val="0"/>
              </a:spcBef>
              <a:spcAft>
                <a:spcPts val="0"/>
              </a:spcAft>
              <a:buSzPts val="3100"/>
              <a:buNone/>
              <a:defRPr/>
            </a:lvl8pPr>
            <a:lvl9pPr lvl="8" algn="r" rtl="0">
              <a:spcBef>
                <a:spcPts val="0"/>
              </a:spcBef>
              <a:spcAft>
                <a:spcPts val="0"/>
              </a:spcAft>
              <a:buSzPts val="3100"/>
              <a:buNone/>
              <a:defRPr/>
            </a:lvl9pPr>
          </a:lstStyle>
          <a:p>
            <a:endParaRPr/>
          </a:p>
        </p:txBody>
      </p:sp>
      <p:sp>
        <p:nvSpPr>
          <p:cNvPr id="336" name="Google Shape;336;p23"/>
          <p:cNvSpPr txBox="1">
            <a:spLocks noGrp="1"/>
          </p:cNvSpPr>
          <p:nvPr>
            <p:ph type="subTitle" idx="1"/>
          </p:nvPr>
        </p:nvSpPr>
        <p:spPr>
          <a:xfrm>
            <a:off x="4950300" y="2574488"/>
            <a:ext cx="2630100" cy="11436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1400"/>
              <a:buNone/>
              <a:defRPr/>
            </a:lvl1pPr>
            <a:lvl2pPr lvl="1" algn="r" rtl="0">
              <a:lnSpc>
                <a:spcPct val="115000"/>
              </a:lnSpc>
              <a:spcBef>
                <a:spcPts val="0"/>
              </a:spcBef>
              <a:spcAft>
                <a:spcPts val="0"/>
              </a:spcAft>
              <a:buSzPts val="1400"/>
              <a:buNone/>
              <a:defRPr/>
            </a:lvl2pPr>
            <a:lvl3pPr lvl="2" algn="r" rtl="0">
              <a:lnSpc>
                <a:spcPct val="115000"/>
              </a:lnSpc>
              <a:spcBef>
                <a:spcPts val="0"/>
              </a:spcBef>
              <a:spcAft>
                <a:spcPts val="0"/>
              </a:spcAft>
              <a:buSzPts val="1400"/>
              <a:buNone/>
              <a:defRPr/>
            </a:lvl3pPr>
            <a:lvl4pPr lvl="3" algn="r" rtl="0">
              <a:lnSpc>
                <a:spcPct val="115000"/>
              </a:lnSpc>
              <a:spcBef>
                <a:spcPts val="0"/>
              </a:spcBef>
              <a:spcAft>
                <a:spcPts val="0"/>
              </a:spcAft>
              <a:buSzPts val="1400"/>
              <a:buNone/>
              <a:defRPr/>
            </a:lvl4pPr>
            <a:lvl5pPr lvl="4" algn="r" rtl="0">
              <a:lnSpc>
                <a:spcPct val="115000"/>
              </a:lnSpc>
              <a:spcBef>
                <a:spcPts val="0"/>
              </a:spcBef>
              <a:spcAft>
                <a:spcPts val="0"/>
              </a:spcAft>
              <a:buSzPts val="1400"/>
              <a:buNone/>
              <a:defRPr/>
            </a:lvl5pPr>
            <a:lvl6pPr lvl="5" algn="r" rtl="0">
              <a:lnSpc>
                <a:spcPct val="115000"/>
              </a:lnSpc>
              <a:spcBef>
                <a:spcPts val="0"/>
              </a:spcBef>
              <a:spcAft>
                <a:spcPts val="0"/>
              </a:spcAft>
              <a:buSzPts val="1400"/>
              <a:buNone/>
              <a:defRPr/>
            </a:lvl6pPr>
            <a:lvl7pPr lvl="6" algn="r" rtl="0">
              <a:lnSpc>
                <a:spcPct val="115000"/>
              </a:lnSpc>
              <a:spcBef>
                <a:spcPts val="0"/>
              </a:spcBef>
              <a:spcAft>
                <a:spcPts val="0"/>
              </a:spcAft>
              <a:buSzPts val="1400"/>
              <a:buNone/>
              <a:defRPr/>
            </a:lvl7pPr>
            <a:lvl8pPr lvl="7" algn="r" rtl="0">
              <a:lnSpc>
                <a:spcPct val="115000"/>
              </a:lnSpc>
              <a:spcBef>
                <a:spcPts val="0"/>
              </a:spcBef>
              <a:spcAft>
                <a:spcPts val="0"/>
              </a:spcAft>
              <a:buSzPts val="1400"/>
              <a:buNone/>
              <a:defRPr/>
            </a:lvl8pPr>
            <a:lvl9pPr lvl="8" algn="r" rtl="0">
              <a:lnSpc>
                <a:spcPct val="115000"/>
              </a:lnSpc>
              <a:spcBef>
                <a:spcPts val="0"/>
              </a:spcBef>
              <a:spcAft>
                <a:spcPts val="0"/>
              </a:spcAft>
              <a:buSzPts val="1400"/>
              <a:buNone/>
              <a:defRPr/>
            </a:lvl9pPr>
          </a:lstStyle>
          <a:p>
            <a:endParaRPr/>
          </a:p>
        </p:txBody>
      </p:sp>
      <p:grpSp>
        <p:nvGrpSpPr>
          <p:cNvPr id="337" name="Google Shape;337;p23"/>
          <p:cNvGrpSpPr/>
          <p:nvPr/>
        </p:nvGrpSpPr>
        <p:grpSpPr>
          <a:xfrm>
            <a:off x="557417" y="534786"/>
            <a:ext cx="8035199" cy="4074039"/>
            <a:chOff x="557417" y="534786"/>
            <a:chExt cx="8035199" cy="4074039"/>
          </a:xfrm>
        </p:grpSpPr>
        <p:grpSp>
          <p:nvGrpSpPr>
            <p:cNvPr id="338" name="Google Shape;338;p23"/>
            <p:cNvGrpSpPr/>
            <p:nvPr/>
          </p:nvGrpSpPr>
          <p:grpSpPr>
            <a:xfrm rot="-408682" flipH="1">
              <a:off x="601774" y="3774829"/>
              <a:ext cx="746751" cy="792509"/>
              <a:chOff x="10174428" y="-1587527"/>
              <a:chExt cx="483964" cy="513586"/>
            </a:xfrm>
          </p:grpSpPr>
          <p:sp>
            <p:nvSpPr>
              <p:cNvPr id="339" name="Google Shape;339;p23"/>
              <p:cNvSpPr/>
              <p:nvPr/>
            </p:nvSpPr>
            <p:spPr>
              <a:xfrm>
                <a:off x="10174901" y="-1129053"/>
                <a:ext cx="7357" cy="10470"/>
              </a:xfrm>
              <a:custGeom>
                <a:avLst/>
                <a:gdLst/>
                <a:ahLst/>
                <a:cxnLst/>
                <a:rect l="l" t="t" r="r" b="b"/>
                <a:pathLst>
                  <a:path w="78" h="111" fill="none" extrusionOk="0">
                    <a:moveTo>
                      <a:pt x="1" y="111"/>
                    </a:moveTo>
                    <a:cubicBezTo>
                      <a:pt x="1" y="78"/>
                      <a:pt x="23" y="45"/>
                      <a:pt x="78" y="1"/>
                    </a:cubicBezTo>
                  </a:path>
                </a:pathLst>
              </a:custGeom>
              <a:noFill/>
              <a:ln w="1650" cap="rnd" cmpd="sng">
                <a:solidFill>
                  <a:srgbClr val="4863C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3"/>
              <p:cNvSpPr/>
              <p:nvPr/>
            </p:nvSpPr>
            <p:spPr>
              <a:xfrm>
                <a:off x="10652072" y="-1129053"/>
                <a:ext cx="6319" cy="11507"/>
              </a:xfrm>
              <a:custGeom>
                <a:avLst/>
                <a:gdLst/>
                <a:ahLst/>
                <a:cxnLst/>
                <a:rect l="l" t="t" r="r" b="b"/>
                <a:pathLst>
                  <a:path w="67" h="122" fill="none" extrusionOk="0">
                    <a:moveTo>
                      <a:pt x="0" y="1"/>
                    </a:moveTo>
                    <a:cubicBezTo>
                      <a:pt x="44" y="45"/>
                      <a:pt x="66" y="78"/>
                      <a:pt x="66" y="122"/>
                    </a:cubicBezTo>
                  </a:path>
                </a:pathLst>
              </a:custGeom>
              <a:noFill/>
              <a:ln w="1650" cap="rnd" cmpd="sng">
                <a:solidFill>
                  <a:srgbClr val="4863C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 name="Google Shape;341;p23"/>
              <p:cNvGrpSpPr/>
              <p:nvPr/>
            </p:nvGrpSpPr>
            <p:grpSpPr>
              <a:xfrm>
                <a:off x="10174428" y="-1587527"/>
                <a:ext cx="483484" cy="513586"/>
                <a:chOff x="9814975" y="577425"/>
                <a:chExt cx="128150" cy="136125"/>
              </a:xfrm>
            </p:grpSpPr>
            <p:sp>
              <p:nvSpPr>
                <p:cNvPr id="342" name="Google Shape;342;p23"/>
                <p:cNvSpPr/>
                <p:nvPr/>
              </p:nvSpPr>
              <p:spPr>
                <a:xfrm>
                  <a:off x="9814975" y="701700"/>
                  <a:ext cx="128150" cy="11850"/>
                </a:xfrm>
                <a:custGeom>
                  <a:avLst/>
                  <a:gdLst/>
                  <a:ahLst/>
                  <a:cxnLst/>
                  <a:rect l="l" t="t" r="r" b="b"/>
                  <a:pathLst>
                    <a:path w="5126" h="474" fill="none" extrusionOk="0">
                      <a:moveTo>
                        <a:pt x="5125" y="1"/>
                      </a:moveTo>
                      <a:cubicBezTo>
                        <a:pt x="5125" y="265"/>
                        <a:pt x="3982" y="473"/>
                        <a:pt x="2563" y="473"/>
                      </a:cubicBezTo>
                      <a:cubicBezTo>
                        <a:pt x="1144" y="473"/>
                        <a:pt x="1" y="265"/>
                        <a:pt x="1" y="1"/>
                      </a:cubicBez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3"/>
                <p:cNvSpPr/>
                <p:nvPr/>
              </p:nvSpPr>
              <p:spPr>
                <a:xfrm>
                  <a:off x="9822950" y="690150"/>
                  <a:ext cx="115500" cy="7175"/>
                </a:xfrm>
                <a:custGeom>
                  <a:avLst/>
                  <a:gdLst/>
                  <a:ahLst/>
                  <a:cxnLst/>
                  <a:rect l="l" t="t" r="r" b="b"/>
                  <a:pathLst>
                    <a:path w="4620" h="287" fill="none" extrusionOk="0">
                      <a:moveTo>
                        <a:pt x="1" y="243"/>
                      </a:moveTo>
                      <a:cubicBezTo>
                        <a:pt x="429" y="100"/>
                        <a:pt x="1276" y="1"/>
                        <a:pt x="2244" y="1"/>
                      </a:cubicBezTo>
                      <a:cubicBezTo>
                        <a:pt x="3322" y="1"/>
                        <a:pt x="4234" y="111"/>
                        <a:pt x="4619" y="287"/>
                      </a:cubicBez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3"/>
                <p:cNvSpPr/>
                <p:nvPr/>
              </p:nvSpPr>
              <p:spPr>
                <a:xfrm>
                  <a:off x="9814975" y="577425"/>
                  <a:ext cx="128150" cy="124300"/>
                </a:xfrm>
                <a:custGeom>
                  <a:avLst/>
                  <a:gdLst/>
                  <a:ahLst/>
                  <a:cxnLst/>
                  <a:rect l="l" t="t" r="r" b="b"/>
                  <a:pathLst>
                    <a:path w="5126" h="4972" fill="none" extrusionOk="0">
                      <a:moveTo>
                        <a:pt x="1" y="4972"/>
                      </a:moveTo>
                      <a:lnTo>
                        <a:pt x="2651" y="1"/>
                      </a:lnTo>
                      <a:lnTo>
                        <a:pt x="5125" y="4972"/>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5" name="Google Shape;345;p23"/>
              <p:cNvSpPr/>
              <p:nvPr/>
            </p:nvSpPr>
            <p:spPr>
              <a:xfrm>
                <a:off x="10328456" y="-1439560"/>
                <a:ext cx="200241" cy="365594"/>
              </a:xfrm>
              <a:custGeom>
                <a:avLst/>
                <a:gdLst/>
                <a:ahLst/>
                <a:cxnLst/>
                <a:rect l="l" t="t" r="r" b="b"/>
                <a:pathLst>
                  <a:path w="2123" h="3876" extrusionOk="0">
                    <a:moveTo>
                      <a:pt x="1749" y="0"/>
                    </a:moveTo>
                    <a:cubicBezTo>
                      <a:pt x="1065" y="0"/>
                      <a:pt x="0" y="2952"/>
                      <a:pt x="0" y="2952"/>
                    </a:cubicBezTo>
                    <a:lnTo>
                      <a:pt x="1562" y="3875"/>
                    </a:lnTo>
                    <a:cubicBezTo>
                      <a:pt x="1562" y="3875"/>
                      <a:pt x="2123" y="70"/>
                      <a:pt x="1793" y="4"/>
                    </a:cubicBezTo>
                    <a:cubicBezTo>
                      <a:pt x="1778" y="2"/>
                      <a:pt x="1764" y="0"/>
                      <a:pt x="17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346;p23"/>
            <p:cNvGrpSpPr/>
            <p:nvPr/>
          </p:nvGrpSpPr>
          <p:grpSpPr>
            <a:xfrm>
              <a:off x="7624314" y="534786"/>
              <a:ext cx="968302" cy="546177"/>
              <a:chOff x="10133400" y="-284687"/>
              <a:chExt cx="562901" cy="317490"/>
            </a:xfrm>
          </p:grpSpPr>
          <p:sp>
            <p:nvSpPr>
              <p:cNvPr id="347" name="Google Shape;347;p23"/>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3"/>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9" name="Google Shape;349;p23"/>
              <p:cNvGrpSpPr/>
              <p:nvPr/>
            </p:nvGrpSpPr>
            <p:grpSpPr>
              <a:xfrm>
                <a:off x="10307231" y="-214286"/>
                <a:ext cx="389070" cy="135070"/>
                <a:chOff x="9850175" y="941400"/>
                <a:chExt cx="103125" cy="35800"/>
              </a:xfrm>
            </p:grpSpPr>
            <p:sp>
              <p:nvSpPr>
                <p:cNvPr id="350" name="Google Shape;350;p23"/>
                <p:cNvSpPr/>
                <p:nvPr/>
              </p:nvSpPr>
              <p:spPr>
                <a:xfrm>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3"/>
                <p:cNvSpPr/>
                <p:nvPr/>
              </p:nvSpPr>
              <p:spPr>
                <a:xfrm>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2">
  <p:cSld name="CUSTOM_3_1">
    <p:spTree>
      <p:nvGrpSpPr>
        <p:cNvPr id="1" name="Shape 395"/>
        <p:cNvGrpSpPr/>
        <p:nvPr/>
      </p:nvGrpSpPr>
      <p:grpSpPr>
        <a:xfrm>
          <a:off x="0" y="0"/>
          <a:ext cx="0" cy="0"/>
          <a:chOff x="0" y="0"/>
          <a:chExt cx="0" cy="0"/>
        </a:xfrm>
      </p:grpSpPr>
      <p:sp>
        <p:nvSpPr>
          <p:cNvPr id="396" name="Google Shape;396;p25"/>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397" name="Google Shape;397;p25"/>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98" name="Google Shape;398;p25"/>
          <p:cNvSpPr txBox="1">
            <a:spLocks noGrp="1"/>
          </p:cNvSpPr>
          <p:nvPr>
            <p:ph type="subTitle" idx="1"/>
          </p:nvPr>
        </p:nvSpPr>
        <p:spPr>
          <a:xfrm>
            <a:off x="1162363" y="1943625"/>
            <a:ext cx="3200400" cy="1887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399" name="Google Shape;399;p25"/>
          <p:cNvSpPr txBox="1">
            <a:spLocks noGrp="1"/>
          </p:cNvSpPr>
          <p:nvPr>
            <p:ph type="subTitle" idx="2"/>
          </p:nvPr>
        </p:nvSpPr>
        <p:spPr>
          <a:xfrm>
            <a:off x="4781237" y="1943625"/>
            <a:ext cx="3200400" cy="1887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400" name="Google Shape;400;p25"/>
          <p:cNvGrpSpPr/>
          <p:nvPr/>
        </p:nvGrpSpPr>
        <p:grpSpPr>
          <a:xfrm>
            <a:off x="600532" y="4351896"/>
            <a:ext cx="372000" cy="204906"/>
            <a:chOff x="9982400" y="628400"/>
            <a:chExt cx="44300" cy="24400"/>
          </a:xfrm>
        </p:grpSpPr>
        <p:sp>
          <p:nvSpPr>
            <p:cNvPr id="401" name="Google Shape;401;p25"/>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5"/>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5"/>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5"/>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5"/>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25"/>
          <p:cNvGrpSpPr/>
          <p:nvPr/>
        </p:nvGrpSpPr>
        <p:grpSpPr>
          <a:xfrm flipH="1">
            <a:off x="-72520" y="252887"/>
            <a:ext cx="9112206" cy="4529685"/>
            <a:chOff x="-72520" y="252887"/>
            <a:chExt cx="9112206" cy="4529685"/>
          </a:xfrm>
        </p:grpSpPr>
        <p:grpSp>
          <p:nvGrpSpPr>
            <p:cNvPr id="407" name="Google Shape;407;p25"/>
            <p:cNvGrpSpPr/>
            <p:nvPr/>
          </p:nvGrpSpPr>
          <p:grpSpPr>
            <a:xfrm rot="4476917" flipH="1">
              <a:off x="7957371" y="341028"/>
              <a:ext cx="946802" cy="1002565"/>
              <a:chOff x="6195381" y="-2621175"/>
              <a:chExt cx="935514" cy="991326"/>
            </a:xfrm>
          </p:grpSpPr>
          <p:sp>
            <p:nvSpPr>
              <p:cNvPr id="408" name="Google Shape;408;p25"/>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5"/>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 name="Google Shape;410;p25"/>
              <p:cNvGrpSpPr/>
              <p:nvPr/>
            </p:nvGrpSpPr>
            <p:grpSpPr>
              <a:xfrm>
                <a:off x="6224976" y="-2534681"/>
                <a:ext cx="814619" cy="878223"/>
                <a:chOff x="10015526" y="-551931"/>
                <a:chExt cx="814619" cy="878223"/>
              </a:xfrm>
            </p:grpSpPr>
            <p:sp>
              <p:nvSpPr>
                <p:cNvPr id="411" name="Google Shape;411;p25"/>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5"/>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5"/>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5"/>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5"/>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5"/>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5"/>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5"/>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5"/>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5"/>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5"/>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5"/>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5"/>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5"/>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5"/>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5"/>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5"/>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5"/>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5"/>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5"/>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5"/>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5"/>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5"/>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5"/>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5"/>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5"/>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5"/>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5"/>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5"/>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5"/>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5"/>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5"/>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5"/>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5"/>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5"/>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5"/>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5"/>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5"/>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5"/>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5"/>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5"/>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5"/>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5"/>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5"/>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5"/>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5"/>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7" name="Google Shape;457;p25"/>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25"/>
            <p:cNvGrpSpPr/>
            <p:nvPr/>
          </p:nvGrpSpPr>
          <p:grpSpPr>
            <a:xfrm rot="-6966032">
              <a:off x="156170" y="3819585"/>
              <a:ext cx="664004" cy="923425"/>
              <a:chOff x="10478963" y="-3477862"/>
              <a:chExt cx="489325" cy="680500"/>
            </a:xfrm>
          </p:grpSpPr>
          <p:sp>
            <p:nvSpPr>
              <p:cNvPr id="459" name="Google Shape;459;p25"/>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5"/>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5"/>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5"/>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5"/>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5"/>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5"/>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5"/>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5"/>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5"/>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5"/>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5"/>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5"/>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5"/>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5"/>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5"/>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5"/>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CUSTOM_4">
    <p:spTree>
      <p:nvGrpSpPr>
        <p:cNvPr id="1" name="Shape 476"/>
        <p:cNvGrpSpPr/>
        <p:nvPr/>
      </p:nvGrpSpPr>
      <p:grpSpPr>
        <a:xfrm>
          <a:off x="0" y="0"/>
          <a:ext cx="0" cy="0"/>
          <a:chOff x="0" y="0"/>
          <a:chExt cx="0" cy="0"/>
        </a:xfrm>
      </p:grpSpPr>
      <p:sp>
        <p:nvSpPr>
          <p:cNvPr id="477" name="Google Shape;477;p26"/>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478" name="Google Shape;478;p26"/>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479" name="Google Shape;479;p26"/>
          <p:cNvSpPr txBox="1">
            <a:spLocks noGrp="1"/>
          </p:cNvSpPr>
          <p:nvPr>
            <p:ph type="subTitle" idx="1"/>
          </p:nvPr>
        </p:nvSpPr>
        <p:spPr>
          <a:xfrm>
            <a:off x="713225" y="3269376"/>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0" name="Google Shape;480;p26"/>
          <p:cNvSpPr txBox="1">
            <a:spLocks noGrp="1"/>
          </p:cNvSpPr>
          <p:nvPr>
            <p:ph type="subTitle" idx="2"/>
          </p:nvPr>
        </p:nvSpPr>
        <p:spPr>
          <a:xfrm>
            <a:off x="713225" y="2796575"/>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481" name="Google Shape;481;p26"/>
          <p:cNvSpPr txBox="1">
            <a:spLocks noGrp="1"/>
          </p:cNvSpPr>
          <p:nvPr>
            <p:ph type="subTitle" idx="3"/>
          </p:nvPr>
        </p:nvSpPr>
        <p:spPr>
          <a:xfrm>
            <a:off x="6030400" y="3269376"/>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2" name="Google Shape;482;p26"/>
          <p:cNvSpPr txBox="1">
            <a:spLocks noGrp="1"/>
          </p:cNvSpPr>
          <p:nvPr>
            <p:ph type="subTitle" idx="4"/>
          </p:nvPr>
        </p:nvSpPr>
        <p:spPr>
          <a:xfrm>
            <a:off x="6030400" y="2796575"/>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483" name="Google Shape;483;p26"/>
          <p:cNvSpPr txBox="1">
            <a:spLocks noGrp="1"/>
          </p:cNvSpPr>
          <p:nvPr>
            <p:ph type="subTitle" idx="5"/>
          </p:nvPr>
        </p:nvSpPr>
        <p:spPr>
          <a:xfrm>
            <a:off x="3371850" y="3269376"/>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4" name="Google Shape;484;p26"/>
          <p:cNvSpPr txBox="1">
            <a:spLocks noGrp="1"/>
          </p:cNvSpPr>
          <p:nvPr>
            <p:ph type="subTitle" idx="6"/>
          </p:nvPr>
        </p:nvSpPr>
        <p:spPr>
          <a:xfrm>
            <a:off x="3371850" y="2796575"/>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grpSp>
        <p:nvGrpSpPr>
          <p:cNvPr id="485" name="Google Shape;485;p26"/>
          <p:cNvGrpSpPr/>
          <p:nvPr/>
        </p:nvGrpSpPr>
        <p:grpSpPr>
          <a:xfrm rot="-7188616">
            <a:off x="232102" y="55492"/>
            <a:ext cx="659482" cy="917228"/>
            <a:chOff x="10478963" y="-3477862"/>
            <a:chExt cx="489325" cy="680500"/>
          </a:xfrm>
        </p:grpSpPr>
        <p:sp>
          <p:nvSpPr>
            <p:cNvPr id="486" name="Google Shape;486;p26"/>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6"/>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6"/>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6"/>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6"/>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6"/>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6"/>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6"/>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6"/>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6"/>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6"/>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6"/>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6"/>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6"/>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6"/>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6"/>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6"/>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14" name="Google Shape;14;p3"/>
          <p:cNvSpPr txBox="1">
            <a:spLocks noGrp="1"/>
          </p:cNvSpPr>
          <p:nvPr>
            <p:ph type="title"/>
          </p:nvPr>
        </p:nvSpPr>
        <p:spPr>
          <a:xfrm>
            <a:off x="2304000" y="2467100"/>
            <a:ext cx="4536000" cy="877200"/>
          </a:xfrm>
          <a:prstGeom prst="rect">
            <a:avLst/>
          </a:prstGeom>
        </p:spPr>
        <p:txBody>
          <a:bodyPr spcFirstLastPara="1" wrap="square" lIns="91425" tIns="91425" rIns="91425" bIns="91425" anchor="t" anchorCtr="0">
            <a:noAutofit/>
          </a:bodyPr>
          <a:lstStyle>
            <a:lvl1pPr lvl="0">
              <a:spcBef>
                <a:spcPts val="0"/>
              </a:spcBef>
              <a:spcAft>
                <a:spcPts val="0"/>
              </a:spcAft>
              <a:buSzPts val="4500"/>
              <a:buNone/>
              <a:defRPr sz="4500"/>
            </a:lvl1pPr>
            <a:lvl2pPr lvl="1" algn="r">
              <a:spcBef>
                <a:spcPts val="0"/>
              </a:spcBef>
              <a:spcAft>
                <a:spcPts val="0"/>
              </a:spcAft>
              <a:buSzPts val="4500"/>
              <a:buNone/>
              <a:defRPr sz="4500"/>
            </a:lvl2pPr>
            <a:lvl3pPr lvl="2" algn="r">
              <a:spcBef>
                <a:spcPts val="0"/>
              </a:spcBef>
              <a:spcAft>
                <a:spcPts val="0"/>
              </a:spcAft>
              <a:buSzPts val="4500"/>
              <a:buNone/>
              <a:defRPr sz="4500"/>
            </a:lvl3pPr>
            <a:lvl4pPr lvl="3" algn="r">
              <a:spcBef>
                <a:spcPts val="0"/>
              </a:spcBef>
              <a:spcAft>
                <a:spcPts val="0"/>
              </a:spcAft>
              <a:buSzPts val="4500"/>
              <a:buNone/>
              <a:defRPr sz="4500"/>
            </a:lvl4pPr>
            <a:lvl5pPr lvl="4" algn="r">
              <a:spcBef>
                <a:spcPts val="0"/>
              </a:spcBef>
              <a:spcAft>
                <a:spcPts val="0"/>
              </a:spcAft>
              <a:buSzPts val="4500"/>
              <a:buNone/>
              <a:defRPr sz="4500"/>
            </a:lvl5pPr>
            <a:lvl6pPr lvl="5" algn="r">
              <a:spcBef>
                <a:spcPts val="0"/>
              </a:spcBef>
              <a:spcAft>
                <a:spcPts val="0"/>
              </a:spcAft>
              <a:buSzPts val="4500"/>
              <a:buNone/>
              <a:defRPr sz="4500"/>
            </a:lvl6pPr>
            <a:lvl7pPr lvl="6" algn="r">
              <a:spcBef>
                <a:spcPts val="0"/>
              </a:spcBef>
              <a:spcAft>
                <a:spcPts val="0"/>
              </a:spcAft>
              <a:buSzPts val="4500"/>
              <a:buNone/>
              <a:defRPr sz="4500"/>
            </a:lvl7pPr>
            <a:lvl8pPr lvl="7" algn="r">
              <a:spcBef>
                <a:spcPts val="0"/>
              </a:spcBef>
              <a:spcAft>
                <a:spcPts val="0"/>
              </a:spcAft>
              <a:buSzPts val="4500"/>
              <a:buNone/>
              <a:defRPr sz="4500"/>
            </a:lvl8pPr>
            <a:lvl9pPr lvl="8" algn="r">
              <a:spcBef>
                <a:spcPts val="0"/>
              </a:spcBef>
              <a:spcAft>
                <a:spcPts val="0"/>
              </a:spcAft>
              <a:buSzPts val="4500"/>
              <a:buNone/>
              <a:defRPr sz="4500"/>
            </a:lvl9pPr>
          </a:lstStyle>
          <a:p>
            <a:endParaRPr/>
          </a:p>
        </p:txBody>
      </p:sp>
      <p:sp>
        <p:nvSpPr>
          <p:cNvPr id="15" name="Google Shape;15;p3"/>
          <p:cNvSpPr txBox="1">
            <a:spLocks noGrp="1"/>
          </p:cNvSpPr>
          <p:nvPr>
            <p:ph type="title" idx="2" hasCustomPrompt="1"/>
          </p:nvPr>
        </p:nvSpPr>
        <p:spPr>
          <a:xfrm>
            <a:off x="4075050" y="1494374"/>
            <a:ext cx="993900" cy="9081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4000"/>
            </a:lvl1pPr>
            <a:lvl2pPr lvl="1" algn="ctr" rtl="0">
              <a:spcBef>
                <a:spcPts val="0"/>
              </a:spcBef>
              <a:spcAft>
                <a:spcPts val="0"/>
              </a:spcAft>
              <a:buSzPts val="5300"/>
              <a:buNone/>
              <a:defRPr sz="5300"/>
            </a:lvl2pPr>
            <a:lvl3pPr lvl="2" algn="ctr" rtl="0">
              <a:spcBef>
                <a:spcPts val="0"/>
              </a:spcBef>
              <a:spcAft>
                <a:spcPts val="0"/>
              </a:spcAft>
              <a:buSzPts val="5300"/>
              <a:buNone/>
              <a:defRPr sz="5300"/>
            </a:lvl3pPr>
            <a:lvl4pPr lvl="3" algn="ctr" rtl="0">
              <a:spcBef>
                <a:spcPts val="0"/>
              </a:spcBef>
              <a:spcAft>
                <a:spcPts val="0"/>
              </a:spcAft>
              <a:buSzPts val="5300"/>
              <a:buNone/>
              <a:defRPr sz="5300"/>
            </a:lvl4pPr>
            <a:lvl5pPr lvl="4" algn="ctr" rtl="0">
              <a:spcBef>
                <a:spcPts val="0"/>
              </a:spcBef>
              <a:spcAft>
                <a:spcPts val="0"/>
              </a:spcAft>
              <a:buSzPts val="5300"/>
              <a:buNone/>
              <a:defRPr sz="5300"/>
            </a:lvl5pPr>
            <a:lvl6pPr lvl="5" algn="ctr" rtl="0">
              <a:spcBef>
                <a:spcPts val="0"/>
              </a:spcBef>
              <a:spcAft>
                <a:spcPts val="0"/>
              </a:spcAft>
              <a:buSzPts val="5300"/>
              <a:buNone/>
              <a:defRPr sz="5300"/>
            </a:lvl6pPr>
            <a:lvl7pPr lvl="6" algn="ctr" rtl="0">
              <a:spcBef>
                <a:spcPts val="0"/>
              </a:spcBef>
              <a:spcAft>
                <a:spcPts val="0"/>
              </a:spcAft>
              <a:buSzPts val="5300"/>
              <a:buNone/>
              <a:defRPr sz="5300"/>
            </a:lvl7pPr>
            <a:lvl8pPr lvl="7" algn="ctr" rtl="0">
              <a:spcBef>
                <a:spcPts val="0"/>
              </a:spcBef>
              <a:spcAft>
                <a:spcPts val="0"/>
              </a:spcAft>
              <a:buSzPts val="5300"/>
              <a:buNone/>
              <a:defRPr sz="5300"/>
            </a:lvl8pPr>
            <a:lvl9pPr lvl="8" algn="ctr" rtl="0">
              <a:spcBef>
                <a:spcPts val="0"/>
              </a:spcBef>
              <a:spcAft>
                <a:spcPts val="0"/>
              </a:spcAft>
              <a:buSzPts val="5300"/>
              <a:buNone/>
              <a:defRPr sz="5300"/>
            </a:lvl9pPr>
          </a:lstStyle>
          <a:p>
            <a:r>
              <a:t>xx%</a:t>
            </a:r>
          </a:p>
        </p:txBody>
      </p:sp>
      <p:sp>
        <p:nvSpPr>
          <p:cNvPr id="16" name="Google Shape;16;p3"/>
          <p:cNvSpPr txBox="1">
            <a:spLocks noGrp="1"/>
          </p:cNvSpPr>
          <p:nvPr>
            <p:ph type="subTitle" idx="1"/>
          </p:nvPr>
        </p:nvSpPr>
        <p:spPr>
          <a:xfrm>
            <a:off x="2304000" y="3344300"/>
            <a:ext cx="4536000" cy="4155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1500"/>
            </a:lvl1pPr>
            <a:lvl2pPr lvl="1" algn="r" rtl="0">
              <a:lnSpc>
                <a:spcPct val="115000"/>
              </a:lnSpc>
              <a:spcBef>
                <a:spcPts val="0"/>
              </a:spcBef>
              <a:spcAft>
                <a:spcPts val="0"/>
              </a:spcAft>
              <a:buSzPts val="1850"/>
              <a:buNone/>
              <a:defRPr sz="1850"/>
            </a:lvl2pPr>
            <a:lvl3pPr lvl="2" algn="r" rtl="0">
              <a:lnSpc>
                <a:spcPct val="115000"/>
              </a:lnSpc>
              <a:spcBef>
                <a:spcPts val="0"/>
              </a:spcBef>
              <a:spcAft>
                <a:spcPts val="0"/>
              </a:spcAft>
              <a:buSzPts val="1850"/>
              <a:buNone/>
              <a:defRPr sz="1850"/>
            </a:lvl3pPr>
            <a:lvl4pPr lvl="3" algn="r" rtl="0">
              <a:lnSpc>
                <a:spcPct val="115000"/>
              </a:lnSpc>
              <a:spcBef>
                <a:spcPts val="0"/>
              </a:spcBef>
              <a:spcAft>
                <a:spcPts val="0"/>
              </a:spcAft>
              <a:buSzPts val="1850"/>
              <a:buNone/>
              <a:defRPr sz="1850"/>
            </a:lvl4pPr>
            <a:lvl5pPr lvl="4" algn="r" rtl="0">
              <a:lnSpc>
                <a:spcPct val="115000"/>
              </a:lnSpc>
              <a:spcBef>
                <a:spcPts val="0"/>
              </a:spcBef>
              <a:spcAft>
                <a:spcPts val="0"/>
              </a:spcAft>
              <a:buSzPts val="1850"/>
              <a:buNone/>
              <a:defRPr sz="1850"/>
            </a:lvl5pPr>
            <a:lvl6pPr lvl="5" algn="r" rtl="0">
              <a:lnSpc>
                <a:spcPct val="115000"/>
              </a:lnSpc>
              <a:spcBef>
                <a:spcPts val="0"/>
              </a:spcBef>
              <a:spcAft>
                <a:spcPts val="0"/>
              </a:spcAft>
              <a:buSzPts val="1850"/>
              <a:buNone/>
              <a:defRPr sz="1850"/>
            </a:lvl6pPr>
            <a:lvl7pPr lvl="6" algn="r" rtl="0">
              <a:lnSpc>
                <a:spcPct val="115000"/>
              </a:lnSpc>
              <a:spcBef>
                <a:spcPts val="0"/>
              </a:spcBef>
              <a:spcAft>
                <a:spcPts val="0"/>
              </a:spcAft>
              <a:buSzPts val="1850"/>
              <a:buNone/>
              <a:defRPr sz="1850"/>
            </a:lvl7pPr>
            <a:lvl8pPr lvl="7" algn="r" rtl="0">
              <a:lnSpc>
                <a:spcPct val="115000"/>
              </a:lnSpc>
              <a:spcBef>
                <a:spcPts val="0"/>
              </a:spcBef>
              <a:spcAft>
                <a:spcPts val="0"/>
              </a:spcAft>
              <a:buSzPts val="1850"/>
              <a:buNone/>
              <a:defRPr sz="1850"/>
            </a:lvl8pPr>
            <a:lvl9pPr lvl="8" algn="r" rtl="0">
              <a:lnSpc>
                <a:spcPct val="115000"/>
              </a:lnSpc>
              <a:spcBef>
                <a:spcPts val="0"/>
              </a:spcBef>
              <a:spcAft>
                <a:spcPts val="0"/>
              </a:spcAft>
              <a:buSzPts val="1850"/>
              <a:buNone/>
              <a:defRPr sz="185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1">
  <p:cSld name="CUSTOM_5">
    <p:spTree>
      <p:nvGrpSpPr>
        <p:cNvPr id="1" name="Shape 503"/>
        <p:cNvGrpSpPr/>
        <p:nvPr/>
      </p:nvGrpSpPr>
      <p:grpSpPr>
        <a:xfrm>
          <a:off x="0" y="0"/>
          <a:ext cx="0" cy="0"/>
          <a:chOff x="0" y="0"/>
          <a:chExt cx="0" cy="0"/>
        </a:xfrm>
      </p:grpSpPr>
      <p:sp>
        <p:nvSpPr>
          <p:cNvPr id="504" name="Google Shape;504;p27"/>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505" name="Google Shape;505;p27"/>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06" name="Google Shape;506;p27"/>
          <p:cNvSpPr txBox="1">
            <a:spLocks noGrp="1"/>
          </p:cNvSpPr>
          <p:nvPr>
            <p:ph type="subTitle" idx="1"/>
          </p:nvPr>
        </p:nvSpPr>
        <p:spPr>
          <a:xfrm>
            <a:off x="865625" y="3547476"/>
            <a:ext cx="2262600" cy="648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7" name="Google Shape;507;p27"/>
          <p:cNvSpPr txBox="1">
            <a:spLocks noGrp="1"/>
          </p:cNvSpPr>
          <p:nvPr>
            <p:ph type="subTitle" idx="2"/>
          </p:nvPr>
        </p:nvSpPr>
        <p:spPr>
          <a:xfrm>
            <a:off x="865625" y="3074675"/>
            <a:ext cx="22626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508" name="Google Shape;508;p27"/>
          <p:cNvSpPr txBox="1">
            <a:spLocks noGrp="1"/>
          </p:cNvSpPr>
          <p:nvPr>
            <p:ph type="subTitle" idx="3"/>
          </p:nvPr>
        </p:nvSpPr>
        <p:spPr>
          <a:xfrm>
            <a:off x="6015775" y="3547476"/>
            <a:ext cx="2262600" cy="648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9" name="Google Shape;509;p27"/>
          <p:cNvSpPr txBox="1">
            <a:spLocks noGrp="1"/>
          </p:cNvSpPr>
          <p:nvPr>
            <p:ph type="subTitle" idx="4"/>
          </p:nvPr>
        </p:nvSpPr>
        <p:spPr>
          <a:xfrm>
            <a:off x="6015775" y="3074675"/>
            <a:ext cx="22626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510" name="Google Shape;510;p27"/>
          <p:cNvSpPr txBox="1">
            <a:spLocks noGrp="1"/>
          </p:cNvSpPr>
          <p:nvPr>
            <p:ph type="subTitle" idx="5"/>
          </p:nvPr>
        </p:nvSpPr>
        <p:spPr>
          <a:xfrm>
            <a:off x="3440700" y="3547476"/>
            <a:ext cx="2262600" cy="648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11" name="Google Shape;511;p27"/>
          <p:cNvSpPr txBox="1">
            <a:spLocks noGrp="1"/>
          </p:cNvSpPr>
          <p:nvPr>
            <p:ph type="subTitle" idx="6"/>
          </p:nvPr>
        </p:nvSpPr>
        <p:spPr>
          <a:xfrm>
            <a:off x="3440700" y="3074675"/>
            <a:ext cx="22626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grpSp>
        <p:nvGrpSpPr>
          <p:cNvPr id="512" name="Google Shape;512;p27"/>
          <p:cNvGrpSpPr/>
          <p:nvPr/>
        </p:nvGrpSpPr>
        <p:grpSpPr>
          <a:xfrm>
            <a:off x="-9283" y="944921"/>
            <a:ext cx="9144243" cy="3758406"/>
            <a:chOff x="-9283" y="944921"/>
            <a:chExt cx="9144243" cy="3758406"/>
          </a:xfrm>
        </p:grpSpPr>
        <p:grpSp>
          <p:nvGrpSpPr>
            <p:cNvPr id="513" name="Google Shape;513;p27"/>
            <p:cNvGrpSpPr/>
            <p:nvPr/>
          </p:nvGrpSpPr>
          <p:grpSpPr>
            <a:xfrm rot="-863933" flipH="1">
              <a:off x="8166854" y="3691323"/>
              <a:ext cx="867530" cy="918564"/>
              <a:chOff x="6195381" y="-2621175"/>
              <a:chExt cx="935514" cy="991326"/>
            </a:xfrm>
          </p:grpSpPr>
          <p:sp>
            <p:nvSpPr>
              <p:cNvPr id="514" name="Google Shape;514;p27"/>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7"/>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 name="Google Shape;516;p27"/>
              <p:cNvGrpSpPr/>
              <p:nvPr/>
            </p:nvGrpSpPr>
            <p:grpSpPr>
              <a:xfrm>
                <a:off x="6224976" y="-2534681"/>
                <a:ext cx="814619" cy="878223"/>
                <a:chOff x="10015526" y="-551931"/>
                <a:chExt cx="814619" cy="878223"/>
              </a:xfrm>
            </p:grpSpPr>
            <p:sp>
              <p:nvSpPr>
                <p:cNvPr id="517" name="Google Shape;517;p27"/>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7"/>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7"/>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7"/>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7"/>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7"/>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7"/>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7"/>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7"/>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7"/>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7"/>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7"/>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7"/>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7"/>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7"/>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7"/>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7"/>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7"/>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7"/>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7"/>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7"/>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7"/>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7"/>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7"/>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7"/>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7"/>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7"/>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7"/>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7"/>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7"/>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7"/>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7"/>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7"/>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7"/>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7"/>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7"/>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7"/>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7"/>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7"/>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7"/>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7"/>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7"/>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7"/>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7"/>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7"/>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7"/>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3" name="Google Shape;563;p27"/>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4" name="Google Shape;564;p27"/>
            <p:cNvGrpSpPr/>
            <p:nvPr/>
          </p:nvGrpSpPr>
          <p:grpSpPr>
            <a:xfrm rot="-7891684">
              <a:off x="195883" y="1026495"/>
              <a:ext cx="582773" cy="810458"/>
              <a:chOff x="10478963" y="-3477862"/>
              <a:chExt cx="489325" cy="680500"/>
            </a:xfrm>
          </p:grpSpPr>
          <p:sp>
            <p:nvSpPr>
              <p:cNvPr id="565" name="Google Shape;565;p27"/>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7"/>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7"/>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7"/>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7"/>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7"/>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7"/>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7"/>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7"/>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7"/>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7"/>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7"/>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7"/>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7"/>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7"/>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7"/>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7"/>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our columns">
  <p:cSld name="CUSTOM_6">
    <p:spTree>
      <p:nvGrpSpPr>
        <p:cNvPr id="1" name="Shape 582"/>
        <p:cNvGrpSpPr/>
        <p:nvPr/>
      </p:nvGrpSpPr>
      <p:grpSpPr>
        <a:xfrm>
          <a:off x="0" y="0"/>
          <a:ext cx="0" cy="0"/>
          <a:chOff x="0" y="0"/>
          <a:chExt cx="0" cy="0"/>
        </a:xfrm>
      </p:grpSpPr>
      <p:sp>
        <p:nvSpPr>
          <p:cNvPr id="583" name="Google Shape;583;p28"/>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584" name="Google Shape;584;p28"/>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85" name="Google Shape;585;p28"/>
          <p:cNvSpPr txBox="1">
            <a:spLocks noGrp="1"/>
          </p:cNvSpPr>
          <p:nvPr>
            <p:ph type="subTitle" idx="1"/>
          </p:nvPr>
        </p:nvSpPr>
        <p:spPr>
          <a:xfrm>
            <a:off x="2019150" y="1846302"/>
            <a:ext cx="2335200" cy="895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6" name="Google Shape;586;p28"/>
          <p:cNvSpPr txBox="1">
            <a:spLocks noGrp="1"/>
          </p:cNvSpPr>
          <p:nvPr>
            <p:ph type="subTitle" idx="2"/>
          </p:nvPr>
        </p:nvSpPr>
        <p:spPr>
          <a:xfrm>
            <a:off x="2019150" y="1411525"/>
            <a:ext cx="23352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587" name="Google Shape;587;p28"/>
          <p:cNvSpPr txBox="1">
            <a:spLocks noGrp="1"/>
          </p:cNvSpPr>
          <p:nvPr>
            <p:ph type="subTitle" idx="3"/>
          </p:nvPr>
        </p:nvSpPr>
        <p:spPr>
          <a:xfrm>
            <a:off x="2019150" y="3443226"/>
            <a:ext cx="2335200" cy="895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8" name="Google Shape;588;p28"/>
          <p:cNvSpPr txBox="1">
            <a:spLocks noGrp="1"/>
          </p:cNvSpPr>
          <p:nvPr>
            <p:ph type="subTitle" idx="4"/>
          </p:nvPr>
        </p:nvSpPr>
        <p:spPr>
          <a:xfrm>
            <a:off x="2019150" y="3008449"/>
            <a:ext cx="23352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589" name="Google Shape;589;p28"/>
          <p:cNvSpPr txBox="1">
            <a:spLocks noGrp="1"/>
          </p:cNvSpPr>
          <p:nvPr>
            <p:ph type="subTitle" idx="5"/>
          </p:nvPr>
        </p:nvSpPr>
        <p:spPr>
          <a:xfrm>
            <a:off x="6139187" y="1846302"/>
            <a:ext cx="2335200" cy="895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0" name="Google Shape;590;p28"/>
          <p:cNvSpPr txBox="1">
            <a:spLocks noGrp="1"/>
          </p:cNvSpPr>
          <p:nvPr>
            <p:ph type="subTitle" idx="6"/>
          </p:nvPr>
        </p:nvSpPr>
        <p:spPr>
          <a:xfrm>
            <a:off x="6139187" y="1411525"/>
            <a:ext cx="23352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591" name="Google Shape;591;p28"/>
          <p:cNvSpPr txBox="1">
            <a:spLocks noGrp="1"/>
          </p:cNvSpPr>
          <p:nvPr>
            <p:ph type="subTitle" idx="7"/>
          </p:nvPr>
        </p:nvSpPr>
        <p:spPr>
          <a:xfrm>
            <a:off x="6139187" y="3443226"/>
            <a:ext cx="2335200" cy="895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2" name="Google Shape;592;p28"/>
          <p:cNvSpPr txBox="1">
            <a:spLocks noGrp="1"/>
          </p:cNvSpPr>
          <p:nvPr>
            <p:ph type="subTitle" idx="8"/>
          </p:nvPr>
        </p:nvSpPr>
        <p:spPr>
          <a:xfrm>
            <a:off x="6139187" y="3008449"/>
            <a:ext cx="23352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grpSp>
        <p:nvGrpSpPr>
          <p:cNvPr id="593" name="Google Shape;593;p28"/>
          <p:cNvGrpSpPr/>
          <p:nvPr/>
        </p:nvGrpSpPr>
        <p:grpSpPr>
          <a:xfrm>
            <a:off x="515258" y="478577"/>
            <a:ext cx="723700" cy="146624"/>
            <a:chOff x="9930175" y="1022450"/>
            <a:chExt cx="120450" cy="24400"/>
          </a:xfrm>
        </p:grpSpPr>
        <p:sp>
          <p:nvSpPr>
            <p:cNvPr id="594" name="Google Shape;594;p28"/>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8"/>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8"/>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8"/>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8"/>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8"/>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8"/>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8"/>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8"/>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28"/>
          <p:cNvGrpSpPr/>
          <p:nvPr/>
        </p:nvGrpSpPr>
        <p:grpSpPr>
          <a:xfrm>
            <a:off x="-10" y="1095823"/>
            <a:ext cx="8985183" cy="3587186"/>
            <a:chOff x="-10" y="1095823"/>
            <a:chExt cx="8985183" cy="3587186"/>
          </a:xfrm>
        </p:grpSpPr>
        <p:grpSp>
          <p:nvGrpSpPr>
            <p:cNvPr id="604" name="Google Shape;604;p28"/>
            <p:cNvGrpSpPr/>
            <p:nvPr/>
          </p:nvGrpSpPr>
          <p:grpSpPr>
            <a:xfrm rot="1169873" flipH="1">
              <a:off x="88196" y="3956634"/>
              <a:ext cx="638054" cy="638191"/>
              <a:chOff x="8790864" y="-1437011"/>
              <a:chExt cx="835482" cy="831392"/>
            </a:xfrm>
          </p:grpSpPr>
          <p:sp>
            <p:nvSpPr>
              <p:cNvPr id="605" name="Google Shape;605;p28"/>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8"/>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8"/>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8"/>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9" name="Google Shape;609;p28"/>
            <p:cNvGrpSpPr/>
            <p:nvPr/>
          </p:nvGrpSpPr>
          <p:grpSpPr>
            <a:xfrm rot="5400000" flipH="1">
              <a:off x="8347507" y="1129949"/>
              <a:ext cx="671793" cy="603540"/>
              <a:chOff x="7624325" y="-1510778"/>
              <a:chExt cx="1080227" cy="970321"/>
            </a:xfrm>
          </p:grpSpPr>
          <p:sp>
            <p:nvSpPr>
              <p:cNvPr id="610" name="Google Shape;610;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8"/>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8"/>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five columns">
  <p:cSld name="CUSTOM_6_1">
    <p:spTree>
      <p:nvGrpSpPr>
        <p:cNvPr id="1" name="Shape 616"/>
        <p:cNvGrpSpPr/>
        <p:nvPr/>
      </p:nvGrpSpPr>
      <p:grpSpPr>
        <a:xfrm>
          <a:off x="0" y="0"/>
          <a:ext cx="0" cy="0"/>
          <a:chOff x="0" y="0"/>
          <a:chExt cx="0" cy="0"/>
        </a:xfrm>
      </p:grpSpPr>
      <p:sp>
        <p:nvSpPr>
          <p:cNvPr id="617" name="Google Shape;617;p29"/>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618" name="Google Shape;618;p29"/>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619" name="Google Shape;619;p29"/>
          <p:cNvSpPr txBox="1">
            <a:spLocks noGrp="1"/>
          </p:cNvSpPr>
          <p:nvPr>
            <p:ph type="subTitle" idx="1"/>
          </p:nvPr>
        </p:nvSpPr>
        <p:spPr>
          <a:xfrm>
            <a:off x="713250" y="3443226"/>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0" name="Google Shape;620;p29"/>
          <p:cNvSpPr txBox="1">
            <a:spLocks noGrp="1"/>
          </p:cNvSpPr>
          <p:nvPr>
            <p:ph type="subTitle" idx="2"/>
          </p:nvPr>
        </p:nvSpPr>
        <p:spPr>
          <a:xfrm>
            <a:off x="713250" y="3008449"/>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21" name="Google Shape;621;p29"/>
          <p:cNvSpPr txBox="1">
            <a:spLocks noGrp="1"/>
          </p:cNvSpPr>
          <p:nvPr>
            <p:ph type="subTitle" idx="3"/>
          </p:nvPr>
        </p:nvSpPr>
        <p:spPr>
          <a:xfrm>
            <a:off x="6030450" y="3443226"/>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2" name="Google Shape;622;p29"/>
          <p:cNvSpPr txBox="1">
            <a:spLocks noGrp="1"/>
          </p:cNvSpPr>
          <p:nvPr>
            <p:ph type="subTitle" idx="4"/>
          </p:nvPr>
        </p:nvSpPr>
        <p:spPr>
          <a:xfrm>
            <a:off x="6030450" y="3008449"/>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23" name="Google Shape;623;p29"/>
          <p:cNvSpPr txBox="1">
            <a:spLocks noGrp="1"/>
          </p:cNvSpPr>
          <p:nvPr>
            <p:ph type="subTitle" idx="5"/>
          </p:nvPr>
        </p:nvSpPr>
        <p:spPr>
          <a:xfrm>
            <a:off x="3371850" y="3443226"/>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4" name="Google Shape;624;p29"/>
          <p:cNvSpPr txBox="1">
            <a:spLocks noGrp="1"/>
          </p:cNvSpPr>
          <p:nvPr>
            <p:ph type="subTitle" idx="6"/>
          </p:nvPr>
        </p:nvSpPr>
        <p:spPr>
          <a:xfrm>
            <a:off x="3371850" y="3008449"/>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25" name="Google Shape;625;p29"/>
          <p:cNvSpPr txBox="1">
            <a:spLocks noGrp="1"/>
          </p:cNvSpPr>
          <p:nvPr>
            <p:ph type="subTitle" idx="7"/>
          </p:nvPr>
        </p:nvSpPr>
        <p:spPr>
          <a:xfrm>
            <a:off x="2042531" y="1846302"/>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6" name="Google Shape;626;p29"/>
          <p:cNvSpPr txBox="1">
            <a:spLocks noGrp="1"/>
          </p:cNvSpPr>
          <p:nvPr>
            <p:ph type="subTitle" idx="8"/>
          </p:nvPr>
        </p:nvSpPr>
        <p:spPr>
          <a:xfrm>
            <a:off x="2042531" y="1411525"/>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27" name="Google Shape;627;p29"/>
          <p:cNvSpPr txBox="1">
            <a:spLocks noGrp="1"/>
          </p:cNvSpPr>
          <p:nvPr>
            <p:ph type="subTitle" idx="9"/>
          </p:nvPr>
        </p:nvSpPr>
        <p:spPr>
          <a:xfrm>
            <a:off x="4701169" y="1846302"/>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8" name="Google Shape;628;p29"/>
          <p:cNvSpPr txBox="1">
            <a:spLocks noGrp="1"/>
          </p:cNvSpPr>
          <p:nvPr>
            <p:ph type="subTitle" idx="13"/>
          </p:nvPr>
        </p:nvSpPr>
        <p:spPr>
          <a:xfrm>
            <a:off x="4701169" y="1411525"/>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629"/>
        <p:cNvGrpSpPr/>
        <p:nvPr/>
      </p:nvGrpSpPr>
      <p:grpSpPr>
        <a:xfrm>
          <a:off x="0" y="0"/>
          <a:ext cx="0" cy="0"/>
          <a:chOff x="0" y="0"/>
          <a:chExt cx="0" cy="0"/>
        </a:xfrm>
      </p:grpSpPr>
      <p:sp>
        <p:nvSpPr>
          <p:cNvPr id="630" name="Google Shape;630;p30"/>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631" name="Google Shape;631;p30"/>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632" name="Google Shape;632;p30"/>
          <p:cNvSpPr txBox="1">
            <a:spLocks noGrp="1"/>
          </p:cNvSpPr>
          <p:nvPr>
            <p:ph type="subTitle" idx="1"/>
          </p:nvPr>
        </p:nvSpPr>
        <p:spPr>
          <a:xfrm>
            <a:off x="1758750" y="1626350"/>
            <a:ext cx="25137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3" name="Google Shape;633;p30"/>
          <p:cNvSpPr txBox="1">
            <a:spLocks noGrp="1"/>
          </p:cNvSpPr>
          <p:nvPr>
            <p:ph type="subTitle" idx="2"/>
          </p:nvPr>
        </p:nvSpPr>
        <p:spPr>
          <a:xfrm>
            <a:off x="1758750" y="1215650"/>
            <a:ext cx="25137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34" name="Google Shape;634;p30"/>
          <p:cNvSpPr txBox="1">
            <a:spLocks noGrp="1"/>
          </p:cNvSpPr>
          <p:nvPr>
            <p:ph type="subTitle" idx="3"/>
          </p:nvPr>
        </p:nvSpPr>
        <p:spPr>
          <a:xfrm>
            <a:off x="1758750" y="3883300"/>
            <a:ext cx="25137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5" name="Google Shape;635;p30"/>
          <p:cNvSpPr txBox="1">
            <a:spLocks noGrp="1"/>
          </p:cNvSpPr>
          <p:nvPr>
            <p:ph type="subTitle" idx="4"/>
          </p:nvPr>
        </p:nvSpPr>
        <p:spPr>
          <a:xfrm>
            <a:off x="1758750" y="3472600"/>
            <a:ext cx="25137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36" name="Google Shape;636;p30"/>
          <p:cNvSpPr txBox="1">
            <a:spLocks noGrp="1"/>
          </p:cNvSpPr>
          <p:nvPr>
            <p:ph type="subTitle" idx="5"/>
          </p:nvPr>
        </p:nvSpPr>
        <p:spPr>
          <a:xfrm>
            <a:off x="1758750" y="2754825"/>
            <a:ext cx="25137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7" name="Google Shape;637;p30"/>
          <p:cNvSpPr txBox="1">
            <a:spLocks noGrp="1"/>
          </p:cNvSpPr>
          <p:nvPr>
            <p:ph type="subTitle" idx="6"/>
          </p:nvPr>
        </p:nvSpPr>
        <p:spPr>
          <a:xfrm>
            <a:off x="1758750" y="2344125"/>
            <a:ext cx="25137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38" name="Google Shape;638;p30"/>
          <p:cNvSpPr txBox="1">
            <a:spLocks noGrp="1"/>
          </p:cNvSpPr>
          <p:nvPr>
            <p:ph type="subTitle" idx="7"/>
          </p:nvPr>
        </p:nvSpPr>
        <p:spPr>
          <a:xfrm>
            <a:off x="5807266" y="1626350"/>
            <a:ext cx="25137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9" name="Google Shape;639;p30"/>
          <p:cNvSpPr txBox="1">
            <a:spLocks noGrp="1"/>
          </p:cNvSpPr>
          <p:nvPr>
            <p:ph type="subTitle" idx="8"/>
          </p:nvPr>
        </p:nvSpPr>
        <p:spPr>
          <a:xfrm>
            <a:off x="5807266" y="1215650"/>
            <a:ext cx="25137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40" name="Google Shape;640;p30"/>
          <p:cNvSpPr txBox="1">
            <a:spLocks noGrp="1"/>
          </p:cNvSpPr>
          <p:nvPr>
            <p:ph type="subTitle" idx="9"/>
          </p:nvPr>
        </p:nvSpPr>
        <p:spPr>
          <a:xfrm>
            <a:off x="5807266" y="3883300"/>
            <a:ext cx="25137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1" name="Google Shape;641;p30"/>
          <p:cNvSpPr txBox="1">
            <a:spLocks noGrp="1"/>
          </p:cNvSpPr>
          <p:nvPr>
            <p:ph type="subTitle" idx="13"/>
          </p:nvPr>
        </p:nvSpPr>
        <p:spPr>
          <a:xfrm>
            <a:off x="5807266" y="3472600"/>
            <a:ext cx="25137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42" name="Google Shape;642;p30"/>
          <p:cNvSpPr txBox="1">
            <a:spLocks noGrp="1"/>
          </p:cNvSpPr>
          <p:nvPr>
            <p:ph type="subTitle" idx="14"/>
          </p:nvPr>
        </p:nvSpPr>
        <p:spPr>
          <a:xfrm>
            <a:off x="5807266" y="2754825"/>
            <a:ext cx="25137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3" name="Google Shape;643;p30"/>
          <p:cNvSpPr txBox="1">
            <a:spLocks noGrp="1"/>
          </p:cNvSpPr>
          <p:nvPr>
            <p:ph type="subTitle" idx="15"/>
          </p:nvPr>
        </p:nvSpPr>
        <p:spPr>
          <a:xfrm>
            <a:off x="5807266" y="2344125"/>
            <a:ext cx="2513700" cy="523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grpSp>
        <p:nvGrpSpPr>
          <p:cNvPr id="644" name="Google Shape;644;p30"/>
          <p:cNvGrpSpPr/>
          <p:nvPr/>
        </p:nvGrpSpPr>
        <p:grpSpPr>
          <a:xfrm>
            <a:off x="7994878" y="-3"/>
            <a:ext cx="1123692" cy="4664753"/>
            <a:chOff x="7994878" y="-3"/>
            <a:chExt cx="1123692" cy="4664753"/>
          </a:xfrm>
        </p:grpSpPr>
        <p:grpSp>
          <p:nvGrpSpPr>
            <p:cNvPr id="645" name="Google Shape;645;p30"/>
            <p:cNvGrpSpPr/>
            <p:nvPr/>
          </p:nvGrpSpPr>
          <p:grpSpPr>
            <a:xfrm rot="7188616" flipH="1">
              <a:off x="8226983" y="55492"/>
              <a:ext cx="659482" cy="917228"/>
              <a:chOff x="10478963" y="-3477862"/>
              <a:chExt cx="489325" cy="680500"/>
            </a:xfrm>
          </p:grpSpPr>
          <p:sp>
            <p:nvSpPr>
              <p:cNvPr id="646" name="Google Shape;646;p30"/>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0"/>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0"/>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0"/>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0"/>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0"/>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0"/>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0"/>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0"/>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0"/>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0"/>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0"/>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0"/>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0"/>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0"/>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0"/>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0"/>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30"/>
            <p:cNvGrpSpPr/>
            <p:nvPr/>
          </p:nvGrpSpPr>
          <p:grpSpPr>
            <a:xfrm>
              <a:off x="8022859" y="4531299"/>
              <a:ext cx="658645" cy="133451"/>
              <a:chOff x="9930175" y="1022450"/>
              <a:chExt cx="120450" cy="24400"/>
            </a:xfrm>
          </p:grpSpPr>
          <p:sp>
            <p:nvSpPr>
              <p:cNvPr id="664" name="Google Shape;664;p30"/>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0"/>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0"/>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0"/>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0"/>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0"/>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0"/>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0"/>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0"/>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679"/>
        <p:cNvGrpSpPr/>
        <p:nvPr/>
      </p:nvGrpSpPr>
      <p:grpSpPr>
        <a:xfrm>
          <a:off x="0" y="0"/>
          <a:ext cx="0" cy="0"/>
          <a:chOff x="0" y="0"/>
          <a:chExt cx="0" cy="0"/>
        </a:xfrm>
      </p:grpSpPr>
      <p:sp>
        <p:nvSpPr>
          <p:cNvPr id="680" name="Google Shape;680;p32"/>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grpSp>
        <p:nvGrpSpPr>
          <p:cNvPr id="681" name="Google Shape;681;p32"/>
          <p:cNvGrpSpPr/>
          <p:nvPr/>
        </p:nvGrpSpPr>
        <p:grpSpPr>
          <a:xfrm>
            <a:off x="497748" y="549613"/>
            <a:ext cx="8033386" cy="3979715"/>
            <a:chOff x="497748" y="549613"/>
            <a:chExt cx="8033386" cy="3979715"/>
          </a:xfrm>
        </p:grpSpPr>
        <p:grpSp>
          <p:nvGrpSpPr>
            <p:cNvPr id="682" name="Google Shape;682;p32"/>
            <p:cNvGrpSpPr/>
            <p:nvPr/>
          </p:nvGrpSpPr>
          <p:grpSpPr>
            <a:xfrm>
              <a:off x="8159134" y="4324421"/>
              <a:ext cx="372000" cy="204906"/>
              <a:chOff x="9982400" y="628400"/>
              <a:chExt cx="44300" cy="24400"/>
            </a:xfrm>
          </p:grpSpPr>
          <p:sp>
            <p:nvSpPr>
              <p:cNvPr id="683" name="Google Shape;683;p3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8" name="Google Shape;688;p32"/>
            <p:cNvGrpSpPr/>
            <p:nvPr/>
          </p:nvGrpSpPr>
          <p:grpSpPr>
            <a:xfrm rot="314253" flipH="1">
              <a:off x="515690" y="583338"/>
              <a:ext cx="758467" cy="427794"/>
              <a:chOff x="10133400" y="-284687"/>
              <a:chExt cx="562901" cy="317490"/>
            </a:xfrm>
          </p:grpSpPr>
          <p:sp>
            <p:nvSpPr>
              <p:cNvPr id="689" name="Google Shape;689;p3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1" name="Google Shape;691;p32"/>
              <p:cNvGrpSpPr/>
              <p:nvPr/>
            </p:nvGrpSpPr>
            <p:grpSpPr>
              <a:xfrm>
                <a:off x="10307231" y="-214286"/>
                <a:ext cx="389070" cy="135070"/>
                <a:chOff x="9850175" y="941400"/>
                <a:chExt cx="103125" cy="35800"/>
              </a:xfrm>
            </p:grpSpPr>
            <p:sp>
              <p:nvSpPr>
                <p:cNvPr id="692" name="Google Shape;692;p3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694" name="Google Shape;694;p32"/>
          <p:cNvGrpSpPr/>
          <p:nvPr/>
        </p:nvGrpSpPr>
        <p:grpSpPr>
          <a:xfrm>
            <a:off x="-72520" y="252887"/>
            <a:ext cx="9112206" cy="4529685"/>
            <a:chOff x="-72520" y="252887"/>
            <a:chExt cx="9112206" cy="4529685"/>
          </a:xfrm>
        </p:grpSpPr>
        <p:grpSp>
          <p:nvGrpSpPr>
            <p:cNvPr id="695" name="Google Shape;695;p32"/>
            <p:cNvGrpSpPr/>
            <p:nvPr/>
          </p:nvGrpSpPr>
          <p:grpSpPr>
            <a:xfrm rot="4476917" flipH="1">
              <a:off x="7957371" y="341028"/>
              <a:ext cx="946802" cy="1002565"/>
              <a:chOff x="6195381" y="-2621175"/>
              <a:chExt cx="935514" cy="991326"/>
            </a:xfrm>
          </p:grpSpPr>
          <p:sp>
            <p:nvSpPr>
              <p:cNvPr id="696" name="Google Shape;696;p32"/>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2"/>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8" name="Google Shape;698;p32"/>
              <p:cNvGrpSpPr/>
              <p:nvPr/>
            </p:nvGrpSpPr>
            <p:grpSpPr>
              <a:xfrm>
                <a:off x="6224976" y="-2534681"/>
                <a:ext cx="814619" cy="878223"/>
                <a:chOff x="10015526" y="-551931"/>
                <a:chExt cx="814619" cy="878223"/>
              </a:xfrm>
            </p:grpSpPr>
            <p:sp>
              <p:nvSpPr>
                <p:cNvPr id="699" name="Google Shape;699;p32"/>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2"/>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2"/>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2"/>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2"/>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2"/>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2"/>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2"/>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2"/>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2"/>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2"/>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2"/>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2"/>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2"/>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2"/>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2"/>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2"/>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2"/>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2"/>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2"/>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2"/>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2"/>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2"/>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2"/>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2"/>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2"/>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2"/>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2"/>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2"/>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2"/>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2"/>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2"/>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2"/>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2"/>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2"/>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2"/>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2"/>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2"/>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2"/>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2"/>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2"/>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2"/>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2"/>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2"/>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2"/>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2"/>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5" name="Google Shape;745;p32"/>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6" name="Google Shape;746;p32"/>
            <p:cNvGrpSpPr/>
            <p:nvPr/>
          </p:nvGrpSpPr>
          <p:grpSpPr>
            <a:xfrm rot="-6966032">
              <a:off x="156170" y="3819585"/>
              <a:ext cx="664004" cy="923425"/>
              <a:chOff x="10478963" y="-3477862"/>
              <a:chExt cx="489325" cy="680500"/>
            </a:xfrm>
          </p:grpSpPr>
          <p:sp>
            <p:nvSpPr>
              <p:cNvPr id="747" name="Google Shape;747;p32"/>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2"/>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2"/>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2"/>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2"/>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2"/>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2"/>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2"/>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2"/>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2"/>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2"/>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2"/>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2"/>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2"/>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2"/>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2"/>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2"/>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CUSTOM_10">
    <p:spTree>
      <p:nvGrpSpPr>
        <p:cNvPr id="1" name="Shape 764"/>
        <p:cNvGrpSpPr/>
        <p:nvPr/>
      </p:nvGrpSpPr>
      <p:grpSpPr>
        <a:xfrm>
          <a:off x="0" y="0"/>
          <a:ext cx="0" cy="0"/>
          <a:chOff x="0" y="0"/>
          <a:chExt cx="0" cy="0"/>
        </a:xfrm>
      </p:grpSpPr>
      <p:sp>
        <p:nvSpPr>
          <p:cNvPr id="765" name="Google Shape;765;p33"/>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grpSp>
        <p:nvGrpSpPr>
          <p:cNvPr id="766" name="Google Shape;766;p33"/>
          <p:cNvGrpSpPr/>
          <p:nvPr/>
        </p:nvGrpSpPr>
        <p:grpSpPr>
          <a:xfrm>
            <a:off x="7994878" y="-3"/>
            <a:ext cx="1123692" cy="4664753"/>
            <a:chOff x="7994878" y="-3"/>
            <a:chExt cx="1123692" cy="4664753"/>
          </a:xfrm>
        </p:grpSpPr>
        <p:grpSp>
          <p:nvGrpSpPr>
            <p:cNvPr id="767" name="Google Shape;767;p33"/>
            <p:cNvGrpSpPr/>
            <p:nvPr/>
          </p:nvGrpSpPr>
          <p:grpSpPr>
            <a:xfrm rot="7188616" flipH="1">
              <a:off x="8226983" y="55492"/>
              <a:ext cx="659482" cy="917228"/>
              <a:chOff x="10478963" y="-3477862"/>
              <a:chExt cx="489325" cy="680500"/>
            </a:xfrm>
          </p:grpSpPr>
          <p:sp>
            <p:nvSpPr>
              <p:cNvPr id="768" name="Google Shape;768;p33"/>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3"/>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3"/>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3"/>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3"/>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3"/>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3"/>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3"/>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3"/>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3"/>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3"/>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3"/>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3"/>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3"/>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3"/>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3"/>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3"/>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5" name="Google Shape;785;p33"/>
            <p:cNvGrpSpPr/>
            <p:nvPr/>
          </p:nvGrpSpPr>
          <p:grpSpPr>
            <a:xfrm>
              <a:off x="8022859" y="4531299"/>
              <a:ext cx="658645" cy="133451"/>
              <a:chOff x="9930175" y="1022450"/>
              <a:chExt cx="120450" cy="24400"/>
            </a:xfrm>
          </p:grpSpPr>
          <p:sp>
            <p:nvSpPr>
              <p:cNvPr id="786" name="Google Shape;786;p33"/>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3"/>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3"/>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3"/>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3"/>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3"/>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3"/>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3"/>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3"/>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3"/>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31"/>
            <a:ext cx="6858000" cy="1241822"/>
          </a:xfrm>
        </p:spPr>
        <p:txBody>
          <a:bodyPr/>
          <a:lstStyle>
            <a:lvl1pPr marL="0" indent="0" algn="ctr">
              <a:buNone/>
              <a:defRPr sz="1800"/>
            </a:lvl1pPr>
            <a:lvl2pPr marL="342908" indent="0" algn="ctr">
              <a:buNone/>
              <a:defRPr sz="1500"/>
            </a:lvl2pPr>
            <a:lvl3pPr marL="685818" indent="0" algn="ctr">
              <a:buNone/>
              <a:defRPr sz="1350"/>
            </a:lvl3pPr>
            <a:lvl4pPr marL="1028726" indent="0" algn="ctr">
              <a:buNone/>
              <a:defRPr sz="1200"/>
            </a:lvl4pPr>
            <a:lvl5pPr marL="1371634" indent="0" algn="ctr">
              <a:buNone/>
              <a:defRPr sz="1200"/>
            </a:lvl5pPr>
            <a:lvl6pPr marL="1714544" indent="0" algn="ctr">
              <a:buNone/>
              <a:defRPr sz="1200"/>
            </a:lvl6pPr>
            <a:lvl7pPr marL="2057452" indent="0" algn="ctr">
              <a:buNone/>
              <a:defRPr sz="1200"/>
            </a:lvl7pPr>
            <a:lvl8pPr marL="2400360" indent="0" algn="ctr">
              <a:buNone/>
              <a:defRPr sz="1200"/>
            </a:lvl8pPr>
            <a:lvl9pPr marL="2743268"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681491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0038525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7"/>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100"/>
            <a:ext cx="7886700" cy="1125141"/>
          </a:xfrm>
        </p:spPr>
        <p:txBody>
          <a:bodyPr/>
          <a:lstStyle>
            <a:lvl1pPr marL="0" indent="0">
              <a:buNone/>
              <a:defRPr sz="1800">
                <a:solidFill>
                  <a:schemeClr val="tx1">
                    <a:tint val="75000"/>
                  </a:schemeClr>
                </a:solidFill>
              </a:defRPr>
            </a:lvl1pPr>
            <a:lvl2pPr marL="342908" indent="0">
              <a:buNone/>
              <a:defRPr sz="1500">
                <a:solidFill>
                  <a:schemeClr val="tx1">
                    <a:tint val="75000"/>
                  </a:schemeClr>
                </a:solidFill>
              </a:defRPr>
            </a:lvl2pPr>
            <a:lvl3pPr marL="685818" indent="0">
              <a:buNone/>
              <a:defRPr sz="1350">
                <a:solidFill>
                  <a:schemeClr val="tx1">
                    <a:tint val="75000"/>
                  </a:schemeClr>
                </a:solidFill>
              </a:defRPr>
            </a:lvl3pPr>
            <a:lvl4pPr marL="1028726" indent="0">
              <a:buNone/>
              <a:defRPr sz="1200">
                <a:solidFill>
                  <a:schemeClr val="tx1">
                    <a:tint val="75000"/>
                  </a:schemeClr>
                </a:solidFill>
              </a:defRPr>
            </a:lvl4pPr>
            <a:lvl5pPr marL="1371634" indent="0">
              <a:buNone/>
              <a:defRPr sz="1200">
                <a:solidFill>
                  <a:schemeClr val="tx1">
                    <a:tint val="75000"/>
                  </a:schemeClr>
                </a:solidFill>
              </a:defRPr>
            </a:lvl5pPr>
            <a:lvl6pPr marL="1714544" indent="0">
              <a:buNone/>
              <a:defRPr sz="1200">
                <a:solidFill>
                  <a:schemeClr val="tx1">
                    <a:tint val="75000"/>
                  </a:schemeClr>
                </a:solidFill>
              </a:defRPr>
            </a:lvl6pPr>
            <a:lvl7pPr marL="2057452" indent="0">
              <a:buNone/>
              <a:defRPr sz="1200">
                <a:solidFill>
                  <a:schemeClr val="tx1">
                    <a:tint val="75000"/>
                  </a:schemeClr>
                </a:solidFill>
              </a:defRPr>
            </a:lvl7pPr>
            <a:lvl8pPr marL="2400360" indent="0">
              <a:buNone/>
              <a:defRPr sz="1200">
                <a:solidFill>
                  <a:schemeClr val="tx1">
                    <a:tint val="75000"/>
                  </a:schemeClr>
                </a:solidFill>
              </a:defRPr>
            </a:lvl8pPr>
            <a:lvl9pPr marL="2743268"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4804644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2023/12/14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641270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5"/>
        <p:cNvGrpSpPr/>
        <p:nvPr/>
      </p:nvGrpSpPr>
      <p:grpSpPr>
        <a:xfrm>
          <a:off x="0" y="0"/>
          <a:ext cx="0" cy="0"/>
          <a:chOff x="0" y="0"/>
          <a:chExt cx="0" cy="0"/>
        </a:xfrm>
      </p:grpSpPr>
      <p:sp>
        <p:nvSpPr>
          <p:cNvPr id="36" name="Google Shape;36;p5"/>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37" name="Google Shape;37;p5"/>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38" name="Google Shape;38;p5"/>
          <p:cNvSpPr txBox="1">
            <a:spLocks noGrp="1"/>
          </p:cNvSpPr>
          <p:nvPr>
            <p:ph type="subTitle" idx="1"/>
          </p:nvPr>
        </p:nvSpPr>
        <p:spPr>
          <a:xfrm>
            <a:off x="1495398" y="3269376"/>
            <a:ext cx="26901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39" name="Google Shape;39;p5"/>
          <p:cNvSpPr txBox="1">
            <a:spLocks noGrp="1"/>
          </p:cNvSpPr>
          <p:nvPr>
            <p:ph type="subTitle" idx="2"/>
          </p:nvPr>
        </p:nvSpPr>
        <p:spPr>
          <a:xfrm>
            <a:off x="1495398" y="2796575"/>
            <a:ext cx="26901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40" name="Google Shape;40;p5"/>
          <p:cNvSpPr txBox="1">
            <a:spLocks noGrp="1"/>
          </p:cNvSpPr>
          <p:nvPr>
            <p:ph type="subTitle" idx="3"/>
          </p:nvPr>
        </p:nvSpPr>
        <p:spPr>
          <a:xfrm>
            <a:off x="4958502" y="3269376"/>
            <a:ext cx="26901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1" name="Google Shape;41;p5"/>
          <p:cNvSpPr txBox="1">
            <a:spLocks noGrp="1"/>
          </p:cNvSpPr>
          <p:nvPr>
            <p:ph type="subTitle" idx="4"/>
          </p:nvPr>
        </p:nvSpPr>
        <p:spPr>
          <a:xfrm>
            <a:off x="4958502" y="2796575"/>
            <a:ext cx="26901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grpSp>
        <p:nvGrpSpPr>
          <p:cNvPr id="42" name="Google Shape;42;p5"/>
          <p:cNvGrpSpPr/>
          <p:nvPr/>
        </p:nvGrpSpPr>
        <p:grpSpPr>
          <a:xfrm>
            <a:off x="32728" y="1057966"/>
            <a:ext cx="8607330" cy="3456680"/>
            <a:chOff x="32728" y="1057966"/>
            <a:chExt cx="8607330" cy="3456680"/>
          </a:xfrm>
        </p:grpSpPr>
        <p:grpSp>
          <p:nvGrpSpPr>
            <p:cNvPr id="43" name="Google Shape;43;p5"/>
            <p:cNvGrpSpPr/>
            <p:nvPr/>
          </p:nvGrpSpPr>
          <p:grpSpPr>
            <a:xfrm>
              <a:off x="7965836" y="1057966"/>
              <a:ext cx="674223" cy="683351"/>
              <a:chOff x="10058913" y="355050"/>
              <a:chExt cx="623242" cy="631563"/>
            </a:xfrm>
          </p:grpSpPr>
          <p:sp>
            <p:nvSpPr>
              <p:cNvPr id="44" name="Google Shape;44;p5"/>
              <p:cNvSpPr/>
              <p:nvPr/>
            </p:nvSpPr>
            <p:spPr>
              <a:xfrm>
                <a:off x="10058913" y="361152"/>
                <a:ext cx="623242" cy="625461"/>
              </a:xfrm>
              <a:custGeom>
                <a:avLst/>
                <a:gdLst/>
                <a:ahLst/>
                <a:cxnLst/>
                <a:rect l="l" t="t" r="r" b="b"/>
                <a:pathLst>
                  <a:path w="7864" h="7892" extrusionOk="0">
                    <a:moveTo>
                      <a:pt x="3394" y="1"/>
                    </a:moveTo>
                    <a:cubicBezTo>
                      <a:pt x="3342" y="1"/>
                      <a:pt x="3290" y="27"/>
                      <a:pt x="3256" y="75"/>
                    </a:cubicBezTo>
                    <a:lnTo>
                      <a:pt x="2134" y="1527"/>
                    </a:lnTo>
                    <a:cubicBezTo>
                      <a:pt x="2068" y="1615"/>
                      <a:pt x="2057" y="1890"/>
                      <a:pt x="2123" y="1945"/>
                    </a:cubicBezTo>
                    <a:lnTo>
                      <a:pt x="2145" y="1956"/>
                    </a:lnTo>
                    <a:cubicBezTo>
                      <a:pt x="2398" y="2132"/>
                      <a:pt x="2453" y="2495"/>
                      <a:pt x="2266" y="2747"/>
                    </a:cubicBezTo>
                    <a:lnTo>
                      <a:pt x="2156" y="2890"/>
                    </a:lnTo>
                    <a:cubicBezTo>
                      <a:pt x="2089" y="2985"/>
                      <a:pt x="2025" y="3022"/>
                      <a:pt x="1959" y="3022"/>
                    </a:cubicBezTo>
                    <a:cubicBezTo>
                      <a:pt x="1840" y="3022"/>
                      <a:pt x="1714" y="2904"/>
                      <a:pt x="1551" y="2791"/>
                    </a:cubicBezTo>
                    <a:lnTo>
                      <a:pt x="1530" y="2780"/>
                    </a:lnTo>
                    <a:cubicBezTo>
                      <a:pt x="1500" y="2760"/>
                      <a:pt x="1468" y="2750"/>
                      <a:pt x="1436" y="2750"/>
                    </a:cubicBezTo>
                    <a:cubicBezTo>
                      <a:pt x="1384" y="2750"/>
                      <a:pt x="1333" y="2777"/>
                      <a:pt x="1299" y="2824"/>
                    </a:cubicBezTo>
                    <a:lnTo>
                      <a:pt x="56" y="4562"/>
                    </a:lnTo>
                    <a:cubicBezTo>
                      <a:pt x="1" y="4639"/>
                      <a:pt x="12" y="4749"/>
                      <a:pt x="89" y="4804"/>
                    </a:cubicBezTo>
                    <a:lnTo>
                      <a:pt x="4378" y="7861"/>
                    </a:lnTo>
                    <a:cubicBezTo>
                      <a:pt x="4407" y="7882"/>
                      <a:pt x="4439" y="7892"/>
                      <a:pt x="4471" y="7892"/>
                    </a:cubicBezTo>
                    <a:cubicBezTo>
                      <a:pt x="4525" y="7892"/>
                      <a:pt x="4579" y="7865"/>
                      <a:pt x="4620" y="7817"/>
                    </a:cubicBezTo>
                    <a:lnTo>
                      <a:pt x="5851" y="6069"/>
                    </a:lnTo>
                    <a:cubicBezTo>
                      <a:pt x="5906" y="5992"/>
                      <a:pt x="5895" y="5882"/>
                      <a:pt x="5818" y="5838"/>
                    </a:cubicBezTo>
                    <a:lnTo>
                      <a:pt x="5818" y="5827"/>
                    </a:lnTo>
                    <a:cubicBezTo>
                      <a:pt x="5565" y="5651"/>
                      <a:pt x="5335" y="5552"/>
                      <a:pt x="5521" y="5288"/>
                    </a:cubicBezTo>
                    <a:lnTo>
                      <a:pt x="5620" y="5145"/>
                    </a:lnTo>
                    <a:cubicBezTo>
                      <a:pt x="5737" y="4980"/>
                      <a:pt x="5922" y="4893"/>
                      <a:pt x="6103" y="4893"/>
                    </a:cubicBezTo>
                    <a:cubicBezTo>
                      <a:pt x="6213" y="4893"/>
                      <a:pt x="6321" y="4925"/>
                      <a:pt x="6412" y="4991"/>
                    </a:cubicBezTo>
                    <a:cubicBezTo>
                      <a:pt x="6441" y="5012"/>
                      <a:pt x="6475" y="5021"/>
                      <a:pt x="6509" y="5021"/>
                    </a:cubicBezTo>
                    <a:cubicBezTo>
                      <a:pt x="6564" y="5021"/>
                      <a:pt x="6620" y="4995"/>
                      <a:pt x="6654" y="4947"/>
                    </a:cubicBezTo>
                    <a:lnTo>
                      <a:pt x="7809" y="3319"/>
                    </a:lnTo>
                    <a:cubicBezTo>
                      <a:pt x="7864" y="3242"/>
                      <a:pt x="7787" y="3011"/>
                      <a:pt x="7710" y="2956"/>
                    </a:cubicBezTo>
                    <a:lnTo>
                      <a:pt x="3487" y="31"/>
                    </a:lnTo>
                    <a:cubicBezTo>
                      <a:pt x="3458" y="10"/>
                      <a:pt x="3426" y="1"/>
                      <a:pt x="33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5"/>
              <p:cNvSpPr/>
              <p:nvPr/>
            </p:nvSpPr>
            <p:spPr>
              <a:xfrm>
                <a:off x="10077220" y="355050"/>
                <a:ext cx="590986" cy="588054"/>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5"/>
              <p:cNvSpPr/>
              <p:nvPr/>
            </p:nvSpPr>
            <p:spPr>
              <a:xfrm>
                <a:off x="10180089" y="498258"/>
                <a:ext cx="330404" cy="367415"/>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5"/>
              <p:cNvSpPr/>
              <p:nvPr/>
            </p:nvSpPr>
            <p:spPr>
              <a:xfrm>
                <a:off x="10190550" y="519973"/>
                <a:ext cx="309481" cy="345699"/>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5"/>
              <p:cNvSpPr/>
              <p:nvPr/>
            </p:nvSpPr>
            <p:spPr>
              <a:xfrm>
                <a:off x="10369183" y="580997"/>
                <a:ext cx="68078" cy="60073"/>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49;p5"/>
            <p:cNvGrpSpPr/>
            <p:nvPr/>
          </p:nvGrpSpPr>
          <p:grpSpPr>
            <a:xfrm rot="-4258316">
              <a:off x="129979" y="3601467"/>
              <a:ext cx="821689" cy="791534"/>
              <a:chOff x="7624325" y="-1510778"/>
              <a:chExt cx="1080227" cy="1040454"/>
            </a:xfrm>
          </p:grpSpPr>
          <p:sp>
            <p:nvSpPr>
              <p:cNvPr id="50" name="Google Shape;50;p5"/>
              <p:cNvSpPr/>
              <p:nvPr/>
            </p:nvSpPr>
            <p:spPr>
              <a:xfrm>
                <a:off x="7669410" y="-1385541"/>
                <a:ext cx="1033471" cy="915217"/>
              </a:xfrm>
              <a:custGeom>
                <a:avLst/>
                <a:gdLst/>
                <a:ahLst/>
                <a:cxnLst/>
                <a:rect l="l" t="t" r="r" b="b"/>
                <a:pathLst>
                  <a:path w="6808" h="6029" extrusionOk="0">
                    <a:moveTo>
                      <a:pt x="4708" y="0"/>
                    </a:moveTo>
                    <a:cubicBezTo>
                      <a:pt x="4363" y="0"/>
                      <a:pt x="4017" y="104"/>
                      <a:pt x="3718" y="321"/>
                    </a:cubicBezTo>
                    <a:lnTo>
                      <a:pt x="3322" y="607"/>
                    </a:lnTo>
                    <a:lnTo>
                      <a:pt x="3245" y="497"/>
                    </a:lnTo>
                    <a:lnTo>
                      <a:pt x="0" y="2817"/>
                    </a:lnTo>
                    <a:lnTo>
                      <a:pt x="2310" y="6028"/>
                    </a:lnTo>
                    <a:lnTo>
                      <a:pt x="5543" y="3697"/>
                    </a:lnTo>
                    <a:lnTo>
                      <a:pt x="5466" y="3598"/>
                    </a:lnTo>
                    <a:lnTo>
                      <a:pt x="5862" y="3312"/>
                    </a:lnTo>
                    <a:cubicBezTo>
                      <a:pt x="6632" y="2762"/>
                      <a:pt x="6808" y="1696"/>
                      <a:pt x="6258" y="926"/>
                    </a:cubicBezTo>
                    <a:lnTo>
                      <a:pt x="6093" y="706"/>
                    </a:lnTo>
                    <a:cubicBezTo>
                      <a:pt x="5760" y="246"/>
                      <a:pt x="5237" y="0"/>
                      <a:pt x="47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6"/>
            <a:ext cx="7886700" cy="99417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4" y="1260873"/>
            <a:ext cx="386834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4" y="1878809"/>
            <a:ext cx="386834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3" y="1260873"/>
            <a:ext cx="388739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3" y="1878809"/>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2023/12/14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2124013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2023/12/14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201655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2023/12/14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209442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4" y="1543053"/>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2023/12/14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7000266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2"/>
            <a:ext cx="4629150" cy="3655219"/>
          </a:xfrm>
        </p:spPr>
        <p:txBody>
          <a:bodyPr/>
          <a:lstStyle>
            <a:lvl1pPr marL="0" indent="0">
              <a:buNone/>
              <a:defRPr sz="2400"/>
            </a:lvl1pPr>
            <a:lvl2pPr marL="342908" indent="0">
              <a:buNone/>
              <a:defRPr sz="2100"/>
            </a:lvl2pPr>
            <a:lvl3pPr marL="685818" indent="0">
              <a:buNone/>
              <a:defRPr sz="1800"/>
            </a:lvl3pPr>
            <a:lvl4pPr marL="1028726" indent="0">
              <a:buNone/>
              <a:defRPr sz="1500"/>
            </a:lvl4pPr>
            <a:lvl5pPr marL="1371634" indent="0">
              <a:buNone/>
              <a:defRPr sz="1500"/>
            </a:lvl5pPr>
            <a:lvl6pPr marL="1714544" indent="0">
              <a:buNone/>
              <a:defRPr sz="1500"/>
            </a:lvl6pPr>
            <a:lvl7pPr marL="2057452" indent="0">
              <a:buNone/>
              <a:defRPr sz="1500"/>
            </a:lvl7pPr>
            <a:lvl8pPr marL="2400360" indent="0">
              <a:buNone/>
              <a:defRPr sz="1500"/>
            </a:lvl8pPr>
            <a:lvl9pPr marL="2743268" indent="0">
              <a:buNone/>
              <a:defRPr sz="1500"/>
            </a:lvl9pPr>
          </a:lstStyle>
          <a:p>
            <a:endParaRPr lang="zh-CN" altLang="en-US"/>
          </a:p>
        </p:txBody>
      </p:sp>
      <p:sp>
        <p:nvSpPr>
          <p:cNvPr id="4" name="文本占位符 3"/>
          <p:cNvSpPr>
            <a:spLocks noGrp="1"/>
          </p:cNvSpPr>
          <p:nvPr>
            <p:ph type="body" sz="half" idx="2" hasCustomPrompt="1"/>
          </p:nvPr>
        </p:nvSpPr>
        <p:spPr>
          <a:xfrm>
            <a:off x="629844" y="1543053"/>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2023/12/14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7699749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850249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7"/>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3" y="273847"/>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2023/12/14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979602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30"/>
            <a:ext cx="6858000" cy="1241822"/>
          </a:xfrm>
        </p:spPr>
        <p:txBody>
          <a:bodyPr/>
          <a:lstStyle>
            <a:lvl1pPr marL="0" indent="0" algn="ctr">
              <a:buNone/>
              <a:defRPr sz="1800"/>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12/14/2023</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11306373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12/14/2023</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4434396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623888" y="1282306"/>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623888" y="3442100"/>
            <a:ext cx="7886700" cy="1125141"/>
          </a:xfrm>
        </p:spPr>
        <p:txBody>
          <a:bodyPr/>
          <a:lstStyle>
            <a:lvl1pPr marL="0" indent="0">
              <a:buNone/>
              <a:defRPr sz="1800">
                <a:solidFill>
                  <a:schemeClr val="tx1">
                    <a:tint val="75000"/>
                  </a:schemeClr>
                </a:solidFill>
              </a:defRPr>
            </a:lvl1pPr>
            <a:lvl2pPr marL="342917" indent="0">
              <a:buNone/>
              <a:defRPr sz="1500">
                <a:solidFill>
                  <a:schemeClr val="tx1">
                    <a:tint val="75000"/>
                  </a:schemeClr>
                </a:solidFill>
              </a:defRPr>
            </a:lvl2pPr>
            <a:lvl3pPr marL="685835" indent="0">
              <a:buNone/>
              <a:defRPr sz="1350">
                <a:solidFill>
                  <a:schemeClr val="tx1">
                    <a:tint val="75000"/>
                  </a:schemeClr>
                </a:solidFill>
              </a:defRPr>
            </a:lvl3pPr>
            <a:lvl4pPr marL="1028752" indent="0">
              <a:buNone/>
              <a:defRPr sz="1200">
                <a:solidFill>
                  <a:schemeClr val="tx1">
                    <a:tint val="75000"/>
                  </a:schemeClr>
                </a:solidFill>
              </a:defRPr>
            </a:lvl4pPr>
            <a:lvl5pPr marL="1371668"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7"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12/14/2023</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073104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sp>
        <p:nvSpPr>
          <p:cNvPr id="56" name="Google Shape;56;p6"/>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57" name="Google Shape;57;p6"/>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grpSp>
        <p:nvGrpSpPr>
          <p:cNvPr id="58" name="Google Shape;58;p6"/>
          <p:cNvGrpSpPr/>
          <p:nvPr/>
        </p:nvGrpSpPr>
        <p:grpSpPr>
          <a:xfrm>
            <a:off x="76190" y="1095823"/>
            <a:ext cx="9137583" cy="3663386"/>
            <a:chOff x="76190" y="1095823"/>
            <a:chExt cx="9137583" cy="3663386"/>
          </a:xfrm>
        </p:grpSpPr>
        <p:grpSp>
          <p:nvGrpSpPr>
            <p:cNvPr id="59" name="Google Shape;59;p6"/>
            <p:cNvGrpSpPr/>
            <p:nvPr/>
          </p:nvGrpSpPr>
          <p:grpSpPr>
            <a:xfrm rot="-1169873">
              <a:off x="8487513" y="4032834"/>
              <a:ext cx="638054" cy="638191"/>
              <a:chOff x="8790864" y="-1437011"/>
              <a:chExt cx="835482" cy="831392"/>
            </a:xfrm>
          </p:grpSpPr>
          <p:sp>
            <p:nvSpPr>
              <p:cNvPr id="60" name="Google Shape;60;p6"/>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6"/>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rot="-5400000">
              <a:off x="42064" y="1129949"/>
              <a:ext cx="671793" cy="603540"/>
              <a:chOff x="7624325" y="-1510778"/>
              <a:chExt cx="1080227" cy="970321"/>
            </a:xfrm>
          </p:grpSpPr>
          <p:sp>
            <p:nvSpPr>
              <p:cNvPr id="65" name="Google Shape;65;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6"/>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6"/>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12/14/2023</a:t>
            </a:fld>
            <a:endParaRPr lang="en-US">
              <a:solidFill>
                <a:prstClr val="black">
                  <a:tint val="75000"/>
                </a:prstClr>
              </a:solidFill>
              <a:ea typeface="+mn-ea"/>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37561984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629841" y="273846"/>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629844" y="1260873"/>
            <a:ext cx="386834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629844" y="1878809"/>
            <a:ext cx="386834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4629152" y="1260873"/>
            <a:ext cx="388739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4629152" y="1878809"/>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12/14/2023</a:t>
            </a:fld>
            <a:endParaRPr lang="en-US">
              <a:solidFill>
                <a:prstClr val="black">
                  <a:tint val="75000"/>
                </a:prstClr>
              </a:solidFill>
              <a:ea typeface="+mn-ea"/>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13876889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12/14/2023</a:t>
            </a:fld>
            <a:endParaRPr lang="en-US">
              <a:solidFill>
                <a:prstClr val="black">
                  <a:tint val="75000"/>
                </a:prstClr>
              </a:solidFill>
              <a:ea typeface="+mn-ea"/>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16652179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12/14/2023</a:t>
            </a:fld>
            <a:endParaRPr lang="en-US">
              <a:solidFill>
                <a:prstClr val="black">
                  <a:tint val="75000"/>
                </a:prstClr>
              </a:solidFill>
              <a:ea typeface="+mn-ea"/>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36675118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629843"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629843" y="1543052"/>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12/14/2023</a:t>
            </a:fld>
            <a:endParaRPr lang="en-US">
              <a:solidFill>
                <a:prstClr val="black">
                  <a:tint val="75000"/>
                </a:prstClr>
              </a:solidFill>
              <a:ea typeface="+mn-ea"/>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7476156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629843"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3887391" y="740571"/>
            <a:ext cx="4629150" cy="3655219"/>
          </a:xfrm>
        </p:spPr>
        <p:txBody>
          <a:bodyPr/>
          <a:lstStyle>
            <a:lvl1pPr marL="0" indent="0">
              <a:buNone/>
              <a:defRPr sz="2400"/>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629843" y="1543052"/>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12/14/2023</a:t>
            </a:fld>
            <a:endParaRPr lang="en-US">
              <a:solidFill>
                <a:prstClr val="black">
                  <a:tint val="75000"/>
                </a:prstClr>
              </a:solidFill>
              <a:ea typeface="+mn-ea"/>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8339557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12/14/2023</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4200099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6543676" y="273846"/>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628652" y="273846"/>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12/14/2023</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084669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1"/>
        <p:cNvGrpSpPr/>
        <p:nvPr/>
      </p:nvGrpSpPr>
      <p:grpSpPr>
        <a:xfrm>
          <a:off x="0" y="0"/>
          <a:ext cx="0" cy="0"/>
          <a:chOff x="0" y="0"/>
          <a:chExt cx="0" cy="0"/>
        </a:xfrm>
      </p:grpSpPr>
      <p:sp>
        <p:nvSpPr>
          <p:cNvPr id="72" name="Google Shape;72;p7"/>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73" name="Google Shape;73;p7"/>
          <p:cNvSpPr txBox="1">
            <a:spLocks noGrp="1"/>
          </p:cNvSpPr>
          <p:nvPr>
            <p:ph type="title"/>
          </p:nvPr>
        </p:nvSpPr>
        <p:spPr>
          <a:xfrm>
            <a:off x="964800" y="1178300"/>
            <a:ext cx="2763900" cy="16161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lnSpc>
                <a:spcPct val="90000"/>
              </a:lnSpc>
              <a:spcBef>
                <a:spcPts val="0"/>
              </a:spcBef>
              <a:spcAft>
                <a:spcPts val="0"/>
              </a:spcAft>
              <a:buSzPts val="3100"/>
              <a:buNone/>
              <a:defRPr/>
            </a:lvl2pPr>
            <a:lvl3pPr lvl="2" rtl="0">
              <a:lnSpc>
                <a:spcPct val="90000"/>
              </a:lnSpc>
              <a:spcBef>
                <a:spcPts val="0"/>
              </a:spcBef>
              <a:spcAft>
                <a:spcPts val="0"/>
              </a:spcAft>
              <a:buSzPts val="3100"/>
              <a:buNone/>
              <a:defRPr/>
            </a:lvl3pPr>
            <a:lvl4pPr lvl="3" rtl="0">
              <a:lnSpc>
                <a:spcPct val="90000"/>
              </a:lnSpc>
              <a:spcBef>
                <a:spcPts val="0"/>
              </a:spcBef>
              <a:spcAft>
                <a:spcPts val="0"/>
              </a:spcAft>
              <a:buSzPts val="3100"/>
              <a:buNone/>
              <a:defRPr/>
            </a:lvl4pPr>
            <a:lvl5pPr lvl="4" rtl="0">
              <a:lnSpc>
                <a:spcPct val="90000"/>
              </a:lnSpc>
              <a:spcBef>
                <a:spcPts val="0"/>
              </a:spcBef>
              <a:spcAft>
                <a:spcPts val="0"/>
              </a:spcAft>
              <a:buSzPts val="3100"/>
              <a:buNone/>
              <a:defRPr/>
            </a:lvl5pPr>
            <a:lvl6pPr lvl="5" rtl="0">
              <a:lnSpc>
                <a:spcPct val="90000"/>
              </a:lnSpc>
              <a:spcBef>
                <a:spcPts val="0"/>
              </a:spcBef>
              <a:spcAft>
                <a:spcPts val="0"/>
              </a:spcAft>
              <a:buSzPts val="3100"/>
              <a:buNone/>
              <a:defRPr/>
            </a:lvl6pPr>
            <a:lvl7pPr lvl="6" rtl="0">
              <a:lnSpc>
                <a:spcPct val="90000"/>
              </a:lnSpc>
              <a:spcBef>
                <a:spcPts val="0"/>
              </a:spcBef>
              <a:spcAft>
                <a:spcPts val="0"/>
              </a:spcAft>
              <a:buSzPts val="3100"/>
              <a:buNone/>
              <a:defRPr/>
            </a:lvl7pPr>
            <a:lvl8pPr lvl="7" rtl="0">
              <a:lnSpc>
                <a:spcPct val="90000"/>
              </a:lnSpc>
              <a:spcBef>
                <a:spcPts val="0"/>
              </a:spcBef>
              <a:spcAft>
                <a:spcPts val="0"/>
              </a:spcAft>
              <a:buSzPts val="3100"/>
              <a:buNone/>
              <a:defRPr/>
            </a:lvl8pPr>
            <a:lvl9pPr lvl="8" rtl="0">
              <a:lnSpc>
                <a:spcPct val="90000"/>
              </a:lnSpc>
              <a:spcBef>
                <a:spcPts val="0"/>
              </a:spcBef>
              <a:spcAft>
                <a:spcPts val="0"/>
              </a:spcAft>
              <a:buSzPts val="3100"/>
              <a:buNone/>
              <a:defRPr/>
            </a:lvl9pPr>
          </a:lstStyle>
          <a:p>
            <a:endParaRPr/>
          </a:p>
        </p:txBody>
      </p:sp>
      <p:sp>
        <p:nvSpPr>
          <p:cNvPr id="74" name="Google Shape;74;p7"/>
          <p:cNvSpPr txBox="1">
            <a:spLocks noGrp="1"/>
          </p:cNvSpPr>
          <p:nvPr>
            <p:ph type="subTitle" idx="1"/>
          </p:nvPr>
        </p:nvSpPr>
        <p:spPr>
          <a:xfrm>
            <a:off x="964800" y="2773800"/>
            <a:ext cx="2763900" cy="114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75" name="Google Shape;75;p7"/>
          <p:cNvSpPr>
            <a:spLocks noGrp="1"/>
          </p:cNvSpPr>
          <p:nvPr>
            <p:ph type="pic" idx="2"/>
          </p:nvPr>
        </p:nvSpPr>
        <p:spPr>
          <a:xfrm>
            <a:off x="4663800" y="869550"/>
            <a:ext cx="3404400" cy="3404400"/>
          </a:xfrm>
          <a:prstGeom prst="rect">
            <a:avLst/>
          </a:prstGeom>
          <a:noFill/>
          <a:ln w="19050" cap="flat" cmpd="sng">
            <a:solidFill>
              <a:schemeClr val="dk1"/>
            </a:solidFill>
            <a:prstDash val="solid"/>
            <a:round/>
            <a:headEnd type="none" w="sm" len="sm"/>
            <a:tailEnd type="none" w="sm" len="sm"/>
          </a:ln>
        </p:spPr>
      </p:sp>
      <p:grpSp>
        <p:nvGrpSpPr>
          <p:cNvPr id="76" name="Google Shape;76;p7"/>
          <p:cNvGrpSpPr/>
          <p:nvPr/>
        </p:nvGrpSpPr>
        <p:grpSpPr>
          <a:xfrm>
            <a:off x="7862172" y="539494"/>
            <a:ext cx="635304" cy="160688"/>
            <a:chOff x="10100350" y="671450"/>
            <a:chExt cx="77000" cy="19475"/>
          </a:xfrm>
        </p:grpSpPr>
        <p:sp>
          <p:nvSpPr>
            <p:cNvPr id="77" name="Google Shape;77;p7"/>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7"/>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7"/>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7"/>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7"/>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7"/>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3"/>
        <p:cNvGrpSpPr/>
        <p:nvPr/>
      </p:nvGrpSpPr>
      <p:grpSpPr>
        <a:xfrm>
          <a:off x="0" y="0"/>
          <a:ext cx="0" cy="0"/>
          <a:chOff x="0" y="0"/>
          <a:chExt cx="0" cy="0"/>
        </a:xfrm>
      </p:grpSpPr>
      <p:sp>
        <p:nvSpPr>
          <p:cNvPr id="84" name="Google Shape;84;p8"/>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85" name="Google Shape;85;p8"/>
          <p:cNvSpPr txBox="1">
            <a:spLocks noGrp="1"/>
          </p:cNvSpPr>
          <p:nvPr>
            <p:ph type="title"/>
          </p:nvPr>
        </p:nvSpPr>
        <p:spPr>
          <a:xfrm>
            <a:off x="2253750" y="1782550"/>
            <a:ext cx="4636500" cy="15783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SzPts val="6000"/>
              <a:buNone/>
              <a:defRPr sz="6000"/>
            </a:lvl1pPr>
            <a:lvl2pPr lvl="1">
              <a:lnSpc>
                <a:spcPct val="90000"/>
              </a:lnSpc>
              <a:spcBef>
                <a:spcPts val="0"/>
              </a:spcBef>
              <a:spcAft>
                <a:spcPts val="0"/>
              </a:spcAft>
              <a:buSzPts val="6000"/>
              <a:buNone/>
              <a:defRPr sz="6000"/>
            </a:lvl2pPr>
            <a:lvl3pPr lvl="2">
              <a:lnSpc>
                <a:spcPct val="90000"/>
              </a:lnSpc>
              <a:spcBef>
                <a:spcPts val="0"/>
              </a:spcBef>
              <a:spcAft>
                <a:spcPts val="0"/>
              </a:spcAft>
              <a:buSzPts val="6000"/>
              <a:buNone/>
              <a:defRPr sz="6000"/>
            </a:lvl3pPr>
            <a:lvl4pPr lvl="3">
              <a:lnSpc>
                <a:spcPct val="90000"/>
              </a:lnSpc>
              <a:spcBef>
                <a:spcPts val="0"/>
              </a:spcBef>
              <a:spcAft>
                <a:spcPts val="0"/>
              </a:spcAft>
              <a:buSzPts val="6000"/>
              <a:buNone/>
              <a:defRPr sz="6000"/>
            </a:lvl4pPr>
            <a:lvl5pPr lvl="4">
              <a:lnSpc>
                <a:spcPct val="90000"/>
              </a:lnSpc>
              <a:spcBef>
                <a:spcPts val="0"/>
              </a:spcBef>
              <a:spcAft>
                <a:spcPts val="0"/>
              </a:spcAft>
              <a:buSzPts val="6000"/>
              <a:buNone/>
              <a:defRPr sz="6000"/>
            </a:lvl5pPr>
            <a:lvl6pPr lvl="5">
              <a:lnSpc>
                <a:spcPct val="90000"/>
              </a:lnSpc>
              <a:spcBef>
                <a:spcPts val="0"/>
              </a:spcBef>
              <a:spcAft>
                <a:spcPts val="0"/>
              </a:spcAft>
              <a:buSzPts val="6000"/>
              <a:buNone/>
              <a:defRPr sz="6000"/>
            </a:lvl6pPr>
            <a:lvl7pPr lvl="6">
              <a:lnSpc>
                <a:spcPct val="90000"/>
              </a:lnSpc>
              <a:spcBef>
                <a:spcPts val="0"/>
              </a:spcBef>
              <a:spcAft>
                <a:spcPts val="0"/>
              </a:spcAft>
              <a:buSzPts val="6000"/>
              <a:buNone/>
              <a:defRPr sz="6000"/>
            </a:lvl7pPr>
            <a:lvl8pPr lvl="7">
              <a:lnSpc>
                <a:spcPct val="90000"/>
              </a:lnSpc>
              <a:spcBef>
                <a:spcPts val="0"/>
              </a:spcBef>
              <a:spcAft>
                <a:spcPts val="0"/>
              </a:spcAft>
              <a:buSzPts val="6000"/>
              <a:buNone/>
              <a:defRPr sz="6000"/>
            </a:lvl8pPr>
            <a:lvl9pPr lvl="8">
              <a:lnSpc>
                <a:spcPct val="90000"/>
              </a:lnSpc>
              <a:spcBef>
                <a:spcPts val="0"/>
              </a:spcBef>
              <a:spcAft>
                <a:spcPts val="0"/>
              </a:spcAft>
              <a:buSzPts val="6000"/>
              <a:buNone/>
              <a:defRPr sz="6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6"/>
        <p:cNvGrpSpPr/>
        <p:nvPr/>
      </p:nvGrpSpPr>
      <p:grpSpPr>
        <a:xfrm>
          <a:off x="0" y="0"/>
          <a:ext cx="0" cy="0"/>
          <a:chOff x="0" y="0"/>
          <a:chExt cx="0" cy="0"/>
        </a:xfrm>
      </p:grpSpPr>
      <p:sp>
        <p:nvSpPr>
          <p:cNvPr id="87" name="Google Shape;87;p9"/>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88" name="Google Shape;88;p9"/>
          <p:cNvSpPr txBox="1">
            <a:spLocks noGrp="1"/>
          </p:cNvSpPr>
          <p:nvPr>
            <p:ph type="title"/>
          </p:nvPr>
        </p:nvSpPr>
        <p:spPr>
          <a:xfrm>
            <a:off x="1246625" y="1485675"/>
            <a:ext cx="4607700" cy="800400"/>
          </a:xfrm>
          <a:prstGeom prst="rect">
            <a:avLst/>
          </a:prstGeom>
        </p:spPr>
        <p:txBody>
          <a:bodyPr spcFirstLastPara="1" wrap="square" lIns="91425" tIns="91425" rIns="91425" bIns="91425" anchor="t" anchorCtr="0">
            <a:noAutofit/>
          </a:bodyPr>
          <a:lstStyle>
            <a:lvl1pPr lvl="0" algn="l">
              <a:spcBef>
                <a:spcPts val="0"/>
              </a:spcBef>
              <a:spcAft>
                <a:spcPts val="0"/>
              </a:spcAft>
              <a:buSzPts val="6000"/>
              <a:buNone/>
              <a:defRPr sz="4000"/>
            </a:lvl1pPr>
            <a:lvl2pPr lvl="1" algn="l">
              <a:spcBef>
                <a:spcPts val="0"/>
              </a:spcBef>
              <a:spcAft>
                <a:spcPts val="0"/>
              </a:spcAft>
              <a:buSzPts val="6000"/>
              <a:buNone/>
              <a:defRPr sz="6000"/>
            </a:lvl2pPr>
            <a:lvl3pPr lvl="2" algn="l">
              <a:spcBef>
                <a:spcPts val="0"/>
              </a:spcBef>
              <a:spcAft>
                <a:spcPts val="0"/>
              </a:spcAft>
              <a:buSzPts val="6000"/>
              <a:buNone/>
              <a:defRPr sz="6000"/>
            </a:lvl3pPr>
            <a:lvl4pPr lvl="3" algn="l">
              <a:spcBef>
                <a:spcPts val="0"/>
              </a:spcBef>
              <a:spcAft>
                <a:spcPts val="0"/>
              </a:spcAft>
              <a:buSzPts val="6000"/>
              <a:buNone/>
              <a:defRPr sz="6000"/>
            </a:lvl4pPr>
            <a:lvl5pPr lvl="4" algn="l">
              <a:spcBef>
                <a:spcPts val="0"/>
              </a:spcBef>
              <a:spcAft>
                <a:spcPts val="0"/>
              </a:spcAft>
              <a:buSzPts val="6000"/>
              <a:buNone/>
              <a:defRPr sz="6000"/>
            </a:lvl5pPr>
            <a:lvl6pPr lvl="5" algn="l">
              <a:spcBef>
                <a:spcPts val="0"/>
              </a:spcBef>
              <a:spcAft>
                <a:spcPts val="0"/>
              </a:spcAft>
              <a:buSzPts val="6000"/>
              <a:buNone/>
              <a:defRPr sz="6000"/>
            </a:lvl6pPr>
            <a:lvl7pPr lvl="6" algn="l">
              <a:spcBef>
                <a:spcPts val="0"/>
              </a:spcBef>
              <a:spcAft>
                <a:spcPts val="0"/>
              </a:spcAft>
              <a:buSzPts val="6000"/>
              <a:buNone/>
              <a:defRPr sz="6000"/>
            </a:lvl7pPr>
            <a:lvl8pPr lvl="7" algn="l">
              <a:spcBef>
                <a:spcPts val="0"/>
              </a:spcBef>
              <a:spcAft>
                <a:spcPts val="0"/>
              </a:spcAft>
              <a:buSzPts val="6000"/>
              <a:buNone/>
              <a:defRPr sz="6000"/>
            </a:lvl8pPr>
            <a:lvl9pPr lvl="8" algn="l">
              <a:spcBef>
                <a:spcPts val="0"/>
              </a:spcBef>
              <a:spcAft>
                <a:spcPts val="0"/>
              </a:spcAft>
              <a:buSzPts val="6000"/>
              <a:buNone/>
              <a:defRPr sz="6000"/>
            </a:lvl9pPr>
          </a:lstStyle>
          <a:p>
            <a:endParaRPr/>
          </a:p>
        </p:txBody>
      </p:sp>
      <p:sp>
        <p:nvSpPr>
          <p:cNvPr id="89" name="Google Shape;89;p9"/>
          <p:cNvSpPr txBox="1">
            <a:spLocks noGrp="1"/>
          </p:cNvSpPr>
          <p:nvPr>
            <p:ph type="subTitle" idx="1"/>
          </p:nvPr>
        </p:nvSpPr>
        <p:spPr>
          <a:xfrm>
            <a:off x="1246625" y="2308367"/>
            <a:ext cx="4607700" cy="1212000"/>
          </a:xfrm>
          <a:prstGeom prst="rect">
            <a:avLst/>
          </a:prstGeom>
        </p:spPr>
        <p:txBody>
          <a:bodyPr spcFirstLastPara="1" wrap="square" lIns="91425" tIns="91425" rIns="91425" bIns="91425" anchor="t" anchorCtr="0">
            <a:noAutofit/>
          </a:bodyPr>
          <a:lstStyle>
            <a:lvl1pPr lvl="0">
              <a:lnSpc>
                <a:spcPct val="115000"/>
              </a:lnSpc>
              <a:spcBef>
                <a:spcPts val="0"/>
              </a:spcBef>
              <a:spcAft>
                <a:spcPts val="0"/>
              </a:spcAft>
              <a:buSzPts val="1850"/>
              <a:buNone/>
              <a:defRPr sz="1500"/>
            </a:lvl1pPr>
            <a:lvl2pPr lvl="1">
              <a:lnSpc>
                <a:spcPct val="115000"/>
              </a:lnSpc>
              <a:spcBef>
                <a:spcPts val="0"/>
              </a:spcBef>
              <a:spcAft>
                <a:spcPts val="0"/>
              </a:spcAft>
              <a:buSzPts val="1850"/>
              <a:buNone/>
              <a:defRPr sz="1850"/>
            </a:lvl2pPr>
            <a:lvl3pPr lvl="2">
              <a:lnSpc>
                <a:spcPct val="115000"/>
              </a:lnSpc>
              <a:spcBef>
                <a:spcPts val="0"/>
              </a:spcBef>
              <a:spcAft>
                <a:spcPts val="0"/>
              </a:spcAft>
              <a:buSzPts val="1850"/>
              <a:buNone/>
              <a:defRPr sz="1850"/>
            </a:lvl3pPr>
            <a:lvl4pPr lvl="3">
              <a:lnSpc>
                <a:spcPct val="115000"/>
              </a:lnSpc>
              <a:spcBef>
                <a:spcPts val="0"/>
              </a:spcBef>
              <a:spcAft>
                <a:spcPts val="0"/>
              </a:spcAft>
              <a:buSzPts val="1850"/>
              <a:buNone/>
              <a:defRPr sz="1850"/>
            </a:lvl4pPr>
            <a:lvl5pPr lvl="4">
              <a:lnSpc>
                <a:spcPct val="115000"/>
              </a:lnSpc>
              <a:spcBef>
                <a:spcPts val="0"/>
              </a:spcBef>
              <a:spcAft>
                <a:spcPts val="0"/>
              </a:spcAft>
              <a:buSzPts val="1850"/>
              <a:buNone/>
              <a:defRPr sz="1850"/>
            </a:lvl5pPr>
            <a:lvl6pPr lvl="5">
              <a:lnSpc>
                <a:spcPct val="115000"/>
              </a:lnSpc>
              <a:spcBef>
                <a:spcPts val="0"/>
              </a:spcBef>
              <a:spcAft>
                <a:spcPts val="0"/>
              </a:spcAft>
              <a:buSzPts val="1850"/>
              <a:buNone/>
              <a:defRPr sz="1850"/>
            </a:lvl6pPr>
            <a:lvl7pPr lvl="6">
              <a:lnSpc>
                <a:spcPct val="115000"/>
              </a:lnSpc>
              <a:spcBef>
                <a:spcPts val="0"/>
              </a:spcBef>
              <a:spcAft>
                <a:spcPts val="0"/>
              </a:spcAft>
              <a:buSzPts val="1850"/>
              <a:buNone/>
              <a:defRPr sz="1850"/>
            </a:lvl7pPr>
            <a:lvl8pPr lvl="7">
              <a:lnSpc>
                <a:spcPct val="115000"/>
              </a:lnSpc>
              <a:spcBef>
                <a:spcPts val="0"/>
              </a:spcBef>
              <a:spcAft>
                <a:spcPts val="0"/>
              </a:spcAft>
              <a:buSzPts val="1850"/>
              <a:buNone/>
              <a:defRPr sz="1850"/>
            </a:lvl8pPr>
            <a:lvl9pPr lvl="8">
              <a:lnSpc>
                <a:spcPct val="115000"/>
              </a:lnSpc>
              <a:spcBef>
                <a:spcPts val="0"/>
              </a:spcBef>
              <a:spcAft>
                <a:spcPts val="0"/>
              </a:spcAft>
              <a:buSzPts val="1850"/>
              <a:buNone/>
              <a:defRPr sz="185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3"/>
        <p:cNvGrpSpPr/>
        <p:nvPr/>
      </p:nvGrpSpPr>
      <p:grpSpPr>
        <a:xfrm>
          <a:off x="0" y="0"/>
          <a:ext cx="0" cy="0"/>
          <a:chOff x="0" y="0"/>
          <a:chExt cx="0" cy="0"/>
        </a:xfrm>
      </p:grpSpPr>
      <p:sp>
        <p:nvSpPr>
          <p:cNvPr id="94" name="Google Shape;94;p11"/>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95" name="Google Shape;95;p11"/>
          <p:cNvSpPr txBox="1">
            <a:spLocks noGrp="1"/>
          </p:cNvSpPr>
          <p:nvPr>
            <p:ph type="title" hasCustomPrompt="1"/>
          </p:nvPr>
        </p:nvSpPr>
        <p:spPr>
          <a:xfrm>
            <a:off x="1604400" y="1602950"/>
            <a:ext cx="5935200" cy="132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13000"/>
              <a:buNone/>
              <a:defRPr sz="7400"/>
            </a:lvl1pPr>
            <a:lvl2pPr lvl="1" algn="ctr">
              <a:spcBef>
                <a:spcPts val="0"/>
              </a:spcBef>
              <a:spcAft>
                <a:spcPts val="0"/>
              </a:spcAft>
              <a:buSzPts val="13000"/>
              <a:buNone/>
              <a:defRPr sz="13000"/>
            </a:lvl2pPr>
            <a:lvl3pPr lvl="2" algn="ctr">
              <a:spcBef>
                <a:spcPts val="0"/>
              </a:spcBef>
              <a:spcAft>
                <a:spcPts val="0"/>
              </a:spcAft>
              <a:buSzPts val="13000"/>
              <a:buNone/>
              <a:defRPr sz="13000"/>
            </a:lvl3pPr>
            <a:lvl4pPr lvl="3" algn="ctr">
              <a:spcBef>
                <a:spcPts val="0"/>
              </a:spcBef>
              <a:spcAft>
                <a:spcPts val="0"/>
              </a:spcAft>
              <a:buSzPts val="13000"/>
              <a:buNone/>
              <a:defRPr sz="13000"/>
            </a:lvl4pPr>
            <a:lvl5pPr lvl="4" algn="ctr">
              <a:spcBef>
                <a:spcPts val="0"/>
              </a:spcBef>
              <a:spcAft>
                <a:spcPts val="0"/>
              </a:spcAft>
              <a:buSzPts val="13000"/>
              <a:buNone/>
              <a:defRPr sz="13000"/>
            </a:lvl5pPr>
            <a:lvl6pPr lvl="5" algn="ctr">
              <a:spcBef>
                <a:spcPts val="0"/>
              </a:spcBef>
              <a:spcAft>
                <a:spcPts val="0"/>
              </a:spcAft>
              <a:buSzPts val="13000"/>
              <a:buNone/>
              <a:defRPr sz="13000"/>
            </a:lvl6pPr>
            <a:lvl7pPr lvl="6" algn="ctr">
              <a:spcBef>
                <a:spcPts val="0"/>
              </a:spcBef>
              <a:spcAft>
                <a:spcPts val="0"/>
              </a:spcAft>
              <a:buSzPts val="13000"/>
              <a:buNone/>
              <a:defRPr sz="13000"/>
            </a:lvl7pPr>
            <a:lvl8pPr lvl="7" algn="ctr">
              <a:spcBef>
                <a:spcPts val="0"/>
              </a:spcBef>
              <a:spcAft>
                <a:spcPts val="0"/>
              </a:spcAft>
              <a:buSzPts val="13000"/>
              <a:buNone/>
              <a:defRPr sz="13000"/>
            </a:lvl8pPr>
            <a:lvl9pPr lvl="8" algn="ctr">
              <a:spcBef>
                <a:spcPts val="0"/>
              </a:spcBef>
              <a:spcAft>
                <a:spcPts val="0"/>
              </a:spcAft>
              <a:buSzPts val="13000"/>
              <a:buNone/>
              <a:defRPr sz="13000"/>
            </a:lvl9pPr>
          </a:lstStyle>
          <a:p>
            <a:r>
              <a:t>xx%</a:t>
            </a:r>
          </a:p>
        </p:txBody>
      </p:sp>
      <p:sp>
        <p:nvSpPr>
          <p:cNvPr id="96" name="Google Shape;96;p11"/>
          <p:cNvSpPr txBox="1">
            <a:spLocks noGrp="1"/>
          </p:cNvSpPr>
          <p:nvPr>
            <p:ph type="subTitle" idx="1"/>
          </p:nvPr>
        </p:nvSpPr>
        <p:spPr>
          <a:xfrm>
            <a:off x="1604400" y="2926550"/>
            <a:ext cx="5935200" cy="4155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1500"/>
            </a:lvl1pPr>
            <a:lvl2pPr lvl="1" algn="ctr" rtl="0">
              <a:lnSpc>
                <a:spcPct val="115000"/>
              </a:lnSpc>
              <a:spcBef>
                <a:spcPts val="0"/>
              </a:spcBef>
              <a:spcAft>
                <a:spcPts val="0"/>
              </a:spcAft>
              <a:buSzPts val="1850"/>
              <a:buNone/>
              <a:defRPr sz="1850"/>
            </a:lvl2pPr>
            <a:lvl3pPr lvl="2" algn="ctr" rtl="0">
              <a:lnSpc>
                <a:spcPct val="115000"/>
              </a:lnSpc>
              <a:spcBef>
                <a:spcPts val="0"/>
              </a:spcBef>
              <a:spcAft>
                <a:spcPts val="0"/>
              </a:spcAft>
              <a:buSzPts val="1850"/>
              <a:buNone/>
              <a:defRPr sz="1850"/>
            </a:lvl3pPr>
            <a:lvl4pPr lvl="3" algn="ctr" rtl="0">
              <a:lnSpc>
                <a:spcPct val="115000"/>
              </a:lnSpc>
              <a:spcBef>
                <a:spcPts val="0"/>
              </a:spcBef>
              <a:spcAft>
                <a:spcPts val="0"/>
              </a:spcAft>
              <a:buSzPts val="1850"/>
              <a:buNone/>
              <a:defRPr sz="1850"/>
            </a:lvl4pPr>
            <a:lvl5pPr lvl="4" algn="ctr" rtl="0">
              <a:lnSpc>
                <a:spcPct val="115000"/>
              </a:lnSpc>
              <a:spcBef>
                <a:spcPts val="0"/>
              </a:spcBef>
              <a:spcAft>
                <a:spcPts val="0"/>
              </a:spcAft>
              <a:buSzPts val="1850"/>
              <a:buNone/>
              <a:defRPr sz="1850"/>
            </a:lvl5pPr>
            <a:lvl6pPr lvl="5" algn="ctr" rtl="0">
              <a:lnSpc>
                <a:spcPct val="115000"/>
              </a:lnSpc>
              <a:spcBef>
                <a:spcPts val="0"/>
              </a:spcBef>
              <a:spcAft>
                <a:spcPts val="0"/>
              </a:spcAft>
              <a:buSzPts val="1850"/>
              <a:buNone/>
              <a:defRPr sz="1850"/>
            </a:lvl6pPr>
            <a:lvl7pPr lvl="6" algn="ctr" rtl="0">
              <a:lnSpc>
                <a:spcPct val="115000"/>
              </a:lnSpc>
              <a:spcBef>
                <a:spcPts val="0"/>
              </a:spcBef>
              <a:spcAft>
                <a:spcPts val="0"/>
              </a:spcAft>
              <a:buSzPts val="1850"/>
              <a:buNone/>
              <a:defRPr sz="1850"/>
            </a:lvl7pPr>
            <a:lvl8pPr lvl="7" algn="ctr" rtl="0">
              <a:lnSpc>
                <a:spcPct val="115000"/>
              </a:lnSpc>
              <a:spcBef>
                <a:spcPts val="0"/>
              </a:spcBef>
              <a:spcAft>
                <a:spcPts val="0"/>
              </a:spcAft>
              <a:buSzPts val="1850"/>
              <a:buNone/>
              <a:defRPr sz="1850"/>
            </a:lvl8pPr>
            <a:lvl9pPr lvl="8" algn="ctr" rtl="0">
              <a:lnSpc>
                <a:spcPct val="115000"/>
              </a:lnSpc>
              <a:spcBef>
                <a:spcPts val="0"/>
              </a:spcBef>
              <a:spcAft>
                <a:spcPts val="0"/>
              </a:spcAft>
              <a:buSzPts val="1850"/>
              <a:buNone/>
              <a:defRPr sz="185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7"/>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4775"/>
            <a:ext cx="7717500" cy="5232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1pPr>
            <a:lvl2pPr lvl="1"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2pPr>
            <a:lvl3pPr lvl="2"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3pPr>
            <a:lvl4pPr lvl="3"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4pPr>
            <a:lvl5pPr lvl="4"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5pPr>
            <a:lvl6pPr lvl="5"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6pPr>
            <a:lvl7pPr lvl="6"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7pPr>
            <a:lvl8pPr lvl="7"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8pPr>
            <a:lvl9pPr lvl="8"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9pPr>
          </a:lstStyle>
          <a:p>
            <a:endParaRPr/>
          </a:p>
        </p:txBody>
      </p:sp>
      <p:sp>
        <p:nvSpPr>
          <p:cNvPr id="7" name="Google Shape;7;p1"/>
          <p:cNvSpPr txBox="1">
            <a:spLocks noGrp="1"/>
          </p:cNvSpPr>
          <p:nvPr>
            <p:ph type="body" idx="1"/>
          </p:nvPr>
        </p:nvSpPr>
        <p:spPr>
          <a:xfrm>
            <a:off x="713225" y="1297400"/>
            <a:ext cx="7717500" cy="32715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1" r:id="rId11"/>
    <p:sldLayoutId id="2147483664" r:id="rId12"/>
    <p:sldLayoutId id="2147483665" r:id="rId13"/>
    <p:sldLayoutId id="2147483666" r:id="rId14"/>
    <p:sldLayoutId id="2147483667" r:id="rId15"/>
    <p:sldLayoutId id="2147483668" r:id="rId16"/>
    <p:sldLayoutId id="2147483669" r:id="rId17"/>
    <p:sldLayoutId id="2147483671" r:id="rId18"/>
    <p:sldLayoutId id="2147483672" r:id="rId19"/>
    <p:sldLayoutId id="2147483673" r:id="rId20"/>
    <p:sldLayoutId id="2147483674" r:id="rId21"/>
    <p:sldLayoutId id="2147483675" r:id="rId22"/>
    <p:sldLayoutId id="2147483676" r:id="rId23"/>
    <p:sldLayoutId id="2147483678" r:id="rId24"/>
    <p:sldLayoutId id="2147483679"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6"/>
            <a:ext cx="7886700" cy="99417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latin typeface="Elsie" panose="02000000000000000000" charset="0"/>
                <a:ea typeface="Elsie" panose="02000000000000000000" charset="0"/>
              </a:defRPr>
            </a:lvl1pPr>
          </a:lstStyle>
          <a:p>
            <a:pPr>
              <a:buClrTx/>
              <a:defRPr/>
            </a:pPr>
            <a:fld id="{723A3EFB-E5A4-4F85-84D0-3F54949E58B5}" type="datetimeFigureOut">
              <a:rPr lang="zh-CN" altLang="en-US" kern="1200" smtClean="0">
                <a:solidFill>
                  <a:prstClr val="black">
                    <a:tint val="75000"/>
                  </a:prstClr>
                </a:solidFill>
              </a:rPr>
              <a:pPr>
                <a:buClrTx/>
                <a:defRPr/>
              </a:pPr>
              <a:t>2023/12/14</a:t>
            </a:fld>
            <a:endParaRPr lang="zh-CN" altLang="en-US" kern="1200">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latin typeface="Elsie" panose="02000000000000000000" charset="0"/>
                <a:ea typeface="Elsie" panose="02000000000000000000" charset="0"/>
              </a:defRPr>
            </a:lvl1pPr>
          </a:lstStyle>
          <a:p>
            <a:pPr>
              <a:buClrTx/>
              <a:defRPr/>
            </a:pPr>
            <a:endParaRPr lang="zh-CN" altLang="en-US" kern="1200">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latin typeface="Elsie" panose="02000000000000000000" charset="0"/>
                <a:ea typeface="Elsie" panose="02000000000000000000" charset="0"/>
              </a:defRPr>
            </a:lvl1pPr>
          </a:lstStyle>
          <a:p>
            <a:pPr>
              <a:buClrTx/>
              <a:defRPr/>
            </a:pPr>
            <a:fld id="{7D41E1E3-0430-46C2-B0D3-2490A70B1299}" type="slidenum">
              <a:rPr lang="zh-CN" altLang="en-US" kern="1200" smtClean="0">
                <a:solidFill>
                  <a:prstClr val="black">
                    <a:tint val="75000"/>
                  </a:prstClr>
                </a:solidFill>
              </a:rPr>
              <a:pPr>
                <a:buClrTx/>
                <a:defRPr/>
              </a:pPr>
              <a:t>‹#›</a:t>
            </a:fld>
            <a:endParaRPr lang="zh-CN" altLang="en-US" kern="1200">
              <a:solidFill>
                <a:prstClr val="black">
                  <a:tint val="75000"/>
                </a:prstClr>
              </a:solidFill>
            </a:endParaRPr>
          </a:p>
        </p:txBody>
      </p:sp>
    </p:spTree>
    <p:extLst>
      <p:ext uri="{BB962C8B-B14F-4D97-AF65-F5344CB8AC3E}">
        <p14:creationId xmlns:p14="http://schemas.microsoft.com/office/powerpoint/2010/main" val="387585809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68581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4" indent="-171454" algn="l" defTabSz="685818" rtl="0" eaLnBrk="1" latinLnBrk="0" hangingPunct="1">
        <a:lnSpc>
          <a:spcPct val="90000"/>
        </a:lnSpc>
        <a:spcBef>
          <a:spcPts val="750"/>
        </a:spcBef>
        <a:buFont typeface="Arial" panose="020B0604020202020204" pitchFamily="34" charset="0"/>
        <a:buChar char="•"/>
        <a:defRPr sz="2100" kern="1200">
          <a:solidFill>
            <a:schemeClr val="tx1"/>
          </a:solidFill>
          <a:latin typeface="Elsie" panose="02000000000000000000" charset="0"/>
          <a:ea typeface="Elsie" panose="02000000000000000000" charset="0"/>
          <a:cs typeface="+mn-cs"/>
        </a:defRPr>
      </a:lvl1pPr>
      <a:lvl2pPr marL="514364" indent="-171454" algn="l" defTabSz="685818" rtl="0" eaLnBrk="1" latinLnBrk="0" hangingPunct="1">
        <a:lnSpc>
          <a:spcPct val="90000"/>
        </a:lnSpc>
        <a:spcBef>
          <a:spcPts val="375"/>
        </a:spcBef>
        <a:buFont typeface="Arial" panose="020B0604020202020204" pitchFamily="34" charset="0"/>
        <a:buChar char="•"/>
        <a:defRPr sz="1800" kern="1200">
          <a:solidFill>
            <a:schemeClr val="tx1"/>
          </a:solidFill>
          <a:latin typeface="Elsie" panose="02000000000000000000" charset="0"/>
          <a:ea typeface="Elsie" panose="02000000000000000000" charset="0"/>
          <a:cs typeface="+mn-cs"/>
        </a:defRPr>
      </a:lvl2pPr>
      <a:lvl3pPr marL="857272" indent="-171454" algn="l" defTabSz="685818" rtl="0" eaLnBrk="1" latinLnBrk="0" hangingPunct="1">
        <a:lnSpc>
          <a:spcPct val="90000"/>
        </a:lnSpc>
        <a:spcBef>
          <a:spcPts val="375"/>
        </a:spcBef>
        <a:buFont typeface="Arial" panose="020B0604020202020204" pitchFamily="34" charset="0"/>
        <a:buChar char="•"/>
        <a:defRPr sz="1500" kern="1200">
          <a:solidFill>
            <a:schemeClr val="tx1"/>
          </a:solidFill>
          <a:latin typeface="Elsie" panose="02000000000000000000" charset="0"/>
          <a:ea typeface="Elsie" panose="02000000000000000000" charset="0"/>
          <a:cs typeface="+mn-cs"/>
        </a:defRPr>
      </a:lvl3pPr>
      <a:lvl4pPr marL="1200180"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4pPr>
      <a:lvl5pPr marL="154308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5pPr>
      <a:lvl6pPr marL="188599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06"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1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2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18" rtl="0" eaLnBrk="1" latinLnBrk="0" hangingPunct="1">
        <a:defRPr sz="1350" kern="1200">
          <a:solidFill>
            <a:schemeClr val="tx1"/>
          </a:solidFill>
          <a:latin typeface="+mn-lt"/>
          <a:ea typeface="+mn-ea"/>
          <a:cs typeface="+mn-cs"/>
        </a:defRPr>
      </a:lvl1pPr>
      <a:lvl2pPr marL="342908" algn="l" defTabSz="685818" rtl="0" eaLnBrk="1" latinLnBrk="0" hangingPunct="1">
        <a:defRPr sz="1350" kern="1200">
          <a:solidFill>
            <a:schemeClr val="tx1"/>
          </a:solidFill>
          <a:latin typeface="+mn-lt"/>
          <a:ea typeface="+mn-ea"/>
          <a:cs typeface="+mn-cs"/>
        </a:defRPr>
      </a:lvl2pPr>
      <a:lvl3pPr marL="685818" algn="l" defTabSz="685818" rtl="0" eaLnBrk="1" latinLnBrk="0" hangingPunct="1">
        <a:defRPr sz="1350" kern="1200">
          <a:solidFill>
            <a:schemeClr val="tx1"/>
          </a:solidFill>
          <a:latin typeface="+mn-lt"/>
          <a:ea typeface="+mn-ea"/>
          <a:cs typeface="+mn-cs"/>
        </a:defRPr>
      </a:lvl3pPr>
      <a:lvl4pPr marL="1028726" algn="l" defTabSz="685818" rtl="0" eaLnBrk="1" latinLnBrk="0" hangingPunct="1">
        <a:defRPr sz="1350" kern="1200">
          <a:solidFill>
            <a:schemeClr val="tx1"/>
          </a:solidFill>
          <a:latin typeface="+mn-lt"/>
          <a:ea typeface="+mn-ea"/>
          <a:cs typeface="+mn-cs"/>
        </a:defRPr>
      </a:lvl4pPr>
      <a:lvl5pPr marL="1371634" algn="l" defTabSz="685818" rtl="0" eaLnBrk="1" latinLnBrk="0" hangingPunct="1">
        <a:defRPr sz="1350" kern="1200">
          <a:solidFill>
            <a:schemeClr val="tx1"/>
          </a:solidFill>
          <a:latin typeface="+mn-lt"/>
          <a:ea typeface="+mn-ea"/>
          <a:cs typeface="+mn-cs"/>
        </a:defRPr>
      </a:lvl5pPr>
      <a:lvl6pPr marL="1714544" algn="l" defTabSz="685818" rtl="0" eaLnBrk="1" latinLnBrk="0" hangingPunct="1">
        <a:defRPr sz="1350" kern="1200">
          <a:solidFill>
            <a:schemeClr val="tx1"/>
          </a:solidFill>
          <a:latin typeface="+mn-lt"/>
          <a:ea typeface="+mn-ea"/>
          <a:cs typeface="+mn-cs"/>
        </a:defRPr>
      </a:lvl6pPr>
      <a:lvl7pPr marL="2057452" algn="l" defTabSz="685818" rtl="0" eaLnBrk="1" latinLnBrk="0" hangingPunct="1">
        <a:defRPr sz="1350" kern="1200">
          <a:solidFill>
            <a:schemeClr val="tx1"/>
          </a:solidFill>
          <a:latin typeface="+mn-lt"/>
          <a:ea typeface="+mn-ea"/>
          <a:cs typeface="+mn-cs"/>
        </a:defRPr>
      </a:lvl7pPr>
      <a:lvl8pPr marL="2400360" algn="l" defTabSz="685818" rtl="0" eaLnBrk="1" latinLnBrk="0" hangingPunct="1">
        <a:defRPr sz="1350" kern="1200">
          <a:solidFill>
            <a:schemeClr val="tx1"/>
          </a:solidFill>
          <a:latin typeface="+mn-lt"/>
          <a:ea typeface="+mn-ea"/>
          <a:cs typeface="+mn-cs"/>
        </a:defRPr>
      </a:lvl8pPr>
      <a:lvl9pPr marL="2743268" algn="l" defTabSz="685818"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628650" y="273846"/>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defRPr/>
            </a:pPr>
            <a:fld id="{2B8C012C-B1B7-47F6-B168-A941E97A73A9}" type="datetimeFigureOut">
              <a:rPr lang="en-US" kern="1200" smtClean="0">
                <a:solidFill>
                  <a:prstClr val="black">
                    <a:tint val="75000"/>
                  </a:prstClr>
                </a:solidFill>
                <a:latin typeface="Calibri" panose="020F0502020204030204"/>
                <a:ea typeface="+mn-ea"/>
              </a:rPr>
              <a:pPr>
                <a:buClrTx/>
                <a:defRPr/>
              </a:pPr>
              <a:t>12/14/2023</a:t>
            </a:fld>
            <a:endParaRPr lang="en-US" kern="1200">
              <a:solidFill>
                <a:prstClr val="black">
                  <a:tint val="75000"/>
                </a:prstClr>
              </a:solidFill>
              <a:latin typeface="Calibri" panose="020F0502020204030204"/>
              <a:ea typeface="+mn-ea"/>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defRPr/>
            </a:pPr>
            <a:endParaRPr lang="en-US" kern="1200">
              <a:solidFill>
                <a:prstClr val="black">
                  <a:tint val="75000"/>
                </a:prstClr>
              </a:solidFill>
              <a:latin typeface="Calibri" panose="020F0502020204030204"/>
              <a:ea typeface="+mn-ea"/>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defRPr/>
            </a:pPr>
            <a:fld id="{91EC7793-07B9-4429-92E8-8730EA770269}" type="slidenum">
              <a:rPr lang="en-US" kern="1200" smtClean="0">
                <a:solidFill>
                  <a:prstClr val="black">
                    <a:tint val="75000"/>
                  </a:prstClr>
                </a:solidFill>
                <a:latin typeface="Calibri" panose="020F0502020204030204"/>
                <a:ea typeface="+mn-ea"/>
              </a:rPr>
              <a:pPr>
                <a:buClrTx/>
                <a:defRPr/>
              </a:pPr>
              <a:t>‹#›</a:t>
            </a:fld>
            <a:endParaRPr lang="en-US" kern="120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56407998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8" indent="-171458"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8"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8"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7"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8"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7"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8"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7" algn="l" defTabSz="68583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30.png"/><Relationship Id="rId5" Type="http://schemas.microsoft.com/office/2007/relationships/hdphoto" Target="../media/hdphoto3.wdp"/><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30.png"/><Relationship Id="rId5" Type="http://schemas.microsoft.com/office/2007/relationships/hdphoto" Target="../media/hdphoto3.wdp"/><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2.xml"/><Relationship Id="rId6" Type="http://schemas.openxmlformats.org/officeDocument/2006/relationships/image" Target="../media/image34.png"/><Relationship Id="rId5" Type="http://schemas.microsoft.com/office/2007/relationships/hdphoto" Target="../media/hdphoto4.wdp"/><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8.png"/><Relationship Id="rId7"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47.png"/><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image" Target="../media/image55.png"/><Relationship Id="rId5" Type="http://schemas.openxmlformats.org/officeDocument/2006/relationships/image" Target="../media/image59.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8.png"/><Relationship Id="rId7"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19.xml"/><Relationship Id="rId6" Type="http://schemas.openxmlformats.org/officeDocument/2006/relationships/image" Target="../media/image63.png"/><Relationship Id="rId5" Type="http://schemas.openxmlformats.org/officeDocument/2006/relationships/image" Target="../media/image36.pn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65.pn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65.png"/><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8.png"/><Relationship Id="rId7"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image" Target="../media/image45.png"/><Relationship Id="rId5" Type="http://schemas.openxmlformats.org/officeDocument/2006/relationships/image" Target="../media/image68.pn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microsoft.com/office/2007/relationships/hdphoto" Target="../media/hdphoto7.wdp"/><Relationship Id="rId5" Type="http://schemas.openxmlformats.org/officeDocument/2006/relationships/image" Target="../media/image69.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22.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8.png"/><Relationship Id="rId7" Type="http://schemas.openxmlformats.org/officeDocument/2006/relationships/image" Target="../media/image73.png"/><Relationship Id="rId2" Type="http://schemas.openxmlformats.org/officeDocument/2006/relationships/notesSlide" Target="../notesSlides/notesSlide41.xml"/><Relationship Id="rId1" Type="http://schemas.openxmlformats.org/officeDocument/2006/relationships/slideLayout" Target="../slideLayouts/slideLayout19.xml"/><Relationship Id="rId6" Type="http://schemas.openxmlformats.org/officeDocument/2006/relationships/image" Target="../media/image39.png"/><Relationship Id="rId5" Type="http://schemas.openxmlformats.org/officeDocument/2006/relationships/image" Target="../media/image36.png"/><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3.xml"/><Relationship Id="rId1" Type="http://schemas.openxmlformats.org/officeDocument/2006/relationships/slideLayout" Target="../slideLayouts/slideLayout11.xml"/><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4.xml"/><Relationship Id="rId1" Type="http://schemas.openxmlformats.org/officeDocument/2006/relationships/slideLayout" Target="../slideLayouts/slideLayout18.xml"/><Relationship Id="rId5" Type="http://schemas.openxmlformats.org/officeDocument/2006/relationships/image" Target="../media/image78.png"/><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5.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80.png"/><Relationship Id="rId7" Type="http://schemas.openxmlformats.org/officeDocument/2006/relationships/image" Target="../media/image82.png"/><Relationship Id="rId2" Type="http://schemas.openxmlformats.org/officeDocument/2006/relationships/notesSlide" Target="../notesSlides/notesSlide46.xml"/><Relationship Id="rId1" Type="http://schemas.openxmlformats.org/officeDocument/2006/relationships/slideLayout" Target="../slideLayouts/slideLayout1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81.png"/></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5.png"/><Relationship Id="rId2" Type="http://schemas.openxmlformats.org/officeDocument/2006/relationships/notesSlide" Target="../notesSlides/notesSlide47.xml"/><Relationship Id="rId1" Type="http://schemas.openxmlformats.org/officeDocument/2006/relationships/slideLayout" Target="../slideLayouts/slideLayout18.xml"/><Relationship Id="rId6" Type="http://schemas.microsoft.com/office/2007/relationships/hdphoto" Target="../media/hdphoto9.wdp"/><Relationship Id="rId5" Type="http://schemas.openxmlformats.org/officeDocument/2006/relationships/image" Target="../media/image84.png"/><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8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8.png"/><Relationship Id="rId5" Type="http://schemas.openxmlformats.org/officeDocument/2006/relationships/image" Target="../media/image87.jp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2.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91.png"/><Relationship Id="rId2" Type="http://schemas.openxmlformats.org/officeDocument/2006/relationships/audio" Target="../media/media2.mp3"/><Relationship Id="rId16" Type="http://schemas.openxmlformats.org/officeDocument/2006/relationships/image" Target="../media/image89.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0.png"/><Relationship Id="rId5" Type="http://schemas.microsoft.com/office/2007/relationships/media" Target="../media/media4.mp3"/><Relationship Id="rId15" Type="http://schemas.openxmlformats.org/officeDocument/2006/relationships/image" Target="../media/image94.png"/><Relationship Id="rId10" Type="http://schemas.openxmlformats.org/officeDocument/2006/relationships/notesSlide" Target="../notesSlides/notesSlide50.xml"/><Relationship Id="rId4" Type="http://schemas.openxmlformats.org/officeDocument/2006/relationships/audio" Target="../media/media3.mp3"/><Relationship Id="rId9" Type="http://schemas.openxmlformats.org/officeDocument/2006/relationships/slideLayout" Target="../slideLayouts/slideLayout37.xml"/><Relationship Id="rId14" Type="http://schemas.openxmlformats.org/officeDocument/2006/relationships/image" Target="../media/image93.png"/></Relationships>
</file>

<file path=ppt/slides/_rels/slide51.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89.png"/><Relationship Id="rId5" Type="http://schemas.microsoft.com/office/2007/relationships/media" Target="../media/media4.mp3"/><Relationship Id="rId10" Type="http://schemas.openxmlformats.org/officeDocument/2006/relationships/notesSlide" Target="../notesSlides/notesSlide51.xml"/><Relationship Id="rId4" Type="http://schemas.openxmlformats.org/officeDocument/2006/relationships/audio" Target="../media/media3.mp3"/><Relationship Id="rId9"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7.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96.png"/><Relationship Id="rId2" Type="http://schemas.openxmlformats.org/officeDocument/2006/relationships/audio" Target="../media/media2.mp3"/><Relationship Id="rId16" Type="http://schemas.openxmlformats.org/officeDocument/2006/relationships/image" Target="../media/image89.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5.png"/><Relationship Id="rId5" Type="http://schemas.microsoft.com/office/2007/relationships/media" Target="../media/media4.mp3"/><Relationship Id="rId15" Type="http://schemas.openxmlformats.org/officeDocument/2006/relationships/image" Target="../media/image99.png"/><Relationship Id="rId10" Type="http://schemas.openxmlformats.org/officeDocument/2006/relationships/notesSlide" Target="../notesSlides/notesSlide52.xml"/><Relationship Id="rId4" Type="http://schemas.openxmlformats.org/officeDocument/2006/relationships/audio" Target="../media/media3.mp3"/><Relationship Id="rId9" Type="http://schemas.openxmlformats.org/officeDocument/2006/relationships/slideLayout" Target="../slideLayouts/slideLayout37.xml"/><Relationship Id="rId14" Type="http://schemas.openxmlformats.org/officeDocument/2006/relationships/image" Target="../media/image98.png"/></Relationships>
</file>

<file path=ppt/slides/_rels/slide53.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02.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01.png"/><Relationship Id="rId2" Type="http://schemas.openxmlformats.org/officeDocument/2006/relationships/audio" Target="../media/media2.mp3"/><Relationship Id="rId16" Type="http://schemas.openxmlformats.org/officeDocument/2006/relationships/image" Target="../media/image89.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00.png"/><Relationship Id="rId5" Type="http://schemas.microsoft.com/office/2007/relationships/media" Target="../media/media4.mp3"/><Relationship Id="rId15" Type="http://schemas.openxmlformats.org/officeDocument/2006/relationships/image" Target="../media/image104.png"/><Relationship Id="rId10" Type="http://schemas.openxmlformats.org/officeDocument/2006/relationships/notesSlide" Target="../notesSlides/notesSlide53.xml"/><Relationship Id="rId4" Type="http://schemas.openxmlformats.org/officeDocument/2006/relationships/audio" Target="../media/media3.mp3"/><Relationship Id="rId9" Type="http://schemas.openxmlformats.org/officeDocument/2006/relationships/slideLayout" Target="../slideLayouts/slideLayout37.xml"/><Relationship Id="rId14" Type="http://schemas.openxmlformats.org/officeDocument/2006/relationships/image" Target="../media/image103.png"/></Relationships>
</file>

<file path=ppt/slides/_rels/slide54.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07.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06.png"/><Relationship Id="rId2" Type="http://schemas.openxmlformats.org/officeDocument/2006/relationships/audio" Target="../media/media2.mp3"/><Relationship Id="rId16" Type="http://schemas.openxmlformats.org/officeDocument/2006/relationships/image" Target="../media/image89.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05.png"/><Relationship Id="rId5" Type="http://schemas.microsoft.com/office/2007/relationships/media" Target="../media/media4.mp3"/><Relationship Id="rId15" Type="http://schemas.openxmlformats.org/officeDocument/2006/relationships/image" Target="../media/image109.png"/><Relationship Id="rId10" Type="http://schemas.openxmlformats.org/officeDocument/2006/relationships/notesSlide" Target="../notesSlides/notesSlide54.xml"/><Relationship Id="rId4" Type="http://schemas.openxmlformats.org/officeDocument/2006/relationships/audio" Target="../media/media3.mp3"/><Relationship Id="rId9" Type="http://schemas.openxmlformats.org/officeDocument/2006/relationships/slideLayout" Target="../slideLayouts/slideLayout37.xml"/><Relationship Id="rId14" Type="http://schemas.openxmlformats.org/officeDocument/2006/relationships/image" Target="../media/image108.png"/></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86.png"/><Relationship Id="rId7" Type="http://schemas.openxmlformats.org/officeDocument/2006/relationships/image" Target="../media/image112.png"/><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image" Target="../media/image111.png"/><Relationship Id="rId5" Type="http://schemas.microsoft.com/office/2007/relationships/hdphoto" Target="../media/hdphoto10.wdp"/><Relationship Id="rId4" Type="http://schemas.openxmlformats.org/officeDocument/2006/relationships/image" Target="../media/image110.png"/></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image" Target="../media/image114.png"/><Relationship Id="rId5" Type="http://schemas.microsoft.com/office/2007/relationships/hdphoto" Target="../media/hdphoto10.wdp"/><Relationship Id="rId4" Type="http://schemas.openxmlformats.org/officeDocument/2006/relationships/image" Target="../media/image110.png"/></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117.png"/><Relationship Id="rId2" Type="http://schemas.openxmlformats.org/officeDocument/2006/relationships/notesSlide" Target="../notesSlides/notesSlide58.xml"/><Relationship Id="rId1" Type="http://schemas.openxmlformats.org/officeDocument/2006/relationships/slideLayout" Target="../slideLayouts/slideLayout5.xml"/><Relationship Id="rId6" Type="http://schemas.microsoft.com/office/2007/relationships/hdphoto" Target="../media/hdphoto11.wdp"/><Relationship Id="rId5" Type="http://schemas.openxmlformats.org/officeDocument/2006/relationships/image" Target="../media/image116.png"/><Relationship Id="rId4" Type="http://schemas.openxmlformats.org/officeDocument/2006/relationships/image" Target="../media/image115.png"/></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118.png"/><Relationship Id="rId2" Type="http://schemas.openxmlformats.org/officeDocument/2006/relationships/notesSlide" Target="../notesSlides/notesSlide59.xml"/><Relationship Id="rId1" Type="http://schemas.openxmlformats.org/officeDocument/2006/relationships/slideLayout" Target="../slideLayouts/slideLayout5.xml"/><Relationship Id="rId6" Type="http://schemas.microsoft.com/office/2007/relationships/hdphoto" Target="../media/hdphoto11.wdp"/><Relationship Id="rId5" Type="http://schemas.openxmlformats.org/officeDocument/2006/relationships/image" Target="../media/image116.png"/><Relationship Id="rId4" Type="http://schemas.openxmlformats.org/officeDocument/2006/relationships/image" Target="../media/image11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20.png"/><Relationship Id="rId2" Type="http://schemas.openxmlformats.org/officeDocument/2006/relationships/notesSlide" Target="../notesSlides/notesSlide60.xml"/><Relationship Id="rId1" Type="http://schemas.openxmlformats.org/officeDocument/2006/relationships/slideLayout" Target="../slideLayouts/slideLayout14.xml"/><Relationship Id="rId6" Type="http://schemas.microsoft.com/office/2007/relationships/hdphoto" Target="../media/hdphoto12.wdp"/><Relationship Id="rId5" Type="http://schemas.openxmlformats.org/officeDocument/2006/relationships/image" Target="../media/image119.png"/><Relationship Id="rId4" Type="http://schemas.openxmlformats.org/officeDocument/2006/relationships/image" Target="../media/image45.png"/></Relationships>
</file>

<file path=ppt/slides/_rels/slide6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21.png"/><Relationship Id="rId2" Type="http://schemas.openxmlformats.org/officeDocument/2006/relationships/notesSlide" Target="../notesSlides/notesSlide61.xml"/><Relationship Id="rId1" Type="http://schemas.openxmlformats.org/officeDocument/2006/relationships/slideLayout" Target="../slideLayouts/slideLayout14.xml"/><Relationship Id="rId6" Type="http://schemas.microsoft.com/office/2007/relationships/hdphoto" Target="../media/hdphoto12.wdp"/><Relationship Id="rId5" Type="http://schemas.openxmlformats.org/officeDocument/2006/relationships/image" Target="../media/image119.png"/><Relationship Id="rId4" Type="http://schemas.openxmlformats.org/officeDocument/2006/relationships/image" Target="../media/image45.png"/></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2.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3.xml"/><Relationship Id="rId1" Type="http://schemas.openxmlformats.org/officeDocument/2006/relationships/slideLayout" Target="../slideLayouts/slideLayout17.xml"/><Relationship Id="rId4" Type="http://schemas.openxmlformats.org/officeDocument/2006/relationships/image" Target="../media/image122.png"/></Relationships>
</file>

<file path=ppt/slides/_rels/slide6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4.xml"/><Relationship Id="rId1" Type="http://schemas.openxmlformats.org/officeDocument/2006/relationships/slideLayout" Target="../slideLayouts/slideLayout19.xml"/><Relationship Id="rId6" Type="http://schemas.openxmlformats.org/officeDocument/2006/relationships/image" Target="../media/image45.png"/><Relationship Id="rId5" Type="http://schemas.openxmlformats.org/officeDocument/2006/relationships/image" Target="../media/image123.png"/><Relationship Id="rId4" Type="http://schemas.openxmlformats.org/officeDocument/2006/relationships/image" Target="../media/image36.png"/></Relationships>
</file>

<file path=ppt/slides/_rels/slide6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24.png"/><Relationship Id="rId2" Type="http://schemas.openxmlformats.org/officeDocument/2006/relationships/notesSlide" Target="../notesSlides/notesSlide65.xml"/><Relationship Id="rId1" Type="http://schemas.openxmlformats.org/officeDocument/2006/relationships/slideLayout" Target="../slideLayouts/slideLayout19.xml"/><Relationship Id="rId6" Type="http://schemas.openxmlformats.org/officeDocument/2006/relationships/image" Target="../media/image45.png"/><Relationship Id="rId5" Type="http://schemas.openxmlformats.org/officeDocument/2006/relationships/image" Target="../media/image123.png"/><Relationship Id="rId4" Type="http://schemas.openxmlformats.org/officeDocument/2006/relationships/image" Target="../media/image36.png"/></Relationships>
</file>

<file path=ppt/slides/_rels/slide6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6.xml"/><Relationship Id="rId1" Type="http://schemas.openxmlformats.org/officeDocument/2006/relationships/slideLayout" Target="../slideLayouts/slideLayout12.xml"/><Relationship Id="rId4" Type="http://schemas.openxmlformats.org/officeDocument/2006/relationships/image" Target="../media/image126.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6.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7.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37"/>
          <p:cNvSpPr txBox="1">
            <a:spLocks noGrp="1"/>
          </p:cNvSpPr>
          <p:nvPr>
            <p:ph type="ctrTitle"/>
          </p:nvPr>
        </p:nvSpPr>
        <p:spPr>
          <a:xfrm>
            <a:off x="1313740" y="1228647"/>
            <a:ext cx="6633718" cy="2247300"/>
          </a:xfrm>
          <a:prstGeom prst="rect">
            <a:avLst/>
          </a:prstGeom>
        </p:spPr>
        <p:txBody>
          <a:bodyPr spcFirstLastPara="1" wrap="square" lIns="91425" tIns="91425" rIns="91425" bIns="91425" anchor="t" anchorCtr="0">
            <a:noAutofit/>
          </a:bodyPr>
          <a:lstStyle/>
          <a:p>
            <a:pPr lvl="0">
              <a:lnSpc>
                <a:spcPct val="150000"/>
              </a:lnSpc>
            </a:pPr>
            <a:r>
              <a:rPr lang="en-US" sz="4500" b="1">
                <a:latin typeface="+mn-lt"/>
              </a:rPr>
              <a:t>CHÀO MỪNG CÁC EM </a:t>
            </a:r>
            <a:br>
              <a:rPr lang="en-US" sz="4500" b="1">
                <a:latin typeface="+mn-lt"/>
              </a:rPr>
            </a:br>
            <a:r>
              <a:rPr lang="en-US" sz="4500" b="1">
                <a:latin typeface="+mn-lt"/>
              </a:rPr>
              <a:t>ĐẾN VỚI TIẾT HỌC!</a:t>
            </a:r>
            <a:endParaRPr sz="4500" b="1">
              <a:latin typeface="+mn-lt"/>
            </a:endParaRPr>
          </a:p>
        </p:txBody>
      </p:sp>
      <p:grpSp>
        <p:nvGrpSpPr>
          <p:cNvPr id="826" name="Google Shape;826;p37"/>
          <p:cNvGrpSpPr/>
          <p:nvPr/>
        </p:nvGrpSpPr>
        <p:grpSpPr>
          <a:xfrm>
            <a:off x="474381" y="536456"/>
            <a:ext cx="984324" cy="1101461"/>
            <a:chOff x="781859" y="782462"/>
            <a:chExt cx="651309" cy="728721"/>
          </a:xfrm>
        </p:grpSpPr>
        <p:sp>
          <p:nvSpPr>
            <p:cNvPr id="827" name="Google Shape;827;p37"/>
            <p:cNvSpPr/>
            <p:nvPr/>
          </p:nvSpPr>
          <p:spPr>
            <a:xfrm>
              <a:off x="781859" y="782462"/>
              <a:ext cx="651309" cy="728721"/>
            </a:xfrm>
            <a:custGeom>
              <a:avLst/>
              <a:gdLst/>
              <a:ahLst/>
              <a:cxnLst/>
              <a:rect l="l" t="t" r="r" b="b"/>
              <a:pathLst>
                <a:path w="14320" h="16022" extrusionOk="0">
                  <a:moveTo>
                    <a:pt x="9010" y="0"/>
                  </a:moveTo>
                  <a:cubicBezTo>
                    <a:pt x="8831" y="0"/>
                    <a:pt x="8648" y="28"/>
                    <a:pt x="8469" y="88"/>
                  </a:cubicBezTo>
                  <a:lnTo>
                    <a:pt x="1386" y="2441"/>
                  </a:lnTo>
                  <a:cubicBezTo>
                    <a:pt x="485" y="2738"/>
                    <a:pt x="1" y="3706"/>
                    <a:pt x="298" y="4596"/>
                  </a:cubicBezTo>
                  <a:lnTo>
                    <a:pt x="3685" y="14846"/>
                  </a:lnTo>
                  <a:cubicBezTo>
                    <a:pt x="3923" y="15568"/>
                    <a:pt x="4590" y="16022"/>
                    <a:pt x="5310" y="16022"/>
                  </a:cubicBezTo>
                  <a:cubicBezTo>
                    <a:pt x="5489" y="16022"/>
                    <a:pt x="5672" y="15994"/>
                    <a:pt x="5851" y="15934"/>
                  </a:cubicBezTo>
                  <a:lnTo>
                    <a:pt x="12945" y="13581"/>
                  </a:lnTo>
                  <a:cubicBezTo>
                    <a:pt x="13835" y="13284"/>
                    <a:pt x="14319" y="12316"/>
                    <a:pt x="14022" y="11415"/>
                  </a:cubicBezTo>
                  <a:lnTo>
                    <a:pt x="10635" y="1176"/>
                  </a:lnTo>
                  <a:cubicBezTo>
                    <a:pt x="10397" y="454"/>
                    <a:pt x="9730" y="0"/>
                    <a:pt x="9010" y="0"/>
                  </a:cubicBezTo>
                  <a:close/>
                </a:path>
              </a:pathLst>
            </a:custGeom>
            <a:solidFill>
              <a:schemeClr val="accent1"/>
            </a:solidFill>
            <a:ln>
              <a:noFill/>
            </a:ln>
            <a:effectLst>
              <a:outerShdw dist="38100" dir="30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7"/>
            <p:cNvSpPr/>
            <p:nvPr/>
          </p:nvSpPr>
          <p:spPr>
            <a:xfrm>
              <a:off x="874416" y="873427"/>
              <a:ext cx="371683" cy="228686"/>
            </a:xfrm>
            <a:custGeom>
              <a:avLst/>
              <a:gdLst/>
              <a:ahLst/>
              <a:cxnLst/>
              <a:rect l="l" t="t" r="r" b="b"/>
              <a:pathLst>
                <a:path w="8172" h="5028" extrusionOk="0">
                  <a:moveTo>
                    <a:pt x="6699" y="0"/>
                  </a:moveTo>
                  <a:cubicBezTo>
                    <a:pt x="6604" y="0"/>
                    <a:pt x="6507" y="15"/>
                    <a:pt x="6412" y="45"/>
                  </a:cubicBezTo>
                  <a:lnTo>
                    <a:pt x="748" y="1926"/>
                  </a:lnTo>
                  <a:cubicBezTo>
                    <a:pt x="264" y="2091"/>
                    <a:pt x="0" y="2607"/>
                    <a:pt x="165" y="3091"/>
                  </a:cubicBezTo>
                  <a:lnTo>
                    <a:pt x="594" y="4400"/>
                  </a:lnTo>
                  <a:cubicBezTo>
                    <a:pt x="727" y="4788"/>
                    <a:pt x="1085" y="5028"/>
                    <a:pt x="1472" y="5028"/>
                  </a:cubicBezTo>
                  <a:cubicBezTo>
                    <a:pt x="1567" y="5028"/>
                    <a:pt x="1664" y="5013"/>
                    <a:pt x="1760" y="4983"/>
                  </a:cubicBezTo>
                  <a:lnTo>
                    <a:pt x="7423" y="3102"/>
                  </a:lnTo>
                  <a:cubicBezTo>
                    <a:pt x="7907" y="2937"/>
                    <a:pt x="8171" y="2420"/>
                    <a:pt x="8006" y="1937"/>
                  </a:cubicBezTo>
                  <a:lnTo>
                    <a:pt x="7577" y="628"/>
                  </a:lnTo>
                  <a:cubicBezTo>
                    <a:pt x="7445" y="240"/>
                    <a:pt x="7086" y="0"/>
                    <a:pt x="66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7"/>
            <p:cNvSpPr/>
            <p:nvPr/>
          </p:nvSpPr>
          <p:spPr>
            <a:xfrm>
              <a:off x="874416" y="873700"/>
              <a:ext cx="345167" cy="147864"/>
            </a:xfrm>
            <a:custGeom>
              <a:avLst/>
              <a:gdLst/>
              <a:ahLst/>
              <a:cxnLst/>
              <a:rect l="l" t="t" r="r" b="b"/>
              <a:pathLst>
                <a:path w="7589" h="3251" extrusionOk="0">
                  <a:moveTo>
                    <a:pt x="6706" y="1"/>
                  </a:moveTo>
                  <a:cubicBezTo>
                    <a:pt x="6609" y="1"/>
                    <a:pt x="6510" y="17"/>
                    <a:pt x="6412" y="50"/>
                  </a:cubicBezTo>
                  <a:lnTo>
                    <a:pt x="748" y="1931"/>
                  </a:lnTo>
                  <a:cubicBezTo>
                    <a:pt x="264" y="2085"/>
                    <a:pt x="0" y="2601"/>
                    <a:pt x="165" y="3085"/>
                  </a:cubicBezTo>
                  <a:lnTo>
                    <a:pt x="220" y="3250"/>
                  </a:lnTo>
                  <a:cubicBezTo>
                    <a:pt x="231" y="2876"/>
                    <a:pt x="462" y="2524"/>
                    <a:pt x="847" y="2403"/>
                  </a:cubicBezTo>
                  <a:lnTo>
                    <a:pt x="6665" y="479"/>
                  </a:lnTo>
                  <a:cubicBezTo>
                    <a:pt x="6764" y="444"/>
                    <a:pt x="6865" y="427"/>
                    <a:pt x="6963" y="427"/>
                  </a:cubicBezTo>
                  <a:cubicBezTo>
                    <a:pt x="7201" y="427"/>
                    <a:pt x="7425" y="524"/>
                    <a:pt x="7588" y="688"/>
                  </a:cubicBezTo>
                  <a:lnTo>
                    <a:pt x="7577" y="633"/>
                  </a:lnTo>
                  <a:cubicBezTo>
                    <a:pt x="7446" y="247"/>
                    <a:pt x="7090" y="1"/>
                    <a:pt x="6706"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7"/>
            <p:cNvSpPr/>
            <p:nvPr/>
          </p:nvSpPr>
          <p:spPr>
            <a:xfrm>
              <a:off x="929450" y="1139682"/>
              <a:ext cx="89055" cy="82824"/>
            </a:xfrm>
            <a:custGeom>
              <a:avLst/>
              <a:gdLst/>
              <a:ahLst/>
              <a:cxnLst/>
              <a:rect l="l" t="t" r="r" b="b"/>
              <a:pathLst>
                <a:path w="1958" h="1821" extrusionOk="0">
                  <a:moveTo>
                    <a:pt x="1273" y="0"/>
                  </a:moveTo>
                  <a:cubicBezTo>
                    <a:pt x="1234" y="0"/>
                    <a:pt x="1194" y="6"/>
                    <a:pt x="1155" y="20"/>
                  </a:cubicBezTo>
                  <a:lnTo>
                    <a:pt x="308" y="305"/>
                  </a:lnTo>
                  <a:cubicBezTo>
                    <a:pt x="110" y="371"/>
                    <a:pt x="0" y="580"/>
                    <a:pt x="66" y="789"/>
                  </a:cubicBezTo>
                  <a:lnTo>
                    <a:pt x="319" y="1559"/>
                  </a:lnTo>
                  <a:cubicBezTo>
                    <a:pt x="372" y="1718"/>
                    <a:pt x="524" y="1820"/>
                    <a:pt x="684" y="1820"/>
                  </a:cubicBezTo>
                  <a:cubicBezTo>
                    <a:pt x="724" y="1820"/>
                    <a:pt x="764" y="1814"/>
                    <a:pt x="803" y="1801"/>
                  </a:cubicBezTo>
                  <a:lnTo>
                    <a:pt x="1650" y="1515"/>
                  </a:lnTo>
                  <a:cubicBezTo>
                    <a:pt x="1848" y="1449"/>
                    <a:pt x="1958" y="1240"/>
                    <a:pt x="1892" y="1042"/>
                  </a:cubicBezTo>
                  <a:lnTo>
                    <a:pt x="1639" y="261"/>
                  </a:lnTo>
                  <a:cubicBezTo>
                    <a:pt x="1586" y="103"/>
                    <a:pt x="1433"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7"/>
            <p:cNvSpPr/>
            <p:nvPr/>
          </p:nvSpPr>
          <p:spPr>
            <a:xfrm>
              <a:off x="1012956" y="1113666"/>
              <a:ext cx="89100" cy="82824"/>
            </a:xfrm>
            <a:custGeom>
              <a:avLst/>
              <a:gdLst/>
              <a:ahLst/>
              <a:cxnLst/>
              <a:rect l="l" t="t" r="r" b="b"/>
              <a:pathLst>
                <a:path w="1959" h="1821" extrusionOk="0">
                  <a:moveTo>
                    <a:pt x="1274" y="0"/>
                  </a:moveTo>
                  <a:cubicBezTo>
                    <a:pt x="1234" y="0"/>
                    <a:pt x="1194" y="7"/>
                    <a:pt x="1155" y="20"/>
                  </a:cubicBezTo>
                  <a:lnTo>
                    <a:pt x="308" y="295"/>
                  </a:lnTo>
                  <a:cubicBezTo>
                    <a:pt x="111" y="361"/>
                    <a:pt x="1" y="581"/>
                    <a:pt x="67" y="778"/>
                  </a:cubicBezTo>
                  <a:lnTo>
                    <a:pt x="319" y="1559"/>
                  </a:lnTo>
                  <a:cubicBezTo>
                    <a:pt x="372" y="1718"/>
                    <a:pt x="525" y="1820"/>
                    <a:pt x="685" y="1820"/>
                  </a:cubicBezTo>
                  <a:cubicBezTo>
                    <a:pt x="724" y="1820"/>
                    <a:pt x="764" y="1814"/>
                    <a:pt x="803" y="1801"/>
                  </a:cubicBezTo>
                  <a:lnTo>
                    <a:pt x="1650" y="1515"/>
                  </a:lnTo>
                  <a:cubicBezTo>
                    <a:pt x="1848" y="1449"/>
                    <a:pt x="1958" y="1240"/>
                    <a:pt x="1892" y="1031"/>
                  </a:cubicBezTo>
                  <a:lnTo>
                    <a:pt x="1639" y="262"/>
                  </a:lnTo>
                  <a:cubicBezTo>
                    <a:pt x="1586" y="103"/>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7"/>
            <p:cNvSpPr/>
            <p:nvPr/>
          </p:nvSpPr>
          <p:spPr>
            <a:xfrm>
              <a:off x="1106514" y="1085603"/>
              <a:ext cx="89055" cy="82414"/>
            </a:xfrm>
            <a:custGeom>
              <a:avLst/>
              <a:gdLst/>
              <a:ahLst/>
              <a:cxnLst/>
              <a:rect l="l" t="t" r="r" b="b"/>
              <a:pathLst>
                <a:path w="1958" h="1812" extrusionOk="0">
                  <a:moveTo>
                    <a:pt x="1279" y="1"/>
                  </a:moveTo>
                  <a:cubicBezTo>
                    <a:pt x="1238" y="1"/>
                    <a:pt x="1196" y="7"/>
                    <a:pt x="1155" y="21"/>
                  </a:cubicBezTo>
                  <a:lnTo>
                    <a:pt x="308" y="296"/>
                  </a:lnTo>
                  <a:cubicBezTo>
                    <a:pt x="110" y="362"/>
                    <a:pt x="0" y="582"/>
                    <a:pt x="66" y="780"/>
                  </a:cubicBezTo>
                  <a:lnTo>
                    <a:pt x="330" y="1549"/>
                  </a:lnTo>
                  <a:cubicBezTo>
                    <a:pt x="382" y="1715"/>
                    <a:pt x="524" y="1812"/>
                    <a:pt x="685" y="1812"/>
                  </a:cubicBezTo>
                  <a:cubicBezTo>
                    <a:pt x="727" y="1812"/>
                    <a:pt x="771" y="1805"/>
                    <a:pt x="814" y="1791"/>
                  </a:cubicBezTo>
                  <a:lnTo>
                    <a:pt x="1650" y="1516"/>
                  </a:lnTo>
                  <a:cubicBezTo>
                    <a:pt x="1859" y="1450"/>
                    <a:pt x="1958" y="1231"/>
                    <a:pt x="1892" y="1033"/>
                  </a:cubicBezTo>
                  <a:lnTo>
                    <a:pt x="1639" y="263"/>
                  </a:lnTo>
                  <a:cubicBezTo>
                    <a:pt x="1586" y="97"/>
                    <a:pt x="1437" y="1"/>
                    <a:pt x="1279"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7"/>
            <p:cNvSpPr/>
            <p:nvPr/>
          </p:nvSpPr>
          <p:spPr>
            <a:xfrm>
              <a:off x="1201026" y="1054129"/>
              <a:ext cx="89055" cy="82824"/>
            </a:xfrm>
            <a:custGeom>
              <a:avLst/>
              <a:gdLst/>
              <a:ahLst/>
              <a:cxnLst/>
              <a:rect l="l" t="t" r="r" b="b"/>
              <a:pathLst>
                <a:path w="1958" h="1821" extrusionOk="0">
                  <a:moveTo>
                    <a:pt x="1274" y="1"/>
                  </a:moveTo>
                  <a:cubicBezTo>
                    <a:pt x="1234" y="1"/>
                    <a:pt x="1194" y="7"/>
                    <a:pt x="1155" y="20"/>
                  </a:cubicBezTo>
                  <a:lnTo>
                    <a:pt x="308" y="306"/>
                  </a:lnTo>
                  <a:cubicBezTo>
                    <a:pt x="110" y="372"/>
                    <a:pt x="0" y="581"/>
                    <a:pt x="66" y="790"/>
                  </a:cubicBezTo>
                  <a:lnTo>
                    <a:pt x="319" y="1560"/>
                  </a:lnTo>
                  <a:cubicBezTo>
                    <a:pt x="372" y="1719"/>
                    <a:pt x="525" y="1821"/>
                    <a:pt x="685" y="1821"/>
                  </a:cubicBezTo>
                  <a:cubicBezTo>
                    <a:pt x="724" y="1821"/>
                    <a:pt x="764" y="1815"/>
                    <a:pt x="803" y="1802"/>
                  </a:cubicBezTo>
                  <a:lnTo>
                    <a:pt x="1650" y="1516"/>
                  </a:lnTo>
                  <a:cubicBezTo>
                    <a:pt x="1848" y="1450"/>
                    <a:pt x="1958" y="1241"/>
                    <a:pt x="1892" y="1043"/>
                  </a:cubicBezTo>
                  <a:lnTo>
                    <a:pt x="1639" y="262"/>
                  </a:lnTo>
                  <a:cubicBezTo>
                    <a:pt x="1586" y="103"/>
                    <a:pt x="1434" y="1"/>
                    <a:pt x="1274"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7"/>
            <p:cNvSpPr/>
            <p:nvPr/>
          </p:nvSpPr>
          <p:spPr>
            <a:xfrm>
              <a:off x="958923" y="1252706"/>
              <a:ext cx="89100" cy="82824"/>
            </a:xfrm>
            <a:custGeom>
              <a:avLst/>
              <a:gdLst/>
              <a:ahLst/>
              <a:cxnLst/>
              <a:rect l="l" t="t" r="r" b="b"/>
              <a:pathLst>
                <a:path w="1959" h="1821" extrusionOk="0">
                  <a:moveTo>
                    <a:pt x="1277" y="1"/>
                  </a:moveTo>
                  <a:cubicBezTo>
                    <a:pt x="1237" y="1"/>
                    <a:pt x="1196" y="7"/>
                    <a:pt x="1156" y="20"/>
                  </a:cubicBezTo>
                  <a:lnTo>
                    <a:pt x="309" y="306"/>
                  </a:lnTo>
                  <a:cubicBezTo>
                    <a:pt x="111" y="372"/>
                    <a:pt x="1" y="592"/>
                    <a:pt x="67" y="790"/>
                  </a:cubicBezTo>
                  <a:lnTo>
                    <a:pt x="331" y="1559"/>
                  </a:lnTo>
                  <a:cubicBezTo>
                    <a:pt x="384" y="1718"/>
                    <a:pt x="529" y="1821"/>
                    <a:pt x="692" y="1821"/>
                  </a:cubicBezTo>
                  <a:cubicBezTo>
                    <a:pt x="732" y="1821"/>
                    <a:pt x="773" y="1814"/>
                    <a:pt x="815" y="1801"/>
                  </a:cubicBezTo>
                  <a:lnTo>
                    <a:pt x="1650" y="1526"/>
                  </a:lnTo>
                  <a:cubicBezTo>
                    <a:pt x="1859" y="1460"/>
                    <a:pt x="1958" y="1241"/>
                    <a:pt x="1892" y="1043"/>
                  </a:cubicBezTo>
                  <a:lnTo>
                    <a:pt x="1639" y="273"/>
                  </a:lnTo>
                  <a:cubicBezTo>
                    <a:pt x="1586" y="105"/>
                    <a:pt x="1441" y="1"/>
                    <a:pt x="1277"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7"/>
            <p:cNvSpPr/>
            <p:nvPr/>
          </p:nvSpPr>
          <p:spPr>
            <a:xfrm>
              <a:off x="1049478" y="1224188"/>
              <a:ext cx="89055" cy="82824"/>
            </a:xfrm>
            <a:custGeom>
              <a:avLst/>
              <a:gdLst/>
              <a:ahLst/>
              <a:cxnLst/>
              <a:rect l="l" t="t" r="r" b="b"/>
              <a:pathLst>
                <a:path w="1958" h="1821" extrusionOk="0">
                  <a:moveTo>
                    <a:pt x="1278" y="1"/>
                  </a:moveTo>
                  <a:cubicBezTo>
                    <a:pt x="1237" y="1"/>
                    <a:pt x="1196" y="7"/>
                    <a:pt x="1155" y="20"/>
                  </a:cubicBezTo>
                  <a:lnTo>
                    <a:pt x="308" y="306"/>
                  </a:lnTo>
                  <a:cubicBezTo>
                    <a:pt x="110" y="372"/>
                    <a:pt x="0" y="581"/>
                    <a:pt x="66" y="779"/>
                  </a:cubicBezTo>
                  <a:lnTo>
                    <a:pt x="330" y="1560"/>
                  </a:lnTo>
                  <a:cubicBezTo>
                    <a:pt x="383" y="1719"/>
                    <a:pt x="528" y="1821"/>
                    <a:pt x="692" y="1821"/>
                  </a:cubicBezTo>
                  <a:cubicBezTo>
                    <a:pt x="732" y="1821"/>
                    <a:pt x="773" y="1815"/>
                    <a:pt x="814" y="1802"/>
                  </a:cubicBezTo>
                  <a:lnTo>
                    <a:pt x="1650" y="1516"/>
                  </a:lnTo>
                  <a:cubicBezTo>
                    <a:pt x="1859" y="1450"/>
                    <a:pt x="1958" y="1241"/>
                    <a:pt x="1892" y="1032"/>
                  </a:cubicBezTo>
                  <a:lnTo>
                    <a:pt x="1639" y="262"/>
                  </a:lnTo>
                  <a:cubicBezTo>
                    <a:pt x="1586" y="103"/>
                    <a:pt x="1441" y="1"/>
                    <a:pt x="1278"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7"/>
            <p:cNvSpPr/>
            <p:nvPr/>
          </p:nvSpPr>
          <p:spPr>
            <a:xfrm>
              <a:off x="1143491" y="1196126"/>
              <a:ext cx="89100" cy="82369"/>
            </a:xfrm>
            <a:custGeom>
              <a:avLst/>
              <a:gdLst/>
              <a:ahLst/>
              <a:cxnLst/>
              <a:rect l="l" t="t" r="r" b="b"/>
              <a:pathLst>
                <a:path w="1959" h="1811" extrusionOk="0">
                  <a:moveTo>
                    <a:pt x="1273" y="1"/>
                  </a:moveTo>
                  <a:cubicBezTo>
                    <a:pt x="1231" y="1"/>
                    <a:pt x="1188" y="8"/>
                    <a:pt x="1145" y="21"/>
                  </a:cubicBezTo>
                  <a:lnTo>
                    <a:pt x="309" y="296"/>
                  </a:lnTo>
                  <a:cubicBezTo>
                    <a:pt x="100" y="362"/>
                    <a:pt x="1" y="582"/>
                    <a:pt x="67" y="780"/>
                  </a:cubicBezTo>
                  <a:lnTo>
                    <a:pt x="320" y="1550"/>
                  </a:lnTo>
                  <a:cubicBezTo>
                    <a:pt x="373" y="1709"/>
                    <a:pt x="525" y="1811"/>
                    <a:pt x="685" y="1811"/>
                  </a:cubicBezTo>
                  <a:cubicBezTo>
                    <a:pt x="725" y="1811"/>
                    <a:pt x="765" y="1805"/>
                    <a:pt x="804" y="1792"/>
                  </a:cubicBezTo>
                  <a:lnTo>
                    <a:pt x="1650" y="1517"/>
                  </a:lnTo>
                  <a:cubicBezTo>
                    <a:pt x="1848" y="1451"/>
                    <a:pt x="1958" y="1231"/>
                    <a:pt x="1892" y="1033"/>
                  </a:cubicBezTo>
                  <a:lnTo>
                    <a:pt x="1628" y="263"/>
                  </a:lnTo>
                  <a:cubicBezTo>
                    <a:pt x="1576" y="97"/>
                    <a:pt x="1434" y="1"/>
                    <a:pt x="1273"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7"/>
            <p:cNvSpPr/>
            <p:nvPr/>
          </p:nvSpPr>
          <p:spPr>
            <a:xfrm>
              <a:off x="1237549" y="1164697"/>
              <a:ext cx="89055" cy="82824"/>
            </a:xfrm>
            <a:custGeom>
              <a:avLst/>
              <a:gdLst/>
              <a:ahLst/>
              <a:cxnLst/>
              <a:rect l="l" t="t" r="r" b="b"/>
              <a:pathLst>
                <a:path w="1958" h="1821" extrusionOk="0">
                  <a:moveTo>
                    <a:pt x="1273" y="0"/>
                  </a:moveTo>
                  <a:cubicBezTo>
                    <a:pt x="1234" y="0"/>
                    <a:pt x="1194" y="6"/>
                    <a:pt x="1155" y="19"/>
                  </a:cubicBezTo>
                  <a:lnTo>
                    <a:pt x="308" y="305"/>
                  </a:lnTo>
                  <a:cubicBezTo>
                    <a:pt x="110" y="371"/>
                    <a:pt x="0" y="580"/>
                    <a:pt x="66" y="789"/>
                  </a:cubicBezTo>
                  <a:lnTo>
                    <a:pt x="319" y="1559"/>
                  </a:lnTo>
                  <a:cubicBezTo>
                    <a:pt x="372" y="1718"/>
                    <a:pt x="524" y="1820"/>
                    <a:pt x="685" y="1820"/>
                  </a:cubicBezTo>
                  <a:cubicBezTo>
                    <a:pt x="724" y="1820"/>
                    <a:pt x="764" y="1814"/>
                    <a:pt x="803" y="1801"/>
                  </a:cubicBezTo>
                  <a:lnTo>
                    <a:pt x="1650" y="1515"/>
                  </a:lnTo>
                  <a:cubicBezTo>
                    <a:pt x="1848" y="1449"/>
                    <a:pt x="1958" y="1240"/>
                    <a:pt x="1892" y="1042"/>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7"/>
            <p:cNvSpPr/>
            <p:nvPr/>
          </p:nvSpPr>
          <p:spPr>
            <a:xfrm>
              <a:off x="992944" y="1354769"/>
              <a:ext cx="89100" cy="82778"/>
            </a:xfrm>
            <a:custGeom>
              <a:avLst/>
              <a:gdLst/>
              <a:ahLst/>
              <a:cxnLst/>
              <a:rect l="l" t="t" r="r" b="b"/>
              <a:pathLst>
                <a:path w="1959" h="1820" extrusionOk="0">
                  <a:moveTo>
                    <a:pt x="1274" y="0"/>
                  </a:moveTo>
                  <a:cubicBezTo>
                    <a:pt x="1234" y="0"/>
                    <a:pt x="1194" y="6"/>
                    <a:pt x="1155" y="19"/>
                  </a:cubicBezTo>
                  <a:lnTo>
                    <a:pt x="309" y="305"/>
                  </a:lnTo>
                  <a:cubicBezTo>
                    <a:pt x="111" y="371"/>
                    <a:pt x="1" y="580"/>
                    <a:pt x="67" y="789"/>
                  </a:cubicBezTo>
                  <a:lnTo>
                    <a:pt x="320" y="1559"/>
                  </a:lnTo>
                  <a:cubicBezTo>
                    <a:pt x="373" y="1718"/>
                    <a:pt x="525" y="1820"/>
                    <a:pt x="685" y="1820"/>
                  </a:cubicBezTo>
                  <a:cubicBezTo>
                    <a:pt x="725" y="1820"/>
                    <a:pt x="764" y="1814"/>
                    <a:pt x="803" y="1801"/>
                  </a:cubicBezTo>
                  <a:lnTo>
                    <a:pt x="1650" y="1526"/>
                  </a:lnTo>
                  <a:cubicBezTo>
                    <a:pt x="1848" y="1460"/>
                    <a:pt x="1958" y="1240"/>
                    <a:pt x="1892" y="1042"/>
                  </a:cubicBezTo>
                  <a:lnTo>
                    <a:pt x="1639" y="261"/>
                  </a:lnTo>
                  <a:cubicBezTo>
                    <a:pt x="1586" y="102"/>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7"/>
            <p:cNvSpPr/>
            <p:nvPr/>
          </p:nvSpPr>
          <p:spPr>
            <a:xfrm>
              <a:off x="1083499" y="1326251"/>
              <a:ext cx="89055" cy="82824"/>
            </a:xfrm>
            <a:custGeom>
              <a:avLst/>
              <a:gdLst/>
              <a:ahLst/>
              <a:cxnLst/>
              <a:rect l="l" t="t" r="r" b="b"/>
              <a:pathLst>
                <a:path w="1958" h="1821" extrusionOk="0">
                  <a:moveTo>
                    <a:pt x="1273" y="0"/>
                  </a:moveTo>
                  <a:cubicBezTo>
                    <a:pt x="1234" y="0"/>
                    <a:pt x="1194" y="6"/>
                    <a:pt x="1155" y="19"/>
                  </a:cubicBezTo>
                  <a:lnTo>
                    <a:pt x="308" y="294"/>
                  </a:lnTo>
                  <a:cubicBezTo>
                    <a:pt x="110" y="371"/>
                    <a:pt x="0" y="580"/>
                    <a:pt x="66" y="778"/>
                  </a:cubicBezTo>
                  <a:lnTo>
                    <a:pt x="319" y="1559"/>
                  </a:lnTo>
                  <a:cubicBezTo>
                    <a:pt x="372" y="1718"/>
                    <a:pt x="524" y="1820"/>
                    <a:pt x="685" y="1820"/>
                  </a:cubicBezTo>
                  <a:cubicBezTo>
                    <a:pt x="724" y="1820"/>
                    <a:pt x="764" y="1814"/>
                    <a:pt x="803" y="1801"/>
                  </a:cubicBezTo>
                  <a:lnTo>
                    <a:pt x="1650" y="1515"/>
                  </a:lnTo>
                  <a:cubicBezTo>
                    <a:pt x="1848" y="1449"/>
                    <a:pt x="1958" y="1240"/>
                    <a:pt x="1892" y="1031"/>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7"/>
            <p:cNvSpPr/>
            <p:nvPr/>
          </p:nvSpPr>
          <p:spPr>
            <a:xfrm>
              <a:off x="1177011" y="1267169"/>
              <a:ext cx="182612" cy="113433"/>
            </a:xfrm>
            <a:custGeom>
              <a:avLst/>
              <a:gdLst/>
              <a:ahLst/>
              <a:cxnLst/>
              <a:rect l="l" t="t" r="r" b="b"/>
              <a:pathLst>
                <a:path w="4015" h="2494" extrusionOk="0">
                  <a:moveTo>
                    <a:pt x="3336" y="0"/>
                  </a:moveTo>
                  <a:cubicBezTo>
                    <a:pt x="3295" y="0"/>
                    <a:pt x="3253" y="7"/>
                    <a:pt x="3212" y="21"/>
                  </a:cubicBezTo>
                  <a:lnTo>
                    <a:pt x="309" y="978"/>
                  </a:lnTo>
                  <a:cubicBezTo>
                    <a:pt x="111" y="1044"/>
                    <a:pt x="1" y="1252"/>
                    <a:pt x="67" y="1450"/>
                  </a:cubicBezTo>
                  <a:lnTo>
                    <a:pt x="331" y="2242"/>
                  </a:lnTo>
                  <a:cubicBezTo>
                    <a:pt x="383" y="2399"/>
                    <a:pt x="524" y="2493"/>
                    <a:pt x="679" y="2493"/>
                  </a:cubicBezTo>
                  <a:cubicBezTo>
                    <a:pt x="720" y="2493"/>
                    <a:pt x="762" y="2487"/>
                    <a:pt x="803" y="2473"/>
                  </a:cubicBezTo>
                  <a:lnTo>
                    <a:pt x="3707" y="1516"/>
                  </a:lnTo>
                  <a:cubicBezTo>
                    <a:pt x="3905" y="1450"/>
                    <a:pt x="4015" y="1241"/>
                    <a:pt x="3949" y="1044"/>
                  </a:cubicBezTo>
                  <a:lnTo>
                    <a:pt x="3685" y="252"/>
                  </a:lnTo>
                  <a:cubicBezTo>
                    <a:pt x="3632" y="95"/>
                    <a:pt x="3491" y="0"/>
                    <a:pt x="3336"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7"/>
            <p:cNvSpPr/>
            <p:nvPr/>
          </p:nvSpPr>
          <p:spPr>
            <a:xfrm>
              <a:off x="930951" y="1137681"/>
              <a:ext cx="86053" cy="81823"/>
            </a:xfrm>
            <a:custGeom>
              <a:avLst/>
              <a:gdLst/>
              <a:ahLst/>
              <a:cxnLst/>
              <a:rect l="l" t="t" r="r" b="b"/>
              <a:pathLst>
                <a:path w="1892" h="1799" extrusionOk="0">
                  <a:moveTo>
                    <a:pt x="1200" y="0"/>
                  </a:moveTo>
                  <a:cubicBezTo>
                    <a:pt x="1160" y="0"/>
                    <a:pt x="1119" y="7"/>
                    <a:pt x="1078" y="20"/>
                  </a:cubicBezTo>
                  <a:lnTo>
                    <a:pt x="308" y="272"/>
                  </a:lnTo>
                  <a:cubicBezTo>
                    <a:pt x="110" y="349"/>
                    <a:pt x="0" y="558"/>
                    <a:pt x="66" y="756"/>
                  </a:cubicBezTo>
                  <a:lnTo>
                    <a:pt x="319" y="1537"/>
                  </a:lnTo>
                  <a:cubicBezTo>
                    <a:pt x="372" y="1696"/>
                    <a:pt x="524" y="1798"/>
                    <a:pt x="684" y="1798"/>
                  </a:cubicBezTo>
                  <a:cubicBezTo>
                    <a:pt x="724" y="1798"/>
                    <a:pt x="764" y="1792"/>
                    <a:pt x="803" y="1779"/>
                  </a:cubicBezTo>
                  <a:lnTo>
                    <a:pt x="1573" y="1515"/>
                  </a:lnTo>
                  <a:cubicBezTo>
                    <a:pt x="1782" y="1449"/>
                    <a:pt x="1892" y="1240"/>
                    <a:pt x="1815" y="1042"/>
                  </a:cubicBezTo>
                  <a:lnTo>
                    <a:pt x="1562" y="261"/>
                  </a:lnTo>
                  <a:cubicBezTo>
                    <a:pt x="1509" y="103"/>
                    <a:pt x="1364" y="0"/>
                    <a:pt x="1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7"/>
            <p:cNvSpPr/>
            <p:nvPr/>
          </p:nvSpPr>
          <p:spPr>
            <a:xfrm>
              <a:off x="1020961" y="1108117"/>
              <a:ext cx="85598" cy="81368"/>
            </a:xfrm>
            <a:custGeom>
              <a:avLst/>
              <a:gdLst/>
              <a:ahLst/>
              <a:cxnLst/>
              <a:rect l="l" t="t" r="r" b="b"/>
              <a:pathLst>
                <a:path w="1882" h="1789" extrusionOk="0">
                  <a:moveTo>
                    <a:pt x="1203" y="0"/>
                  </a:moveTo>
                  <a:cubicBezTo>
                    <a:pt x="1161" y="0"/>
                    <a:pt x="1119" y="7"/>
                    <a:pt x="1078" y="21"/>
                  </a:cubicBezTo>
                  <a:lnTo>
                    <a:pt x="308" y="274"/>
                  </a:lnTo>
                  <a:cubicBezTo>
                    <a:pt x="99" y="340"/>
                    <a:pt x="0" y="560"/>
                    <a:pt x="66" y="757"/>
                  </a:cubicBezTo>
                  <a:lnTo>
                    <a:pt x="319" y="1527"/>
                  </a:lnTo>
                  <a:cubicBezTo>
                    <a:pt x="372" y="1686"/>
                    <a:pt x="525" y="1788"/>
                    <a:pt x="685" y="1788"/>
                  </a:cubicBezTo>
                  <a:cubicBezTo>
                    <a:pt x="724" y="1788"/>
                    <a:pt x="764" y="1782"/>
                    <a:pt x="803" y="1769"/>
                  </a:cubicBezTo>
                  <a:lnTo>
                    <a:pt x="1573" y="1516"/>
                  </a:lnTo>
                  <a:cubicBezTo>
                    <a:pt x="1771" y="1450"/>
                    <a:pt x="1881" y="1230"/>
                    <a:pt x="1815" y="1032"/>
                  </a:cubicBezTo>
                  <a:lnTo>
                    <a:pt x="1562" y="263"/>
                  </a:lnTo>
                  <a:cubicBezTo>
                    <a:pt x="1510" y="97"/>
                    <a:pt x="136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7"/>
            <p:cNvSpPr/>
            <p:nvPr/>
          </p:nvSpPr>
          <p:spPr>
            <a:xfrm>
              <a:off x="1110470" y="1078144"/>
              <a:ext cx="86098" cy="81823"/>
            </a:xfrm>
            <a:custGeom>
              <a:avLst/>
              <a:gdLst/>
              <a:ahLst/>
              <a:cxnLst/>
              <a:rect l="l" t="t" r="r" b="b"/>
              <a:pathLst>
                <a:path w="1893" h="1799" extrusionOk="0">
                  <a:moveTo>
                    <a:pt x="1207" y="1"/>
                  </a:moveTo>
                  <a:cubicBezTo>
                    <a:pt x="1168" y="1"/>
                    <a:pt x="1129" y="7"/>
                    <a:pt x="1090" y="20"/>
                  </a:cubicBezTo>
                  <a:lnTo>
                    <a:pt x="309" y="273"/>
                  </a:lnTo>
                  <a:cubicBezTo>
                    <a:pt x="111" y="350"/>
                    <a:pt x="1" y="559"/>
                    <a:pt x="67" y="757"/>
                  </a:cubicBezTo>
                  <a:lnTo>
                    <a:pt x="331" y="1537"/>
                  </a:lnTo>
                  <a:cubicBezTo>
                    <a:pt x="384" y="1696"/>
                    <a:pt x="529" y="1799"/>
                    <a:pt x="692" y="1799"/>
                  </a:cubicBezTo>
                  <a:cubicBezTo>
                    <a:pt x="732" y="1799"/>
                    <a:pt x="774" y="1792"/>
                    <a:pt x="815" y="1779"/>
                  </a:cubicBezTo>
                  <a:lnTo>
                    <a:pt x="1585" y="1515"/>
                  </a:lnTo>
                  <a:cubicBezTo>
                    <a:pt x="1783" y="1449"/>
                    <a:pt x="1892" y="1241"/>
                    <a:pt x="1827" y="1043"/>
                  </a:cubicBezTo>
                  <a:lnTo>
                    <a:pt x="1574" y="262"/>
                  </a:lnTo>
                  <a:cubicBezTo>
                    <a:pt x="1512" y="103"/>
                    <a:pt x="1365" y="1"/>
                    <a:pt x="1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7"/>
            <p:cNvSpPr/>
            <p:nvPr/>
          </p:nvSpPr>
          <p:spPr>
            <a:xfrm>
              <a:off x="1200526" y="1048626"/>
              <a:ext cx="86053" cy="81323"/>
            </a:xfrm>
            <a:custGeom>
              <a:avLst/>
              <a:gdLst/>
              <a:ahLst/>
              <a:cxnLst/>
              <a:rect l="l" t="t" r="r" b="b"/>
              <a:pathLst>
                <a:path w="1892" h="1788" extrusionOk="0">
                  <a:moveTo>
                    <a:pt x="1201" y="1"/>
                  </a:moveTo>
                  <a:cubicBezTo>
                    <a:pt x="1161" y="1"/>
                    <a:pt x="1119" y="7"/>
                    <a:pt x="1078" y="20"/>
                  </a:cubicBezTo>
                  <a:lnTo>
                    <a:pt x="308" y="273"/>
                  </a:lnTo>
                  <a:cubicBezTo>
                    <a:pt x="110" y="339"/>
                    <a:pt x="0" y="559"/>
                    <a:pt x="66" y="757"/>
                  </a:cubicBezTo>
                  <a:lnTo>
                    <a:pt x="319" y="1527"/>
                  </a:lnTo>
                  <a:cubicBezTo>
                    <a:pt x="372" y="1686"/>
                    <a:pt x="525" y="1788"/>
                    <a:pt x="685" y="1788"/>
                  </a:cubicBezTo>
                  <a:cubicBezTo>
                    <a:pt x="724" y="1788"/>
                    <a:pt x="764" y="1782"/>
                    <a:pt x="803" y="1769"/>
                  </a:cubicBezTo>
                  <a:lnTo>
                    <a:pt x="1573" y="1516"/>
                  </a:lnTo>
                  <a:cubicBezTo>
                    <a:pt x="1782" y="1450"/>
                    <a:pt x="1892" y="1230"/>
                    <a:pt x="1815" y="1032"/>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7"/>
            <p:cNvSpPr/>
            <p:nvPr/>
          </p:nvSpPr>
          <p:spPr>
            <a:xfrm>
              <a:off x="967428" y="1248203"/>
              <a:ext cx="86098" cy="81823"/>
            </a:xfrm>
            <a:custGeom>
              <a:avLst/>
              <a:gdLst/>
              <a:ahLst/>
              <a:cxnLst/>
              <a:rect l="l" t="t" r="r" b="b"/>
              <a:pathLst>
                <a:path w="1893" h="1799" extrusionOk="0">
                  <a:moveTo>
                    <a:pt x="1201" y="1"/>
                  </a:moveTo>
                  <a:cubicBezTo>
                    <a:pt x="1161" y="1"/>
                    <a:pt x="1120" y="7"/>
                    <a:pt x="1079" y="20"/>
                  </a:cubicBezTo>
                  <a:lnTo>
                    <a:pt x="309" y="284"/>
                  </a:lnTo>
                  <a:cubicBezTo>
                    <a:pt x="111" y="350"/>
                    <a:pt x="1" y="559"/>
                    <a:pt x="67" y="768"/>
                  </a:cubicBezTo>
                  <a:lnTo>
                    <a:pt x="320" y="1537"/>
                  </a:lnTo>
                  <a:cubicBezTo>
                    <a:pt x="382" y="1696"/>
                    <a:pt x="528" y="1799"/>
                    <a:pt x="686" y="1799"/>
                  </a:cubicBezTo>
                  <a:cubicBezTo>
                    <a:pt x="725" y="1799"/>
                    <a:pt x="765" y="1792"/>
                    <a:pt x="804" y="1779"/>
                  </a:cubicBezTo>
                  <a:lnTo>
                    <a:pt x="1584" y="1526"/>
                  </a:lnTo>
                  <a:cubicBezTo>
                    <a:pt x="1782" y="1450"/>
                    <a:pt x="1892" y="1241"/>
                    <a:pt x="1826" y="1043"/>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7"/>
            <p:cNvSpPr/>
            <p:nvPr/>
          </p:nvSpPr>
          <p:spPr>
            <a:xfrm>
              <a:off x="1057483" y="1218685"/>
              <a:ext cx="85553" cy="81368"/>
            </a:xfrm>
            <a:custGeom>
              <a:avLst/>
              <a:gdLst/>
              <a:ahLst/>
              <a:cxnLst/>
              <a:rect l="l" t="t" r="r" b="b"/>
              <a:pathLst>
                <a:path w="1881" h="1789" extrusionOk="0">
                  <a:moveTo>
                    <a:pt x="1196" y="1"/>
                  </a:moveTo>
                  <a:cubicBezTo>
                    <a:pt x="1157" y="1"/>
                    <a:pt x="1117" y="7"/>
                    <a:pt x="1078" y="20"/>
                  </a:cubicBezTo>
                  <a:lnTo>
                    <a:pt x="308" y="273"/>
                  </a:lnTo>
                  <a:cubicBezTo>
                    <a:pt x="110" y="339"/>
                    <a:pt x="0" y="559"/>
                    <a:pt x="66" y="757"/>
                  </a:cubicBezTo>
                  <a:lnTo>
                    <a:pt x="319" y="1527"/>
                  </a:lnTo>
                  <a:cubicBezTo>
                    <a:pt x="372" y="1692"/>
                    <a:pt x="521" y="1789"/>
                    <a:pt x="679" y="1789"/>
                  </a:cubicBezTo>
                  <a:cubicBezTo>
                    <a:pt x="720" y="1789"/>
                    <a:pt x="762" y="1782"/>
                    <a:pt x="803" y="1769"/>
                  </a:cubicBezTo>
                  <a:lnTo>
                    <a:pt x="1573" y="1516"/>
                  </a:lnTo>
                  <a:cubicBezTo>
                    <a:pt x="1782" y="1450"/>
                    <a:pt x="1881" y="1230"/>
                    <a:pt x="1815" y="1032"/>
                  </a:cubicBezTo>
                  <a:lnTo>
                    <a:pt x="1562" y="262"/>
                  </a:lnTo>
                  <a:cubicBezTo>
                    <a:pt x="1509" y="103"/>
                    <a:pt x="1357" y="1"/>
                    <a:pt x="1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7"/>
            <p:cNvSpPr/>
            <p:nvPr/>
          </p:nvSpPr>
          <p:spPr>
            <a:xfrm>
              <a:off x="1147493" y="1188712"/>
              <a:ext cx="85598" cy="81778"/>
            </a:xfrm>
            <a:custGeom>
              <a:avLst/>
              <a:gdLst/>
              <a:ahLst/>
              <a:cxnLst/>
              <a:rect l="l" t="t" r="r" b="b"/>
              <a:pathLst>
                <a:path w="1882" h="1798" extrusionOk="0">
                  <a:moveTo>
                    <a:pt x="1197" y="0"/>
                  </a:moveTo>
                  <a:cubicBezTo>
                    <a:pt x="1157" y="0"/>
                    <a:pt x="1118" y="6"/>
                    <a:pt x="1078" y="19"/>
                  </a:cubicBezTo>
                  <a:lnTo>
                    <a:pt x="309" y="283"/>
                  </a:lnTo>
                  <a:cubicBezTo>
                    <a:pt x="100" y="349"/>
                    <a:pt x="1" y="558"/>
                    <a:pt x="67" y="767"/>
                  </a:cubicBezTo>
                  <a:lnTo>
                    <a:pt x="320" y="1537"/>
                  </a:lnTo>
                  <a:cubicBezTo>
                    <a:pt x="373" y="1696"/>
                    <a:pt x="525" y="1798"/>
                    <a:pt x="685" y="1798"/>
                  </a:cubicBezTo>
                  <a:cubicBezTo>
                    <a:pt x="725" y="1798"/>
                    <a:pt x="765" y="1792"/>
                    <a:pt x="804" y="1779"/>
                  </a:cubicBezTo>
                  <a:lnTo>
                    <a:pt x="1573" y="1526"/>
                  </a:lnTo>
                  <a:cubicBezTo>
                    <a:pt x="1771" y="1460"/>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7"/>
            <p:cNvSpPr/>
            <p:nvPr/>
          </p:nvSpPr>
          <p:spPr>
            <a:xfrm>
              <a:off x="1237048" y="1159194"/>
              <a:ext cx="86053" cy="81368"/>
            </a:xfrm>
            <a:custGeom>
              <a:avLst/>
              <a:gdLst/>
              <a:ahLst/>
              <a:cxnLst/>
              <a:rect l="l" t="t" r="r" b="b"/>
              <a:pathLst>
                <a:path w="1892" h="1789" extrusionOk="0">
                  <a:moveTo>
                    <a:pt x="1206" y="0"/>
                  </a:moveTo>
                  <a:cubicBezTo>
                    <a:pt x="1167" y="0"/>
                    <a:pt x="1128" y="6"/>
                    <a:pt x="1089" y="19"/>
                  </a:cubicBezTo>
                  <a:lnTo>
                    <a:pt x="308" y="272"/>
                  </a:lnTo>
                  <a:cubicBezTo>
                    <a:pt x="110" y="338"/>
                    <a:pt x="0" y="558"/>
                    <a:pt x="66" y="756"/>
                  </a:cubicBezTo>
                  <a:lnTo>
                    <a:pt x="319" y="1526"/>
                  </a:lnTo>
                  <a:cubicBezTo>
                    <a:pt x="380" y="1692"/>
                    <a:pt x="524" y="1788"/>
                    <a:pt x="680" y="1788"/>
                  </a:cubicBezTo>
                  <a:cubicBezTo>
                    <a:pt x="721" y="1788"/>
                    <a:pt x="762" y="1782"/>
                    <a:pt x="803" y="1768"/>
                  </a:cubicBezTo>
                  <a:lnTo>
                    <a:pt x="1584" y="1515"/>
                  </a:lnTo>
                  <a:cubicBezTo>
                    <a:pt x="1782" y="1449"/>
                    <a:pt x="1892" y="1229"/>
                    <a:pt x="1826" y="1031"/>
                  </a:cubicBezTo>
                  <a:lnTo>
                    <a:pt x="1562" y="261"/>
                  </a:lnTo>
                  <a:cubicBezTo>
                    <a:pt x="1509" y="102"/>
                    <a:pt x="1364" y="0"/>
                    <a:pt x="1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7"/>
            <p:cNvSpPr/>
            <p:nvPr/>
          </p:nvSpPr>
          <p:spPr>
            <a:xfrm>
              <a:off x="1001449" y="1350266"/>
              <a:ext cx="85598" cy="81823"/>
            </a:xfrm>
            <a:custGeom>
              <a:avLst/>
              <a:gdLst/>
              <a:ahLst/>
              <a:cxnLst/>
              <a:rect l="l" t="t" r="r" b="b"/>
              <a:pathLst>
                <a:path w="1882" h="1799" extrusionOk="0">
                  <a:moveTo>
                    <a:pt x="1197" y="0"/>
                  </a:moveTo>
                  <a:cubicBezTo>
                    <a:pt x="1157" y="0"/>
                    <a:pt x="1117" y="6"/>
                    <a:pt x="1078" y="19"/>
                  </a:cubicBezTo>
                  <a:lnTo>
                    <a:pt x="309" y="283"/>
                  </a:lnTo>
                  <a:cubicBezTo>
                    <a:pt x="111" y="349"/>
                    <a:pt x="1" y="558"/>
                    <a:pt x="67" y="756"/>
                  </a:cubicBezTo>
                  <a:lnTo>
                    <a:pt x="320" y="1537"/>
                  </a:lnTo>
                  <a:cubicBezTo>
                    <a:pt x="372" y="1696"/>
                    <a:pt x="525" y="1798"/>
                    <a:pt x="685" y="1798"/>
                  </a:cubicBezTo>
                  <a:cubicBezTo>
                    <a:pt x="724" y="1798"/>
                    <a:pt x="764" y="1792"/>
                    <a:pt x="803" y="1779"/>
                  </a:cubicBezTo>
                  <a:lnTo>
                    <a:pt x="1573" y="1515"/>
                  </a:lnTo>
                  <a:cubicBezTo>
                    <a:pt x="1771" y="1449"/>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7"/>
            <p:cNvSpPr/>
            <p:nvPr/>
          </p:nvSpPr>
          <p:spPr>
            <a:xfrm>
              <a:off x="1091004" y="1320702"/>
              <a:ext cx="86053" cy="81368"/>
            </a:xfrm>
            <a:custGeom>
              <a:avLst/>
              <a:gdLst/>
              <a:ahLst/>
              <a:cxnLst/>
              <a:rect l="l" t="t" r="r" b="b"/>
              <a:pathLst>
                <a:path w="1892" h="1789" extrusionOk="0">
                  <a:moveTo>
                    <a:pt x="1213" y="0"/>
                  </a:moveTo>
                  <a:cubicBezTo>
                    <a:pt x="1172" y="0"/>
                    <a:pt x="1130" y="7"/>
                    <a:pt x="1089" y="20"/>
                  </a:cubicBezTo>
                  <a:lnTo>
                    <a:pt x="319" y="273"/>
                  </a:lnTo>
                  <a:cubicBezTo>
                    <a:pt x="110" y="339"/>
                    <a:pt x="0" y="559"/>
                    <a:pt x="77" y="757"/>
                  </a:cubicBezTo>
                  <a:lnTo>
                    <a:pt x="330" y="1527"/>
                  </a:lnTo>
                  <a:cubicBezTo>
                    <a:pt x="383" y="1686"/>
                    <a:pt x="528" y="1788"/>
                    <a:pt x="691" y="1788"/>
                  </a:cubicBezTo>
                  <a:cubicBezTo>
                    <a:pt x="731" y="1788"/>
                    <a:pt x="773" y="1782"/>
                    <a:pt x="814" y="1769"/>
                  </a:cubicBezTo>
                  <a:lnTo>
                    <a:pt x="1584" y="1516"/>
                  </a:lnTo>
                  <a:cubicBezTo>
                    <a:pt x="1782" y="1450"/>
                    <a:pt x="1892" y="1230"/>
                    <a:pt x="1826" y="1032"/>
                  </a:cubicBezTo>
                  <a:lnTo>
                    <a:pt x="1573" y="262"/>
                  </a:lnTo>
                  <a:cubicBezTo>
                    <a:pt x="1520" y="97"/>
                    <a:pt x="1371" y="0"/>
                    <a:pt x="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7"/>
            <p:cNvSpPr/>
            <p:nvPr/>
          </p:nvSpPr>
          <p:spPr>
            <a:xfrm>
              <a:off x="1181014" y="1261211"/>
              <a:ext cx="175108" cy="111341"/>
            </a:xfrm>
            <a:custGeom>
              <a:avLst/>
              <a:gdLst/>
              <a:ahLst/>
              <a:cxnLst/>
              <a:rect l="l" t="t" r="r" b="b"/>
              <a:pathLst>
                <a:path w="3850" h="2448" extrusionOk="0">
                  <a:moveTo>
                    <a:pt x="3164" y="1"/>
                  </a:moveTo>
                  <a:cubicBezTo>
                    <a:pt x="3125" y="1"/>
                    <a:pt x="3086" y="7"/>
                    <a:pt x="3047" y="20"/>
                  </a:cubicBezTo>
                  <a:lnTo>
                    <a:pt x="298" y="933"/>
                  </a:lnTo>
                  <a:cubicBezTo>
                    <a:pt x="111" y="999"/>
                    <a:pt x="1" y="1207"/>
                    <a:pt x="67" y="1405"/>
                  </a:cubicBezTo>
                  <a:lnTo>
                    <a:pt x="330" y="2186"/>
                  </a:lnTo>
                  <a:cubicBezTo>
                    <a:pt x="383" y="2345"/>
                    <a:pt x="529" y="2447"/>
                    <a:pt x="686" y="2447"/>
                  </a:cubicBezTo>
                  <a:cubicBezTo>
                    <a:pt x="725" y="2447"/>
                    <a:pt x="764" y="2441"/>
                    <a:pt x="803" y="2428"/>
                  </a:cubicBezTo>
                  <a:lnTo>
                    <a:pt x="3542" y="1515"/>
                  </a:lnTo>
                  <a:cubicBezTo>
                    <a:pt x="3740" y="1449"/>
                    <a:pt x="3850" y="1240"/>
                    <a:pt x="3784" y="1043"/>
                  </a:cubicBezTo>
                  <a:lnTo>
                    <a:pt x="3520" y="262"/>
                  </a:lnTo>
                  <a:cubicBezTo>
                    <a:pt x="3467" y="103"/>
                    <a:pt x="3322" y="1"/>
                    <a:pt x="31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7"/>
            <p:cNvSpPr/>
            <p:nvPr/>
          </p:nvSpPr>
          <p:spPr>
            <a:xfrm>
              <a:off x="969202" y="969168"/>
              <a:ext cx="55807" cy="96559"/>
            </a:xfrm>
            <a:custGeom>
              <a:avLst/>
              <a:gdLst/>
              <a:ahLst/>
              <a:cxnLst/>
              <a:rect l="l" t="t" r="r" b="b"/>
              <a:pathLst>
                <a:path w="1227" h="2123" extrusionOk="0">
                  <a:moveTo>
                    <a:pt x="976" y="0"/>
                  </a:moveTo>
                  <a:cubicBezTo>
                    <a:pt x="918" y="0"/>
                    <a:pt x="868" y="34"/>
                    <a:pt x="853" y="117"/>
                  </a:cubicBezTo>
                  <a:cubicBezTo>
                    <a:pt x="732" y="744"/>
                    <a:pt x="479" y="1283"/>
                    <a:pt x="105" y="1800"/>
                  </a:cubicBezTo>
                  <a:cubicBezTo>
                    <a:pt x="1" y="1952"/>
                    <a:pt x="159" y="2122"/>
                    <a:pt x="313" y="2122"/>
                  </a:cubicBezTo>
                  <a:cubicBezTo>
                    <a:pt x="370" y="2122"/>
                    <a:pt x="426" y="2099"/>
                    <a:pt x="468" y="2042"/>
                  </a:cubicBezTo>
                  <a:cubicBezTo>
                    <a:pt x="864" y="1536"/>
                    <a:pt x="1106" y="898"/>
                    <a:pt x="1204" y="260"/>
                  </a:cubicBezTo>
                  <a:cubicBezTo>
                    <a:pt x="1226" y="123"/>
                    <a:pt x="1087" y="0"/>
                    <a:pt x="97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7"/>
            <p:cNvSpPr/>
            <p:nvPr/>
          </p:nvSpPr>
          <p:spPr>
            <a:xfrm>
              <a:off x="1059166" y="930599"/>
              <a:ext cx="51031" cy="112751"/>
            </a:xfrm>
            <a:custGeom>
              <a:avLst/>
              <a:gdLst/>
              <a:ahLst/>
              <a:cxnLst/>
              <a:rect l="l" t="t" r="r" b="b"/>
              <a:pathLst>
                <a:path w="1122" h="2479" extrusionOk="0">
                  <a:moveTo>
                    <a:pt x="909" y="0"/>
                  </a:moveTo>
                  <a:cubicBezTo>
                    <a:pt x="859" y="0"/>
                    <a:pt x="814" y="28"/>
                    <a:pt x="799" y="97"/>
                  </a:cubicBezTo>
                  <a:cubicBezTo>
                    <a:pt x="711" y="460"/>
                    <a:pt x="601" y="834"/>
                    <a:pt x="469" y="1185"/>
                  </a:cubicBezTo>
                  <a:cubicBezTo>
                    <a:pt x="337" y="1537"/>
                    <a:pt x="139" y="1867"/>
                    <a:pt x="40" y="2230"/>
                  </a:cubicBezTo>
                  <a:cubicBezTo>
                    <a:pt x="1" y="2357"/>
                    <a:pt x="110" y="2478"/>
                    <a:pt x="223" y="2478"/>
                  </a:cubicBezTo>
                  <a:cubicBezTo>
                    <a:pt x="267" y="2478"/>
                    <a:pt x="311" y="2460"/>
                    <a:pt x="348" y="2417"/>
                  </a:cubicBezTo>
                  <a:cubicBezTo>
                    <a:pt x="821" y="1845"/>
                    <a:pt x="1008" y="921"/>
                    <a:pt x="1107" y="207"/>
                  </a:cubicBezTo>
                  <a:cubicBezTo>
                    <a:pt x="1121" y="99"/>
                    <a:pt x="1004" y="0"/>
                    <a:pt x="90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7"/>
            <p:cNvSpPr/>
            <p:nvPr/>
          </p:nvSpPr>
          <p:spPr>
            <a:xfrm>
              <a:off x="1187109" y="800746"/>
              <a:ext cx="73227" cy="60947"/>
            </a:xfrm>
            <a:custGeom>
              <a:avLst/>
              <a:gdLst/>
              <a:ahLst/>
              <a:cxnLst/>
              <a:rect l="l" t="t" r="r" b="b"/>
              <a:pathLst>
                <a:path w="1610" h="1340" extrusionOk="0">
                  <a:moveTo>
                    <a:pt x="190" y="1"/>
                  </a:moveTo>
                  <a:cubicBezTo>
                    <a:pt x="1" y="1"/>
                    <a:pt x="21" y="304"/>
                    <a:pt x="207" y="345"/>
                  </a:cubicBezTo>
                  <a:cubicBezTo>
                    <a:pt x="735" y="466"/>
                    <a:pt x="1043" y="818"/>
                    <a:pt x="1296" y="1269"/>
                  </a:cubicBezTo>
                  <a:cubicBezTo>
                    <a:pt x="1329" y="1318"/>
                    <a:pt x="1382" y="1339"/>
                    <a:pt x="1434" y="1339"/>
                  </a:cubicBezTo>
                  <a:cubicBezTo>
                    <a:pt x="1523" y="1339"/>
                    <a:pt x="1610" y="1275"/>
                    <a:pt x="1582" y="1170"/>
                  </a:cubicBezTo>
                  <a:cubicBezTo>
                    <a:pt x="1406" y="565"/>
                    <a:pt x="823" y="136"/>
                    <a:pt x="229" y="4"/>
                  </a:cubicBezTo>
                  <a:cubicBezTo>
                    <a:pt x="216" y="2"/>
                    <a:pt x="202" y="1"/>
                    <a:pt x="19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7"/>
            <p:cNvSpPr/>
            <p:nvPr/>
          </p:nvSpPr>
          <p:spPr>
            <a:xfrm>
              <a:off x="1248555" y="1060633"/>
              <a:ext cx="25379" cy="41707"/>
            </a:xfrm>
            <a:custGeom>
              <a:avLst/>
              <a:gdLst/>
              <a:ahLst/>
              <a:cxnLst/>
              <a:rect l="l" t="t" r="r" b="b"/>
              <a:pathLst>
                <a:path w="558" h="917" extrusionOk="0">
                  <a:moveTo>
                    <a:pt x="150" y="1"/>
                  </a:moveTo>
                  <a:cubicBezTo>
                    <a:pt x="72" y="1"/>
                    <a:pt x="0" y="53"/>
                    <a:pt x="11" y="163"/>
                  </a:cubicBezTo>
                  <a:cubicBezTo>
                    <a:pt x="22" y="416"/>
                    <a:pt x="99" y="691"/>
                    <a:pt x="275" y="867"/>
                  </a:cubicBezTo>
                  <a:cubicBezTo>
                    <a:pt x="310" y="902"/>
                    <a:pt x="348" y="917"/>
                    <a:pt x="383" y="917"/>
                  </a:cubicBezTo>
                  <a:cubicBezTo>
                    <a:pt x="479" y="917"/>
                    <a:pt x="557" y="804"/>
                    <a:pt x="517" y="691"/>
                  </a:cubicBezTo>
                  <a:lnTo>
                    <a:pt x="517" y="691"/>
                  </a:lnTo>
                  <a:lnTo>
                    <a:pt x="517" y="702"/>
                  </a:lnTo>
                  <a:cubicBezTo>
                    <a:pt x="484" y="603"/>
                    <a:pt x="429" y="526"/>
                    <a:pt x="396" y="427"/>
                  </a:cubicBezTo>
                  <a:cubicBezTo>
                    <a:pt x="363" y="339"/>
                    <a:pt x="341" y="251"/>
                    <a:pt x="330" y="152"/>
                  </a:cubicBezTo>
                  <a:cubicBezTo>
                    <a:pt x="314" y="53"/>
                    <a:pt x="228" y="1"/>
                    <a:pt x="15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7"/>
            <p:cNvSpPr/>
            <p:nvPr/>
          </p:nvSpPr>
          <p:spPr>
            <a:xfrm>
              <a:off x="1283986" y="1171065"/>
              <a:ext cx="24606" cy="41571"/>
            </a:xfrm>
            <a:custGeom>
              <a:avLst/>
              <a:gdLst/>
              <a:ahLst/>
              <a:cxnLst/>
              <a:rect l="l" t="t" r="r" b="b"/>
              <a:pathLst>
                <a:path w="541" h="914" extrusionOk="0">
                  <a:moveTo>
                    <a:pt x="169" y="0"/>
                  </a:moveTo>
                  <a:cubicBezTo>
                    <a:pt x="79" y="0"/>
                    <a:pt x="0" y="74"/>
                    <a:pt x="46" y="198"/>
                  </a:cubicBezTo>
                  <a:cubicBezTo>
                    <a:pt x="90" y="297"/>
                    <a:pt x="123" y="396"/>
                    <a:pt x="156" y="495"/>
                  </a:cubicBezTo>
                  <a:cubicBezTo>
                    <a:pt x="178" y="594"/>
                    <a:pt x="200" y="704"/>
                    <a:pt x="244" y="803"/>
                  </a:cubicBezTo>
                  <a:cubicBezTo>
                    <a:pt x="273" y="868"/>
                    <a:pt x="353" y="914"/>
                    <a:pt x="421" y="914"/>
                  </a:cubicBezTo>
                  <a:cubicBezTo>
                    <a:pt x="480" y="914"/>
                    <a:pt x="530" y="879"/>
                    <a:pt x="530" y="792"/>
                  </a:cubicBezTo>
                  <a:cubicBezTo>
                    <a:pt x="541" y="561"/>
                    <a:pt x="420" y="308"/>
                    <a:pt x="321" y="110"/>
                  </a:cubicBezTo>
                  <a:lnTo>
                    <a:pt x="332" y="110"/>
                  </a:lnTo>
                  <a:cubicBezTo>
                    <a:pt x="296" y="35"/>
                    <a:pt x="23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7"/>
            <p:cNvSpPr/>
            <p:nvPr/>
          </p:nvSpPr>
          <p:spPr>
            <a:xfrm>
              <a:off x="1319554" y="1280086"/>
              <a:ext cx="18057" cy="28563"/>
            </a:xfrm>
            <a:custGeom>
              <a:avLst/>
              <a:gdLst/>
              <a:ahLst/>
              <a:cxnLst/>
              <a:rect l="l" t="t" r="r" b="b"/>
              <a:pathLst>
                <a:path w="397" h="628" extrusionOk="0">
                  <a:moveTo>
                    <a:pt x="155" y="1"/>
                  </a:moveTo>
                  <a:cubicBezTo>
                    <a:pt x="67" y="1"/>
                    <a:pt x="1" y="89"/>
                    <a:pt x="23" y="166"/>
                  </a:cubicBezTo>
                  <a:cubicBezTo>
                    <a:pt x="45" y="287"/>
                    <a:pt x="56" y="397"/>
                    <a:pt x="78" y="518"/>
                  </a:cubicBezTo>
                  <a:cubicBezTo>
                    <a:pt x="100" y="573"/>
                    <a:pt x="177" y="628"/>
                    <a:pt x="243" y="628"/>
                  </a:cubicBezTo>
                  <a:cubicBezTo>
                    <a:pt x="320" y="628"/>
                    <a:pt x="353" y="573"/>
                    <a:pt x="375" y="507"/>
                  </a:cubicBezTo>
                  <a:cubicBezTo>
                    <a:pt x="397" y="397"/>
                    <a:pt x="364" y="265"/>
                    <a:pt x="331" y="155"/>
                  </a:cubicBezTo>
                  <a:cubicBezTo>
                    <a:pt x="309" y="78"/>
                    <a:pt x="243"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7"/>
            <p:cNvSpPr/>
            <p:nvPr/>
          </p:nvSpPr>
          <p:spPr>
            <a:xfrm>
              <a:off x="1140489" y="1337212"/>
              <a:ext cx="20558" cy="30974"/>
            </a:xfrm>
            <a:custGeom>
              <a:avLst/>
              <a:gdLst/>
              <a:ahLst/>
              <a:cxnLst/>
              <a:rect l="l" t="t" r="r" b="b"/>
              <a:pathLst>
                <a:path w="452" h="681" extrusionOk="0">
                  <a:moveTo>
                    <a:pt x="158" y="1"/>
                  </a:moveTo>
                  <a:cubicBezTo>
                    <a:pt x="143" y="1"/>
                    <a:pt x="127" y="3"/>
                    <a:pt x="111" y="9"/>
                  </a:cubicBezTo>
                  <a:cubicBezTo>
                    <a:pt x="23" y="42"/>
                    <a:pt x="1" y="141"/>
                    <a:pt x="34" y="218"/>
                  </a:cubicBezTo>
                  <a:cubicBezTo>
                    <a:pt x="56" y="273"/>
                    <a:pt x="78" y="328"/>
                    <a:pt x="100" y="383"/>
                  </a:cubicBezTo>
                  <a:cubicBezTo>
                    <a:pt x="111" y="438"/>
                    <a:pt x="122" y="504"/>
                    <a:pt x="144" y="559"/>
                  </a:cubicBezTo>
                  <a:cubicBezTo>
                    <a:pt x="177" y="625"/>
                    <a:pt x="232" y="680"/>
                    <a:pt x="309" y="680"/>
                  </a:cubicBezTo>
                  <a:cubicBezTo>
                    <a:pt x="375" y="680"/>
                    <a:pt x="430" y="625"/>
                    <a:pt x="441" y="559"/>
                  </a:cubicBezTo>
                  <a:cubicBezTo>
                    <a:pt x="452" y="416"/>
                    <a:pt x="386" y="251"/>
                    <a:pt x="320" y="119"/>
                  </a:cubicBezTo>
                  <a:cubicBezTo>
                    <a:pt x="293" y="56"/>
                    <a:pt x="229" y="1"/>
                    <a:pt x="15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7"/>
            <p:cNvSpPr/>
            <p:nvPr/>
          </p:nvSpPr>
          <p:spPr>
            <a:xfrm>
              <a:off x="1192521" y="1203812"/>
              <a:ext cx="25061" cy="33020"/>
            </a:xfrm>
            <a:custGeom>
              <a:avLst/>
              <a:gdLst/>
              <a:ahLst/>
              <a:cxnLst/>
              <a:rect l="l" t="t" r="r" b="b"/>
              <a:pathLst>
                <a:path w="551" h="726" extrusionOk="0">
                  <a:moveTo>
                    <a:pt x="164" y="0"/>
                  </a:moveTo>
                  <a:cubicBezTo>
                    <a:pt x="134" y="0"/>
                    <a:pt x="105" y="9"/>
                    <a:pt x="77" y="28"/>
                  </a:cubicBezTo>
                  <a:cubicBezTo>
                    <a:pt x="1" y="83"/>
                    <a:pt x="12" y="193"/>
                    <a:pt x="67" y="259"/>
                  </a:cubicBezTo>
                  <a:cubicBezTo>
                    <a:pt x="132" y="369"/>
                    <a:pt x="99" y="490"/>
                    <a:pt x="143" y="611"/>
                  </a:cubicBezTo>
                  <a:cubicBezTo>
                    <a:pt x="171" y="679"/>
                    <a:pt x="244" y="726"/>
                    <a:pt x="314" y="726"/>
                  </a:cubicBezTo>
                  <a:cubicBezTo>
                    <a:pt x="358" y="726"/>
                    <a:pt x="400" y="708"/>
                    <a:pt x="429" y="666"/>
                  </a:cubicBezTo>
                  <a:cubicBezTo>
                    <a:pt x="550" y="501"/>
                    <a:pt x="429" y="215"/>
                    <a:pt x="308" y="72"/>
                  </a:cubicBezTo>
                  <a:cubicBezTo>
                    <a:pt x="273" y="29"/>
                    <a:pt x="219" y="0"/>
                    <a:pt x="164"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7"/>
            <p:cNvSpPr/>
            <p:nvPr/>
          </p:nvSpPr>
          <p:spPr>
            <a:xfrm>
              <a:off x="1155680" y="1085285"/>
              <a:ext cx="30428" cy="37750"/>
            </a:xfrm>
            <a:custGeom>
              <a:avLst/>
              <a:gdLst/>
              <a:ahLst/>
              <a:cxnLst/>
              <a:rect l="l" t="t" r="r" b="b"/>
              <a:pathLst>
                <a:path w="669" h="830" extrusionOk="0">
                  <a:moveTo>
                    <a:pt x="155" y="1"/>
                  </a:moveTo>
                  <a:cubicBezTo>
                    <a:pt x="50" y="1"/>
                    <a:pt x="0" y="117"/>
                    <a:pt x="30" y="215"/>
                  </a:cubicBezTo>
                  <a:cubicBezTo>
                    <a:pt x="96" y="424"/>
                    <a:pt x="228" y="688"/>
                    <a:pt x="426" y="809"/>
                  </a:cubicBezTo>
                  <a:cubicBezTo>
                    <a:pt x="450" y="823"/>
                    <a:pt x="474" y="829"/>
                    <a:pt x="497" y="829"/>
                  </a:cubicBezTo>
                  <a:cubicBezTo>
                    <a:pt x="597" y="829"/>
                    <a:pt x="668" y="709"/>
                    <a:pt x="624" y="611"/>
                  </a:cubicBezTo>
                  <a:cubicBezTo>
                    <a:pt x="591" y="523"/>
                    <a:pt x="514" y="457"/>
                    <a:pt x="470" y="380"/>
                  </a:cubicBezTo>
                  <a:cubicBezTo>
                    <a:pt x="426" y="325"/>
                    <a:pt x="393" y="270"/>
                    <a:pt x="360" y="204"/>
                  </a:cubicBezTo>
                  <a:cubicBezTo>
                    <a:pt x="327" y="127"/>
                    <a:pt x="294" y="28"/>
                    <a:pt x="195" y="6"/>
                  </a:cubicBezTo>
                  <a:cubicBezTo>
                    <a:pt x="181" y="2"/>
                    <a:pt x="167"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7"/>
            <p:cNvSpPr/>
            <p:nvPr/>
          </p:nvSpPr>
          <p:spPr>
            <a:xfrm>
              <a:off x="1075676" y="1119624"/>
              <a:ext cx="28381" cy="39979"/>
            </a:xfrm>
            <a:custGeom>
              <a:avLst/>
              <a:gdLst/>
              <a:ahLst/>
              <a:cxnLst/>
              <a:rect l="l" t="t" r="r" b="b"/>
              <a:pathLst>
                <a:path w="624" h="879" extrusionOk="0">
                  <a:moveTo>
                    <a:pt x="183" y="1"/>
                  </a:moveTo>
                  <a:cubicBezTo>
                    <a:pt x="89" y="1"/>
                    <a:pt x="0" y="86"/>
                    <a:pt x="40" y="219"/>
                  </a:cubicBezTo>
                  <a:lnTo>
                    <a:pt x="172" y="592"/>
                  </a:lnTo>
                  <a:cubicBezTo>
                    <a:pt x="204" y="699"/>
                    <a:pt x="267" y="879"/>
                    <a:pt x="402" y="879"/>
                  </a:cubicBezTo>
                  <a:cubicBezTo>
                    <a:pt x="406" y="879"/>
                    <a:pt x="410" y="879"/>
                    <a:pt x="414" y="878"/>
                  </a:cubicBezTo>
                  <a:cubicBezTo>
                    <a:pt x="623" y="867"/>
                    <a:pt x="535" y="603"/>
                    <a:pt x="491" y="494"/>
                  </a:cubicBezTo>
                  <a:cubicBezTo>
                    <a:pt x="436" y="373"/>
                    <a:pt x="392" y="241"/>
                    <a:pt x="337" y="120"/>
                  </a:cubicBezTo>
                  <a:cubicBezTo>
                    <a:pt x="307" y="37"/>
                    <a:pt x="244" y="1"/>
                    <a:pt x="18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7"/>
            <p:cNvSpPr/>
            <p:nvPr/>
          </p:nvSpPr>
          <p:spPr>
            <a:xfrm>
              <a:off x="980709" y="1150598"/>
              <a:ext cx="23787" cy="37250"/>
            </a:xfrm>
            <a:custGeom>
              <a:avLst/>
              <a:gdLst/>
              <a:ahLst/>
              <a:cxnLst/>
              <a:rect l="l" t="t" r="r" b="b"/>
              <a:pathLst>
                <a:path w="523" h="819" extrusionOk="0">
                  <a:moveTo>
                    <a:pt x="126" y="0"/>
                  </a:moveTo>
                  <a:cubicBezTo>
                    <a:pt x="58" y="0"/>
                    <a:pt x="1" y="39"/>
                    <a:pt x="6" y="131"/>
                  </a:cubicBezTo>
                  <a:cubicBezTo>
                    <a:pt x="6" y="263"/>
                    <a:pt x="28" y="384"/>
                    <a:pt x="72" y="505"/>
                  </a:cubicBezTo>
                  <a:cubicBezTo>
                    <a:pt x="127" y="637"/>
                    <a:pt x="204" y="780"/>
                    <a:pt x="347" y="813"/>
                  </a:cubicBezTo>
                  <a:cubicBezTo>
                    <a:pt x="360" y="817"/>
                    <a:pt x="373" y="818"/>
                    <a:pt x="386" y="818"/>
                  </a:cubicBezTo>
                  <a:cubicBezTo>
                    <a:pt x="456" y="818"/>
                    <a:pt x="512" y="769"/>
                    <a:pt x="512" y="703"/>
                  </a:cubicBezTo>
                  <a:cubicBezTo>
                    <a:pt x="523" y="582"/>
                    <a:pt x="457" y="516"/>
                    <a:pt x="413" y="428"/>
                  </a:cubicBezTo>
                  <a:cubicBezTo>
                    <a:pt x="369" y="340"/>
                    <a:pt x="336" y="252"/>
                    <a:pt x="325" y="153"/>
                  </a:cubicBezTo>
                  <a:cubicBezTo>
                    <a:pt x="312" y="61"/>
                    <a:pt x="211" y="0"/>
                    <a:pt x="12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7"/>
            <p:cNvSpPr/>
            <p:nvPr/>
          </p:nvSpPr>
          <p:spPr>
            <a:xfrm>
              <a:off x="1016458" y="1264077"/>
              <a:ext cx="29018" cy="41844"/>
            </a:xfrm>
            <a:custGeom>
              <a:avLst/>
              <a:gdLst/>
              <a:ahLst/>
              <a:cxnLst/>
              <a:rect l="l" t="t" r="r" b="b"/>
              <a:pathLst>
                <a:path w="638" h="920" extrusionOk="0">
                  <a:moveTo>
                    <a:pt x="176" y="1"/>
                  </a:moveTo>
                  <a:cubicBezTo>
                    <a:pt x="78" y="12"/>
                    <a:pt x="1" y="133"/>
                    <a:pt x="56" y="221"/>
                  </a:cubicBezTo>
                  <a:cubicBezTo>
                    <a:pt x="78" y="254"/>
                    <a:pt x="88" y="331"/>
                    <a:pt x="99" y="375"/>
                  </a:cubicBezTo>
                  <a:cubicBezTo>
                    <a:pt x="121" y="430"/>
                    <a:pt x="143" y="485"/>
                    <a:pt x="165" y="540"/>
                  </a:cubicBezTo>
                  <a:cubicBezTo>
                    <a:pt x="209" y="661"/>
                    <a:pt x="275" y="782"/>
                    <a:pt x="374" y="870"/>
                  </a:cubicBezTo>
                  <a:cubicBezTo>
                    <a:pt x="407" y="905"/>
                    <a:pt x="441" y="920"/>
                    <a:pt x="474" y="920"/>
                  </a:cubicBezTo>
                  <a:cubicBezTo>
                    <a:pt x="563" y="920"/>
                    <a:pt x="638" y="807"/>
                    <a:pt x="605" y="694"/>
                  </a:cubicBezTo>
                  <a:lnTo>
                    <a:pt x="605" y="694"/>
                  </a:lnTo>
                  <a:lnTo>
                    <a:pt x="605" y="705"/>
                  </a:lnTo>
                  <a:cubicBezTo>
                    <a:pt x="539" y="518"/>
                    <a:pt x="429" y="364"/>
                    <a:pt x="363" y="177"/>
                  </a:cubicBezTo>
                  <a:cubicBezTo>
                    <a:pt x="330" y="89"/>
                    <a:pt x="275" y="1"/>
                    <a:pt x="176"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7"/>
            <p:cNvSpPr/>
            <p:nvPr/>
          </p:nvSpPr>
          <p:spPr>
            <a:xfrm>
              <a:off x="1048978" y="1366731"/>
              <a:ext cx="28199" cy="41162"/>
            </a:xfrm>
            <a:custGeom>
              <a:avLst/>
              <a:gdLst/>
              <a:ahLst/>
              <a:cxnLst/>
              <a:rect l="l" t="t" r="r" b="b"/>
              <a:pathLst>
                <a:path w="620" h="905" extrusionOk="0">
                  <a:moveTo>
                    <a:pt x="169" y="0"/>
                  </a:moveTo>
                  <a:cubicBezTo>
                    <a:pt x="153" y="0"/>
                    <a:pt x="137" y="3"/>
                    <a:pt x="121" y="9"/>
                  </a:cubicBezTo>
                  <a:cubicBezTo>
                    <a:pt x="33" y="42"/>
                    <a:pt x="0" y="152"/>
                    <a:pt x="44" y="229"/>
                  </a:cubicBezTo>
                  <a:cubicBezTo>
                    <a:pt x="88" y="328"/>
                    <a:pt x="143" y="427"/>
                    <a:pt x="187" y="526"/>
                  </a:cubicBezTo>
                  <a:cubicBezTo>
                    <a:pt x="231" y="636"/>
                    <a:pt x="264" y="735"/>
                    <a:pt x="330" y="834"/>
                  </a:cubicBezTo>
                  <a:cubicBezTo>
                    <a:pt x="367" y="882"/>
                    <a:pt x="416" y="904"/>
                    <a:pt x="463" y="904"/>
                  </a:cubicBezTo>
                  <a:cubicBezTo>
                    <a:pt x="545" y="904"/>
                    <a:pt x="619" y="839"/>
                    <a:pt x="605" y="735"/>
                  </a:cubicBezTo>
                  <a:cubicBezTo>
                    <a:pt x="594" y="526"/>
                    <a:pt x="440" y="295"/>
                    <a:pt x="341" y="119"/>
                  </a:cubicBezTo>
                  <a:cubicBezTo>
                    <a:pt x="305" y="56"/>
                    <a:pt x="24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7"/>
            <p:cNvSpPr/>
            <p:nvPr/>
          </p:nvSpPr>
          <p:spPr>
            <a:xfrm>
              <a:off x="1319235" y="1091652"/>
              <a:ext cx="61083" cy="150001"/>
            </a:xfrm>
            <a:custGeom>
              <a:avLst/>
              <a:gdLst/>
              <a:ahLst/>
              <a:cxnLst/>
              <a:rect l="l" t="t" r="r" b="b"/>
              <a:pathLst>
                <a:path w="1343" h="3298" extrusionOk="0">
                  <a:moveTo>
                    <a:pt x="173" y="1"/>
                  </a:moveTo>
                  <a:cubicBezTo>
                    <a:pt x="85" y="1"/>
                    <a:pt x="1" y="76"/>
                    <a:pt x="41" y="196"/>
                  </a:cubicBezTo>
                  <a:cubicBezTo>
                    <a:pt x="360" y="1196"/>
                    <a:pt x="657" y="2208"/>
                    <a:pt x="1042" y="3187"/>
                  </a:cubicBezTo>
                  <a:cubicBezTo>
                    <a:pt x="1073" y="3264"/>
                    <a:pt x="1132" y="3298"/>
                    <a:pt x="1188" y="3298"/>
                  </a:cubicBezTo>
                  <a:cubicBezTo>
                    <a:pt x="1269" y="3298"/>
                    <a:pt x="1342" y="3227"/>
                    <a:pt x="1316" y="3110"/>
                  </a:cubicBezTo>
                  <a:cubicBezTo>
                    <a:pt x="1031" y="2098"/>
                    <a:pt x="668" y="1109"/>
                    <a:pt x="316" y="108"/>
                  </a:cubicBezTo>
                  <a:cubicBezTo>
                    <a:pt x="290" y="34"/>
                    <a:pt x="230" y="1"/>
                    <a:pt x="17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4" name="Google Shape;884;p37"/>
          <p:cNvGrpSpPr/>
          <p:nvPr/>
        </p:nvGrpSpPr>
        <p:grpSpPr>
          <a:xfrm rot="8364929" flipH="1">
            <a:off x="7911258" y="3068087"/>
            <a:ext cx="1193577" cy="540587"/>
            <a:chOff x="10048400" y="2011675"/>
            <a:chExt cx="632075" cy="286275"/>
          </a:xfrm>
        </p:grpSpPr>
        <p:sp>
          <p:nvSpPr>
            <p:cNvPr id="885" name="Google Shape;885;p37"/>
            <p:cNvSpPr/>
            <p:nvPr/>
          </p:nvSpPr>
          <p:spPr>
            <a:xfrm>
              <a:off x="10048400" y="2011675"/>
              <a:ext cx="632075" cy="286275"/>
            </a:xfrm>
            <a:custGeom>
              <a:avLst/>
              <a:gdLst/>
              <a:ahLst/>
              <a:cxnLst/>
              <a:rect l="l" t="t" r="r" b="b"/>
              <a:pathLst>
                <a:path w="25283" h="11451" extrusionOk="0">
                  <a:moveTo>
                    <a:pt x="7809" y="4724"/>
                  </a:moveTo>
                  <a:cubicBezTo>
                    <a:pt x="7861" y="4724"/>
                    <a:pt x="7913" y="4733"/>
                    <a:pt x="7962" y="4754"/>
                  </a:cubicBezTo>
                  <a:lnTo>
                    <a:pt x="17288" y="8394"/>
                  </a:lnTo>
                  <a:cubicBezTo>
                    <a:pt x="17585" y="8504"/>
                    <a:pt x="17497" y="8965"/>
                    <a:pt x="17178" y="8965"/>
                  </a:cubicBezTo>
                  <a:lnTo>
                    <a:pt x="17178" y="8954"/>
                  </a:lnTo>
                  <a:lnTo>
                    <a:pt x="5686" y="8954"/>
                  </a:lnTo>
                  <a:cubicBezTo>
                    <a:pt x="5356" y="8954"/>
                    <a:pt x="5147" y="8581"/>
                    <a:pt x="5323" y="8295"/>
                  </a:cubicBezTo>
                  <a:lnTo>
                    <a:pt x="7445" y="4918"/>
                  </a:lnTo>
                  <a:cubicBezTo>
                    <a:pt x="7526" y="4797"/>
                    <a:pt x="7666" y="4724"/>
                    <a:pt x="7809" y="4724"/>
                  </a:cubicBezTo>
                  <a:close/>
                  <a:moveTo>
                    <a:pt x="6808" y="0"/>
                  </a:moveTo>
                  <a:cubicBezTo>
                    <a:pt x="6434" y="0"/>
                    <a:pt x="6071" y="197"/>
                    <a:pt x="5862" y="542"/>
                  </a:cubicBezTo>
                  <a:lnTo>
                    <a:pt x="440" y="9779"/>
                  </a:lnTo>
                  <a:cubicBezTo>
                    <a:pt x="0" y="10516"/>
                    <a:pt x="528" y="11451"/>
                    <a:pt x="1375" y="11451"/>
                  </a:cubicBezTo>
                  <a:lnTo>
                    <a:pt x="23765" y="11451"/>
                  </a:lnTo>
                  <a:cubicBezTo>
                    <a:pt x="24898" y="11451"/>
                    <a:pt x="25283" y="9922"/>
                    <a:pt x="24282" y="9372"/>
                  </a:cubicBezTo>
                  <a:lnTo>
                    <a:pt x="7324" y="135"/>
                  </a:lnTo>
                  <a:cubicBezTo>
                    <a:pt x="7159" y="44"/>
                    <a:pt x="6982" y="0"/>
                    <a:pt x="6808" y="0"/>
                  </a:cubicBezTo>
                  <a:close/>
                </a:path>
              </a:pathLst>
            </a:custGeom>
            <a:solidFill>
              <a:schemeClr val="accent1"/>
            </a:solidFill>
            <a:ln>
              <a:noFill/>
            </a:ln>
            <a:effectLst>
              <a:outerShdw dist="38100" dir="28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7"/>
            <p:cNvSpPr/>
            <p:nvPr/>
          </p:nvSpPr>
          <p:spPr>
            <a:xfrm>
              <a:off x="10428450" y="2138725"/>
              <a:ext cx="224200" cy="125650"/>
            </a:xfrm>
            <a:custGeom>
              <a:avLst/>
              <a:gdLst/>
              <a:ahLst/>
              <a:cxnLst/>
              <a:rect l="l" t="t" r="r" b="b"/>
              <a:pathLst>
                <a:path w="8968" h="5026" extrusionOk="0">
                  <a:moveTo>
                    <a:pt x="173" y="0"/>
                  </a:moveTo>
                  <a:cubicBezTo>
                    <a:pt x="42" y="0"/>
                    <a:pt x="0" y="236"/>
                    <a:pt x="150" y="320"/>
                  </a:cubicBezTo>
                  <a:cubicBezTo>
                    <a:pt x="2911" y="1992"/>
                    <a:pt x="5759" y="3696"/>
                    <a:pt x="8717" y="5005"/>
                  </a:cubicBezTo>
                  <a:cubicBezTo>
                    <a:pt x="8746" y="5019"/>
                    <a:pt x="8773" y="5025"/>
                    <a:pt x="8796" y="5025"/>
                  </a:cubicBezTo>
                  <a:cubicBezTo>
                    <a:pt x="8940" y="5025"/>
                    <a:pt x="8967" y="4793"/>
                    <a:pt x="8816" y="4708"/>
                  </a:cubicBezTo>
                  <a:cubicBezTo>
                    <a:pt x="5968" y="3136"/>
                    <a:pt x="3064" y="1684"/>
                    <a:pt x="249" y="23"/>
                  </a:cubicBezTo>
                  <a:cubicBezTo>
                    <a:pt x="222" y="7"/>
                    <a:pt x="196" y="0"/>
                    <a:pt x="173"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7"/>
            <p:cNvSpPr/>
            <p:nvPr/>
          </p:nvSpPr>
          <p:spPr>
            <a:xfrm>
              <a:off x="10185050" y="2034675"/>
              <a:ext cx="51700" cy="28075"/>
            </a:xfrm>
            <a:custGeom>
              <a:avLst/>
              <a:gdLst/>
              <a:ahLst/>
              <a:cxnLst/>
              <a:rect l="l" t="t" r="r" b="b"/>
              <a:pathLst>
                <a:path w="2068" h="1123" extrusionOk="0">
                  <a:moveTo>
                    <a:pt x="1599" y="1"/>
                  </a:moveTo>
                  <a:cubicBezTo>
                    <a:pt x="1011" y="1"/>
                    <a:pt x="358" y="327"/>
                    <a:pt x="66" y="842"/>
                  </a:cubicBezTo>
                  <a:cubicBezTo>
                    <a:pt x="0" y="973"/>
                    <a:pt x="105" y="1122"/>
                    <a:pt x="227" y="1122"/>
                  </a:cubicBezTo>
                  <a:cubicBezTo>
                    <a:pt x="268" y="1122"/>
                    <a:pt x="312" y="1105"/>
                    <a:pt x="352" y="1062"/>
                  </a:cubicBezTo>
                  <a:cubicBezTo>
                    <a:pt x="781" y="600"/>
                    <a:pt x="1220" y="391"/>
                    <a:pt x="1858" y="380"/>
                  </a:cubicBezTo>
                  <a:cubicBezTo>
                    <a:pt x="2067" y="369"/>
                    <a:pt x="2001" y="51"/>
                    <a:pt x="1825" y="18"/>
                  </a:cubicBezTo>
                  <a:cubicBezTo>
                    <a:pt x="1752" y="6"/>
                    <a:pt x="1676" y="1"/>
                    <a:pt x="1599"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470012" y="468495"/>
            <a:ext cx="846724" cy="455928"/>
          </a:xfrm>
          <a:prstGeom prst="rect">
            <a:avLst/>
          </a:prstGeom>
        </p:spPr>
      </p:pic>
      <p:grpSp>
        <p:nvGrpSpPr>
          <p:cNvPr id="14" name="Group 13"/>
          <p:cNvGrpSpPr/>
          <p:nvPr/>
        </p:nvGrpSpPr>
        <p:grpSpPr>
          <a:xfrm>
            <a:off x="648584" y="641685"/>
            <a:ext cx="7803654" cy="1015663"/>
            <a:chOff x="2310515" y="537696"/>
            <a:chExt cx="7938827" cy="1015663"/>
          </a:xfrm>
        </p:grpSpPr>
        <mc:AlternateContent xmlns:mc="http://schemas.openxmlformats.org/markup-compatibility/2006" xmlns:a14="http://schemas.microsoft.com/office/drawing/2010/main">
          <mc:Choice Requires="a14">
            <p:sp>
              <p:nvSpPr>
                <p:cNvPr id="26" name="Rectangle 25"/>
                <p:cNvSpPr/>
                <p:nvPr/>
              </p:nvSpPr>
              <p:spPr>
                <a:xfrm>
                  <a:off x="2857700" y="537696"/>
                  <a:ext cx="7391642" cy="1015663"/>
                </a:xfrm>
                <a:prstGeom prst="rect">
                  <a:avLst/>
                </a:prstGeom>
              </p:spPr>
              <p:txBody>
                <a:bodyPr wrap="square">
                  <a:spAutoFit/>
                </a:bodyPr>
                <a:lstStyle/>
                <a:p>
                  <a:pPr>
                    <a:lnSpc>
                      <a:spcPct val="150000"/>
                    </a:lnSpc>
                  </a:pPr>
                  <a:r>
                    <a:rPr lang="vi-VN" sz="2000">
                      <a:latin typeface="+mn-lt"/>
                    </a:rPr>
                    <a:t>Nếu đường thẳng </a:t>
                  </a:r>
                  <a14:m>
                    <m:oMath xmlns:m="http://schemas.openxmlformats.org/officeDocument/2006/math">
                      <m:r>
                        <m:rPr>
                          <m:sty m:val="p"/>
                        </m:rPr>
                        <a:rPr lang="el-GR" sz="2000" i="0" smtClean="0">
                          <a:latin typeface="Cambria Math" panose="02040503050406030204" pitchFamily="18" charset="0"/>
                        </a:rPr>
                        <m:t>Δ</m:t>
                      </m:r>
                    </m:oMath>
                  </a14:m>
                  <a:r>
                    <a:rPr lang="el-GR" sz="2000">
                      <a:latin typeface="+mn-lt"/>
                    </a:rPr>
                    <a:t> </a:t>
                  </a:r>
                  <a:r>
                    <a:rPr lang="vi-VN" sz="2000">
                      <a:latin typeface="+mn-lt"/>
                    </a:rPr>
                    <a:t>và mặt phẳng </a:t>
                  </a:r>
                  <a14:m>
                    <m:oMath xmlns:m="http://schemas.openxmlformats.org/officeDocument/2006/math">
                      <m:r>
                        <a:rPr lang="vi-VN" sz="2000" i="1" smtClean="0">
                          <a:latin typeface="Cambria Math" panose="02040503050406030204" pitchFamily="18" charset="0"/>
                        </a:rPr>
                        <m:t>(</m:t>
                      </m:r>
                      <m:r>
                        <a:rPr lang="vi-VN" sz="2000" i="1" smtClean="0">
                          <a:latin typeface="Cambria Math" panose="02040503050406030204" pitchFamily="18" charset="0"/>
                        </a:rPr>
                        <m:t>𝑃</m:t>
                      </m:r>
                      <m:r>
                        <a:rPr lang="vi-VN" sz="2000" i="1" smtClean="0">
                          <a:latin typeface="Cambria Math" panose="02040503050406030204" pitchFamily="18" charset="0"/>
                        </a:rPr>
                        <m:t>) </m:t>
                      </m:r>
                    </m:oMath>
                  </a14:m>
                  <a:r>
                    <a:rPr lang="vi-VN" sz="2000">
                      <a:latin typeface="+mn-lt"/>
                    </a:rPr>
                    <a:t>vuông góc với nhau thì chúng có cắt nhau hay không?</a:t>
                  </a:r>
                  <a:endParaRPr lang="en-US" sz="2000">
                    <a:latin typeface="+mn-lt"/>
                  </a:endParaRPr>
                </a:p>
              </p:txBody>
            </p:sp>
          </mc:Choice>
          <mc:Fallback xmlns="">
            <p:sp>
              <p:nvSpPr>
                <p:cNvPr id="26" name="Rectangle 25"/>
                <p:cNvSpPr>
                  <a:spLocks noRot="1" noChangeAspect="1" noMove="1" noResize="1" noEditPoints="1" noAdjustHandles="1" noChangeArrowheads="1" noChangeShapeType="1" noTextEdit="1"/>
                </p:cNvSpPr>
                <p:nvPr/>
              </p:nvSpPr>
              <p:spPr>
                <a:xfrm>
                  <a:off x="2857700" y="537696"/>
                  <a:ext cx="7391642" cy="1015663"/>
                </a:xfrm>
                <a:prstGeom prst="rect">
                  <a:avLst/>
                </a:prstGeom>
                <a:blipFill>
                  <a:blip r:embed="rId4"/>
                  <a:stretch>
                    <a:fillRect l="-923" b="-4192"/>
                  </a:stretch>
                </a:blipFill>
              </p:spPr>
              <p:txBody>
                <a:bodyPr/>
                <a:lstStyle/>
                <a:p>
                  <a:r>
                    <a:rPr lang="en-US">
                      <a:noFill/>
                    </a:rPr>
                    <a:t> </a:t>
                  </a:r>
                </a:p>
              </p:txBody>
            </p:sp>
          </mc:Fallback>
        </mc:AlternateContent>
        <p:pic>
          <p:nvPicPr>
            <p:cNvPr id="13" name="Picture 12"/>
            <p:cNvPicPr>
              <a:picLocks noChangeAspect="1"/>
            </p:cNvPicPr>
            <p:nvPr/>
          </p:nvPicPr>
          <p:blipFill>
            <a:blip r:embed="rId5"/>
            <a:stretch>
              <a:fillRect/>
            </a:stretch>
          </p:blipFill>
          <p:spPr>
            <a:xfrm>
              <a:off x="2310515" y="780185"/>
              <a:ext cx="521387" cy="521387"/>
            </a:xfrm>
            <a:prstGeom prst="rect">
              <a:avLst/>
            </a:prstGeom>
          </p:spPr>
        </p:pic>
      </p:grpSp>
      <p:sp>
        <p:nvSpPr>
          <p:cNvPr id="19" name="Right Arrow 18"/>
          <p:cNvSpPr/>
          <p:nvPr/>
        </p:nvSpPr>
        <p:spPr>
          <a:xfrm>
            <a:off x="1316736" y="2039519"/>
            <a:ext cx="246888" cy="2207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 name="Rectangle 1"/>
              <p:cNvSpPr/>
              <p:nvPr/>
            </p:nvSpPr>
            <p:spPr>
              <a:xfrm>
                <a:off x="1685225" y="1830536"/>
                <a:ext cx="6380922" cy="2605842"/>
              </a:xfrm>
              <a:prstGeom prst="rect">
                <a:avLst/>
              </a:prstGeom>
            </p:spPr>
            <p:txBody>
              <a:bodyPr wrap="square">
                <a:spAutoFit/>
              </a:bodyPr>
              <a:lstStyle/>
              <a:p>
                <a:pPr algn="just">
                  <a:lnSpc>
                    <a:spcPct val="150000"/>
                  </a:lnSpc>
                  <a:spcBef>
                    <a:spcPts val="200"/>
                  </a:spcBef>
                  <a:spcAft>
                    <a:spcPts val="200"/>
                  </a:spcAft>
                </a:pPr>
                <a14:m>
                  <m:oMath xmlns:m="http://schemas.openxmlformats.org/officeDocument/2006/math">
                    <m:r>
                      <a:rPr lang="en-US" sz="2000" i="1" kern="100">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a:effectLst/>
                    <a:latin typeface="+mn-lt"/>
                    <a:ea typeface="Malgun Gothic" panose="020B0503020000020004" pitchFamily="34" charset="-127"/>
                    <a:cs typeface="Times New Roman" panose="02020603050405020304" pitchFamily="18" charset="0"/>
                  </a:rPr>
                  <a:t> và (P) cắt nhau.</a:t>
                </a:r>
                <a:endParaRPr lang="en-US" sz="2000" kern="100">
                  <a:effectLst/>
                  <a:latin typeface="+mn-lt"/>
                  <a:ea typeface="Calibri" panose="020F0502020204030204" pitchFamily="34" charset="0"/>
                  <a:cs typeface="Times New Roman" panose="02020603050405020304" pitchFamily="18" charset="0"/>
                </a:endParaRPr>
              </a:p>
              <a:p>
                <a:pPr>
                  <a:lnSpc>
                    <a:spcPct val="150000"/>
                  </a:lnSpc>
                  <a:spcBef>
                    <a:spcPts val="200"/>
                  </a:spcBef>
                  <a:spcAft>
                    <a:spcPts val="200"/>
                  </a:spcAft>
                </a:pPr>
                <a:r>
                  <a:rPr lang="en-US" sz="2000" kern="100">
                    <a:effectLst/>
                    <a:latin typeface="+mn-lt"/>
                    <a:ea typeface="Calibri" panose="020F0502020204030204" pitchFamily="34" charset="0"/>
                    <a:cs typeface="Times New Roman" panose="02020603050405020304" pitchFamily="18" charset="0"/>
                  </a:rPr>
                  <a:t>Vì nếu trái lại thì </a:t>
                </a:r>
                <a14:m>
                  <m:oMath xmlns:m="http://schemas.openxmlformats.org/officeDocument/2006/math">
                    <m:r>
                      <m:rPr>
                        <m:sty m:val="p"/>
                      </m:rPr>
                      <a:rPr lang="en-US" sz="2000" kern="100">
                        <a:effectLst/>
                        <a:latin typeface="Cambria Math" panose="02040503050406030204" pitchFamily="18" charset="0"/>
                        <a:ea typeface="Calibri" panose="020F0502020204030204" pitchFamily="34" charset="0"/>
                        <a:cs typeface="Times New Roman" panose="02020603050405020304" pitchFamily="18" charset="0"/>
                      </a:rPr>
                      <m:t>Δ</m:t>
                    </m:r>
                  </m:oMath>
                </a14:m>
                <a:r>
                  <a:rPr lang="en-US" sz="2000" kern="100">
                    <a:effectLst/>
                    <a:latin typeface="+mn-lt"/>
                    <a:ea typeface="Calibri" panose="020F0502020204030204" pitchFamily="34" charset="0"/>
                    <a:cs typeface="Times New Roman" panose="02020603050405020304" pitchFamily="18" charset="0"/>
                  </a:rPr>
                  <a:t> song song hoặc nằm trên </a:t>
                </a:r>
                <a14:m>
                  <m:oMath xmlns:m="http://schemas.openxmlformats.org/officeDocument/2006/math">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𝑃</m:t>
                    </m:r>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a:effectLst/>
                    <a:latin typeface="+mn-lt"/>
                    <a:ea typeface="Calibri" panose="020F0502020204030204" pitchFamily="34" charset="0"/>
                    <a:cs typeface="Times New Roman" panose="02020603050405020304" pitchFamily="18" charset="0"/>
                  </a:rPr>
                  <a:t> </a:t>
                </a:r>
              </a:p>
              <a:p>
                <a:pPr>
                  <a:lnSpc>
                    <a:spcPct val="150000"/>
                  </a:lnSpc>
                  <a:spcBef>
                    <a:spcPts val="200"/>
                  </a:spcBef>
                  <a:spcAft>
                    <a:spcPts val="200"/>
                  </a:spcAft>
                </a:pPr>
                <a:r>
                  <a:rPr lang="en-US" sz="2000" kern="100">
                    <a:effectLst/>
                    <a:latin typeface="+mn-lt"/>
                    <a:ea typeface="Calibri" panose="020F0502020204030204" pitchFamily="34" charset="0"/>
                    <a:cs typeface="Times New Roman" panose="02020603050405020304" pitchFamily="18" charset="0"/>
                  </a:rPr>
                  <a:t>Khi đó, tồn tại đường thẳng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2000" kern="100">
                    <a:effectLst/>
                    <a:latin typeface="+mn-lt"/>
                    <a:ea typeface="Calibri" panose="020F0502020204030204" pitchFamily="34" charset="0"/>
                    <a:cs typeface="Times New Roman" panose="02020603050405020304" pitchFamily="18" charset="0"/>
                  </a:rPr>
                  <a:t> </a:t>
                </a:r>
              </a:p>
              <a:p>
                <a:pPr algn="ctr">
                  <a:lnSpc>
                    <a:spcPct val="150000"/>
                  </a:lnSpc>
                  <a:spcBef>
                    <a:spcPts val="200"/>
                  </a:spcBef>
                  <a:spcAft>
                    <a:spcPts val="200"/>
                  </a:spcAft>
                </a:pP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𝑃</m:t>
                        </m:r>
                      </m:e>
                    </m:d>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kern="100">
                        <a:effectLst/>
                        <a:latin typeface="Cambria Math" panose="02040503050406030204" pitchFamily="18" charset="0"/>
                        <a:ea typeface="Calibri" panose="020F0502020204030204" pitchFamily="34" charset="0"/>
                        <a:cs typeface="Times New Roman" panose="02020603050405020304" pitchFamily="18" charset="0"/>
                      </a:rPr>
                      <m:t>a</m:t>
                    </m:r>
                    <m:r>
                      <a:rPr lang="en-US" sz="2000" kern="10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2000" kern="100">
                    <a:effectLst/>
                    <a:latin typeface="+mn-lt"/>
                    <a:ea typeface="Malgun Gothic" panose="020B0503020000020004" pitchFamily="34" charset="-127"/>
                    <a:cs typeface="Times New Roman" panose="02020603050405020304" pitchFamily="18" charset="0"/>
                  </a:rPr>
                  <a:t>// </a:t>
                </a:r>
                <a:r>
                  <a:rPr lang="en-US" sz="2000" kern="100">
                    <a:effectLst/>
                    <a:latin typeface="+mn-lt"/>
                    <a:ea typeface="Calibri" panose="020F0502020204030204" pitchFamily="34" charset="0"/>
                    <a:cs typeface="Times New Roman" panose="02020603050405020304" pitchFamily="18" charset="0"/>
                  </a:rPr>
                  <a:t> </a:t>
                </a:r>
                <a14:m>
                  <m:oMath xmlns:m="http://schemas.openxmlformats.org/officeDocument/2006/math">
                    <m:r>
                      <m:rPr>
                        <m:sty m:val="p"/>
                      </m:rPr>
                      <a:rPr lang="en-US" sz="2000" kern="100">
                        <a:effectLst/>
                        <a:latin typeface="Cambria Math" panose="02040503050406030204" pitchFamily="18" charset="0"/>
                        <a:ea typeface="Calibri" panose="020F0502020204030204" pitchFamily="34" charset="0"/>
                        <a:cs typeface="Times New Roman" panose="02020603050405020304" pitchFamily="18" charset="0"/>
                      </a:rPr>
                      <m:t>Δ</m:t>
                    </m:r>
                  </m:oMath>
                </a14:m>
                <a:endParaRPr lang="en-US" sz="2000" kern="100">
                  <a:effectLst/>
                  <a:latin typeface="+mn-lt"/>
                  <a:ea typeface="Calibri" panose="020F0502020204030204" pitchFamily="34" charset="0"/>
                  <a:cs typeface="Times New Roman" panose="02020603050405020304" pitchFamily="18" charset="0"/>
                </a:endParaRPr>
              </a:p>
              <a:p>
                <a:pPr>
                  <a:lnSpc>
                    <a:spcPct val="150000"/>
                  </a:lnSpc>
                  <a:spcBef>
                    <a:spcPts val="200"/>
                  </a:spcBef>
                  <a:spcAft>
                    <a:spcPts val="200"/>
                  </a:spcAft>
                </a:pPr>
                <a:r>
                  <a:rPr lang="en-US" sz="2000" kern="100">
                    <a:effectLst/>
                    <a:latin typeface="+mn-lt"/>
                    <a:ea typeface="Calibri" panose="020F0502020204030204" pitchFamily="34" charset="0"/>
                    <a:cs typeface="Times New Roman" panose="02020603050405020304" pitchFamily="18" charset="0"/>
                  </a:rPr>
                  <a:t>Do đó, </a:t>
                </a:r>
                <a14:m>
                  <m:oMath xmlns:m="http://schemas.openxmlformats.org/officeDocument/2006/math">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kern="100">
                        <a:effectLst/>
                        <a:latin typeface="Cambria Math" panose="02040503050406030204" pitchFamily="18" charset="0"/>
                        <a:ea typeface="Calibri" panose="020F0502020204030204" pitchFamily="34" charset="0"/>
                        <a:cs typeface="Times New Roman" panose="02020603050405020304" pitchFamily="18" charset="0"/>
                      </a:rPr>
                      <m:t>Δ</m:t>
                    </m:r>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kern="100">
                            <a:effectLst/>
                            <a:latin typeface="Cambria Math" panose="02040503050406030204" pitchFamily="18" charset="0"/>
                            <a:ea typeface="Calibri" panose="020F0502020204030204" pitchFamily="34" charset="0"/>
                            <a:cs typeface="Times New Roman" panose="02020603050405020304" pitchFamily="18" charset="0"/>
                          </a:rPr>
                          <m:t>0</m:t>
                        </m:r>
                      </m:e>
                      <m:sup>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2000" kern="100">
                    <a:effectLst/>
                    <a:latin typeface="+mn-lt"/>
                    <a:ea typeface="Calibri" panose="020F0502020204030204" pitchFamily="34" charset="0"/>
                    <a:cs typeface="Times New Roman" panose="02020603050405020304" pitchFamily="18" charset="0"/>
                  </a:rPr>
                  <a:t>, mâu thuẫn với giả thiết </a:t>
                </a:r>
                <a14:m>
                  <m:oMath xmlns:m="http://schemas.openxmlformats.org/officeDocument/2006/math">
                    <m:r>
                      <m:rPr>
                        <m:sty m:val="p"/>
                      </m:rPr>
                      <a:rPr lang="en-US" sz="2000" kern="100">
                        <a:effectLst/>
                        <a:latin typeface="Cambria Math" panose="02040503050406030204" pitchFamily="18" charset="0"/>
                        <a:ea typeface="Calibri" panose="020F0502020204030204" pitchFamily="34" charset="0"/>
                        <a:cs typeface="Times New Roman" panose="02020603050405020304" pitchFamily="18" charset="0"/>
                      </a:rPr>
                      <m:t>Δ</m:t>
                    </m:r>
                  </m:oMath>
                </a14:m>
                <a:r>
                  <a:rPr lang="en-US" sz="2000" kern="1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𝑃</m:t>
                    </m:r>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a:effectLst/>
                    <a:latin typeface="+mn-lt"/>
                    <a:ea typeface="Calibri" panose="020F0502020204030204" pitchFamily="34" charset="0"/>
                    <a:cs typeface="Times New Roman" panose="02020603050405020304" pitchFamily="18"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1685225" y="1830536"/>
                <a:ext cx="6380922" cy="2605842"/>
              </a:xfrm>
              <a:prstGeom prst="rect">
                <a:avLst/>
              </a:prstGeom>
              <a:blipFill>
                <a:blip r:embed="rId6"/>
                <a:stretch>
                  <a:fillRect l="-955" b="-116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par>
                                <p:cTn id="13" presetID="22" presetClass="entr" presetSubtype="8" fill="hold"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left)">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500"/>
                                        <p:tgtEl>
                                          <p:spTgt spid="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wipe(up)">
                                      <p:cBhvr>
                                        <p:cTn id="3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8" name="Rectangle 7"/>
          <p:cNvSpPr/>
          <p:nvPr/>
        </p:nvSpPr>
        <p:spPr>
          <a:xfrm>
            <a:off x="222639" y="190831"/>
            <a:ext cx="8706676" cy="4738978"/>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 name="Rectangle 4"/>
          <p:cNvSpPr/>
          <p:nvPr/>
        </p:nvSpPr>
        <p:spPr>
          <a:xfrm>
            <a:off x="3913094" y="286243"/>
            <a:ext cx="1095172" cy="537391"/>
          </a:xfrm>
          <a:prstGeom prst="rect">
            <a:avLst/>
          </a:prstGeom>
        </p:spPr>
        <p:txBody>
          <a:bodyPr wrap="none">
            <a:spAutoFit/>
          </a:bodyPr>
          <a:lstStyle/>
          <a:p>
            <a:pPr marL="342900" marR="0" lvl="0" indent="-342900" algn="just" defTabSz="914400" rtl="0" eaLnBrk="1" fontAlgn="auto" latinLnBrk="0" hangingPunct="1">
              <a:lnSpc>
                <a:spcPct val="150000"/>
              </a:lnSpc>
              <a:spcBef>
                <a:spcPts val="600"/>
              </a:spcBef>
              <a:spcAft>
                <a:spcPts val="600"/>
              </a:spcAft>
              <a:buClr>
                <a:srgbClr val="C00000"/>
              </a:buClr>
              <a:buSzTx/>
              <a:buFont typeface="Wingdings" panose="05000000000000000000" pitchFamily="2" charset="2"/>
              <a:buChar char="q"/>
              <a:tabLst/>
              <a:defRPr/>
            </a:pPr>
            <a:r>
              <a:rPr kumimoji="0" lang="en-US" sz="2200" b="1" i="0" u="none" strike="noStrike" kern="0" cap="none" spc="0" normalizeH="0" baseline="0" noProof="0">
                <a:ln>
                  <a:noFill/>
                </a:ln>
                <a:solidFill>
                  <a:srgbClr val="C00000"/>
                </a:solidFill>
                <a:effectLst/>
                <a:uLnTx/>
                <a:uFillTx/>
                <a:latin typeface="Arial"/>
                <a:ea typeface="Dotum" panose="020B0600000101010101" pitchFamily="34" charset="-127"/>
                <a:cs typeface="Times New Roman" panose="02020603050405020304" pitchFamily="18" charset="0"/>
                <a:sym typeface="Arial"/>
              </a:rPr>
              <a:t>HĐ2</a:t>
            </a:r>
            <a:endParaRPr kumimoji="0" lang="en-US" sz="2200" b="0" i="0"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endParaRPr>
          </a:p>
        </p:txBody>
      </p:sp>
      <p:sp>
        <p:nvSpPr>
          <p:cNvPr id="6" name="Rectangle 1"/>
          <p:cNvSpPr>
            <a:spLocks noChangeArrowheads="1"/>
          </p:cNvSpPr>
          <p:nvPr/>
        </p:nvSpPr>
        <p:spPr bwMode="auto">
          <a:xfrm>
            <a:off x="429381" y="879095"/>
            <a:ext cx="5799610"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Tx/>
            </a:pPr>
            <a:r>
              <a:rPr lang="vi-VN" altLang="en-US" sz="1900">
                <a:solidFill>
                  <a:srgbClr val="000000"/>
                </a:solidFill>
                <a:ea typeface="Open Sans"/>
              </a:rPr>
              <a:t>Gấp tấm bìa cứng hình chữ nhật sao cho nếp gấp chia tấm bia thành hai hình chữ nhật, sau đó đặt nó lên mặt bàn như Hình 7.11.</a:t>
            </a:r>
            <a:endParaRPr lang="en-US" altLang="en-US" sz="1900">
              <a:solidFill>
                <a:srgbClr val="000000"/>
              </a:solidFill>
              <a:ea typeface="Open Sans"/>
            </a:endParaRPr>
          </a:p>
          <a:p>
            <a:pPr lvl="0" algn="just">
              <a:lnSpc>
                <a:spcPct val="150000"/>
              </a:lnSpc>
              <a:buClrTx/>
            </a:pPr>
            <a:r>
              <a:rPr lang="vi-VN" altLang="en-US" sz="1900">
                <a:solidFill>
                  <a:srgbClr val="000000"/>
                </a:solidFill>
                <a:ea typeface="Open Sans"/>
              </a:rPr>
              <a:t>a) Bằng cách trên, ta tạo được đường thẳng AB vuông góc với hai đường thẳng nào thuộc mặt bàn?</a:t>
            </a:r>
          </a:p>
          <a:p>
            <a:pPr lvl="0" algn="just">
              <a:lnSpc>
                <a:spcPct val="150000"/>
              </a:lnSpc>
              <a:buClrTx/>
            </a:pPr>
            <a:r>
              <a:rPr lang="vi-VN" altLang="en-US" sz="1900">
                <a:solidFill>
                  <a:srgbClr val="000000"/>
                </a:solidFill>
                <a:ea typeface="Open Sans"/>
              </a:rPr>
              <a:t>b) Trên mặt bàn, qua điểm A kẻ một đường thẳng a tuỳ ý. Dùng ê ke, hãy kiểm tra trên mô hình xem AB có vuông góc với a hay không.</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8991" y="1046145"/>
            <a:ext cx="2538672" cy="2607109"/>
          </a:xfrm>
          <a:prstGeom prst="rect">
            <a:avLst/>
          </a:prstGeom>
        </p:spPr>
      </p:pic>
      <p:grpSp>
        <p:nvGrpSpPr>
          <p:cNvPr id="9" name="Google Shape;1093;p42"/>
          <p:cNvGrpSpPr/>
          <p:nvPr/>
        </p:nvGrpSpPr>
        <p:grpSpPr>
          <a:xfrm rot="9583003">
            <a:off x="7555335" y="4328096"/>
            <a:ext cx="1304335" cy="562212"/>
            <a:chOff x="10048400" y="2011675"/>
            <a:chExt cx="632075" cy="286275"/>
          </a:xfrm>
        </p:grpSpPr>
        <p:sp>
          <p:nvSpPr>
            <p:cNvPr id="10" name="Google Shape;1094;p42"/>
            <p:cNvSpPr/>
            <p:nvPr/>
          </p:nvSpPr>
          <p:spPr>
            <a:xfrm>
              <a:off x="10048400" y="2011675"/>
              <a:ext cx="632075" cy="286275"/>
            </a:xfrm>
            <a:custGeom>
              <a:avLst/>
              <a:gdLst/>
              <a:ahLst/>
              <a:cxnLst/>
              <a:rect l="l" t="t" r="r" b="b"/>
              <a:pathLst>
                <a:path w="25283" h="11451" extrusionOk="0">
                  <a:moveTo>
                    <a:pt x="7809" y="4724"/>
                  </a:moveTo>
                  <a:cubicBezTo>
                    <a:pt x="7861" y="4724"/>
                    <a:pt x="7913" y="4733"/>
                    <a:pt x="7962" y="4754"/>
                  </a:cubicBezTo>
                  <a:lnTo>
                    <a:pt x="17288" y="8394"/>
                  </a:lnTo>
                  <a:cubicBezTo>
                    <a:pt x="17585" y="8504"/>
                    <a:pt x="17497" y="8965"/>
                    <a:pt x="17178" y="8965"/>
                  </a:cubicBezTo>
                  <a:lnTo>
                    <a:pt x="17178" y="8954"/>
                  </a:lnTo>
                  <a:lnTo>
                    <a:pt x="5686" y="8954"/>
                  </a:lnTo>
                  <a:cubicBezTo>
                    <a:pt x="5356" y="8954"/>
                    <a:pt x="5147" y="8581"/>
                    <a:pt x="5323" y="8295"/>
                  </a:cubicBezTo>
                  <a:lnTo>
                    <a:pt x="7445" y="4918"/>
                  </a:lnTo>
                  <a:cubicBezTo>
                    <a:pt x="7526" y="4797"/>
                    <a:pt x="7666" y="4724"/>
                    <a:pt x="7809" y="4724"/>
                  </a:cubicBezTo>
                  <a:close/>
                  <a:moveTo>
                    <a:pt x="6808" y="0"/>
                  </a:moveTo>
                  <a:cubicBezTo>
                    <a:pt x="6434" y="0"/>
                    <a:pt x="6071" y="197"/>
                    <a:pt x="5862" y="542"/>
                  </a:cubicBezTo>
                  <a:lnTo>
                    <a:pt x="440" y="9779"/>
                  </a:lnTo>
                  <a:cubicBezTo>
                    <a:pt x="0" y="10516"/>
                    <a:pt x="528" y="11451"/>
                    <a:pt x="1375" y="11451"/>
                  </a:cubicBezTo>
                  <a:lnTo>
                    <a:pt x="23765" y="11451"/>
                  </a:lnTo>
                  <a:cubicBezTo>
                    <a:pt x="24898" y="11451"/>
                    <a:pt x="25283" y="9922"/>
                    <a:pt x="24282" y="9372"/>
                  </a:cubicBezTo>
                  <a:lnTo>
                    <a:pt x="7324" y="135"/>
                  </a:lnTo>
                  <a:cubicBezTo>
                    <a:pt x="7159" y="44"/>
                    <a:pt x="6982" y="0"/>
                    <a:pt x="6808" y="0"/>
                  </a:cubicBezTo>
                  <a:close/>
                </a:path>
              </a:pathLst>
            </a:custGeom>
            <a:solidFill>
              <a:schemeClr val="accent1"/>
            </a:solidFill>
            <a:ln>
              <a:noFill/>
            </a:ln>
            <a:effectLst>
              <a:outerShdw dist="38100" dir="28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95;p42"/>
            <p:cNvSpPr/>
            <p:nvPr/>
          </p:nvSpPr>
          <p:spPr>
            <a:xfrm>
              <a:off x="10428450" y="2138725"/>
              <a:ext cx="224200" cy="125650"/>
            </a:xfrm>
            <a:custGeom>
              <a:avLst/>
              <a:gdLst/>
              <a:ahLst/>
              <a:cxnLst/>
              <a:rect l="l" t="t" r="r" b="b"/>
              <a:pathLst>
                <a:path w="8968" h="5026" extrusionOk="0">
                  <a:moveTo>
                    <a:pt x="173" y="0"/>
                  </a:moveTo>
                  <a:cubicBezTo>
                    <a:pt x="42" y="0"/>
                    <a:pt x="0" y="236"/>
                    <a:pt x="150" y="320"/>
                  </a:cubicBezTo>
                  <a:cubicBezTo>
                    <a:pt x="2911" y="1992"/>
                    <a:pt x="5759" y="3696"/>
                    <a:pt x="8717" y="5005"/>
                  </a:cubicBezTo>
                  <a:cubicBezTo>
                    <a:pt x="8746" y="5019"/>
                    <a:pt x="8773" y="5025"/>
                    <a:pt x="8796" y="5025"/>
                  </a:cubicBezTo>
                  <a:cubicBezTo>
                    <a:pt x="8940" y="5025"/>
                    <a:pt x="8967" y="4793"/>
                    <a:pt x="8816" y="4708"/>
                  </a:cubicBezTo>
                  <a:cubicBezTo>
                    <a:pt x="5968" y="3136"/>
                    <a:pt x="3064" y="1684"/>
                    <a:pt x="249" y="23"/>
                  </a:cubicBezTo>
                  <a:cubicBezTo>
                    <a:pt x="222" y="7"/>
                    <a:pt x="196" y="0"/>
                    <a:pt x="173"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96;p42"/>
            <p:cNvSpPr/>
            <p:nvPr/>
          </p:nvSpPr>
          <p:spPr>
            <a:xfrm>
              <a:off x="10185050" y="2034675"/>
              <a:ext cx="51700" cy="28075"/>
            </a:xfrm>
            <a:custGeom>
              <a:avLst/>
              <a:gdLst/>
              <a:ahLst/>
              <a:cxnLst/>
              <a:rect l="l" t="t" r="r" b="b"/>
              <a:pathLst>
                <a:path w="2068" h="1123" extrusionOk="0">
                  <a:moveTo>
                    <a:pt x="1599" y="1"/>
                  </a:moveTo>
                  <a:cubicBezTo>
                    <a:pt x="1011" y="1"/>
                    <a:pt x="358" y="327"/>
                    <a:pt x="66" y="842"/>
                  </a:cubicBezTo>
                  <a:cubicBezTo>
                    <a:pt x="0" y="973"/>
                    <a:pt x="105" y="1122"/>
                    <a:pt x="227" y="1122"/>
                  </a:cubicBezTo>
                  <a:cubicBezTo>
                    <a:pt x="268" y="1122"/>
                    <a:pt x="312" y="1105"/>
                    <a:pt x="352" y="1062"/>
                  </a:cubicBezTo>
                  <a:cubicBezTo>
                    <a:pt x="781" y="600"/>
                    <a:pt x="1220" y="391"/>
                    <a:pt x="1858" y="380"/>
                  </a:cubicBezTo>
                  <a:cubicBezTo>
                    <a:pt x="2067" y="369"/>
                    <a:pt x="2001" y="51"/>
                    <a:pt x="1825" y="18"/>
                  </a:cubicBezTo>
                  <a:cubicBezTo>
                    <a:pt x="1752" y="6"/>
                    <a:pt x="1676" y="1"/>
                    <a:pt x="1599"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7189964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8" name="Rectangle 7"/>
          <p:cNvSpPr/>
          <p:nvPr/>
        </p:nvSpPr>
        <p:spPr>
          <a:xfrm>
            <a:off x="222639" y="190831"/>
            <a:ext cx="8706676" cy="4738978"/>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14040"/>
              </a:solidFill>
              <a:effectLst/>
              <a:uLnTx/>
              <a:uFillTx/>
              <a:latin typeface="Arial"/>
              <a:ea typeface="+mn-ea"/>
              <a:cs typeface="+mn-cs"/>
              <a:sym typeface="Aria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009" y="1317796"/>
            <a:ext cx="2538672" cy="2607109"/>
          </a:xfrm>
          <a:prstGeom prst="rect">
            <a:avLst/>
          </a:prstGeom>
        </p:spPr>
      </p:pic>
      <p:grpSp>
        <p:nvGrpSpPr>
          <p:cNvPr id="9" name="Google Shape;1093;p42"/>
          <p:cNvGrpSpPr/>
          <p:nvPr/>
        </p:nvGrpSpPr>
        <p:grpSpPr>
          <a:xfrm rot="9583003">
            <a:off x="7555335" y="4328096"/>
            <a:ext cx="1304335" cy="562212"/>
            <a:chOff x="10048400" y="2011675"/>
            <a:chExt cx="632075" cy="286275"/>
          </a:xfrm>
        </p:grpSpPr>
        <p:sp>
          <p:nvSpPr>
            <p:cNvPr id="10" name="Google Shape;1094;p42"/>
            <p:cNvSpPr/>
            <p:nvPr/>
          </p:nvSpPr>
          <p:spPr>
            <a:xfrm>
              <a:off x="10048400" y="2011675"/>
              <a:ext cx="632075" cy="286275"/>
            </a:xfrm>
            <a:custGeom>
              <a:avLst/>
              <a:gdLst/>
              <a:ahLst/>
              <a:cxnLst/>
              <a:rect l="l" t="t" r="r" b="b"/>
              <a:pathLst>
                <a:path w="25283" h="11451" extrusionOk="0">
                  <a:moveTo>
                    <a:pt x="7809" y="4724"/>
                  </a:moveTo>
                  <a:cubicBezTo>
                    <a:pt x="7861" y="4724"/>
                    <a:pt x="7913" y="4733"/>
                    <a:pt x="7962" y="4754"/>
                  </a:cubicBezTo>
                  <a:lnTo>
                    <a:pt x="17288" y="8394"/>
                  </a:lnTo>
                  <a:cubicBezTo>
                    <a:pt x="17585" y="8504"/>
                    <a:pt x="17497" y="8965"/>
                    <a:pt x="17178" y="8965"/>
                  </a:cubicBezTo>
                  <a:lnTo>
                    <a:pt x="17178" y="8954"/>
                  </a:lnTo>
                  <a:lnTo>
                    <a:pt x="5686" y="8954"/>
                  </a:lnTo>
                  <a:cubicBezTo>
                    <a:pt x="5356" y="8954"/>
                    <a:pt x="5147" y="8581"/>
                    <a:pt x="5323" y="8295"/>
                  </a:cubicBezTo>
                  <a:lnTo>
                    <a:pt x="7445" y="4918"/>
                  </a:lnTo>
                  <a:cubicBezTo>
                    <a:pt x="7526" y="4797"/>
                    <a:pt x="7666" y="4724"/>
                    <a:pt x="7809" y="4724"/>
                  </a:cubicBezTo>
                  <a:close/>
                  <a:moveTo>
                    <a:pt x="6808" y="0"/>
                  </a:moveTo>
                  <a:cubicBezTo>
                    <a:pt x="6434" y="0"/>
                    <a:pt x="6071" y="197"/>
                    <a:pt x="5862" y="542"/>
                  </a:cubicBezTo>
                  <a:lnTo>
                    <a:pt x="440" y="9779"/>
                  </a:lnTo>
                  <a:cubicBezTo>
                    <a:pt x="0" y="10516"/>
                    <a:pt x="528" y="11451"/>
                    <a:pt x="1375" y="11451"/>
                  </a:cubicBezTo>
                  <a:lnTo>
                    <a:pt x="23765" y="11451"/>
                  </a:lnTo>
                  <a:cubicBezTo>
                    <a:pt x="24898" y="11451"/>
                    <a:pt x="25283" y="9922"/>
                    <a:pt x="24282" y="9372"/>
                  </a:cubicBezTo>
                  <a:lnTo>
                    <a:pt x="7324" y="135"/>
                  </a:lnTo>
                  <a:cubicBezTo>
                    <a:pt x="7159" y="44"/>
                    <a:pt x="6982" y="0"/>
                    <a:pt x="6808" y="0"/>
                  </a:cubicBezTo>
                  <a:close/>
                </a:path>
              </a:pathLst>
            </a:custGeom>
            <a:solidFill>
              <a:schemeClr val="accent1"/>
            </a:solidFill>
            <a:ln>
              <a:noFill/>
            </a:ln>
            <a:effectLst>
              <a:outerShdw dist="38100" dir="28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095;p42"/>
            <p:cNvSpPr/>
            <p:nvPr/>
          </p:nvSpPr>
          <p:spPr>
            <a:xfrm>
              <a:off x="10428450" y="2138725"/>
              <a:ext cx="224200" cy="125650"/>
            </a:xfrm>
            <a:custGeom>
              <a:avLst/>
              <a:gdLst/>
              <a:ahLst/>
              <a:cxnLst/>
              <a:rect l="l" t="t" r="r" b="b"/>
              <a:pathLst>
                <a:path w="8968" h="5026" extrusionOk="0">
                  <a:moveTo>
                    <a:pt x="173" y="0"/>
                  </a:moveTo>
                  <a:cubicBezTo>
                    <a:pt x="42" y="0"/>
                    <a:pt x="0" y="236"/>
                    <a:pt x="150" y="320"/>
                  </a:cubicBezTo>
                  <a:cubicBezTo>
                    <a:pt x="2911" y="1992"/>
                    <a:pt x="5759" y="3696"/>
                    <a:pt x="8717" y="5005"/>
                  </a:cubicBezTo>
                  <a:cubicBezTo>
                    <a:pt x="8746" y="5019"/>
                    <a:pt x="8773" y="5025"/>
                    <a:pt x="8796" y="5025"/>
                  </a:cubicBezTo>
                  <a:cubicBezTo>
                    <a:pt x="8940" y="5025"/>
                    <a:pt x="8967" y="4793"/>
                    <a:pt x="8816" y="4708"/>
                  </a:cubicBezTo>
                  <a:cubicBezTo>
                    <a:pt x="5968" y="3136"/>
                    <a:pt x="3064" y="1684"/>
                    <a:pt x="249" y="23"/>
                  </a:cubicBezTo>
                  <a:cubicBezTo>
                    <a:pt x="222" y="7"/>
                    <a:pt x="196" y="0"/>
                    <a:pt x="173"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096;p42"/>
            <p:cNvSpPr/>
            <p:nvPr/>
          </p:nvSpPr>
          <p:spPr>
            <a:xfrm>
              <a:off x="10185050" y="2034675"/>
              <a:ext cx="51700" cy="28075"/>
            </a:xfrm>
            <a:custGeom>
              <a:avLst/>
              <a:gdLst/>
              <a:ahLst/>
              <a:cxnLst/>
              <a:rect l="l" t="t" r="r" b="b"/>
              <a:pathLst>
                <a:path w="2068" h="1123" extrusionOk="0">
                  <a:moveTo>
                    <a:pt x="1599" y="1"/>
                  </a:moveTo>
                  <a:cubicBezTo>
                    <a:pt x="1011" y="1"/>
                    <a:pt x="358" y="327"/>
                    <a:pt x="66" y="842"/>
                  </a:cubicBezTo>
                  <a:cubicBezTo>
                    <a:pt x="0" y="973"/>
                    <a:pt x="105" y="1122"/>
                    <a:pt x="227" y="1122"/>
                  </a:cubicBezTo>
                  <a:cubicBezTo>
                    <a:pt x="268" y="1122"/>
                    <a:pt x="312" y="1105"/>
                    <a:pt x="352" y="1062"/>
                  </a:cubicBezTo>
                  <a:cubicBezTo>
                    <a:pt x="781" y="600"/>
                    <a:pt x="1220" y="391"/>
                    <a:pt x="1858" y="380"/>
                  </a:cubicBezTo>
                  <a:cubicBezTo>
                    <a:pt x="2067" y="369"/>
                    <a:pt x="2001" y="51"/>
                    <a:pt x="1825" y="18"/>
                  </a:cubicBezTo>
                  <a:cubicBezTo>
                    <a:pt x="1752" y="6"/>
                    <a:pt x="1676" y="1"/>
                    <a:pt x="1599"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Rectangle 13"/>
          <p:cNvSpPr/>
          <p:nvPr/>
        </p:nvSpPr>
        <p:spPr>
          <a:xfrm>
            <a:off x="4309629" y="583410"/>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3483854" y="1252698"/>
                <a:ext cx="4869796" cy="2508828"/>
              </a:xfrm>
              <a:prstGeom prst="rect">
                <a:avLst/>
              </a:prstGeom>
            </p:spPr>
            <p:txBody>
              <a:bodyPr wrap="square">
                <a:spAutoFit/>
              </a:bodyPr>
              <a:lstStyle/>
              <a:p>
                <a:pPr algn="just">
                  <a:lnSpc>
                    <a:spcPct val="170000"/>
                  </a:lnSpc>
                </a:pPr>
                <a:r>
                  <a:rPr lang="en-US" sz="1900" kern="100">
                    <a:latin typeface="+mn-lt"/>
                    <a:ea typeface="Malgun Gothic" panose="020B0503020000020004" pitchFamily="34" charset="-127"/>
                    <a:cs typeface="Times New Roman" panose="02020603050405020304" pitchFamily="18" charset="0"/>
                  </a:rPr>
                  <a:t>a) Vì </a:t>
                </a:r>
                <a14:m>
                  <m:oMath xmlns:m="http://schemas.openxmlformats.org/officeDocument/2006/math">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𝐴𝐵𝐶𝐷</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 </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𝐴𝐵𝑀𝑁</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1900" kern="100">
                    <a:effectLst/>
                    <a:latin typeface="+mn-lt"/>
                    <a:ea typeface="Malgun Gothic" panose="020B0503020000020004" pitchFamily="34" charset="-127"/>
                    <a:cs typeface="Times New Roman" panose="02020603050405020304" pitchFamily="18" charset="0"/>
                  </a:rPr>
                  <a:t>là các hình chữ nhật nên </a:t>
                </a:r>
                <a14:m>
                  <m:oMath xmlns:m="http://schemas.openxmlformats.org/officeDocument/2006/math">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𝐴𝐵</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𝐴𝐷</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 </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𝐴𝐵</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𝐴𝑁</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1900" kern="100">
                  <a:effectLst/>
                  <a:latin typeface="+mn-lt"/>
                  <a:ea typeface="Calibri" panose="020F0502020204030204" pitchFamily="34" charset="0"/>
                  <a:cs typeface="Times New Roman" panose="02020603050405020304" pitchFamily="18" charset="0"/>
                </a:endParaRPr>
              </a:p>
              <a:p>
                <a:pPr algn="just">
                  <a:lnSpc>
                    <a:spcPct val="170000"/>
                  </a:lnSpc>
                </a:pPr>
                <a:r>
                  <a:rPr lang="en-US" sz="1900" kern="100">
                    <a:effectLst/>
                    <a:latin typeface="+mn-lt"/>
                    <a:ea typeface="Malgun Gothic" panose="020B0503020000020004" pitchFamily="34" charset="-127"/>
                    <a:cs typeface="Times New Roman" panose="02020603050405020304" pitchFamily="18" charset="0"/>
                  </a:rPr>
                  <a:t>b) Đặt ê ke như mô tả trong hình vẽ. </a:t>
                </a:r>
              </a:p>
              <a:p>
                <a:pPr algn="just">
                  <a:lnSpc>
                    <a:spcPct val="170000"/>
                  </a:lnSpc>
                </a:pPr>
                <a:r>
                  <a:rPr lang="en-US" sz="1900" kern="100">
                    <a:effectLst/>
                    <a:latin typeface="+mn-lt"/>
                    <a:ea typeface="Malgun Gothic" panose="020B0503020000020004" pitchFamily="34" charset="-127"/>
                    <a:cs typeface="Times New Roman" panose="02020603050405020304" pitchFamily="18" charset="0"/>
                  </a:rPr>
                  <a:t>Ta thấy một cạnh của ê ke trùng với AB và một cạnh thuộc a nên AB vuông góc với a.</a:t>
                </a:r>
                <a:endParaRPr lang="en-US" sz="1900" kern="100">
                  <a:effectLst/>
                  <a:latin typeface="+mn-l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483854" y="1252698"/>
                <a:ext cx="4869796" cy="2508828"/>
              </a:xfrm>
              <a:prstGeom prst="rect">
                <a:avLst/>
              </a:prstGeom>
              <a:blipFill>
                <a:blip r:embed="rId4"/>
                <a:stretch>
                  <a:fillRect l="-1126" r="-1252" b="-3155"/>
                </a:stretch>
              </a:blipFill>
            </p:spPr>
            <p:txBody>
              <a:bodyPr/>
              <a:lstStyle/>
              <a:p>
                <a:r>
                  <a:rPr lang="en-US">
                    <a:noFill/>
                  </a:rPr>
                  <a:t> </a:t>
                </a:r>
              </a:p>
            </p:txBody>
          </p:sp>
        </mc:Fallback>
      </mc:AlternateContent>
    </p:spTree>
    <p:extLst>
      <p:ext uri="{BB962C8B-B14F-4D97-AF65-F5344CB8AC3E}">
        <p14:creationId xmlns:p14="http://schemas.microsoft.com/office/powerpoint/2010/main" val="420644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left)">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wipe(up)">
                                      <p:cBhvr>
                                        <p:cTn id="2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79" name="Google Shape;2540;p49"/>
          <p:cNvSpPr txBox="1">
            <a:spLocks/>
          </p:cNvSpPr>
          <p:nvPr/>
        </p:nvSpPr>
        <p:spPr>
          <a:xfrm>
            <a:off x="3155802" y="602497"/>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lvl="0" algn="ctr">
              <a:buClr>
                <a:srgbClr val="070185"/>
              </a:buClr>
              <a:defRPr/>
            </a:pPr>
            <a:r>
              <a:rPr lang="vi-VN" sz="3200" b="1">
                <a:solidFill>
                  <a:srgbClr val="C00000"/>
                </a:solidFill>
                <a:latin typeface="Arial" panose="020B0604020202020204" pitchFamily="34" charset="0"/>
              </a:rPr>
              <a:t>Kết luận</a:t>
            </a:r>
            <a:endParaRPr kumimoji="0" lang="vi-VN" sz="3200" b="1" i="0" u="none" strike="noStrike" kern="0" cap="none" spc="0" normalizeH="0" baseline="0" noProof="0">
              <a:ln>
                <a:noFill/>
              </a:ln>
              <a:solidFill>
                <a:srgbClr val="C00000"/>
              </a:solidFill>
              <a:effectLst/>
              <a:uLnTx/>
              <a:uFillTx/>
              <a:latin typeface="Arial" panose="020B0604020202020204" pitchFamily="34" charset="0"/>
              <a:sym typeface="Maven Pro ExtraBold"/>
            </a:endParaRPr>
          </a:p>
        </p:txBody>
      </p:sp>
      <p:sp>
        <p:nvSpPr>
          <p:cNvPr id="80" name="Rectangle 79"/>
          <p:cNvSpPr/>
          <p:nvPr/>
        </p:nvSpPr>
        <p:spPr>
          <a:xfrm>
            <a:off x="595551" y="1680500"/>
            <a:ext cx="4731824" cy="2123658"/>
          </a:xfrm>
          <a:prstGeom prst="rect">
            <a:avLst/>
          </a:prstGeom>
          <a:solidFill>
            <a:srgbClr val="BFDBF7"/>
          </a:solidFill>
          <a:ln w="25400" cap="flat" cmpd="sng" algn="ctr">
            <a:solidFill>
              <a:srgbClr val="FFFFFF"/>
            </a:solidFill>
            <a:prstDash val="solid"/>
          </a:ln>
          <a:effectLst/>
        </p:spPr>
        <p:txBody>
          <a:bodyPr wrap="square">
            <a:spAutoFit/>
          </a:bodyPr>
          <a:lstStyle/>
          <a:p>
            <a:pPr algn="just">
              <a:lnSpc>
                <a:spcPct val="150000"/>
              </a:lnSpc>
              <a:spcBef>
                <a:spcPts val="600"/>
              </a:spcBef>
              <a:spcAft>
                <a:spcPts val="600"/>
              </a:spcAft>
            </a:pPr>
            <a:r>
              <a:rPr lang="vi-VN" sz="2200">
                <a:latin typeface="+mn-lt"/>
                <a:ea typeface="Arial" panose="020B0604020202020204" pitchFamily="34" charset="0"/>
                <a:cs typeface="Times New Roman" panose="02020603050405020304" pitchFamily="18" charset="0"/>
              </a:rPr>
              <a:t>Nếu một đường thẳng vuông góc với hai đường thẳng cắt nhau thuộc cùng một mặt phẳng thì nó vuông góc với mặt phẳng đó.</a:t>
            </a:r>
            <a:endParaRPr lang="en-US" sz="2200">
              <a:effectLst/>
              <a:latin typeface="+mn-lt"/>
              <a:ea typeface="Arial" panose="020B0604020202020204" pitchFamily="34" charset="0"/>
              <a:cs typeface="Times New Roman" panose="02020603050405020304" pitchFamily="18" charset="0"/>
            </a:endParaRPr>
          </a:p>
        </p:txBody>
      </p:sp>
      <p:grpSp>
        <p:nvGrpSpPr>
          <p:cNvPr id="83" name="Google Shape;1293;p48"/>
          <p:cNvGrpSpPr/>
          <p:nvPr/>
        </p:nvGrpSpPr>
        <p:grpSpPr>
          <a:xfrm rot="1016262" flipH="1">
            <a:off x="7356312" y="4352401"/>
            <a:ext cx="1493005" cy="525061"/>
            <a:chOff x="10418321" y="-3066640"/>
            <a:chExt cx="949000" cy="333745"/>
          </a:xfrm>
        </p:grpSpPr>
        <p:sp>
          <p:nvSpPr>
            <p:cNvPr id="84" name="Google Shape;1294;p4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295;p4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296;p4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297;p4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298;p4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631191" y="1609702"/>
            <a:ext cx="3078478" cy="21944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barn(inVertical)">
                                      <p:cBhvr>
                                        <p:cTn id="7" dur="500"/>
                                        <p:tgtEl>
                                          <p:spTgt spid="7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470012" y="468495"/>
            <a:ext cx="846724" cy="455928"/>
          </a:xfrm>
          <a:prstGeom prst="rect">
            <a:avLst/>
          </a:prstGeom>
        </p:spPr>
      </p:pic>
      <p:grpSp>
        <p:nvGrpSpPr>
          <p:cNvPr id="14" name="Group 13"/>
          <p:cNvGrpSpPr/>
          <p:nvPr/>
        </p:nvGrpSpPr>
        <p:grpSpPr>
          <a:xfrm>
            <a:off x="558094" y="714980"/>
            <a:ext cx="7751017" cy="1682553"/>
            <a:chOff x="2270699" y="537696"/>
            <a:chExt cx="7885280" cy="1553054"/>
          </a:xfrm>
        </p:grpSpPr>
        <p:sp>
          <p:nvSpPr>
            <p:cNvPr id="26" name="Rectangle 25"/>
            <p:cNvSpPr/>
            <p:nvPr/>
          </p:nvSpPr>
          <p:spPr>
            <a:xfrm>
              <a:off x="2857699" y="537696"/>
              <a:ext cx="7298280" cy="1553054"/>
            </a:xfrm>
            <a:prstGeom prst="rect">
              <a:avLst/>
            </a:prstGeom>
          </p:spPr>
          <p:txBody>
            <a:bodyPr wrap="square">
              <a:spAutoFit/>
            </a:bodyPr>
            <a:lstStyle/>
            <a:p>
              <a:pPr lvl="0" algn="just">
                <a:lnSpc>
                  <a:spcPct val="150000"/>
                </a:lnSpc>
              </a:pPr>
              <a:r>
                <a:rPr lang="vi-VN" sz="2200">
                  <a:latin typeface="Arial" panose="020B0604020202020204" pitchFamily="34" charset="0"/>
                </a:rPr>
                <a:t>Nếu một đường thẳng vuông góc với hai cạnh của một tam giác thì đường thẳng đó có vuông góc với các cạnh còn lại hay không?</a:t>
              </a:r>
              <a:endParaRPr kumimoji="0" lang="en-US" sz="2200" b="0" i="0" u="none" strike="noStrike" kern="0" cap="none" spc="0" normalizeH="0" baseline="0" noProof="0">
                <a:ln>
                  <a:noFill/>
                </a:ln>
                <a:solidFill>
                  <a:srgbClr val="000000"/>
                </a:solidFill>
                <a:effectLst/>
                <a:uLnTx/>
                <a:uFillTx/>
                <a:sym typeface="Arial"/>
              </a:endParaRPr>
            </a:p>
          </p:txBody>
        </p:sp>
        <p:pic>
          <p:nvPicPr>
            <p:cNvPr id="13" name="Picture 12"/>
            <p:cNvPicPr>
              <a:picLocks noChangeAspect="1"/>
            </p:cNvPicPr>
            <p:nvPr/>
          </p:nvPicPr>
          <p:blipFill>
            <a:blip r:embed="rId4"/>
            <a:stretch>
              <a:fillRect/>
            </a:stretch>
          </p:blipFill>
          <p:spPr>
            <a:xfrm>
              <a:off x="2270699" y="720544"/>
              <a:ext cx="570821" cy="521387"/>
            </a:xfrm>
            <a:prstGeom prst="rect">
              <a:avLst/>
            </a:prstGeom>
          </p:spPr>
        </p:pic>
      </p:grpSp>
      <p:sp>
        <p:nvSpPr>
          <p:cNvPr id="19" name="Right Arrow 18"/>
          <p:cNvSpPr/>
          <p:nvPr/>
        </p:nvSpPr>
        <p:spPr>
          <a:xfrm>
            <a:off x="1630017" y="2741688"/>
            <a:ext cx="377393" cy="2480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 name="Rectangle 1"/>
          <p:cNvSpPr/>
          <p:nvPr/>
        </p:nvSpPr>
        <p:spPr>
          <a:xfrm>
            <a:off x="1158951" y="2540655"/>
            <a:ext cx="7174012" cy="1667123"/>
          </a:xfrm>
          <a:prstGeom prst="rect">
            <a:avLst/>
          </a:prstGeom>
        </p:spPr>
        <p:txBody>
          <a:bodyPr wrap="square">
            <a:spAutoFit/>
          </a:bodyPr>
          <a:lstStyle/>
          <a:p>
            <a:pPr lvl="0" algn="just">
              <a:lnSpc>
                <a:spcPct val="150000"/>
              </a:lnSpc>
              <a:spcBef>
                <a:spcPts val="200"/>
              </a:spcBef>
              <a:spcAft>
                <a:spcPts val="200"/>
              </a:spcAft>
            </a:pPr>
            <a:r>
              <a:rPr lang="en-US" sz="2200" kern="100">
                <a:ea typeface="Malgun Gothic" panose="020B0503020000020004" pitchFamily="34" charset="-127"/>
                <a:cs typeface="Times New Roman" panose="02020603050405020304" pitchFamily="18" charset="0"/>
              </a:rPr>
              <a:t>	</a:t>
            </a:r>
            <a:r>
              <a:rPr lang="vi-VN" sz="2200" kern="100">
                <a:ea typeface="Malgun Gothic" panose="020B0503020000020004" pitchFamily="34" charset="-127"/>
                <a:cs typeface="Times New Roman" panose="02020603050405020304" pitchFamily="18" charset="0"/>
              </a:rPr>
              <a:t>Vì đường thẳng vuông góc với hai cạnh của tam giác nên vuông góc với mặt phẳng chứa tam giác. </a:t>
            </a:r>
            <a:endParaRPr lang="en-US" sz="2200" kern="100">
              <a:ea typeface="Malgun Gothic" panose="020B0503020000020004" pitchFamily="34" charset="-127"/>
              <a:cs typeface="Times New Roman" panose="02020603050405020304" pitchFamily="18" charset="0"/>
            </a:endParaRPr>
          </a:p>
          <a:p>
            <a:pPr lvl="0" algn="just">
              <a:lnSpc>
                <a:spcPct val="150000"/>
              </a:lnSpc>
              <a:spcBef>
                <a:spcPts val="200"/>
              </a:spcBef>
              <a:spcAft>
                <a:spcPts val="200"/>
              </a:spcAft>
            </a:pPr>
            <a:r>
              <a:rPr lang="vi-VN" sz="2200" kern="100">
                <a:ea typeface="Malgun Gothic" panose="020B0503020000020004" pitchFamily="34" charset="-127"/>
                <a:cs typeface="Times New Roman" panose="02020603050405020304" pitchFamily="18" charset="0"/>
              </a:rPr>
              <a:t>Nên đường thẳng vuông góc với cạnh thứ ba.</a:t>
            </a:r>
            <a:endParaRPr kumimoji="0" lang="en-US" sz="22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325188529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grpSp>
        <p:nvGrpSpPr>
          <p:cNvPr id="1093" name="Google Shape;1093;p42"/>
          <p:cNvGrpSpPr/>
          <p:nvPr/>
        </p:nvGrpSpPr>
        <p:grpSpPr>
          <a:xfrm rot="9583003">
            <a:off x="8024929" y="4436707"/>
            <a:ext cx="997739" cy="466605"/>
            <a:chOff x="10048400" y="2011675"/>
            <a:chExt cx="632075" cy="286275"/>
          </a:xfrm>
        </p:grpSpPr>
        <p:sp>
          <p:nvSpPr>
            <p:cNvPr id="1094" name="Google Shape;1094;p42"/>
            <p:cNvSpPr/>
            <p:nvPr/>
          </p:nvSpPr>
          <p:spPr>
            <a:xfrm>
              <a:off x="10048400" y="2011675"/>
              <a:ext cx="632075" cy="286275"/>
            </a:xfrm>
            <a:custGeom>
              <a:avLst/>
              <a:gdLst/>
              <a:ahLst/>
              <a:cxnLst/>
              <a:rect l="l" t="t" r="r" b="b"/>
              <a:pathLst>
                <a:path w="25283" h="11451" extrusionOk="0">
                  <a:moveTo>
                    <a:pt x="7809" y="4724"/>
                  </a:moveTo>
                  <a:cubicBezTo>
                    <a:pt x="7861" y="4724"/>
                    <a:pt x="7913" y="4733"/>
                    <a:pt x="7962" y="4754"/>
                  </a:cubicBezTo>
                  <a:lnTo>
                    <a:pt x="17288" y="8394"/>
                  </a:lnTo>
                  <a:cubicBezTo>
                    <a:pt x="17585" y="8504"/>
                    <a:pt x="17497" y="8965"/>
                    <a:pt x="17178" y="8965"/>
                  </a:cubicBezTo>
                  <a:lnTo>
                    <a:pt x="17178" y="8954"/>
                  </a:lnTo>
                  <a:lnTo>
                    <a:pt x="5686" y="8954"/>
                  </a:lnTo>
                  <a:cubicBezTo>
                    <a:pt x="5356" y="8954"/>
                    <a:pt x="5147" y="8581"/>
                    <a:pt x="5323" y="8295"/>
                  </a:cubicBezTo>
                  <a:lnTo>
                    <a:pt x="7445" y="4918"/>
                  </a:lnTo>
                  <a:cubicBezTo>
                    <a:pt x="7526" y="4797"/>
                    <a:pt x="7666" y="4724"/>
                    <a:pt x="7809" y="4724"/>
                  </a:cubicBezTo>
                  <a:close/>
                  <a:moveTo>
                    <a:pt x="6808" y="0"/>
                  </a:moveTo>
                  <a:cubicBezTo>
                    <a:pt x="6434" y="0"/>
                    <a:pt x="6071" y="197"/>
                    <a:pt x="5862" y="542"/>
                  </a:cubicBezTo>
                  <a:lnTo>
                    <a:pt x="440" y="9779"/>
                  </a:lnTo>
                  <a:cubicBezTo>
                    <a:pt x="0" y="10516"/>
                    <a:pt x="528" y="11451"/>
                    <a:pt x="1375" y="11451"/>
                  </a:cubicBezTo>
                  <a:lnTo>
                    <a:pt x="23765" y="11451"/>
                  </a:lnTo>
                  <a:cubicBezTo>
                    <a:pt x="24898" y="11451"/>
                    <a:pt x="25283" y="9922"/>
                    <a:pt x="24282" y="9372"/>
                  </a:cubicBezTo>
                  <a:lnTo>
                    <a:pt x="7324" y="135"/>
                  </a:lnTo>
                  <a:cubicBezTo>
                    <a:pt x="7159" y="44"/>
                    <a:pt x="6982" y="0"/>
                    <a:pt x="6808" y="0"/>
                  </a:cubicBezTo>
                  <a:close/>
                </a:path>
              </a:pathLst>
            </a:custGeom>
            <a:solidFill>
              <a:schemeClr val="accent1"/>
            </a:solidFill>
            <a:ln>
              <a:noFill/>
            </a:ln>
            <a:effectLst>
              <a:outerShdw dist="38100" dir="28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2"/>
            <p:cNvSpPr/>
            <p:nvPr/>
          </p:nvSpPr>
          <p:spPr>
            <a:xfrm>
              <a:off x="10428450" y="2138725"/>
              <a:ext cx="224200" cy="125650"/>
            </a:xfrm>
            <a:custGeom>
              <a:avLst/>
              <a:gdLst/>
              <a:ahLst/>
              <a:cxnLst/>
              <a:rect l="l" t="t" r="r" b="b"/>
              <a:pathLst>
                <a:path w="8968" h="5026" extrusionOk="0">
                  <a:moveTo>
                    <a:pt x="173" y="0"/>
                  </a:moveTo>
                  <a:cubicBezTo>
                    <a:pt x="42" y="0"/>
                    <a:pt x="0" y="236"/>
                    <a:pt x="150" y="320"/>
                  </a:cubicBezTo>
                  <a:cubicBezTo>
                    <a:pt x="2911" y="1992"/>
                    <a:pt x="5759" y="3696"/>
                    <a:pt x="8717" y="5005"/>
                  </a:cubicBezTo>
                  <a:cubicBezTo>
                    <a:pt x="8746" y="5019"/>
                    <a:pt x="8773" y="5025"/>
                    <a:pt x="8796" y="5025"/>
                  </a:cubicBezTo>
                  <a:cubicBezTo>
                    <a:pt x="8940" y="5025"/>
                    <a:pt x="8967" y="4793"/>
                    <a:pt x="8816" y="4708"/>
                  </a:cubicBezTo>
                  <a:cubicBezTo>
                    <a:pt x="5968" y="3136"/>
                    <a:pt x="3064" y="1684"/>
                    <a:pt x="249" y="23"/>
                  </a:cubicBezTo>
                  <a:cubicBezTo>
                    <a:pt x="222" y="7"/>
                    <a:pt x="196" y="0"/>
                    <a:pt x="173"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2"/>
            <p:cNvSpPr/>
            <p:nvPr/>
          </p:nvSpPr>
          <p:spPr>
            <a:xfrm>
              <a:off x="10185050" y="2034675"/>
              <a:ext cx="51700" cy="28075"/>
            </a:xfrm>
            <a:custGeom>
              <a:avLst/>
              <a:gdLst/>
              <a:ahLst/>
              <a:cxnLst/>
              <a:rect l="l" t="t" r="r" b="b"/>
              <a:pathLst>
                <a:path w="2068" h="1123" extrusionOk="0">
                  <a:moveTo>
                    <a:pt x="1599" y="1"/>
                  </a:moveTo>
                  <a:cubicBezTo>
                    <a:pt x="1011" y="1"/>
                    <a:pt x="358" y="327"/>
                    <a:pt x="66" y="842"/>
                  </a:cubicBezTo>
                  <a:cubicBezTo>
                    <a:pt x="0" y="973"/>
                    <a:pt x="105" y="1122"/>
                    <a:pt x="227" y="1122"/>
                  </a:cubicBezTo>
                  <a:cubicBezTo>
                    <a:pt x="268" y="1122"/>
                    <a:pt x="312" y="1105"/>
                    <a:pt x="352" y="1062"/>
                  </a:cubicBezTo>
                  <a:cubicBezTo>
                    <a:pt x="781" y="600"/>
                    <a:pt x="1220" y="391"/>
                    <a:pt x="1858" y="380"/>
                  </a:cubicBezTo>
                  <a:cubicBezTo>
                    <a:pt x="2067" y="369"/>
                    <a:pt x="2001" y="51"/>
                    <a:pt x="1825" y="18"/>
                  </a:cubicBezTo>
                  <a:cubicBezTo>
                    <a:pt x="1752" y="6"/>
                    <a:pt x="1676" y="1"/>
                    <a:pt x="1599"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735;p18"/>
          <p:cNvSpPr txBox="1">
            <a:spLocks/>
          </p:cNvSpPr>
          <p:nvPr/>
        </p:nvSpPr>
        <p:spPr>
          <a:xfrm>
            <a:off x="424630" y="631615"/>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a:buClr>
                <a:srgbClr val="2D1549"/>
              </a:buClr>
              <a:buSzPts val="1100"/>
              <a:buFont typeface="Arial"/>
              <a:buNone/>
              <a:defRPr/>
            </a:pPr>
            <a:r>
              <a:rPr lang="en-US" sz="2000" b="1">
                <a:solidFill>
                  <a:srgbClr val="FFFFFF"/>
                </a:solidFill>
                <a:highlight>
                  <a:srgbClr val="CE4D8E"/>
                </a:highlight>
                <a:latin typeface="Arial"/>
              </a:rPr>
              <a:t>Ví dụ 1:</a:t>
            </a:r>
            <a:endParaRPr lang="en-US" sz="2000">
              <a:solidFill>
                <a:srgbClr val="FFFFFF"/>
              </a:solidFill>
              <a:highlight>
                <a:srgbClr val="CE4D8E"/>
              </a:highlight>
              <a:latin typeface="Arial"/>
            </a:endParaRPr>
          </a:p>
        </p:txBody>
      </p:sp>
      <mc:AlternateContent xmlns:mc="http://schemas.openxmlformats.org/markup-compatibility/2006" xmlns:a14="http://schemas.microsoft.com/office/drawing/2010/main">
        <mc:Choice Requires="a14">
          <p:sp>
            <p:nvSpPr>
              <p:cNvPr id="62" name="TextBox 61"/>
              <p:cNvSpPr txBox="1"/>
              <p:nvPr/>
            </p:nvSpPr>
            <p:spPr>
              <a:xfrm>
                <a:off x="1638633" y="498975"/>
                <a:ext cx="6885165" cy="1408078"/>
              </a:xfrm>
              <a:prstGeom prst="rect">
                <a:avLst/>
              </a:prstGeom>
              <a:noFill/>
            </p:spPr>
            <p:txBody>
              <a:bodyPr wrap="square" rtlCol="0">
                <a:spAutoFit/>
              </a:bodyPr>
              <a:lstStyle/>
              <a:p>
                <a:pPr lvl="0" algn="just" defTabSz="457200">
                  <a:lnSpc>
                    <a:spcPct val="150000"/>
                  </a:lnSpc>
                  <a:buClrTx/>
                  <a:defRPr/>
                </a:pPr>
                <a:r>
                  <a:rPr lang="en-US" sz="1900" kern="1200">
                    <a:solidFill>
                      <a:sysClr val="windowText" lastClr="000000"/>
                    </a:solidFill>
                    <a:latin typeface="Arial" panose="020B0604020202020204" pitchFamily="34" charset="0"/>
                    <a:ea typeface="+mn-ea"/>
                    <a:cs typeface="Arial" panose="020B0604020202020204" pitchFamily="34" charset="0"/>
                  </a:rPr>
                  <a:t>Cho hình chóp S.ABC có đáy là tam giác ABC vuông tại B và cạnh SA vuông góc với các cạnh AB, AC. Chứng minh rằng BC </a:t>
                </a:r>
                <a14:m>
                  <m:oMath xmlns:m="http://schemas.openxmlformats.org/officeDocument/2006/math">
                    <m:r>
                      <a:rPr lang="en-US" sz="1800" i="1" kern="100">
                        <a:latin typeface="Cambria Math" panose="02040503050406030204" pitchFamily="18" charset="0"/>
                        <a:ea typeface="Calibri" panose="020F0502020204030204" pitchFamily="34" charset="0"/>
                        <a:cs typeface="Times New Roman" panose="02020603050405020304" pitchFamily="18" charset="0"/>
                      </a:rPr>
                      <m:t>⊥</m:t>
                    </m:r>
                  </m:oMath>
                </a14:m>
                <a:r>
                  <a:rPr lang="en-US" sz="1900" kern="1200">
                    <a:solidFill>
                      <a:sysClr val="windowText" lastClr="000000"/>
                    </a:solidFill>
                    <a:latin typeface="Arial" panose="020B0604020202020204" pitchFamily="34" charset="0"/>
                    <a:ea typeface="+mn-ea"/>
                    <a:cs typeface="Arial" panose="020B0604020202020204" pitchFamily="34" charset="0"/>
                  </a:rPr>
                  <a:t> (SAB).</a:t>
                </a:r>
              </a:p>
            </p:txBody>
          </p:sp>
        </mc:Choice>
        <mc:Fallback xmlns="">
          <p:sp>
            <p:nvSpPr>
              <p:cNvPr id="62" name="TextBox 61"/>
              <p:cNvSpPr txBox="1">
                <a:spLocks noRot="1" noChangeAspect="1" noMove="1" noResize="1" noEditPoints="1" noAdjustHandles="1" noChangeArrowheads="1" noChangeShapeType="1" noTextEdit="1"/>
              </p:cNvSpPr>
              <p:nvPr/>
            </p:nvSpPr>
            <p:spPr>
              <a:xfrm>
                <a:off x="1638633" y="498975"/>
                <a:ext cx="6885165" cy="1408078"/>
              </a:xfrm>
              <a:prstGeom prst="rect">
                <a:avLst/>
              </a:prstGeom>
              <a:blipFill>
                <a:blip r:embed="rId3"/>
                <a:stretch>
                  <a:fillRect l="-886" r="-797" b="-2597"/>
                </a:stretch>
              </a:blipFill>
            </p:spPr>
            <p:txBody>
              <a:bodyPr/>
              <a:lstStyle/>
              <a:p>
                <a:r>
                  <a:rPr lang="en-US">
                    <a:noFill/>
                  </a:rPr>
                  <a:t> </a:t>
                </a:r>
              </a:p>
            </p:txBody>
          </p:sp>
        </mc:Fallback>
      </mc:AlternateContent>
      <p:sp>
        <p:nvSpPr>
          <p:cNvPr id="64" name="Rectangle 63"/>
          <p:cNvSpPr/>
          <p:nvPr/>
        </p:nvSpPr>
        <p:spPr>
          <a:xfrm>
            <a:off x="744930" y="1950767"/>
            <a:ext cx="644727" cy="384721"/>
          </a:xfrm>
          <a:prstGeom prst="rect">
            <a:avLst/>
          </a:prstGeom>
        </p:spPr>
        <p:txBody>
          <a:bodyPr wrap="none">
            <a:spAutoFit/>
          </a:bodyPr>
          <a:lstStyle/>
          <a:p>
            <a:pPr algn="ctr">
              <a:buClrTx/>
              <a:defRPr/>
            </a:pPr>
            <a:r>
              <a:rPr lang="en-US" sz="1900" b="1" i="1" u="sng" kern="1200">
                <a:solidFill>
                  <a:srgbClr val="C00000"/>
                </a:solidFill>
                <a:latin typeface="Arial" panose="020B0604020202020204" pitchFamily="34" charset="0"/>
                <a:ea typeface="+mn-ea"/>
              </a:rPr>
              <a:t>Giải</a:t>
            </a:r>
            <a:endParaRPr lang="en-US" sz="1900" b="1" i="1" u="sng" kern="1200" dirty="0">
              <a:solidFill>
                <a:srgbClr val="C00000"/>
              </a:solidFill>
              <a:latin typeface="Calibri"/>
              <a:ea typeface="+mn-ea"/>
            </a:endParaRPr>
          </a:p>
        </p:txBody>
      </p:sp>
      <p:pic>
        <p:nvPicPr>
          <p:cNvPr id="2" name="Picture 1"/>
          <p:cNvPicPr>
            <a:picLocks noChangeAspect="1"/>
          </p:cNvPicPr>
          <p:nvPr/>
        </p:nvPicPr>
        <p:blipFill>
          <a:blip r:embed="rId4"/>
          <a:stretch>
            <a:fillRect/>
          </a:stretch>
        </p:blipFill>
        <p:spPr>
          <a:xfrm rot="10348476">
            <a:off x="523846" y="4028049"/>
            <a:ext cx="442168" cy="736948"/>
          </a:xfrm>
          <a:prstGeom prst="rect">
            <a:avLst/>
          </a:prstGeom>
        </p:spPr>
      </p:pic>
      <p:pic>
        <p:nvPicPr>
          <p:cNvPr id="5" name="Picture 4"/>
          <p:cNvPicPr>
            <a:picLocks noChangeAspect="1"/>
          </p:cNvPicPr>
          <p:nvPr/>
        </p:nvPicPr>
        <p:blipFill>
          <a:blip r:embed="rId5"/>
          <a:stretch>
            <a:fillRect/>
          </a:stretch>
        </p:blipFill>
        <p:spPr>
          <a:xfrm>
            <a:off x="1589504" y="2083229"/>
            <a:ext cx="2297263" cy="2586781"/>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4006037" y="2038228"/>
                <a:ext cx="4517761" cy="2367315"/>
              </a:xfrm>
              <a:prstGeom prst="rect">
                <a:avLst/>
              </a:prstGeom>
            </p:spPr>
            <p:txBody>
              <a:bodyPr wrap="square">
                <a:spAutoFit/>
              </a:bodyPr>
              <a:lstStyle/>
              <a:p>
                <a:pPr algn="just">
                  <a:lnSpc>
                    <a:spcPct val="155000"/>
                  </a:lnSpc>
                  <a:spcAft>
                    <a:spcPts val="500"/>
                  </a:spcAft>
                </a:pPr>
                <a:r>
                  <a:rPr lang="vi-VN" sz="1800">
                    <a:latin typeface="Arial" panose="020B0604020202020204" pitchFamily="34" charset="0"/>
                  </a:rPr>
                  <a:t>V</a:t>
                </a:r>
                <a:r>
                  <a:rPr lang="en-US" sz="1800">
                    <a:latin typeface="Arial" panose="020B0604020202020204" pitchFamily="34" charset="0"/>
                  </a:rPr>
                  <a:t>ì</a:t>
                </a:r>
                <a:r>
                  <a:rPr lang="vi-VN" sz="1800">
                    <a:latin typeface="Arial" panose="020B0604020202020204" pitchFamily="34" charset="0"/>
                  </a:rPr>
                  <a:t> SA vuông góc với hai đường thẳng AB và AC nên SA</a:t>
                </a:r>
                <a:r>
                  <a:rPr lang="en-US" sz="1800" kern="100">
                    <a:ea typeface="Malgun Gothic" panose="020B0503020000020004" pitchFamily="34" charset="-127"/>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800">
                    <a:latin typeface="Arial" panose="020B0604020202020204" pitchFamily="34" charset="0"/>
                  </a:rPr>
                  <a:t> </a:t>
                </a:r>
                <a:r>
                  <a:rPr lang="vi-VN" sz="1800">
                    <a:latin typeface="Arial" panose="020B0604020202020204" pitchFamily="34" charset="0"/>
                  </a:rPr>
                  <a:t>(ABC). Suy ra SA</a:t>
                </a:r>
                <a:r>
                  <a:rPr lang="en-US" sz="1800" kern="100">
                    <a:ea typeface="Malgun Gothic" panose="020B0503020000020004" pitchFamily="34" charset="-127"/>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Malgun Gothic" panose="020B0503020000020004" pitchFamily="34" charset="-127"/>
                        <a:cs typeface="Times New Roman" panose="02020603050405020304" pitchFamily="18" charset="0"/>
                      </a:rPr>
                      <m:t>⊥ </m:t>
                    </m:r>
                  </m:oMath>
                </a14:m>
                <a:r>
                  <a:rPr lang="vi-VN" sz="1800">
                    <a:latin typeface="Arial" panose="020B0604020202020204" pitchFamily="34" charset="0"/>
                  </a:rPr>
                  <a:t>BC.</a:t>
                </a:r>
                <a:endParaRPr lang="vi-VN" sz="1800"/>
              </a:p>
              <a:p>
                <a:pPr algn="just">
                  <a:lnSpc>
                    <a:spcPct val="155000"/>
                  </a:lnSpc>
                  <a:spcAft>
                    <a:spcPts val="500"/>
                  </a:spcAft>
                </a:pPr>
                <a:r>
                  <a:rPr lang="vi-VN" sz="1800">
                    <a:latin typeface="Arial" panose="020B0604020202020204" pitchFamily="34" charset="0"/>
                  </a:rPr>
                  <a:t>Tam giác ABC vuông tại B nên BC </a:t>
                </a:r>
                <a14:m>
                  <m:oMath xmlns:m="http://schemas.openxmlformats.org/officeDocument/2006/math">
                    <m:r>
                      <a:rPr lang="en-US" sz="1800" i="1" kern="100">
                        <a:latin typeface="Cambria Math" panose="02040503050406030204" pitchFamily="18" charset="0"/>
                        <a:ea typeface="Malgun Gothic" panose="020B0503020000020004" pitchFamily="34" charset="-127"/>
                        <a:cs typeface="Times New Roman" panose="02020603050405020304" pitchFamily="18" charset="0"/>
                      </a:rPr>
                      <m:t>⊥ </m:t>
                    </m:r>
                  </m:oMath>
                </a14:m>
                <a:r>
                  <a:rPr lang="vi-VN" sz="1800">
                    <a:latin typeface="Arial" panose="020B0604020202020204" pitchFamily="34" charset="0"/>
                  </a:rPr>
                  <a:t>BA.</a:t>
                </a:r>
                <a:endParaRPr lang="vi-VN" sz="1800"/>
              </a:p>
              <a:p>
                <a:pPr algn="just">
                  <a:lnSpc>
                    <a:spcPct val="155000"/>
                  </a:lnSpc>
                  <a:spcAft>
                    <a:spcPts val="500"/>
                  </a:spcAft>
                </a:pPr>
                <a:r>
                  <a:rPr lang="vi-VN" sz="1800">
                    <a:latin typeface="Arial" panose="020B0604020202020204" pitchFamily="34" charset="0"/>
                  </a:rPr>
                  <a:t>Vì BC vuông góc với hai đường thẳng SA và BA nên BC</a:t>
                </a:r>
                <a:r>
                  <a:rPr lang="en-US" sz="1800" kern="100">
                    <a:ea typeface="Malgun Gothic" panose="020B0503020000020004" pitchFamily="34" charset="-127"/>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vi-VN" sz="1800">
                    <a:latin typeface="Arial" panose="020B0604020202020204" pitchFamily="34" charset="0"/>
                  </a:rPr>
                  <a:t> (SAB).</a:t>
                </a:r>
                <a:endParaRPr lang="vi-VN" sz="1800"/>
              </a:p>
            </p:txBody>
          </p:sp>
        </mc:Choice>
        <mc:Fallback xmlns="">
          <p:sp>
            <p:nvSpPr>
              <p:cNvPr id="6" name="Rectangle 5"/>
              <p:cNvSpPr>
                <a:spLocks noRot="1" noChangeAspect="1" noMove="1" noResize="1" noEditPoints="1" noAdjustHandles="1" noChangeArrowheads="1" noChangeShapeType="1" noTextEdit="1"/>
              </p:cNvSpPr>
              <p:nvPr/>
            </p:nvSpPr>
            <p:spPr>
              <a:xfrm>
                <a:off x="4006037" y="2038228"/>
                <a:ext cx="4517761" cy="2367315"/>
              </a:xfrm>
              <a:prstGeom prst="rect">
                <a:avLst/>
              </a:prstGeom>
              <a:blipFill>
                <a:blip r:embed="rId6"/>
                <a:stretch>
                  <a:fillRect l="-1080" r="-1215" b="-771"/>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anim calcmode="lin" valueType="num">
                                      <p:cBhvr>
                                        <p:cTn id="8" dur="500" fill="hold"/>
                                        <p:tgtEl>
                                          <p:spTgt spid="60"/>
                                        </p:tgtEl>
                                        <p:attrNameLst>
                                          <p:attrName>ppt_x</p:attrName>
                                        </p:attrNameLst>
                                      </p:cBhvr>
                                      <p:tavLst>
                                        <p:tav tm="0">
                                          <p:val>
                                            <p:strVal val="#ppt_x"/>
                                          </p:val>
                                        </p:tav>
                                        <p:tav tm="100000">
                                          <p:val>
                                            <p:strVal val="#ppt_x"/>
                                          </p:val>
                                        </p:tav>
                                      </p:tavLst>
                                    </p:anim>
                                    <p:anim calcmode="lin" valueType="num">
                                      <p:cBhvr>
                                        <p:cTn id="9" dur="500" fill="hold"/>
                                        <p:tgtEl>
                                          <p:spTgt spid="6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anim calcmode="lin" valueType="num">
                                      <p:cBhvr>
                                        <p:cTn id="13" dur="500" fill="hold"/>
                                        <p:tgtEl>
                                          <p:spTgt spid="62"/>
                                        </p:tgtEl>
                                        <p:attrNameLst>
                                          <p:attrName>ppt_x</p:attrName>
                                        </p:attrNameLst>
                                      </p:cBhvr>
                                      <p:tavLst>
                                        <p:tav tm="0">
                                          <p:val>
                                            <p:strVal val="#ppt_x"/>
                                          </p:val>
                                        </p:tav>
                                        <p:tav tm="100000">
                                          <p:val>
                                            <p:strVal val="#ppt_x"/>
                                          </p:val>
                                        </p:tav>
                                      </p:tavLst>
                                    </p:anim>
                                    <p:anim calcmode="lin" valueType="num">
                                      <p:cBhvr>
                                        <p:cTn id="14" dur="5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randombar(horizontal)">
                                      <p:cBhvr>
                                        <p:cTn id="19" dur="500"/>
                                        <p:tgtEl>
                                          <p:spTgt spid="6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wipe(down)">
                                      <p:cBhvr>
                                        <p:cTn id="34" dur="500"/>
                                        <p:tgtEl>
                                          <p:spTgt spid="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wipe(left)">
                                      <p:cBhvr>
                                        <p:cTn id="3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2" grpId="0"/>
      <p:bldP spid="64"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8" name="Rectangle 7"/>
          <p:cNvSpPr/>
          <p:nvPr/>
        </p:nvSpPr>
        <p:spPr>
          <a:xfrm>
            <a:off x="222639" y="190831"/>
            <a:ext cx="8706676" cy="4738978"/>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14040"/>
              </a:solidFill>
              <a:effectLst/>
              <a:uLnTx/>
              <a:uFillTx/>
              <a:latin typeface="Arial"/>
              <a:ea typeface="+mn-ea"/>
              <a:cs typeface="+mn-cs"/>
              <a:sym typeface="Arial"/>
            </a:endParaRPr>
          </a:p>
        </p:txBody>
      </p:sp>
      <p:sp>
        <p:nvSpPr>
          <p:cNvPr id="13" name="TextBox 12"/>
          <p:cNvSpPr txBox="1"/>
          <p:nvPr/>
        </p:nvSpPr>
        <p:spPr>
          <a:xfrm>
            <a:off x="415991" y="458266"/>
            <a:ext cx="1918032"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defTabSz="457200">
              <a:lnSpc>
                <a:spcPct val="150000"/>
              </a:lnSpc>
              <a:buClrTx/>
              <a:buFontTx/>
              <a:buNone/>
              <a:defRPr/>
            </a:pPr>
            <a:r>
              <a:rPr lang="en-US" sz="2200" b="1" kern="1200">
                <a:solidFill>
                  <a:srgbClr val="070185"/>
                </a:solidFill>
                <a:ea typeface="+mn-ea"/>
                <a:cs typeface="Arial" panose="020B0604020202020204" pitchFamily="34" charset="0"/>
              </a:rPr>
              <a:t>Luyện tập 1</a:t>
            </a:r>
          </a:p>
        </p:txBody>
      </p:sp>
      <mc:AlternateContent xmlns:mc="http://schemas.openxmlformats.org/markup-compatibility/2006" xmlns:a14="http://schemas.microsoft.com/office/drawing/2010/main">
        <mc:Choice Requires="a14">
          <p:sp>
            <p:nvSpPr>
              <p:cNvPr id="14" name="Rectangle 1"/>
              <p:cNvSpPr>
                <a:spLocks noChangeArrowheads="1"/>
              </p:cNvSpPr>
              <p:nvPr/>
            </p:nvSpPr>
            <p:spPr bwMode="auto">
              <a:xfrm>
                <a:off x="2421484" y="317122"/>
                <a:ext cx="6396510" cy="140807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spcBef>
                    <a:spcPts val="0"/>
                  </a:spcBef>
                  <a:spcAft>
                    <a:spcPts val="0"/>
                  </a:spcAft>
                  <a:buClrTx/>
                  <a:defRPr/>
                </a:pPr>
                <a:r>
                  <a:rPr lang="en-US" sz="1900">
                    <a:solidFill>
                      <a:srgbClr val="000000"/>
                    </a:solidFill>
                    <a:latin typeface="+mn-lt"/>
                  </a:rPr>
                  <a:t>Cho hình chóp </a:t>
                </a:r>
                <a14:m>
                  <m:oMath xmlns:m="http://schemas.openxmlformats.org/officeDocument/2006/math">
                    <m:r>
                      <a:rPr lang="en-US" sz="1900" i="1" smtClean="0">
                        <a:solidFill>
                          <a:srgbClr val="000000"/>
                        </a:solidFill>
                        <a:latin typeface="Cambria Math" panose="02040503050406030204" pitchFamily="18" charset="0"/>
                      </a:rPr>
                      <m:t>𝑆</m:t>
                    </m:r>
                    <m:r>
                      <a:rPr lang="en-US" sz="1900" i="1" smtClean="0">
                        <a:solidFill>
                          <a:srgbClr val="000000"/>
                        </a:solidFill>
                        <a:latin typeface="Cambria Math" panose="02040503050406030204" pitchFamily="18" charset="0"/>
                      </a:rPr>
                      <m:t>.</m:t>
                    </m:r>
                    <m:r>
                      <a:rPr lang="en-US" sz="1900" i="1" smtClean="0">
                        <a:solidFill>
                          <a:srgbClr val="000000"/>
                        </a:solidFill>
                        <a:latin typeface="Cambria Math" panose="02040503050406030204" pitchFamily="18" charset="0"/>
                      </a:rPr>
                      <m:t>𝐴𝐵𝐶𝐷</m:t>
                    </m:r>
                  </m:oMath>
                </a14:m>
                <a:r>
                  <a:rPr lang="en-US" sz="1900">
                    <a:solidFill>
                      <a:srgbClr val="000000"/>
                    </a:solidFill>
                    <a:latin typeface="+mn-lt"/>
                  </a:rPr>
                  <a:t> có đáy </a:t>
                </a:r>
                <a14:m>
                  <m:oMath xmlns:m="http://schemas.openxmlformats.org/officeDocument/2006/math">
                    <m:r>
                      <a:rPr lang="en-US" sz="1900" i="1" smtClean="0">
                        <a:solidFill>
                          <a:srgbClr val="000000"/>
                        </a:solidFill>
                        <a:latin typeface="Cambria Math" panose="02040503050406030204" pitchFamily="18" charset="0"/>
                      </a:rPr>
                      <m:t>𝐴𝐵𝐶𝐷</m:t>
                    </m:r>
                  </m:oMath>
                </a14:m>
                <a:r>
                  <a:rPr lang="en-US" sz="1900">
                    <a:solidFill>
                      <a:srgbClr val="000000"/>
                    </a:solidFill>
                    <a:latin typeface="+mn-lt"/>
                  </a:rPr>
                  <a:t> là hình bình hành tâm </a:t>
                </a:r>
                <a14:m>
                  <m:oMath xmlns:m="http://schemas.openxmlformats.org/officeDocument/2006/math">
                    <m:r>
                      <a:rPr lang="en-US" sz="1900" i="1" smtClean="0">
                        <a:solidFill>
                          <a:srgbClr val="000000"/>
                        </a:solidFill>
                        <a:latin typeface="Cambria Math" panose="02040503050406030204" pitchFamily="18" charset="0"/>
                      </a:rPr>
                      <m:t>𝑂</m:t>
                    </m:r>
                    <m:r>
                      <a:rPr lang="en-US" sz="1900" i="1" smtClean="0">
                        <a:solidFill>
                          <a:srgbClr val="000000"/>
                        </a:solidFill>
                        <a:latin typeface="Cambria Math" panose="02040503050406030204" pitchFamily="18" charset="0"/>
                      </a:rPr>
                      <m:t>, </m:t>
                    </m:r>
                    <m:r>
                      <a:rPr lang="en-US" sz="1900" i="1" smtClean="0">
                        <a:solidFill>
                          <a:srgbClr val="000000"/>
                        </a:solidFill>
                        <a:latin typeface="Cambria Math" panose="02040503050406030204" pitchFamily="18" charset="0"/>
                      </a:rPr>
                      <m:t>𝑆𝐴</m:t>
                    </m:r>
                    <m:r>
                      <a:rPr lang="en-US" sz="1900" i="1" smtClean="0">
                        <a:solidFill>
                          <a:srgbClr val="000000"/>
                        </a:solidFill>
                        <a:latin typeface="Cambria Math" panose="02040503050406030204" pitchFamily="18" charset="0"/>
                      </a:rPr>
                      <m:t>=</m:t>
                    </m:r>
                    <m:r>
                      <a:rPr lang="en-US" sz="1900" i="1" smtClean="0">
                        <a:solidFill>
                          <a:srgbClr val="000000"/>
                        </a:solidFill>
                        <a:latin typeface="Cambria Math" panose="02040503050406030204" pitchFamily="18" charset="0"/>
                      </a:rPr>
                      <m:t>𝑆𝐶</m:t>
                    </m:r>
                    <m:r>
                      <a:rPr lang="en-US" sz="1900" i="1" smtClean="0">
                        <a:solidFill>
                          <a:srgbClr val="000000"/>
                        </a:solidFill>
                        <a:latin typeface="Cambria Math" panose="02040503050406030204" pitchFamily="18" charset="0"/>
                      </a:rPr>
                      <m:t> </m:t>
                    </m:r>
                  </m:oMath>
                </a14:m>
                <a:r>
                  <a:rPr lang="en-US" sz="1900">
                    <a:solidFill>
                      <a:srgbClr val="000000"/>
                    </a:solidFill>
                    <a:latin typeface="+mn-lt"/>
                  </a:rPr>
                  <a:t>và </a:t>
                </a:r>
                <a14:m>
                  <m:oMath xmlns:m="http://schemas.openxmlformats.org/officeDocument/2006/math">
                    <m:r>
                      <a:rPr lang="en-US" sz="1900" i="1" smtClean="0">
                        <a:solidFill>
                          <a:srgbClr val="000000"/>
                        </a:solidFill>
                        <a:latin typeface="Cambria Math" panose="02040503050406030204" pitchFamily="18" charset="0"/>
                      </a:rPr>
                      <m:t>𝑆𝐵</m:t>
                    </m:r>
                    <m:r>
                      <a:rPr lang="en-US" sz="1900" i="1" smtClean="0">
                        <a:solidFill>
                          <a:srgbClr val="000000"/>
                        </a:solidFill>
                        <a:latin typeface="Cambria Math" panose="02040503050406030204" pitchFamily="18" charset="0"/>
                      </a:rPr>
                      <m:t>=</m:t>
                    </m:r>
                    <m:r>
                      <a:rPr lang="en-US" sz="1900" i="1" smtClean="0">
                        <a:solidFill>
                          <a:srgbClr val="000000"/>
                        </a:solidFill>
                        <a:latin typeface="Cambria Math" panose="02040503050406030204" pitchFamily="18" charset="0"/>
                      </a:rPr>
                      <m:t>𝑆𝐷</m:t>
                    </m:r>
                    <m:r>
                      <a:rPr lang="en-US" sz="1900" i="1" smtClean="0">
                        <a:solidFill>
                          <a:srgbClr val="000000"/>
                        </a:solidFill>
                        <a:latin typeface="Cambria Math" panose="02040503050406030204" pitchFamily="18" charset="0"/>
                      </a:rPr>
                      <m:t> </m:t>
                    </m:r>
                  </m:oMath>
                </a14:m>
                <a:r>
                  <a:rPr lang="en-US" sz="1900">
                    <a:solidFill>
                      <a:srgbClr val="000000"/>
                    </a:solidFill>
                    <a:latin typeface="+mn-lt"/>
                  </a:rPr>
                  <a:t>(H.7.14). Chứng minh rằng</a:t>
                </a:r>
              </a:p>
              <a:p>
                <a:pPr lvl="0" algn="just">
                  <a:lnSpc>
                    <a:spcPct val="150000"/>
                  </a:lnSpc>
                  <a:spcBef>
                    <a:spcPts val="0"/>
                  </a:spcBef>
                  <a:spcAft>
                    <a:spcPts val="0"/>
                  </a:spcAft>
                  <a:buClrTx/>
                  <a:defRPr/>
                </a:pPr>
                <a14:m>
                  <m:oMathPara xmlns:m="http://schemas.openxmlformats.org/officeDocument/2006/math">
                    <m:oMathParaPr>
                      <m:jc m:val="left"/>
                    </m:oMathParaPr>
                    <m:oMath xmlns:m="http://schemas.openxmlformats.org/officeDocument/2006/math">
                      <m:r>
                        <a:rPr lang="en-US" sz="1900" i="1" smtClean="0">
                          <a:solidFill>
                            <a:srgbClr val="000000"/>
                          </a:solidFill>
                          <a:latin typeface="Cambria Math" panose="02040503050406030204" pitchFamily="18" charset="0"/>
                        </a:rPr>
                        <m:t>𝑆𝑂</m:t>
                      </m:r>
                      <m:r>
                        <a:rPr lang="en-US" sz="1900" i="1" smtClean="0">
                          <a:solidFill>
                            <a:srgbClr val="000000"/>
                          </a:solidFill>
                          <a:latin typeface="Cambria Math" panose="02040503050406030204" pitchFamily="18" charset="0"/>
                        </a:rPr>
                        <m:t>⊥(</m:t>
                      </m:r>
                      <m:r>
                        <a:rPr lang="en-US" sz="1900" i="1">
                          <a:solidFill>
                            <a:srgbClr val="000000"/>
                          </a:solidFill>
                          <a:latin typeface="Cambria Math" panose="02040503050406030204" pitchFamily="18" charset="0"/>
                        </a:rPr>
                        <m:t>𝐴𝐵𝐶𝐷</m:t>
                      </m:r>
                      <m:r>
                        <a:rPr lang="en-US" sz="1900" i="1" smtClean="0">
                          <a:solidFill>
                            <a:srgbClr val="000000"/>
                          </a:solidFill>
                          <a:latin typeface="Cambria Math" panose="02040503050406030204" pitchFamily="18" charset="0"/>
                        </a:rPr>
                        <m:t>).</m:t>
                      </m:r>
                    </m:oMath>
                  </m:oMathPara>
                </a14:m>
                <a:endParaRPr kumimoji="0" lang="en-US" altLang="en-US" sz="1900" b="0" i="0" u="none" strike="noStrike" kern="0" cap="none" spc="0" normalizeH="0" baseline="0" noProof="0">
                  <a:ln>
                    <a:noFill/>
                  </a:ln>
                  <a:solidFill>
                    <a:srgbClr val="070185"/>
                  </a:solidFill>
                  <a:effectLst/>
                  <a:uLnTx/>
                  <a:uFillTx/>
                  <a:latin typeface="+mn-lt"/>
                </a:endParaRPr>
              </a:p>
            </p:txBody>
          </p:sp>
        </mc:Choice>
        <mc:Fallback xmlns="">
          <p:sp>
            <p:nvSpPr>
              <p:cNvPr id="14" name="Rectangle 1"/>
              <p:cNvSpPr>
                <a:spLocks noRot="1" noChangeAspect="1" noMove="1" noResize="1" noEditPoints="1" noAdjustHandles="1" noChangeArrowheads="1" noChangeShapeType="1" noTextEdit="1"/>
              </p:cNvSpPr>
              <p:nvPr/>
            </p:nvSpPr>
            <p:spPr bwMode="auto">
              <a:xfrm>
                <a:off x="2421484" y="317122"/>
                <a:ext cx="6396510" cy="1408078"/>
              </a:xfrm>
              <a:prstGeom prst="rect">
                <a:avLst/>
              </a:prstGeom>
              <a:blipFill>
                <a:blip r:embed="rId3"/>
                <a:stretch>
                  <a:fillRect l="-857" r="-85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15" name="Picture 14"/>
          <p:cNvPicPr>
            <a:picLocks noChangeAspect="1"/>
          </p:cNvPicPr>
          <p:nvPr/>
        </p:nvPicPr>
        <p:blipFill>
          <a:blip r:embed="rId4"/>
          <a:stretch>
            <a:fillRect/>
          </a:stretch>
        </p:blipFill>
        <p:spPr>
          <a:xfrm>
            <a:off x="5534108" y="1828264"/>
            <a:ext cx="3157136" cy="2902639"/>
          </a:xfrm>
          <a:prstGeom prst="rect">
            <a:avLst/>
          </a:prstGeom>
        </p:spPr>
      </p:pic>
      <p:sp>
        <p:nvSpPr>
          <p:cNvPr id="16" name="Rectangle 15"/>
          <p:cNvSpPr/>
          <p:nvPr/>
        </p:nvSpPr>
        <p:spPr>
          <a:xfrm>
            <a:off x="1041422" y="1897953"/>
            <a:ext cx="667170" cy="400110"/>
          </a:xfrm>
          <a:prstGeom prst="rect">
            <a:avLst/>
          </a:prstGeom>
        </p:spPr>
        <p:txBody>
          <a:bodyPr wrap="none">
            <a:spAutoFit/>
          </a:bodyPr>
          <a:lstStyle/>
          <a:p>
            <a:pPr algn="ctr">
              <a:buClrTx/>
              <a:defRPr/>
            </a:pPr>
            <a:r>
              <a:rPr lang="en-US" sz="2000" b="1" i="1" u="sng" kern="1200">
                <a:solidFill>
                  <a:srgbClr val="C00000"/>
                </a:solidFill>
                <a:latin typeface="Arial" panose="020B0604020202020204" pitchFamily="34" charset="0"/>
                <a:ea typeface="+mn-ea"/>
              </a:rPr>
              <a:t>Giải</a:t>
            </a:r>
            <a:endParaRPr lang="en-US" sz="2000" b="1" i="1" u="sng" kern="1200" dirty="0">
              <a:solidFill>
                <a:srgbClr val="C00000"/>
              </a:solidFill>
              <a:latin typeface="Calibri"/>
              <a:ea typeface="+mn-ea"/>
            </a:endParaRPr>
          </a:p>
        </p:txBody>
      </p:sp>
      <mc:AlternateContent xmlns:mc="http://schemas.openxmlformats.org/markup-compatibility/2006" xmlns:a14="http://schemas.microsoft.com/office/drawing/2010/main">
        <mc:Choice Requires="a14">
          <p:sp>
            <p:nvSpPr>
              <p:cNvPr id="17" name="Rectangle 16"/>
              <p:cNvSpPr/>
              <p:nvPr/>
            </p:nvSpPr>
            <p:spPr>
              <a:xfrm>
                <a:off x="423942" y="2567801"/>
                <a:ext cx="4601282" cy="2051844"/>
              </a:xfrm>
              <a:prstGeom prst="rect">
                <a:avLst/>
              </a:prstGeom>
            </p:spPr>
            <p:txBody>
              <a:bodyPr wrap="square">
                <a:spAutoFit/>
              </a:bodyPr>
              <a:lstStyle/>
              <a:p>
                <a:pPr algn="just">
                  <a:lnSpc>
                    <a:spcPct val="150000"/>
                  </a:lnSpc>
                  <a:spcBef>
                    <a:spcPts val="600"/>
                  </a:spcBef>
                  <a:spcAft>
                    <a:spcPts val="800"/>
                  </a:spcAft>
                </a:pPr>
                <a:r>
                  <a:rPr lang="en-US" sz="1900" kern="100">
                    <a:latin typeface="+mn-lt"/>
                    <a:ea typeface="Malgun Gothic" panose="020B0503020000020004" pitchFamily="34" charset="-127"/>
                    <a:cs typeface="Times New Roman" panose="02020603050405020304" pitchFamily="18" charset="0"/>
                  </a:rPr>
                  <a:t>Vì </a:t>
                </a:r>
                <a14:m>
                  <m:oMath xmlns:m="http://schemas.openxmlformats.org/officeDocument/2006/math">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𝑆𝐴</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 = </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𝑆𝐶</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 </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𝑆𝐵</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 = </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𝑆𝐷</m:t>
                    </m:r>
                  </m:oMath>
                </a14:m>
                <a:r>
                  <a:rPr lang="en-US" sz="1900" kern="100">
                    <a:effectLst/>
                    <a:latin typeface="+mn-lt"/>
                    <a:ea typeface="Malgun Gothic" panose="020B0503020000020004" pitchFamily="34" charset="-127"/>
                    <a:cs typeface="Times New Roman" panose="02020603050405020304" pitchFamily="18" charset="0"/>
                  </a:rPr>
                  <a:t> và</a:t>
                </a:r>
                <a14:m>
                  <m:oMath xmlns:m="http://schemas.openxmlformats.org/officeDocument/2006/math">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 </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𝑂</m:t>
                    </m:r>
                  </m:oMath>
                </a14:m>
                <a:r>
                  <a:rPr lang="en-US" sz="1900" kern="100">
                    <a:effectLst/>
                    <a:latin typeface="+mn-lt"/>
                    <a:ea typeface="Malgun Gothic" panose="020B0503020000020004" pitchFamily="34" charset="-127"/>
                    <a:cs typeface="Times New Roman" panose="02020603050405020304" pitchFamily="18" charset="0"/>
                  </a:rPr>
                  <a:t> là giao điểm của hai đường chéo AC, BD nên </a:t>
                </a:r>
                <a14:m>
                  <m:oMath xmlns:m="http://schemas.openxmlformats.org/officeDocument/2006/math">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𝑂</m:t>
                    </m:r>
                  </m:oMath>
                </a14:m>
                <a:r>
                  <a:rPr lang="en-US" sz="1900" kern="100">
                    <a:effectLst/>
                    <a:latin typeface="+mn-lt"/>
                    <a:ea typeface="Malgun Gothic" panose="020B0503020000020004" pitchFamily="34" charset="-127"/>
                    <a:cs typeface="Times New Roman" panose="02020603050405020304" pitchFamily="18" charset="0"/>
                  </a:rPr>
                  <a:t> là trung điểm của </a:t>
                </a:r>
                <a14:m>
                  <m:oMath xmlns:m="http://schemas.openxmlformats.org/officeDocument/2006/math">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𝐴𝐶</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 </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𝐵𝐷</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𝑆𝑂</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𝐴𝐶</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 </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𝑆𝑂</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𝐵𝐷</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 ⇒</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𝑆𝑂</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𝐴𝐵𝐶𝐷</m:t>
                          </m:r>
                        </m:e>
                      </m:d>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1900" kern="100">
                  <a:effectLst/>
                  <a:latin typeface="+mn-lt"/>
                  <a:ea typeface="Calibri" panose="020F0502020204030204" pitchFamily="34"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423942" y="2567801"/>
                <a:ext cx="4601282" cy="2051844"/>
              </a:xfrm>
              <a:prstGeom prst="rect">
                <a:avLst/>
              </a:prstGeom>
              <a:blipFill>
                <a:blip r:embed="rId5"/>
                <a:stretch>
                  <a:fillRect l="-1326" r="-1326"/>
                </a:stretch>
              </a:blipFill>
            </p:spPr>
            <p:txBody>
              <a:bodyPr/>
              <a:lstStyle/>
              <a:p>
                <a:r>
                  <a:rPr lang="en-US">
                    <a:noFill/>
                  </a:rPr>
                  <a:t> </a:t>
                </a:r>
              </a:p>
            </p:txBody>
          </p:sp>
        </mc:Fallback>
      </mc:AlternateContent>
      <p:pic>
        <p:nvPicPr>
          <p:cNvPr id="24" name="Picture 23"/>
          <p:cNvPicPr>
            <a:picLocks noChangeAspect="1"/>
          </p:cNvPicPr>
          <p:nvPr/>
        </p:nvPicPr>
        <p:blipFill>
          <a:blip r:embed="rId6"/>
          <a:stretch>
            <a:fillRect/>
          </a:stretch>
        </p:blipFill>
        <p:spPr>
          <a:xfrm rot="10800000">
            <a:off x="8099708" y="1523038"/>
            <a:ext cx="837321" cy="301615"/>
          </a:xfrm>
          <a:prstGeom prst="rect">
            <a:avLst/>
          </a:prstGeom>
        </p:spPr>
      </p:pic>
      <p:pic>
        <p:nvPicPr>
          <p:cNvPr id="25" name="Picture 24"/>
          <p:cNvPicPr>
            <a:picLocks noChangeAspect="1"/>
          </p:cNvPicPr>
          <p:nvPr/>
        </p:nvPicPr>
        <p:blipFill>
          <a:blip r:embed="rId6"/>
          <a:stretch>
            <a:fillRect/>
          </a:stretch>
        </p:blipFill>
        <p:spPr>
          <a:xfrm rot="231673">
            <a:off x="103370" y="4740524"/>
            <a:ext cx="826497" cy="297716"/>
          </a:xfrm>
          <a:prstGeom prst="rect">
            <a:avLst/>
          </a:prstGeom>
        </p:spPr>
      </p:pic>
    </p:spTree>
    <p:extLst>
      <p:ext uri="{BB962C8B-B14F-4D97-AF65-F5344CB8AC3E}">
        <p14:creationId xmlns:p14="http://schemas.microsoft.com/office/powerpoint/2010/main" val="2203963070"/>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9" dur="500"/>
                                        <p:tgtEl>
                                          <p:spTgt spid="1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7">
                                            <p:txEl>
                                              <p:pRg st="1" end="1"/>
                                            </p:txEl>
                                          </p:spTgt>
                                        </p:tgtEl>
                                        <p:attrNameLst>
                                          <p:attrName>style.visibility</p:attrName>
                                        </p:attrNameLst>
                                      </p:cBhvr>
                                      <p:to>
                                        <p:strVal val="visible"/>
                                      </p:to>
                                    </p:set>
                                    <p:animEffect transition="in" filter="wipe(left)">
                                      <p:cBhvr>
                                        <p:cTn id="34"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1704"/>
        <p:cNvGrpSpPr/>
        <p:nvPr/>
      </p:nvGrpSpPr>
      <p:grpSpPr>
        <a:xfrm>
          <a:off x="0" y="0"/>
          <a:ext cx="0" cy="0"/>
          <a:chOff x="0" y="0"/>
          <a:chExt cx="0" cy="0"/>
        </a:xfrm>
      </p:grpSpPr>
      <p:grpSp>
        <p:nvGrpSpPr>
          <p:cNvPr id="1799" name="Google Shape;1799;p56"/>
          <p:cNvGrpSpPr/>
          <p:nvPr/>
        </p:nvGrpSpPr>
        <p:grpSpPr>
          <a:xfrm rot="931689">
            <a:off x="8451402" y="264430"/>
            <a:ext cx="819766" cy="748908"/>
            <a:chOff x="8986183" y="-4150167"/>
            <a:chExt cx="1073065" cy="898943"/>
          </a:xfrm>
        </p:grpSpPr>
        <p:sp>
          <p:nvSpPr>
            <p:cNvPr id="1800" name="Google Shape;1800;p56"/>
            <p:cNvSpPr/>
            <p:nvPr/>
          </p:nvSpPr>
          <p:spPr>
            <a:xfrm>
              <a:off x="8986183" y="-4138050"/>
              <a:ext cx="198352" cy="135121"/>
            </a:xfrm>
            <a:custGeom>
              <a:avLst/>
              <a:gdLst/>
              <a:ahLst/>
              <a:cxnLst/>
              <a:rect l="l" t="t" r="r" b="b"/>
              <a:pathLst>
                <a:path w="4878" h="3323" extrusionOk="0">
                  <a:moveTo>
                    <a:pt x="2940" y="3323"/>
                  </a:moveTo>
                  <a:cubicBezTo>
                    <a:pt x="1960" y="2577"/>
                    <a:pt x="980" y="1832"/>
                    <a:pt x="1" y="1065"/>
                  </a:cubicBezTo>
                  <a:lnTo>
                    <a:pt x="2109" y="43"/>
                  </a:lnTo>
                  <a:cubicBezTo>
                    <a:pt x="2152" y="22"/>
                    <a:pt x="2194" y="0"/>
                    <a:pt x="2258" y="0"/>
                  </a:cubicBezTo>
                  <a:cubicBezTo>
                    <a:pt x="2301" y="0"/>
                    <a:pt x="2343" y="43"/>
                    <a:pt x="2386" y="64"/>
                  </a:cubicBezTo>
                  <a:cubicBezTo>
                    <a:pt x="3216" y="767"/>
                    <a:pt x="4047" y="1470"/>
                    <a:pt x="4878" y="2173"/>
                  </a:cubicBezTo>
                </a:path>
              </a:pathLst>
            </a:custGeom>
            <a:solidFill>
              <a:schemeClr val="dk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1" name="Google Shape;1801;p56"/>
            <p:cNvSpPr/>
            <p:nvPr/>
          </p:nvSpPr>
          <p:spPr>
            <a:xfrm>
              <a:off x="9052871" y="-4150167"/>
              <a:ext cx="387148" cy="393206"/>
            </a:xfrm>
            <a:custGeom>
              <a:avLst/>
              <a:gdLst/>
              <a:ahLst/>
              <a:cxnLst/>
              <a:rect l="l" t="t" r="r" b="b"/>
              <a:pathLst>
                <a:path w="9521" h="9670" extrusionOk="0">
                  <a:moveTo>
                    <a:pt x="3749" y="2407"/>
                  </a:moveTo>
                  <a:lnTo>
                    <a:pt x="2279" y="1321"/>
                  </a:lnTo>
                  <a:lnTo>
                    <a:pt x="469" y="3493"/>
                  </a:lnTo>
                  <a:lnTo>
                    <a:pt x="1896" y="4707"/>
                  </a:lnTo>
                  <a:cubicBezTo>
                    <a:pt x="0" y="7092"/>
                    <a:pt x="788" y="7263"/>
                    <a:pt x="4430" y="9669"/>
                  </a:cubicBezTo>
                  <a:lnTo>
                    <a:pt x="9520" y="4068"/>
                  </a:lnTo>
                  <a:cubicBezTo>
                    <a:pt x="6624" y="511"/>
                    <a:pt x="5559" y="0"/>
                    <a:pt x="3749" y="2407"/>
                  </a:cubicBezTo>
                  <a:close/>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2" name="Google Shape;1802;p56"/>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3" name="Google Shape;1803;p56"/>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4" name="Google Shape;1804;p56"/>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5" name="Google Shape;1805;p56"/>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6" name="Google Shape;1806;p56"/>
            <p:cNvSpPr/>
            <p:nvPr/>
          </p:nvSpPr>
          <p:spPr>
            <a:xfrm>
              <a:off x="9275424" y="-3937130"/>
              <a:ext cx="491935" cy="438220"/>
            </a:xfrm>
            <a:custGeom>
              <a:avLst/>
              <a:gdLst/>
              <a:ahLst/>
              <a:cxnLst/>
              <a:rect l="l" t="t" r="r" b="b"/>
              <a:pathLst>
                <a:path w="12098" h="10777" extrusionOk="0">
                  <a:moveTo>
                    <a:pt x="9010" y="10777"/>
                  </a:moveTo>
                  <a:cubicBezTo>
                    <a:pt x="6582" y="9180"/>
                    <a:pt x="4793" y="7753"/>
                    <a:pt x="1896" y="5367"/>
                  </a:cubicBezTo>
                  <a:cubicBezTo>
                    <a:pt x="1" y="3813"/>
                    <a:pt x="86" y="3259"/>
                    <a:pt x="2535" y="682"/>
                  </a:cubicBezTo>
                  <a:cubicBezTo>
                    <a:pt x="3196" y="0"/>
                    <a:pt x="4069" y="149"/>
                    <a:pt x="4793" y="746"/>
                  </a:cubicBezTo>
                  <a:cubicBezTo>
                    <a:pt x="6561" y="2109"/>
                    <a:pt x="11331" y="5921"/>
                    <a:pt x="12098" y="6879"/>
                  </a:cubicBezTo>
                  <a:cubicBezTo>
                    <a:pt x="12098" y="6879"/>
                    <a:pt x="10117" y="9584"/>
                    <a:pt x="9010" y="10777"/>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7" name="Google Shape;1807;p56"/>
            <p:cNvSpPr/>
            <p:nvPr/>
          </p:nvSpPr>
          <p:spPr>
            <a:xfrm>
              <a:off x="9683687" y="-3657689"/>
              <a:ext cx="276505" cy="341321"/>
            </a:xfrm>
            <a:custGeom>
              <a:avLst/>
              <a:gdLst/>
              <a:ahLst/>
              <a:cxnLst/>
              <a:rect l="l" t="t" r="r" b="b"/>
              <a:pathLst>
                <a:path w="6800" h="8394" extrusionOk="0">
                  <a:moveTo>
                    <a:pt x="6394" y="0"/>
                  </a:moveTo>
                  <a:cubicBezTo>
                    <a:pt x="6331" y="0"/>
                    <a:pt x="6266" y="28"/>
                    <a:pt x="6211" y="93"/>
                  </a:cubicBezTo>
                  <a:cubicBezTo>
                    <a:pt x="4209" y="2691"/>
                    <a:pt x="2186" y="5289"/>
                    <a:pt x="162" y="7866"/>
                  </a:cubicBezTo>
                  <a:cubicBezTo>
                    <a:pt x="1" y="8093"/>
                    <a:pt x="196" y="8393"/>
                    <a:pt x="401" y="8393"/>
                  </a:cubicBezTo>
                  <a:cubicBezTo>
                    <a:pt x="466" y="8393"/>
                    <a:pt x="532" y="8364"/>
                    <a:pt x="588" y="8292"/>
                  </a:cubicBezTo>
                  <a:cubicBezTo>
                    <a:pt x="2590" y="5694"/>
                    <a:pt x="4614" y="3117"/>
                    <a:pt x="6637" y="519"/>
                  </a:cubicBezTo>
                  <a:cubicBezTo>
                    <a:pt x="6800" y="290"/>
                    <a:pt x="6601" y="0"/>
                    <a:pt x="63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8" name="Google Shape;1808;p56"/>
            <p:cNvSpPr/>
            <p:nvPr/>
          </p:nvSpPr>
          <p:spPr>
            <a:xfrm>
              <a:off x="9637819" y="-3695425"/>
              <a:ext cx="276383" cy="340955"/>
            </a:xfrm>
            <a:custGeom>
              <a:avLst/>
              <a:gdLst/>
              <a:ahLst/>
              <a:cxnLst/>
              <a:rect l="l" t="t" r="r" b="b"/>
              <a:pathLst>
                <a:path w="6797" h="8385" extrusionOk="0">
                  <a:moveTo>
                    <a:pt x="6403" y="0"/>
                  </a:moveTo>
                  <a:cubicBezTo>
                    <a:pt x="6337" y="0"/>
                    <a:pt x="6268" y="31"/>
                    <a:pt x="6210" y="105"/>
                  </a:cubicBezTo>
                  <a:cubicBezTo>
                    <a:pt x="4208" y="2682"/>
                    <a:pt x="2185" y="5280"/>
                    <a:pt x="162" y="7878"/>
                  </a:cubicBezTo>
                  <a:cubicBezTo>
                    <a:pt x="0" y="8089"/>
                    <a:pt x="194" y="8385"/>
                    <a:pt x="400" y="8385"/>
                  </a:cubicBezTo>
                  <a:cubicBezTo>
                    <a:pt x="465" y="8385"/>
                    <a:pt x="531" y="8355"/>
                    <a:pt x="588" y="8283"/>
                  </a:cubicBezTo>
                  <a:cubicBezTo>
                    <a:pt x="2590" y="5685"/>
                    <a:pt x="4613" y="3108"/>
                    <a:pt x="6636" y="509"/>
                  </a:cubicBezTo>
                  <a:cubicBezTo>
                    <a:pt x="6796" y="285"/>
                    <a:pt x="6607" y="0"/>
                    <a:pt x="64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09" name="TextBox 108"/>
          <p:cNvSpPr txBox="1"/>
          <p:nvPr/>
        </p:nvSpPr>
        <p:spPr>
          <a:xfrm>
            <a:off x="551291" y="265183"/>
            <a:ext cx="1843931" cy="623248"/>
          </a:xfrm>
          <a:prstGeom prst="rect">
            <a:avLst/>
          </a:prstGeom>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300" b="1" i="0" u="none" strike="noStrike" kern="1200" cap="none" spc="0" normalizeH="0" baseline="0" noProof="0">
                <a:ln>
                  <a:noFill/>
                </a:ln>
                <a:solidFill>
                  <a:srgbClr val="FFFF00"/>
                </a:solidFill>
                <a:effectLst/>
                <a:uLnTx/>
                <a:uFillTx/>
                <a:latin typeface="Arial"/>
                <a:ea typeface="+mn-ea"/>
                <a:cs typeface="Arial" panose="020B0604020202020204" pitchFamily="34" charset="0"/>
                <a:sym typeface="Arial"/>
              </a:rPr>
              <a:t>Vận dụng</a:t>
            </a:r>
          </a:p>
        </p:txBody>
      </p:sp>
      <p:sp>
        <p:nvSpPr>
          <p:cNvPr id="110" name="Rectangle 109"/>
          <p:cNvSpPr/>
          <p:nvPr/>
        </p:nvSpPr>
        <p:spPr>
          <a:xfrm>
            <a:off x="439792" y="1050753"/>
            <a:ext cx="6129164" cy="1846659"/>
          </a:xfrm>
          <a:prstGeom prst="rect">
            <a:avLst/>
          </a:prstGeom>
        </p:spPr>
        <p:txBody>
          <a:bodyPr wrap="square">
            <a:spAutoFit/>
          </a:bodyPr>
          <a:lstStyle/>
          <a:p>
            <a:pPr lvl="0" algn="just">
              <a:lnSpc>
                <a:spcPct val="150000"/>
              </a:lnSpc>
            </a:pPr>
            <a:r>
              <a:rPr lang="vi-VN" sz="1900">
                <a:latin typeface="Arial" panose="020B0604020202020204" pitchFamily="34" charset="0"/>
              </a:rPr>
              <a:t>Khi làm cột treo quần áo, ta có thể tạo hai thanh đế thẳng đặt dưới sàn nhà và dựng cột treo vuông góc với hai thanh đế đó (H.7.15). Hãy giải thích vì sao bằng cách đó ta có được cột treo vuông góc với sàn nhà.</a:t>
            </a:r>
          </a:p>
        </p:txBody>
      </p:sp>
      <p:pic>
        <p:nvPicPr>
          <p:cNvPr id="4" name="Picture 3"/>
          <p:cNvPicPr>
            <a:picLocks noChangeAspect="1"/>
          </p:cNvPicPr>
          <p:nvPr/>
        </p:nvPicPr>
        <p:blipFill>
          <a:blip r:embed="rId3"/>
          <a:stretch>
            <a:fillRect/>
          </a:stretch>
        </p:blipFill>
        <p:spPr>
          <a:xfrm>
            <a:off x="6885830" y="1171468"/>
            <a:ext cx="1736008" cy="3972032"/>
          </a:xfrm>
          <a:prstGeom prst="rect">
            <a:avLst/>
          </a:prstGeom>
        </p:spPr>
      </p:pic>
      <p:sp>
        <p:nvSpPr>
          <p:cNvPr id="5" name="Rectangle 4"/>
          <p:cNvSpPr/>
          <p:nvPr/>
        </p:nvSpPr>
        <p:spPr>
          <a:xfrm>
            <a:off x="472503" y="3459396"/>
            <a:ext cx="6052064" cy="969496"/>
          </a:xfrm>
          <a:prstGeom prst="rect">
            <a:avLst/>
          </a:prstGeom>
        </p:spPr>
        <p:txBody>
          <a:bodyPr wrap="square">
            <a:spAutoFit/>
          </a:bodyPr>
          <a:lstStyle/>
          <a:p>
            <a:pPr>
              <a:lnSpc>
                <a:spcPct val="150000"/>
              </a:lnSpc>
            </a:pPr>
            <a:r>
              <a:rPr lang="en-US" sz="1900">
                <a:latin typeface="+mj-lt"/>
                <a:ea typeface="Calibri" panose="020F0502020204030204" pitchFamily="34" charset="0"/>
              </a:rPr>
              <a:t>Vì cột treo vuông góc với hai thanh đế  (cắt nhau) nên cột vuông góc với sàn nhà (chứa hai thanh đế).</a:t>
            </a:r>
            <a:endParaRPr lang="en-US" sz="1900">
              <a:latin typeface="+mj-lt"/>
            </a:endParaRPr>
          </a:p>
        </p:txBody>
      </p:sp>
      <p:sp>
        <p:nvSpPr>
          <p:cNvPr id="69" name="Rectangle 68"/>
          <p:cNvSpPr/>
          <p:nvPr/>
        </p:nvSpPr>
        <p:spPr>
          <a:xfrm>
            <a:off x="3039256" y="3004013"/>
            <a:ext cx="644727" cy="384721"/>
          </a:xfrm>
          <a:prstGeom prst="rect">
            <a:avLst/>
          </a:prstGeom>
        </p:spPr>
        <p:txBody>
          <a:bodyPr wrap="none">
            <a:spAutoFit/>
          </a:bodyPr>
          <a:lstStyle/>
          <a:p>
            <a:pPr algn="ctr">
              <a:buClrTx/>
              <a:defRPr/>
            </a:pPr>
            <a:r>
              <a:rPr lang="en-US" sz="1900" b="1" i="1" u="sng" kern="1200">
                <a:solidFill>
                  <a:srgbClr val="C00000"/>
                </a:solidFill>
                <a:latin typeface="Arial" panose="020B0604020202020204" pitchFamily="34" charset="0"/>
                <a:ea typeface="+mn-ea"/>
              </a:rPr>
              <a:t>Giải</a:t>
            </a:r>
            <a:endParaRPr lang="en-US" sz="1900" b="1" i="1" u="sng" kern="1200" dirty="0">
              <a:solidFill>
                <a:srgbClr val="C00000"/>
              </a:solidFill>
              <a:latin typeface="Calibri"/>
              <a:ea typeface="+mn-ea"/>
            </a:endParaRPr>
          </a:p>
        </p:txBody>
      </p:sp>
      <p:pic>
        <p:nvPicPr>
          <p:cNvPr id="6" name="Picture 5"/>
          <p:cNvPicPr>
            <a:picLocks noChangeAspect="1"/>
          </p:cNvPicPr>
          <p:nvPr/>
        </p:nvPicPr>
        <p:blipFill>
          <a:blip r:embed="rId4"/>
          <a:stretch>
            <a:fillRect/>
          </a:stretch>
        </p:blipFill>
        <p:spPr>
          <a:xfrm rot="18917293">
            <a:off x="271481" y="4612387"/>
            <a:ext cx="559619" cy="580793"/>
          </a:xfrm>
          <a:prstGeom prst="rect">
            <a:avLst/>
          </a:prstGeom>
        </p:spPr>
      </p:pic>
    </p:spTree>
    <p:extLst>
      <p:ext uri="{BB962C8B-B14F-4D97-AF65-F5344CB8AC3E}">
        <p14:creationId xmlns:p14="http://schemas.microsoft.com/office/powerpoint/2010/main" val="66849204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barn(inVertical)">
                                      <p:cBhvr>
                                        <p:cTn id="7" dur="500"/>
                                        <p:tgtEl>
                                          <p:spTgt spid="10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0"/>
                                        </p:tgtEl>
                                        <p:attrNameLst>
                                          <p:attrName>style.visibility</p:attrName>
                                        </p:attrNameLst>
                                      </p:cBhvr>
                                      <p:to>
                                        <p:strVal val="visible"/>
                                      </p:to>
                                    </p:set>
                                    <p:animEffect transition="in" filter="wipe(up)">
                                      <p:cBhvr>
                                        <p:cTn id="12" dur="500"/>
                                        <p:tgtEl>
                                          <p:spTgt spid="110"/>
                                        </p:tgtEl>
                                      </p:cBhvr>
                                    </p:animEffect>
                                  </p:childTnLst>
                                </p:cTn>
                              </p:par>
                              <p:par>
                                <p:cTn id="13" presetID="22"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randombar(horizontal)">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10" grpId="0"/>
      <p:bldP spid="5" grpId="0"/>
      <p:bldP spid="6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41"/>
          <p:cNvSpPr txBox="1">
            <a:spLocks noGrp="1"/>
          </p:cNvSpPr>
          <p:nvPr>
            <p:ph type="title"/>
          </p:nvPr>
        </p:nvSpPr>
        <p:spPr>
          <a:xfrm>
            <a:off x="85720" y="2212282"/>
            <a:ext cx="9058280" cy="877200"/>
          </a:xfrm>
          <a:prstGeom prst="rect">
            <a:avLst/>
          </a:prstGeom>
        </p:spPr>
        <p:txBody>
          <a:bodyPr spcFirstLastPara="1" wrap="square" lIns="91425" tIns="91425" rIns="91425" bIns="91425" anchor="t" anchorCtr="0">
            <a:noAutofit/>
          </a:bodyPr>
          <a:lstStyle/>
          <a:p>
            <a:pPr lvl="0">
              <a:lnSpc>
                <a:spcPct val="150000"/>
              </a:lnSpc>
            </a:pPr>
            <a:r>
              <a:rPr lang="en-US" sz="6000" b="1">
                <a:latin typeface="+mn-lt"/>
              </a:rPr>
              <a:t>TÍNH CHẤT</a:t>
            </a:r>
            <a:endParaRPr sz="6000" b="1">
              <a:latin typeface="+mn-lt"/>
            </a:endParaRPr>
          </a:p>
        </p:txBody>
      </p:sp>
      <p:sp>
        <p:nvSpPr>
          <p:cNvPr id="998" name="Google Shape;998;p41"/>
          <p:cNvSpPr txBox="1">
            <a:spLocks noGrp="1"/>
          </p:cNvSpPr>
          <p:nvPr>
            <p:ph type="title" idx="2"/>
          </p:nvPr>
        </p:nvSpPr>
        <p:spPr>
          <a:xfrm>
            <a:off x="3942974" y="1196252"/>
            <a:ext cx="1343771" cy="87188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b="1">
                <a:latin typeface="+mj-lt"/>
              </a:rPr>
              <a:t>02</a:t>
            </a:r>
            <a:endParaRPr sz="6000" b="1">
              <a:latin typeface="+mj-lt"/>
            </a:endParaRPr>
          </a:p>
        </p:txBody>
      </p:sp>
      <p:grpSp>
        <p:nvGrpSpPr>
          <p:cNvPr id="1016" name="Google Shape;1016;p41"/>
          <p:cNvGrpSpPr/>
          <p:nvPr/>
        </p:nvGrpSpPr>
        <p:grpSpPr>
          <a:xfrm rot="20809522">
            <a:off x="6813358" y="523657"/>
            <a:ext cx="1731640" cy="608984"/>
            <a:chOff x="10418321" y="-3066640"/>
            <a:chExt cx="949000" cy="333745"/>
          </a:xfrm>
        </p:grpSpPr>
        <p:sp>
          <p:nvSpPr>
            <p:cNvPr id="1017" name="Google Shape;1017;p41"/>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41"/>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41"/>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41"/>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41"/>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 name="Google Shape;1578;p54"/>
          <p:cNvGrpSpPr/>
          <p:nvPr/>
        </p:nvGrpSpPr>
        <p:grpSpPr>
          <a:xfrm rot="20484045" flipH="1">
            <a:off x="543145" y="3629201"/>
            <a:ext cx="848332" cy="976211"/>
            <a:chOff x="781859" y="782462"/>
            <a:chExt cx="651309" cy="728721"/>
          </a:xfrm>
        </p:grpSpPr>
        <p:sp>
          <p:nvSpPr>
            <p:cNvPr id="21" name="Google Shape;1579;p54"/>
            <p:cNvSpPr/>
            <p:nvPr/>
          </p:nvSpPr>
          <p:spPr>
            <a:xfrm>
              <a:off x="781859" y="782462"/>
              <a:ext cx="651309" cy="728721"/>
            </a:xfrm>
            <a:custGeom>
              <a:avLst/>
              <a:gdLst/>
              <a:ahLst/>
              <a:cxnLst/>
              <a:rect l="l" t="t" r="r" b="b"/>
              <a:pathLst>
                <a:path w="14320" h="16022" extrusionOk="0">
                  <a:moveTo>
                    <a:pt x="9010" y="0"/>
                  </a:moveTo>
                  <a:cubicBezTo>
                    <a:pt x="8831" y="0"/>
                    <a:pt x="8648" y="28"/>
                    <a:pt x="8469" y="88"/>
                  </a:cubicBezTo>
                  <a:lnTo>
                    <a:pt x="1386" y="2441"/>
                  </a:lnTo>
                  <a:cubicBezTo>
                    <a:pt x="485" y="2738"/>
                    <a:pt x="1" y="3706"/>
                    <a:pt x="298" y="4596"/>
                  </a:cubicBezTo>
                  <a:lnTo>
                    <a:pt x="3685" y="14846"/>
                  </a:lnTo>
                  <a:cubicBezTo>
                    <a:pt x="3923" y="15568"/>
                    <a:pt x="4590" y="16022"/>
                    <a:pt x="5310" y="16022"/>
                  </a:cubicBezTo>
                  <a:cubicBezTo>
                    <a:pt x="5489" y="16022"/>
                    <a:pt x="5672" y="15994"/>
                    <a:pt x="5851" y="15934"/>
                  </a:cubicBezTo>
                  <a:lnTo>
                    <a:pt x="12945" y="13581"/>
                  </a:lnTo>
                  <a:cubicBezTo>
                    <a:pt x="13835" y="13284"/>
                    <a:pt x="14319" y="12316"/>
                    <a:pt x="14022" y="11415"/>
                  </a:cubicBezTo>
                  <a:lnTo>
                    <a:pt x="10635" y="1176"/>
                  </a:lnTo>
                  <a:cubicBezTo>
                    <a:pt x="10397" y="454"/>
                    <a:pt x="9730" y="0"/>
                    <a:pt x="9010" y="0"/>
                  </a:cubicBezTo>
                  <a:close/>
                </a:path>
              </a:pathLst>
            </a:custGeom>
            <a:solidFill>
              <a:schemeClr val="accent1"/>
            </a:solidFill>
            <a:ln>
              <a:noFill/>
            </a:ln>
            <a:effectLst>
              <a:outerShdw dist="38100" dir="30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580;p54"/>
            <p:cNvSpPr/>
            <p:nvPr/>
          </p:nvSpPr>
          <p:spPr>
            <a:xfrm>
              <a:off x="874416" y="873427"/>
              <a:ext cx="371683" cy="228686"/>
            </a:xfrm>
            <a:custGeom>
              <a:avLst/>
              <a:gdLst/>
              <a:ahLst/>
              <a:cxnLst/>
              <a:rect l="l" t="t" r="r" b="b"/>
              <a:pathLst>
                <a:path w="8172" h="5028" extrusionOk="0">
                  <a:moveTo>
                    <a:pt x="6699" y="0"/>
                  </a:moveTo>
                  <a:cubicBezTo>
                    <a:pt x="6604" y="0"/>
                    <a:pt x="6507" y="15"/>
                    <a:pt x="6412" y="45"/>
                  </a:cubicBezTo>
                  <a:lnTo>
                    <a:pt x="748" y="1926"/>
                  </a:lnTo>
                  <a:cubicBezTo>
                    <a:pt x="264" y="2091"/>
                    <a:pt x="0" y="2607"/>
                    <a:pt x="165" y="3091"/>
                  </a:cubicBezTo>
                  <a:lnTo>
                    <a:pt x="594" y="4400"/>
                  </a:lnTo>
                  <a:cubicBezTo>
                    <a:pt x="727" y="4788"/>
                    <a:pt x="1085" y="5028"/>
                    <a:pt x="1472" y="5028"/>
                  </a:cubicBezTo>
                  <a:cubicBezTo>
                    <a:pt x="1567" y="5028"/>
                    <a:pt x="1664" y="5013"/>
                    <a:pt x="1760" y="4983"/>
                  </a:cubicBezTo>
                  <a:lnTo>
                    <a:pt x="7423" y="3102"/>
                  </a:lnTo>
                  <a:cubicBezTo>
                    <a:pt x="7907" y="2937"/>
                    <a:pt x="8171" y="2420"/>
                    <a:pt x="8006" y="1937"/>
                  </a:cubicBezTo>
                  <a:lnTo>
                    <a:pt x="7577" y="628"/>
                  </a:lnTo>
                  <a:cubicBezTo>
                    <a:pt x="7445" y="240"/>
                    <a:pt x="7086" y="0"/>
                    <a:pt x="66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581;p54"/>
            <p:cNvSpPr/>
            <p:nvPr/>
          </p:nvSpPr>
          <p:spPr>
            <a:xfrm>
              <a:off x="874416" y="873700"/>
              <a:ext cx="345167" cy="147864"/>
            </a:xfrm>
            <a:custGeom>
              <a:avLst/>
              <a:gdLst/>
              <a:ahLst/>
              <a:cxnLst/>
              <a:rect l="l" t="t" r="r" b="b"/>
              <a:pathLst>
                <a:path w="7589" h="3251" extrusionOk="0">
                  <a:moveTo>
                    <a:pt x="6706" y="1"/>
                  </a:moveTo>
                  <a:cubicBezTo>
                    <a:pt x="6609" y="1"/>
                    <a:pt x="6510" y="17"/>
                    <a:pt x="6412" y="50"/>
                  </a:cubicBezTo>
                  <a:lnTo>
                    <a:pt x="748" y="1931"/>
                  </a:lnTo>
                  <a:cubicBezTo>
                    <a:pt x="264" y="2085"/>
                    <a:pt x="0" y="2601"/>
                    <a:pt x="165" y="3085"/>
                  </a:cubicBezTo>
                  <a:lnTo>
                    <a:pt x="220" y="3250"/>
                  </a:lnTo>
                  <a:cubicBezTo>
                    <a:pt x="231" y="2876"/>
                    <a:pt x="462" y="2524"/>
                    <a:pt x="847" y="2403"/>
                  </a:cubicBezTo>
                  <a:lnTo>
                    <a:pt x="6665" y="479"/>
                  </a:lnTo>
                  <a:cubicBezTo>
                    <a:pt x="6764" y="444"/>
                    <a:pt x="6865" y="427"/>
                    <a:pt x="6963" y="427"/>
                  </a:cubicBezTo>
                  <a:cubicBezTo>
                    <a:pt x="7201" y="427"/>
                    <a:pt x="7425" y="524"/>
                    <a:pt x="7588" y="688"/>
                  </a:cubicBezTo>
                  <a:lnTo>
                    <a:pt x="7577" y="633"/>
                  </a:lnTo>
                  <a:cubicBezTo>
                    <a:pt x="7446" y="247"/>
                    <a:pt x="7090" y="1"/>
                    <a:pt x="6706"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582;p54"/>
            <p:cNvSpPr/>
            <p:nvPr/>
          </p:nvSpPr>
          <p:spPr>
            <a:xfrm>
              <a:off x="929450" y="1139682"/>
              <a:ext cx="89055" cy="82824"/>
            </a:xfrm>
            <a:custGeom>
              <a:avLst/>
              <a:gdLst/>
              <a:ahLst/>
              <a:cxnLst/>
              <a:rect l="l" t="t" r="r" b="b"/>
              <a:pathLst>
                <a:path w="1958" h="1821" extrusionOk="0">
                  <a:moveTo>
                    <a:pt x="1273" y="0"/>
                  </a:moveTo>
                  <a:cubicBezTo>
                    <a:pt x="1234" y="0"/>
                    <a:pt x="1194" y="6"/>
                    <a:pt x="1155" y="20"/>
                  </a:cubicBezTo>
                  <a:lnTo>
                    <a:pt x="308" y="305"/>
                  </a:lnTo>
                  <a:cubicBezTo>
                    <a:pt x="110" y="371"/>
                    <a:pt x="0" y="580"/>
                    <a:pt x="66" y="789"/>
                  </a:cubicBezTo>
                  <a:lnTo>
                    <a:pt x="319" y="1559"/>
                  </a:lnTo>
                  <a:cubicBezTo>
                    <a:pt x="372" y="1718"/>
                    <a:pt x="524" y="1820"/>
                    <a:pt x="684" y="1820"/>
                  </a:cubicBezTo>
                  <a:cubicBezTo>
                    <a:pt x="724" y="1820"/>
                    <a:pt x="764" y="1814"/>
                    <a:pt x="803" y="1801"/>
                  </a:cubicBezTo>
                  <a:lnTo>
                    <a:pt x="1650" y="1515"/>
                  </a:lnTo>
                  <a:cubicBezTo>
                    <a:pt x="1848" y="1449"/>
                    <a:pt x="1958" y="1240"/>
                    <a:pt x="1892" y="1042"/>
                  </a:cubicBezTo>
                  <a:lnTo>
                    <a:pt x="1639" y="261"/>
                  </a:lnTo>
                  <a:cubicBezTo>
                    <a:pt x="1586" y="103"/>
                    <a:pt x="1433"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583;p54"/>
            <p:cNvSpPr/>
            <p:nvPr/>
          </p:nvSpPr>
          <p:spPr>
            <a:xfrm>
              <a:off x="1012956" y="1113666"/>
              <a:ext cx="89100" cy="82824"/>
            </a:xfrm>
            <a:custGeom>
              <a:avLst/>
              <a:gdLst/>
              <a:ahLst/>
              <a:cxnLst/>
              <a:rect l="l" t="t" r="r" b="b"/>
              <a:pathLst>
                <a:path w="1959" h="1821" extrusionOk="0">
                  <a:moveTo>
                    <a:pt x="1274" y="0"/>
                  </a:moveTo>
                  <a:cubicBezTo>
                    <a:pt x="1234" y="0"/>
                    <a:pt x="1194" y="7"/>
                    <a:pt x="1155" y="20"/>
                  </a:cubicBezTo>
                  <a:lnTo>
                    <a:pt x="308" y="295"/>
                  </a:lnTo>
                  <a:cubicBezTo>
                    <a:pt x="111" y="361"/>
                    <a:pt x="1" y="581"/>
                    <a:pt x="67" y="778"/>
                  </a:cubicBezTo>
                  <a:lnTo>
                    <a:pt x="319" y="1559"/>
                  </a:lnTo>
                  <a:cubicBezTo>
                    <a:pt x="372" y="1718"/>
                    <a:pt x="525" y="1820"/>
                    <a:pt x="685" y="1820"/>
                  </a:cubicBezTo>
                  <a:cubicBezTo>
                    <a:pt x="724" y="1820"/>
                    <a:pt x="764" y="1814"/>
                    <a:pt x="803" y="1801"/>
                  </a:cubicBezTo>
                  <a:lnTo>
                    <a:pt x="1650" y="1515"/>
                  </a:lnTo>
                  <a:cubicBezTo>
                    <a:pt x="1848" y="1449"/>
                    <a:pt x="1958" y="1240"/>
                    <a:pt x="1892" y="1031"/>
                  </a:cubicBezTo>
                  <a:lnTo>
                    <a:pt x="1639" y="262"/>
                  </a:lnTo>
                  <a:cubicBezTo>
                    <a:pt x="1586" y="103"/>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584;p54"/>
            <p:cNvSpPr/>
            <p:nvPr/>
          </p:nvSpPr>
          <p:spPr>
            <a:xfrm>
              <a:off x="1106514" y="1085603"/>
              <a:ext cx="89055" cy="82414"/>
            </a:xfrm>
            <a:custGeom>
              <a:avLst/>
              <a:gdLst/>
              <a:ahLst/>
              <a:cxnLst/>
              <a:rect l="l" t="t" r="r" b="b"/>
              <a:pathLst>
                <a:path w="1958" h="1812" extrusionOk="0">
                  <a:moveTo>
                    <a:pt x="1279" y="1"/>
                  </a:moveTo>
                  <a:cubicBezTo>
                    <a:pt x="1238" y="1"/>
                    <a:pt x="1196" y="7"/>
                    <a:pt x="1155" y="21"/>
                  </a:cubicBezTo>
                  <a:lnTo>
                    <a:pt x="308" y="296"/>
                  </a:lnTo>
                  <a:cubicBezTo>
                    <a:pt x="110" y="362"/>
                    <a:pt x="0" y="582"/>
                    <a:pt x="66" y="780"/>
                  </a:cubicBezTo>
                  <a:lnTo>
                    <a:pt x="330" y="1549"/>
                  </a:lnTo>
                  <a:cubicBezTo>
                    <a:pt x="382" y="1715"/>
                    <a:pt x="524" y="1812"/>
                    <a:pt x="685" y="1812"/>
                  </a:cubicBezTo>
                  <a:cubicBezTo>
                    <a:pt x="727" y="1812"/>
                    <a:pt x="771" y="1805"/>
                    <a:pt x="814" y="1791"/>
                  </a:cubicBezTo>
                  <a:lnTo>
                    <a:pt x="1650" y="1516"/>
                  </a:lnTo>
                  <a:cubicBezTo>
                    <a:pt x="1859" y="1450"/>
                    <a:pt x="1958" y="1231"/>
                    <a:pt x="1892" y="1033"/>
                  </a:cubicBezTo>
                  <a:lnTo>
                    <a:pt x="1639" y="263"/>
                  </a:lnTo>
                  <a:cubicBezTo>
                    <a:pt x="1586" y="97"/>
                    <a:pt x="1437" y="1"/>
                    <a:pt x="1279"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585;p54"/>
            <p:cNvSpPr/>
            <p:nvPr/>
          </p:nvSpPr>
          <p:spPr>
            <a:xfrm>
              <a:off x="1201026" y="1054129"/>
              <a:ext cx="89055" cy="82824"/>
            </a:xfrm>
            <a:custGeom>
              <a:avLst/>
              <a:gdLst/>
              <a:ahLst/>
              <a:cxnLst/>
              <a:rect l="l" t="t" r="r" b="b"/>
              <a:pathLst>
                <a:path w="1958" h="1821" extrusionOk="0">
                  <a:moveTo>
                    <a:pt x="1274" y="1"/>
                  </a:moveTo>
                  <a:cubicBezTo>
                    <a:pt x="1234" y="1"/>
                    <a:pt x="1194" y="7"/>
                    <a:pt x="1155" y="20"/>
                  </a:cubicBezTo>
                  <a:lnTo>
                    <a:pt x="308" y="306"/>
                  </a:lnTo>
                  <a:cubicBezTo>
                    <a:pt x="110" y="372"/>
                    <a:pt x="0" y="581"/>
                    <a:pt x="66" y="790"/>
                  </a:cubicBezTo>
                  <a:lnTo>
                    <a:pt x="319" y="1560"/>
                  </a:lnTo>
                  <a:cubicBezTo>
                    <a:pt x="372" y="1719"/>
                    <a:pt x="525" y="1821"/>
                    <a:pt x="685" y="1821"/>
                  </a:cubicBezTo>
                  <a:cubicBezTo>
                    <a:pt x="724" y="1821"/>
                    <a:pt x="764" y="1815"/>
                    <a:pt x="803" y="1802"/>
                  </a:cubicBezTo>
                  <a:lnTo>
                    <a:pt x="1650" y="1516"/>
                  </a:lnTo>
                  <a:cubicBezTo>
                    <a:pt x="1848" y="1450"/>
                    <a:pt x="1958" y="1241"/>
                    <a:pt x="1892" y="1043"/>
                  </a:cubicBezTo>
                  <a:lnTo>
                    <a:pt x="1639" y="262"/>
                  </a:lnTo>
                  <a:cubicBezTo>
                    <a:pt x="1586" y="103"/>
                    <a:pt x="1434" y="1"/>
                    <a:pt x="1274"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586;p54"/>
            <p:cNvSpPr/>
            <p:nvPr/>
          </p:nvSpPr>
          <p:spPr>
            <a:xfrm>
              <a:off x="958923" y="1252706"/>
              <a:ext cx="89100" cy="82824"/>
            </a:xfrm>
            <a:custGeom>
              <a:avLst/>
              <a:gdLst/>
              <a:ahLst/>
              <a:cxnLst/>
              <a:rect l="l" t="t" r="r" b="b"/>
              <a:pathLst>
                <a:path w="1959" h="1821" extrusionOk="0">
                  <a:moveTo>
                    <a:pt x="1277" y="1"/>
                  </a:moveTo>
                  <a:cubicBezTo>
                    <a:pt x="1237" y="1"/>
                    <a:pt x="1196" y="7"/>
                    <a:pt x="1156" y="20"/>
                  </a:cubicBezTo>
                  <a:lnTo>
                    <a:pt x="309" y="306"/>
                  </a:lnTo>
                  <a:cubicBezTo>
                    <a:pt x="111" y="372"/>
                    <a:pt x="1" y="592"/>
                    <a:pt x="67" y="790"/>
                  </a:cubicBezTo>
                  <a:lnTo>
                    <a:pt x="331" y="1559"/>
                  </a:lnTo>
                  <a:cubicBezTo>
                    <a:pt x="384" y="1718"/>
                    <a:pt x="529" y="1821"/>
                    <a:pt x="692" y="1821"/>
                  </a:cubicBezTo>
                  <a:cubicBezTo>
                    <a:pt x="732" y="1821"/>
                    <a:pt x="773" y="1814"/>
                    <a:pt x="815" y="1801"/>
                  </a:cubicBezTo>
                  <a:lnTo>
                    <a:pt x="1650" y="1526"/>
                  </a:lnTo>
                  <a:cubicBezTo>
                    <a:pt x="1859" y="1460"/>
                    <a:pt x="1958" y="1241"/>
                    <a:pt x="1892" y="1043"/>
                  </a:cubicBezTo>
                  <a:lnTo>
                    <a:pt x="1639" y="273"/>
                  </a:lnTo>
                  <a:cubicBezTo>
                    <a:pt x="1586" y="105"/>
                    <a:pt x="1441" y="1"/>
                    <a:pt x="1277"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587;p54"/>
            <p:cNvSpPr/>
            <p:nvPr/>
          </p:nvSpPr>
          <p:spPr>
            <a:xfrm>
              <a:off x="1049478" y="1224188"/>
              <a:ext cx="89055" cy="82824"/>
            </a:xfrm>
            <a:custGeom>
              <a:avLst/>
              <a:gdLst/>
              <a:ahLst/>
              <a:cxnLst/>
              <a:rect l="l" t="t" r="r" b="b"/>
              <a:pathLst>
                <a:path w="1958" h="1821" extrusionOk="0">
                  <a:moveTo>
                    <a:pt x="1278" y="1"/>
                  </a:moveTo>
                  <a:cubicBezTo>
                    <a:pt x="1237" y="1"/>
                    <a:pt x="1196" y="7"/>
                    <a:pt x="1155" y="20"/>
                  </a:cubicBezTo>
                  <a:lnTo>
                    <a:pt x="308" y="306"/>
                  </a:lnTo>
                  <a:cubicBezTo>
                    <a:pt x="110" y="372"/>
                    <a:pt x="0" y="581"/>
                    <a:pt x="66" y="779"/>
                  </a:cubicBezTo>
                  <a:lnTo>
                    <a:pt x="330" y="1560"/>
                  </a:lnTo>
                  <a:cubicBezTo>
                    <a:pt x="383" y="1719"/>
                    <a:pt x="528" y="1821"/>
                    <a:pt x="692" y="1821"/>
                  </a:cubicBezTo>
                  <a:cubicBezTo>
                    <a:pt x="732" y="1821"/>
                    <a:pt x="773" y="1815"/>
                    <a:pt x="814" y="1802"/>
                  </a:cubicBezTo>
                  <a:lnTo>
                    <a:pt x="1650" y="1516"/>
                  </a:lnTo>
                  <a:cubicBezTo>
                    <a:pt x="1859" y="1450"/>
                    <a:pt x="1958" y="1241"/>
                    <a:pt x="1892" y="1032"/>
                  </a:cubicBezTo>
                  <a:lnTo>
                    <a:pt x="1639" y="262"/>
                  </a:lnTo>
                  <a:cubicBezTo>
                    <a:pt x="1586" y="103"/>
                    <a:pt x="1441" y="1"/>
                    <a:pt x="1278"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588;p54"/>
            <p:cNvSpPr/>
            <p:nvPr/>
          </p:nvSpPr>
          <p:spPr>
            <a:xfrm>
              <a:off x="1143491" y="1196126"/>
              <a:ext cx="89100" cy="82369"/>
            </a:xfrm>
            <a:custGeom>
              <a:avLst/>
              <a:gdLst/>
              <a:ahLst/>
              <a:cxnLst/>
              <a:rect l="l" t="t" r="r" b="b"/>
              <a:pathLst>
                <a:path w="1959" h="1811" extrusionOk="0">
                  <a:moveTo>
                    <a:pt x="1273" y="1"/>
                  </a:moveTo>
                  <a:cubicBezTo>
                    <a:pt x="1231" y="1"/>
                    <a:pt x="1188" y="8"/>
                    <a:pt x="1145" y="21"/>
                  </a:cubicBezTo>
                  <a:lnTo>
                    <a:pt x="309" y="296"/>
                  </a:lnTo>
                  <a:cubicBezTo>
                    <a:pt x="100" y="362"/>
                    <a:pt x="1" y="582"/>
                    <a:pt x="67" y="780"/>
                  </a:cubicBezTo>
                  <a:lnTo>
                    <a:pt x="320" y="1550"/>
                  </a:lnTo>
                  <a:cubicBezTo>
                    <a:pt x="373" y="1709"/>
                    <a:pt x="525" y="1811"/>
                    <a:pt x="685" y="1811"/>
                  </a:cubicBezTo>
                  <a:cubicBezTo>
                    <a:pt x="725" y="1811"/>
                    <a:pt x="765" y="1805"/>
                    <a:pt x="804" y="1792"/>
                  </a:cubicBezTo>
                  <a:lnTo>
                    <a:pt x="1650" y="1517"/>
                  </a:lnTo>
                  <a:cubicBezTo>
                    <a:pt x="1848" y="1451"/>
                    <a:pt x="1958" y="1231"/>
                    <a:pt x="1892" y="1033"/>
                  </a:cubicBezTo>
                  <a:lnTo>
                    <a:pt x="1628" y="263"/>
                  </a:lnTo>
                  <a:cubicBezTo>
                    <a:pt x="1576" y="97"/>
                    <a:pt x="1434" y="1"/>
                    <a:pt x="1273"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589;p54"/>
            <p:cNvSpPr/>
            <p:nvPr/>
          </p:nvSpPr>
          <p:spPr>
            <a:xfrm>
              <a:off x="1237549" y="1164697"/>
              <a:ext cx="89055" cy="82824"/>
            </a:xfrm>
            <a:custGeom>
              <a:avLst/>
              <a:gdLst/>
              <a:ahLst/>
              <a:cxnLst/>
              <a:rect l="l" t="t" r="r" b="b"/>
              <a:pathLst>
                <a:path w="1958" h="1821" extrusionOk="0">
                  <a:moveTo>
                    <a:pt x="1273" y="0"/>
                  </a:moveTo>
                  <a:cubicBezTo>
                    <a:pt x="1234" y="0"/>
                    <a:pt x="1194" y="6"/>
                    <a:pt x="1155" y="19"/>
                  </a:cubicBezTo>
                  <a:lnTo>
                    <a:pt x="308" y="305"/>
                  </a:lnTo>
                  <a:cubicBezTo>
                    <a:pt x="110" y="371"/>
                    <a:pt x="0" y="580"/>
                    <a:pt x="66" y="789"/>
                  </a:cubicBezTo>
                  <a:lnTo>
                    <a:pt x="319" y="1559"/>
                  </a:lnTo>
                  <a:cubicBezTo>
                    <a:pt x="372" y="1718"/>
                    <a:pt x="524" y="1820"/>
                    <a:pt x="685" y="1820"/>
                  </a:cubicBezTo>
                  <a:cubicBezTo>
                    <a:pt x="724" y="1820"/>
                    <a:pt x="764" y="1814"/>
                    <a:pt x="803" y="1801"/>
                  </a:cubicBezTo>
                  <a:lnTo>
                    <a:pt x="1650" y="1515"/>
                  </a:lnTo>
                  <a:cubicBezTo>
                    <a:pt x="1848" y="1449"/>
                    <a:pt x="1958" y="1240"/>
                    <a:pt x="1892" y="1042"/>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590;p54"/>
            <p:cNvSpPr/>
            <p:nvPr/>
          </p:nvSpPr>
          <p:spPr>
            <a:xfrm>
              <a:off x="992944" y="1354769"/>
              <a:ext cx="89100" cy="82778"/>
            </a:xfrm>
            <a:custGeom>
              <a:avLst/>
              <a:gdLst/>
              <a:ahLst/>
              <a:cxnLst/>
              <a:rect l="l" t="t" r="r" b="b"/>
              <a:pathLst>
                <a:path w="1959" h="1820" extrusionOk="0">
                  <a:moveTo>
                    <a:pt x="1274" y="0"/>
                  </a:moveTo>
                  <a:cubicBezTo>
                    <a:pt x="1234" y="0"/>
                    <a:pt x="1194" y="6"/>
                    <a:pt x="1155" y="19"/>
                  </a:cubicBezTo>
                  <a:lnTo>
                    <a:pt x="309" y="305"/>
                  </a:lnTo>
                  <a:cubicBezTo>
                    <a:pt x="111" y="371"/>
                    <a:pt x="1" y="580"/>
                    <a:pt x="67" y="789"/>
                  </a:cubicBezTo>
                  <a:lnTo>
                    <a:pt x="320" y="1559"/>
                  </a:lnTo>
                  <a:cubicBezTo>
                    <a:pt x="373" y="1718"/>
                    <a:pt x="525" y="1820"/>
                    <a:pt x="685" y="1820"/>
                  </a:cubicBezTo>
                  <a:cubicBezTo>
                    <a:pt x="725" y="1820"/>
                    <a:pt x="764" y="1814"/>
                    <a:pt x="803" y="1801"/>
                  </a:cubicBezTo>
                  <a:lnTo>
                    <a:pt x="1650" y="1526"/>
                  </a:lnTo>
                  <a:cubicBezTo>
                    <a:pt x="1848" y="1460"/>
                    <a:pt x="1958" y="1240"/>
                    <a:pt x="1892" y="1042"/>
                  </a:cubicBezTo>
                  <a:lnTo>
                    <a:pt x="1639" y="261"/>
                  </a:lnTo>
                  <a:cubicBezTo>
                    <a:pt x="1586" y="102"/>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591;p54"/>
            <p:cNvSpPr/>
            <p:nvPr/>
          </p:nvSpPr>
          <p:spPr>
            <a:xfrm>
              <a:off x="1083499" y="1326251"/>
              <a:ext cx="89055" cy="82824"/>
            </a:xfrm>
            <a:custGeom>
              <a:avLst/>
              <a:gdLst/>
              <a:ahLst/>
              <a:cxnLst/>
              <a:rect l="l" t="t" r="r" b="b"/>
              <a:pathLst>
                <a:path w="1958" h="1821" extrusionOk="0">
                  <a:moveTo>
                    <a:pt x="1273" y="0"/>
                  </a:moveTo>
                  <a:cubicBezTo>
                    <a:pt x="1234" y="0"/>
                    <a:pt x="1194" y="6"/>
                    <a:pt x="1155" y="19"/>
                  </a:cubicBezTo>
                  <a:lnTo>
                    <a:pt x="308" y="294"/>
                  </a:lnTo>
                  <a:cubicBezTo>
                    <a:pt x="110" y="371"/>
                    <a:pt x="0" y="580"/>
                    <a:pt x="66" y="778"/>
                  </a:cubicBezTo>
                  <a:lnTo>
                    <a:pt x="319" y="1559"/>
                  </a:lnTo>
                  <a:cubicBezTo>
                    <a:pt x="372" y="1718"/>
                    <a:pt x="524" y="1820"/>
                    <a:pt x="685" y="1820"/>
                  </a:cubicBezTo>
                  <a:cubicBezTo>
                    <a:pt x="724" y="1820"/>
                    <a:pt x="764" y="1814"/>
                    <a:pt x="803" y="1801"/>
                  </a:cubicBezTo>
                  <a:lnTo>
                    <a:pt x="1650" y="1515"/>
                  </a:lnTo>
                  <a:cubicBezTo>
                    <a:pt x="1848" y="1449"/>
                    <a:pt x="1958" y="1240"/>
                    <a:pt x="1892" y="1031"/>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592;p54"/>
            <p:cNvSpPr/>
            <p:nvPr/>
          </p:nvSpPr>
          <p:spPr>
            <a:xfrm>
              <a:off x="1177011" y="1267169"/>
              <a:ext cx="182612" cy="113433"/>
            </a:xfrm>
            <a:custGeom>
              <a:avLst/>
              <a:gdLst/>
              <a:ahLst/>
              <a:cxnLst/>
              <a:rect l="l" t="t" r="r" b="b"/>
              <a:pathLst>
                <a:path w="4015" h="2494" extrusionOk="0">
                  <a:moveTo>
                    <a:pt x="3336" y="0"/>
                  </a:moveTo>
                  <a:cubicBezTo>
                    <a:pt x="3295" y="0"/>
                    <a:pt x="3253" y="7"/>
                    <a:pt x="3212" y="21"/>
                  </a:cubicBezTo>
                  <a:lnTo>
                    <a:pt x="309" y="978"/>
                  </a:lnTo>
                  <a:cubicBezTo>
                    <a:pt x="111" y="1044"/>
                    <a:pt x="1" y="1252"/>
                    <a:pt x="67" y="1450"/>
                  </a:cubicBezTo>
                  <a:lnTo>
                    <a:pt x="331" y="2242"/>
                  </a:lnTo>
                  <a:cubicBezTo>
                    <a:pt x="383" y="2399"/>
                    <a:pt x="524" y="2493"/>
                    <a:pt x="679" y="2493"/>
                  </a:cubicBezTo>
                  <a:cubicBezTo>
                    <a:pt x="720" y="2493"/>
                    <a:pt x="762" y="2487"/>
                    <a:pt x="803" y="2473"/>
                  </a:cubicBezTo>
                  <a:lnTo>
                    <a:pt x="3707" y="1516"/>
                  </a:lnTo>
                  <a:cubicBezTo>
                    <a:pt x="3905" y="1450"/>
                    <a:pt x="4015" y="1241"/>
                    <a:pt x="3949" y="1044"/>
                  </a:cubicBezTo>
                  <a:lnTo>
                    <a:pt x="3685" y="252"/>
                  </a:lnTo>
                  <a:cubicBezTo>
                    <a:pt x="3632" y="95"/>
                    <a:pt x="3491" y="0"/>
                    <a:pt x="3336"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593;p54"/>
            <p:cNvSpPr/>
            <p:nvPr/>
          </p:nvSpPr>
          <p:spPr>
            <a:xfrm>
              <a:off x="930951" y="1137681"/>
              <a:ext cx="86053" cy="81823"/>
            </a:xfrm>
            <a:custGeom>
              <a:avLst/>
              <a:gdLst/>
              <a:ahLst/>
              <a:cxnLst/>
              <a:rect l="l" t="t" r="r" b="b"/>
              <a:pathLst>
                <a:path w="1892" h="1799" extrusionOk="0">
                  <a:moveTo>
                    <a:pt x="1200" y="0"/>
                  </a:moveTo>
                  <a:cubicBezTo>
                    <a:pt x="1160" y="0"/>
                    <a:pt x="1119" y="7"/>
                    <a:pt x="1078" y="20"/>
                  </a:cubicBezTo>
                  <a:lnTo>
                    <a:pt x="308" y="272"/>
                  </a:lnTo>
                  <a:cubicBezTo>
                    <a:pt x="110" y="349"/>
                    <a:pt x="0" y="558"/>
                    <a:pt x="66" y="756"/>
                  </a:cubicBezTo>
                  <a:lnTo>
                    <a:pt x="319" y="1537"/>
                  </a:lnTo>
                  <a:cubicBezTo>
                    <a:pt x="372" y="1696"/>
                    <a:pt x="524" y="1798"/>
                    <a:pt x="684" y="1798"/>
                  </a:cubicBezTo>
                  <a:cubicBezTo>
                    <a:pt x="724" y="1798"/>
                    <a:pt x="764" y="1792"/>
                    <a:pt x="803" y="1779"/>
                  </a:cubicBezTo>
                  <a:lnTo>
                    <a:pt x="1573" y="1515"/>
                  </a:lnTo>
                  <a:cubicBezTo>
                    <a:pt x="1782" y="1449"/>
                    <a:pt x="1892" y="1240"/>
                    <a:pt x="1815" y="1042"/>
                  </a:cubicBezTo>
                  <a:lnTo>
                    <a:pt x="1562" y="261"/>
                  </a:lnTo>
                  <a:cubicBezTo>
                    <a:pt x="1509" y="103"/>
                    <a:pt x="1364" y="0"/>
                    <a:pt x="1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94;p54"/>
            <p:cNvSpPr/>
            <p:nvPr/>
          </p:nvSpPr>
          <p:spPr>
            <a:xfrm>
              <a:off x="1020961" y="1108117"/>
              <a:ext cx="85598" cy="81368"/>
            </a:xfrm>
            <a:custGeom>
              <a:avLst/>
              <a:gdLst/>
              <a:ahLst/>
              <a:cxnLst/>
              <a:rect l="l" t="t" r="r" b="b"/>
              <a:pathLst>
                <a:path w="1882" h="1789" extrusionOk="0">
                  <a:moveTo>
                    <a:pt x="1203" y="0"/>
                  </a:moveTo>
                  <a:cubicBezTo>
                    <a:pt x="1161" y="0"/>
                    <a:pt x="1119" y="7"/>
                    <a:pt x="1078" y="21"/>
                  </a:cubicBezTo>
                  <a:lnTo>
                    <a:pt x="308" y="274"/>
                  </a:lnTo>
                  <a:cubicBezTo>
                    <a:pt x="99" y="340"/>
                    <a:pt x="0" y="560"/>
                    <a:pt x="66" y="757"/>
                  </a:cubicBezTo>
                  <a:lnTo>
                    <a:pt x="319" y="1527"/>
                  </a:lnTo>
                  <a:cubicBezTo>
                    <a:pt x="372" y="1686"/>
                    <a:pt x="525" y="1788"/>
                    <a:pt x="685" y="1788"/>
                  </a:cubicBezTo>
                  <a:cubicBezTo>
                    <a:pt x="724" y="1788"/>
                    <a:pt x="764" y="1782"/>
                    <a:pt x="803" y="1769"/>
                  </a:cubicBezTo>
                  <a:lnTo>
                    <a:pt x="1573" y="1516"/>
                  </a:lnTo>
                  <a:cubicBezTo>
                    <a:pt x="1771" y="1450"/>
                    <a:pt x="1881" y="1230"/>
                    <a:pt x="1815" y="1032"/>
                  </a:cubicBezTo>
                  <a:lnTo>
                    <a:pt x="1562" y="263"/>
                  </a:lnTo>
                  <a:cubicBezTo>
                    <a:pt x="1510" y="97"/>
                    <a:pt x="136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595;p54"/>
            <p:cNvSpPr/>
            <p:nvPr/>
          </p:nvSpPr>
          <p:spPr>
            <a:xfrm>
              <a:off x="1110470" y="1078144"/>
              <a:ext cx="86098" cy="81823"/>
            </a:xfrm>
            <a:custGeom>
              <a:avLst/>
              <a:gdLst/>
              <a:ahLst/>
              <a:cxnLst/>
              <a:rect l="l" t="t" r="r" b="b"/>
              <a:pathLst>
                <a:path w="1893" h="1799" extrusionOk="0">
                  <a:moveTo>
                    <a:pt x="1207" y="1"/>
                  </a:moveTo>
                  <a:cubicBezTo>
                    <a:pt x="1168" y="1"/>
                    <a:pt x="1129" y="7"/>
                    <a:pt x="1090" y="20"/>
                  </a:cubicBezTo>
                  <a:lnTo>
                    <a:pt x="309" y="273"/>
                  </a:lnTo>
                  <a:cubicBezTo>
                    <a:pt x="111" y="350"/>
                    <a:pt x="1" y="559"/>
                    <a:pt x="67" y="757"/>
                  </a:cubicBezTo>
                  <a:lnTo>
                    <a:pt x="331" y="1537"/>
                  </a:lnTo>
                  <a:cubicBezTo>
                    <a:pt x="384" y="1696"/>
                    <a:pt x="529" y="1799"/>
                    <a:pt x="692" y="1799"/>
                  </a:cubicBezTo>
                  <a:cubicBezTo>
                    <a:pt x="732" y="1799"/>
                    <a:pt x="774" y="1792"/>
                    <a:pt x="815" y="1779"/>
                  </a:cubicBezTo>
                  <a:lnTo>
                    <a:pt x="1585" y="1515"/>
                  </a:lnTo>
                  <a:cubicBezTo>
                    <a:pt x="1783" y="1449"/>
                    <a:pt x="1892" y="1241"/>
                    <a:pt x="1827" y="1043"/>
                  </a:cubicBezTo>
                  <a:lnTo>
                    <a:pt x="1574" y="262"/>
                  </a:lnTo>
                  <a:cubicBezTo>
                    <a:pt x="1512" y="103"/>
                    <a:pt x="1365" y="1"/>
                    <a:pt x="1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596;p54"/>
            <p:cNvSpPr/>
            <p:nvPr/>
          </p:nvSpPr>
          <p:spPr>
            <a:xfrm>
              <a:off x="1200526" y="1048626"/>
              <a:ext cx="86053" cy="81323"/>
            </a:xfrm>
            <a:custGeom>
              <a:avLst/>
              <a:gdLst/>
              <a:ahLst/>
              <a:cxnLst/>
              <a:rect l="l" t="t" r="r" b="b"/>
              <a:pathLst>
                <a:path w="1892" h="1788" extrusionOk="0">
                  <a:moveTo>
                    <a:pt x="1201" y="1"/>
                  </a:moveTo>
                  <a:cubicBezTo>
                    <a:pt x="1161" y="1"/>
                    <a:pt x="1119" y="7"/>
                    <a:pt x="1078" y="20"/>
                  </a:cubicBezTo>
                  <a:lnTo>
                    <a:pt x="308" y="273"/>
                  </a:lnTo>
                  <a:cubicBezTo>
                    <a:pt x="110" y="339"/>
                    <a:pt x="0" y="559"/>
                    <a:pt x="66" y="757"/>
                  </a:cubicBezTo>
                  <a:lnTo>
                    <a:pt x="319" y="1527"/>
                  </a:lnTo>
                  <a:cubicBezTo>
                    <a:pt x="372" y="1686"/>
                    <a:pt x="525" y="1788"/>
                    <a:pt x="685" y="1788"/>
                  </a:cubicBezTo>
                  <a:cubicBezTo>
                    <a:pt x="724" y="1788"/>
                    <a:pt x="764" y="1782"/>
                    <a:pt x="803" y="1769"/>
                  </a:cubicBezTo>
                  <a:lnTo>
                    <a:pt x="1573" y="1516"/>
                  </a:lnTo>
                  <a:cubicBezTo>
                    <a:pt x="1782" y="1450"/>
                    <a:pt x="1892" y="1230"/>
                    <a:pt x="1815" y="1032"/>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597;p54"/>
            <p:cNvSpPr/>
            <p:nvPr/>
          </p:nvSpPr>
          <p:spPr>
            <a:xfrm>
              <a:off x="967428" y="1248203"/>
              <a:ext cx="86098" cy="81823"/>
            </a:xfrm>
            <a:custGeom>
              <a:avLst/>
              <a:gdLst/>
              <a:ahLst/>
              <a:cxnLst/>
              <a:rect l="l" t="t" r="r" b="b"/>
              <a:pathLst>
                <a:path w="1893" h="1799" extrusionOk="0">
                  <a:moveTo>
                    <a:pt x="1201" y="1"/>
                  </a:moveTo>
                  <a:cubicBezTo>
                    <a:pt x="1161" y="1"/>
                    <a:pt x="1120" y="7"/>
                    <a:pt x="1079" y="20"/>
                  </a:cubicBezTo>
                  <a:lnTo>
                    <a:pt x="309" y="284"/>
                  </a:lnTo>
                  <a:cubicBezTo>
                    <a:pt x="111" y="350"/>
                    <a:pt x="1" y="559"/>
                    <a:pt x="67" y="768"/>
                  </a:cubicBezTo>
                  <a:lnTo>
                    <a:pt x="320" y="1537"/>
                  </a:lnTo>
                  <a:cubicBezTo>
                    <a:pt x="382" y="1696"/>
                    <a:pt x="528" y="1799"/>
                    <a:pt x="686" y="1799"/>
                  </a:cubicBezTo>
                  <a:cubicBezTo>
                    <a:pt x="725" y="1799"/>
                    <a:pt x="765" y="1792"/>
                    <a:pt x="804" y="1779"/>
                  </a:cubicBezTo>
                  <a:lnTo>
                    <a:pt x="1584" y="1526"/>
                  </a:lnTo>
                  <a:cubicBezTo>
                    <a:pt x="1782" y="1450"/>
                    <a:pt x="1892" y="1241"/>
                    <a:pt x="1826" y="1043"/>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598;p54"/>
            <p:cNvSpPr/>
            <p:nvPr/>
          </p:nvSpPr>
          <p:spPr>
            <a:xfrm>
              <a:off x="1057483" y="1218685"/>
              <a:ext cx="85553" cy="81368"/>
            </a:xfrm>
            <a:custGeom>
              <a:avLst/>
              <a:gdLst/>
              <a:ahLst/>
              <a:cxnLst/>
              <a:rect l="l" t="t" r="r" b="b"/>
              <a:pathLst>
                <a:path w="1881" h="1789" extrusionOk="0">
                  <a:moveTo>
                    <a:pt x="1196" y="1"/>
                  </a:moveTo>
                  <a:cubicBezTo>
                    <a:pt x="1157" y="1"/>
                    <a:pt x="1117" y="7"/>
                    <a:pt x="1078" y="20"/>
                  </a:cubicBezTo>
                  <a:lnTo>
                    <a:pt x="308" y="273"/>
                  </a:lnTo>
                  <a:cubicBezTo>
                    <a:pt x="110" y="339"/>
                    <a:pt x="0" y="559"/>
                    <a:pt x="66" y="757"/>
                  </a:cubicBezTo>
                  <a:lnTo>
                    <a:pt x="319" y="1527"/>
                  </a:lnTo>
                  <a:cubicBezTo>
                    <a:pt x="372" y="1692"/>
                    <a:pt x="521" y="1789"/>
                    <a:pt x="679" y="1789"/>
                  </a:cubicBezTo>
                  <a:cubicBezTo>
                    <a:pt x="720" y="1789"/>
                    <a:pt x="762" y="1782"/>
                    <a:pt x="803" y="1769"/>
                  </a:cubicBezTo>
                  <a:lnTo>
                    <a:pt x="1573" y="1516"/>
                  </a:lnTo>
                  <a:cubicBezTo>
                    <a:pt x="1782" y="1450"/>
                    <a:pt x="1881" y="1230"/>
                    <a:pt x="1815" y="1032"/>
                  </a:cubicBezTo>
                  <a:lnTo>
                    <a:pt x="1562" y="262"/>
                  </a:lnTo>
                  <a:cubicBezTo>
                    <a:pt x="1509" y="103"/>
                    <a:pt x="1357" y="1"/>
                    <a:pt x="1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599;p54"/>
            <p:cNvSpPr/>
            <p:nvPr/>
          </p:nvSpPr>
          <p:spPr>
            <a:xfrm>
              <a:off x="1147493" y="1188712"/>
              <a:ext cx="85598" cy="81778"/>
            </a:xfrm>
            <a:custGeom>
              <a:avLst/>
              <a:gdLst/>
              <a:ahLst/>
              <a:cxnLst/>
              <a:rect l="l" t="t" r="r" b="b"/>
              <a:pathLst>
                <a:path w="1882" h="1798" extrusionOk="0">
                  <a:moveTo>
                    <a:pt x="1197" y="0"/>
                  </a:moveTo>
                  <a:cubicBezTo>
                    <a:pt x="1157" y="0"/>
                    <a:pt x="1118" y="6"/>
                    <a:pt x="1078" y="19"/>
                  </a:cubicBezTo>
                  <a:lnTo>
                    <a:pt x="309" y="283"/>
                  </a:lnTo>
                  <a:cubicBezTo>
                    <a:pt x="100" y="349"/>
                    <a:pt x="1" y="558"/>
                    <a:pt x="67" y="767"/>
                  </a:cubicBezTo>
                  <a:lnTo>
                    <a:pt x="320" y="1537"/>
                  </a:lnTo>
                  <a:cubicBezTo>
                    <a:pt x="373" y="1696"/>
                    <a:pt x="525" y="1798"/>
                    <a:pt x="685" y="1798"/>
                  </a:cubicBezTo>
                  <a:cubicBezTo>
                    <a:pt x="725" y="1798"/>
                    <a:pt x="765" y="1792"/>
                    <a:pt x="804" y="1779"/>
                  </a:cubicBezTo>
                  <a:lnTo>
                    <a:pt x="1573" y="1526"/>
                  </a:lnTo>
                  <a:cubicBezTo>
                    <a:pt x="1771" y="1460"/>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600;p54"/>
            <p:cNvSpPr/>
            <p:nvPr/>
          </p:nvSpPr>
          <p:spPr>
            <a:xfrm>
              <a:off x="1237048" y="1159194"/>
              <a:ext cx="86053" cy="81368"/>
            </a:xfrm>
            <a:custGeom>
              <a:avLst/>
              <a:gdLst/>
              <a:ahLst/>
              <a:cxnLst/>
              <a:rect l="l" t="t" r="r" b="b"/>
              <a:pathLst>
                <a:path w="1892" h="1789" extrusionOk="0">
                  <a:moveTo>
                    <a:pt x="1206" y="0"/>
                  </a:moveTo>
                  <a:cubicBezTo>
                    <a:pt x="1167" y="0"/>
                    <a:pt x="1128" y="6"/>
                    <a:pt x="1089" y="19"/>
                  </a:cubicBezTo>
                  <a:lnTo>
                    <a:pt x="308" y="272"/>
                  </a:lnTo>
                  <a:cubicBezTo>
                    <a:pt x="110" y="338"/>
                    <a:pt x="0" y="558"/>
                    <a:pt x="66" y="756"/>
                  </a:cubicBezTo>
                  <a:lnTo>
                    <a:pt x="319" y="1526"/>
                  </a:lnTo>
                  <a:cubicBezTo>
                    <a:pt x="380" y="1692"/>
                    <a:pt x="524" y="1788"/>
                    <a:pt x="680" y="1788"/>
                  </a:cubicBezTo>
                  <a:cubicBezTo>
                    <a:pt x="721" y="1788"/>
                    <a:pt x="762" y="1782"/>
                    <a:pt x="803" y="1768"/>
                  </a:cubicBezTo>
                  <a:lnTo>
                    <a:pt x="1584" y="1515"/>
                  </a:lnTo>
                  <a:cubicBezTo>
                    <a:pt x="1782" y="1449"/>
                    <a:pt x="1892" y="1229"/>
                    <a:pt x="1826" y="1031"/>
                  </a:cubicBezTo>
                  <a:lnTo>
                    <a:pt x="1562" y="261"/>
                  </a:lnTo>
                  <a:cubicBezTo>
                    <a:pt x="1509" y="102"/>
                    <a:pt x="1364" y="0"/>
                    <a:pt x="1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601;p54"/>
            <p:cNvSpPr/>
            <p:nvPr/>
          </p:nvSpPr>
          <p:spPr>
            <a:xfrm>
              <a:off x="1001449" y="1350266"/>
              <a:ext cx="85598" cy="81823"/>
            </a:xfrm>
            <a:custGeom>
              <a:avLst/>
              <a:gdLst/>
              <a:ahLst/>
              <a:cxnLst/>
              <a:rect l="l" t="t" r="r" b="b"/>
              <a:pathLst>
                <a:path w="1882" h="1799" extrusionOk="0">
                  <a:moveTo>
                    <a:pt x="1197" y="0"/>
                  </a:moveTo>
                  <a:cubicBezTo>
                    <a:pt x="1157" y="0"/>
                    <a:pt x="1117" y="6"/>
                    <a:pt x="1078" y="19"/>
                  </a:cubicBezTo>
                  <a:lnTo>
                    <a:pt x="309" y="283"/>
                  </a:lnTo>
                  <a:cubicBezTo>
                    <a:pt x="111" y="349"/>
                    <a:pt x="1" y="558"/>
                    <a:pt x="67" y="756"/>
                  </a:cubicBezTo>
                  <a:lnTo>
                    <a:pt x="320" y="1537"/>
                  </a:lnTo>
                  <a:cubicBezTo>
                    <a:pt x="372" y="1696"/>
                    <a:pt x="525" y="1798"/>
                    <a:pt x="685" y="1798"/>
                  </a:cubicBezTo>
                  <a:cubicBezTo>
                    <a:pt x="724" y="1798"/>
                    <a:pt x="764" y="1792"/>
                    <a:pt x="803" y="1779"/>
                  </a:cubicBezTo>
                  <a:lnTo>
                    <a:pt x="1573" y="1515"/>
                  </a:lnTo>
                  <a:cubicBezTo>
                    <a:pt x="1771" y="1449"/>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602;p54"/>
            <p:cNvSpPr/>
            <p:nvPr/>
          </p:nvSpPr>
          <p:spPr>
            <a:xfrm>
              <a:off x="1091004" y="1320702"/>
              <a:ext cx="86053" cy="81368"/>
            </a:xfrm>
            <a:custGeom>
              <a:avLst/>
              <a:gdLst/>
              <a:ahLst/>
              <a:cxnLst/>
              <a:rect l="l" t="t" r="r" b="b"/>
              <a:pathLst>
                <a:path w="1892" h="1789" extrusionOk="0">
                  <a:moveTo>
                    <a:pt x="1213" y="0"/>
                  </a:moveTo>
                  <a:cubicBezTo>
                    <a:pt x="1172" y="0"/>
                    <a:pt x="1130" y="7"/>
                    <a:pt x="1089" y="20"/>
                  </a:cubicBezTo>
                  <a:lnTo>
                    <a:pt x="319" y="273"/>
                  </a:lnTo>
                  <a:cubicBezTo>
                    <a:pt x="110" y="339"/>
                    <a:pt x="0" y="559"/>
                    <a:pt x="77" y="757"/>
                  </a:cubicBezTo>
                  <a:lnTo>
                    <a:pt x="330" y="1527"/>
                  </a:lnTo>
                  <a:cubicBezTo>
                    <a:pt x="383" y="1686"/>
                    <a:pt x="528" y="1788"/>
                    <a:pt x="691" y="1788"/>
                  </a:cubicBezTo>
                  <a:cubicBezTo>
                    <a:pt x="731" y="1788"/>
                    <a:pt x="773" y="1782"/>
                    <a:pt x="814" y="1769"/>
                  </a:cubicBezTo>
                  <a:lnTo>
                    <a:pt x="1584" y="1516"/>
                  </a:lnTo>
                  <a:cubicBezTo>
                    <a:pt x="1782" y="1450"/>
                    <a:pt x="1892" y="1230"/>
                    <a:pt x="1826" y="1032"/>
                  </a:cubicBezTo>
                  <a:lnTo>
                    <a:pt x="1573" y="262"/>
                  </a:lnTo>
                  <a:cubicBezTo>
                    <a:pt x="1520" y="97"/>
                    <a:pt x="1371" y="0"/>
                    <a:pt x="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603;p54"/>
            <p:cNvSpPr/>
            <p:nvPr/>
          </p:nvSpPr>
          <p:spPr>
            <a:xfrm>
              <a:off x="1181014" y="1261211"/>
              <a:ext cx="175108" cy="111341"/>
            </a:xfrm>
            <a:custGeom>
              <a:avLst/>
              <a:gdLst/>
              <a:ahLst/>
              <a:cxnLst/>
              <a:rect l="l" t="t" r="r" b="b"/>
              <a:pathLst>
                <a:path w="3850" h="2448" extrusionOk="0">
                  <a:moveTo>
                    <a:pt x="3164" y="1"/>
                  </a:moveTo>
                  <a:cubicBezTo>
                    <a:pt x="3125" y="1"/>
                    <a:pt x="3086" y="7"/>
                    <a:pt x="3047" y="20"/>
                  </a:cubicBezTo>
                  <a:lnTo>
                    <a:pt x="298" y="933"/>
                  </a:lnTo>
                  <a:cubicBezTo>
                    <a:pt x="111" y="999"/>
                    <a:pt x="1" y="1207"/>
                    <a:pt x="67" y="1405"/>
                  </a:cubicBezTo>
                  <a:lnTo>
                    <a:pt x="330" y="2186"/>
                  </a:lnTo>
                  <a:cubicBezTo>
                    <a:pt x="383" y="2345"/>
                    <a:pt x="529" y="2447"/>
                    <a:pt x="686" y="2447"/>
                  </a:cubicBezTo>
                  <a:cubicBezTo>
                    <a:pt x="725" y="2447"/>
                    <a:pt x="764" y="2441"/>
                    <a:pt x="803" y="2428"/>
                  </a:cubicBezTo>
                  <a:lnTo>
                    <a:pt x="3542" y="1515"/>
                  </a:lnTo>
                  <a:cubicBezTo>
                    <a:pt x="3740" y="1449"/>
                    <a:pt x="3850" y="1240"/>
                    <a:pt x="3784" y="1043"/>
                  </a:cubicBezTo>
                  <a:lnTo>
                    <a:pt x="3520" y="262"/>
                  </a:lnTo>
                  <a:cubicBezTo>
                    <a:pt x="3467" y="103"/>
                    <a:pt x="3322" y="1"/>
                    <a:pt x="31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604;p54"/>
            <p:cNvSpPr/>
            <p:nvPr/>
          </p:nvSpPr>
          <p:spPr>
            <a:xfrm>
              <a:off x="969202" y="969168"/>
              <a:ext cx="55807" cy="96559"/>
            </a:xfrm>
            <a:custGeom>
              <a:avLst/>
              <a:gdLst/>
              <a:ahLst/>
              <a:cxnLst/>
              <a:rect l="l" t="t" r="r" b="b"/>
              <a:pathLst>
                <a:path w="1227" h="2123" extrusionOk="0">
                  <a:moveTo>
                    <a:pt x="976" y="0"/>
                  </a:moveTo>
                  <a:cubicBezTo>
                    <a:pt x="918" y="0"/>
                    <a:pt x="868" y="34"/>
                    <a:pt x="853" y="117"/>
                  </a:cubicBezTo>
                  <a:cubicBezTo>
                    <a:pt x="732" y="744"/>
                    <a:pt x="479" y="1283"/>
                    <a:pt x="105" y="1800"/>
                  </a:cubicBezTo>
                  <a:cubicBezTo>
                    <a:pt x="1" y="1952"/>
                    <a:pt x="159" y="2122"/>
                    <a:pt x="313" y="2122"/>
                  </a:cubicBezTo>
                  <a:cubicBezTo>
                    <a:pt x="370" y="2122"/>
                    <a:pt x="426" y="2099"/>
                    <a:pt x="468" y="2042"/>
                  </a:cubicBezTo>
                  <a:cubicBezTo>
                    <a:pt x="864" y="1536"/>
                    <a:pt x="1106" y="898"/>
                    <a:pt x="1204" y="260"/>
                  </a:cubicBezTo>
                  <a:cubicBezTo>
                    <a:pt x="1226" y="123"/>
                    <a:pt x="1087" y="0"/>
                    <a:pt x="97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605;p54"/>
            <p:cNvSpPr/>
            <p:nvPr/>
          </p:nvSpPr>
          <p:spPr>
            <a:xfrm>
              <a:off x="1059166" y="930599"/>
              <a:ext cx="51031" cy="112751"/>
            </a:xfrm>
            <a:custGeom>
              <a:avLst/>
              <a:gdLst/>
              <a:ahLst/>
              <a:cxnLst/>
              <a:rect l="l" t="t" r="r" b="b"/>
              <a:pathLst>
                <a:path w="1122" h="2479" extrusionOk="0">
                  <a:moveTo>
                    <a:pt x="909" y="0"/>
                  </a:moveTo>
                  <a:cubicBezTo>
                    <a:pt x="859" y="0"/>
                    <a:pt x="814" y="28"/>
                    <a:pt x="799" y="97"/>
                  </a:cubicBezTo>
                  <a:cubicBezTo>
                    <a:pt x="711" y="460"/>
                    <a:pt x="601" y="834"/>
                    <a:pt x="469" y="1185"/>
                  </a:cubicBezTo>
                  <a:cubicBezTo>
                    <a:pt x="337" y="1537"/>
                    <a:pt x="139" y="1867"/>
                    <a:pt x="40" y="2230"/>
                  </a:cubicBezTo>
                  <a:cubicBezTo>
                    <a:pt x="1" y="2357"/>
                    <a:pt x="110" y="2478"/>
                    <a:pt x="223" y="2478"/>
                  </a:cubicBezTo>
                  <a:cubicBezTo>
                    <a:pt x="267" y="2478"/>
                    <a:pt x="311" y="2460"/>
                    <a:pt x="348" y="2417"/>
                  </a:cubicBezTo>
                  <a:cubicBezTo>
                    <a:pt x="821" y="1845"/>
                    <a:pt x="1008" y="921"/>
                    <a:pt x="1107" y="207"/>
                  </a:cubicBezTo>
                  <a:cubicBezTo>
                    <a:pt x="1121" y="99"/>
                    <a:pt x="1004" y="0"/>
                    <a:pt x="90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606;p54"/>
            <p:cNvSpPr/>
            <p:nvPr/>
          </p:nvSpPr>
          <p:spPr>
            <a:xfrm>
              <a:off x="1187109" y="800746"/>
              <a:ext cx="73227" cy="60947"/>
            </a:xfrm>
            <a:custGeom>
              <a:avLst/>
              <a:gdLst/>
              <a:ahLst/>
              <a:cxnLst/>
              <a:rect l="l" t="t" r="r" b="b"/>
              <a:pathLst>
                <a:path w="1610" h="1340" extrusionOk="0">
                  <a:moveTo>
                    <a:pt x="190" y="1"/>
                  </a:moveTo>
                  <a:cubicBezTo>
                    <a:pt x="1" y="1"/>
                    <a:pt x="21" y="304"/>
                    <a:pt x="207" y="345"/>
                  </a:cubicBezTo>
                  <a:cubicBezTo>
                    <a:pt x="735" y="466"/>
                    <a:pt x="1043" y="818"/>
                    <a:pt x="1296" y="1269"/>
                  </a:cubicBezTo>
                  <a:cubicBezTo>
                    <a:pt x="1329" y="1318"/>
                    <a:pt x="1382" y="1339"/>
                    <a:pt x="1434" y="1339"/>
                  </a:cubicBezTo>
                  <a:cubicBezTo>
                    <a:pt x="1523" y="1339"/>
                    <a:pt x="1610" y="1275"/>
                    <a:pt x="1582" y="1170"/>
                  </a:cubicBezTo>
                  <a:cubicBezTo>
                    <a:pt x="1406" y="565"/>
                    <a:pt x="823" y="136"/>
                    <a:pt x="229" y="4"/>
                  </a:cubicBezTo>
                  <a:cubicBezTo>
                    <a:pt x="216" y="2"/>
                    <a:pt x="202" y="1"/>
                    <a:pt x="19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607;p54"/>
            <p:cNvSpPr/>
            <p:nvPr/>
          </p:nvSpPr>
          <p:spPr>
            <a:xfrm>
              <a:off x="1248555" y="1060633"/>
              <a:ext cx="25379" cy="41707"/>
            </a:xfrm>
            <a:custGeom>
              <a:avLst/>
              <a:gdLst/>
              <a:ahLst/>
              <a:cxnLst/>
              <a:rect l="l" t="t" r="r" b="b"/>
              <a:pathLst>
                <a:path w="558" h="917" extrusionOk="0">
                  <a:moveTo>
                    <a:pt x="150" y="1"/>
                  </a:moveTo>
                  <a:cubicBezTo>
                    <a:pt x="72" y="1"/>
                    <a:pt x="0" y="53"/>
                    <a:pt x="11" y="163"/>
                  </a:cubicBezTo>
                  <a:cubicBezTo>
                    <a:pt x="22" y="416"/>
                    <a:pt x="99" y="691"/>
                    <a:pt x="275" y="867"/>
                  </a:cubicBezTo>
                  <a:cubicBezTo>
                    <a:pt x="310" y="902"/>
                    <a:pt x="348" y="917"/>
                    <a:pt x="383" y="917"/>
                  </a:cubicBezTo>
                  <a:cubicBezTo>
                    <a:pt x="479" y="917"/>
                    <a:pt x="557" y="804"/>
                    <a:pt x="517" y="691"/>
                  </a:cubicBezTo>
                  <a:lnTo>
                    <a:pt x="517" y="691"/>
                  </a:lnTo>
                  <a:lnTo>
                    <a:pt x="517" y="702"/>
                  </a:lnTo>
                  <a:cubicBezTo>
                    <a:pt x="484" y="603"/>
                    <a:pt x="429" y="526"/>
                    <a:pt x="396" y="427"/>
                  </a:cubicBezTo>
                  <a:cubicBezTo>
                    <a:pt x="363" y="339"/>
                    <a:pt x="341" y="251"/>
                    <a:pt x="330" y="152"/>
                  </a:cubicBezTo>
                  <a:cubicBezTo>
                    <a:pt x="314" y="53"/>
                    <a:pt x="228" y="1"/>
                    <a:pt x="15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608;p54"/>
            <p:cNvSpPr/>
            <p:nvPr/>
          </p:nvSpPr>
          <p:spPr>
            <a:xfrm>
              <a:off x="1283986" y="1171065"/>
              <a:ext cx="24606" cy="41571"/>
            </a:xfrm>
            <a:custGeom>
              <a:avLst/>
              <a:gdLst/>
              <a:ahLst/>
              <a:cxnLst/>
              <a:rect l="l" t="t" r="r" b="b"/>
              <a:pathLst>
                <a:path w="541" h="914" extrusionOk="0">
                  <a:moveTo>
                    <a:pt x="169" y="0"/>
                  </a:moveTo>
                  <a:cubicBezTo>
                    <a:pt x="79" y="0"/>
                    <a:pt x="0" y="74"/>
                    <a:pt x="46" y="198"/>
                  </a:cubicBezTo>
                  <a:cubicBezTo>
                    <a:pt x="90" y="297"/>
                    <a:pt x="123" y="396"/>
                    <a:pt x="156" y="495"/>
                  </a:cubicBezTo>
                  <a:cubicBezTo>
                    <a:pt x="178" y="594"/>
                    <a:pt x="200" y="704"/>
                    <a:pt x="244" y="803"/>
                  </a:cubicBezTo>
                  <a:cubicBezTo>
                    <a:pt x="273" y="868"/>
                    <a:pt x="353" y="914"/>
                    <a:pt x="421" y="914"/>
                  </a:cubicBezTo>
                  <a:cubicBezTo>
                    <a:pt x="480" y="914"/>
                    <a:pt x="530" y="879"/>
                    <a:pt x="530" y="792"/>
                  </a:cubicBezTo>
                  <a:cubicBezTo>
                    <a:pt x="541" y="561"/>
                    <a:pt x="420" y="308"/>
                    <a:pt x="321" y="110"/>
                  </a:cubicBezTo>
                  <a:lnTo>
                    <a:pt x="332" y="110"/>
                  </a:lnTo>
                  <a:cubicBezTo>
                    <a:pt x="296" y="35"/>
                    <a:pt x="23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609;p54"/>
            <p:cNvSpPr/>
            <p:nvPr/>
          </p:nvSpPr>
          <p:spPr>
            <a:xfrm>
              <a:off x="1319554" y="1280086"/>
              <a:ext cx="18057" cy="28563"/>
            </a:xfrm>
            <a:custGeom>
              <a:avLst/>
              <a:gdLst/>
              <a:ahLst/>
              <a:cxnLst/>
              <a:rect l="l" t="t" r="r" b="b"/>
              <a:pathLst>
                <a:path w="397" h="628" extrusionOk="0">
                  <a:moveTo>
                    <a:pt x="155" y="1"/>
                  </a:moveTo>
                  <a:cubicBezTo>
                    <a:pt x="67" y="1"/>
                    <a:pt x="1" y="89"/>
                    <a:pt x="23" y="166"/>
                  </a:cubicBezTo>
                  <a:cubicBezTo>
                    <a:pt x="45" y="287"/>
                    <a:pt x="56" y="397"/>
                    <a:pt x="78" y="518"/>
                  </a:cubicBezTo>
                  <a:cubicBezTo>
                    <a:pt x="100" y="573"/>
                    <a:pt x="177" y="628"/>
                    <a:pt x="243" y="628"/>
                  </a:cubicBezTo>
                  <a:cubicBezTo>
                    <a:pt x="320" y="628"/>
                    <a:pt x="353" y="573"/>
                    <a:pt x="375" y="507"/>
                  </a:cubicBezTo>
                  <a:cubicBezTo>
                    <a:pt x="397" y="397"/>
                    <a:pt x="364" y="265"/>
                    <a:pt x="331" y="155"/>
                  </a:cubicBezTo>
                  <a:cubicBezTo>
                    <a:pt x="309" y="78"/>
                    <a:pt x="243"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610;p54"/>
            <p:cNvSpPr/>
            <p:nvPr/>
          </p:nvSpPr>
          <p:spPr>
            <a:xfrm>
              <a:off x="1140489" y="1337212"/>
              <a:ext cx="20558" cy="30974"/>
            </a:xfrm>
            <a:custGeom>
              <a:avLst/>
              <a:gdLst/>
              <a:ahLst/>
              <a:cxnLst/>
              <a:rect l="l" t="t" r="r" b="b"/>
              <a:pathLst>
                <a:path w="452" h="681" extrusionOk="0">
                  <a:moveTo>
                    <a:pt x="158" y="1"/>
                  </a:moveTo>
                  <a:cubicBezTo>
                    <a:pt x="143" y="1"/>
                    <a:pt x="127" y="3"/>
                    <a:pt x="111" y="9"/>
                  </a:cubicBezTo>
                  <a:cubicBezTo>
                    <a:pt x="23" y="42"/>
                    <a:pt x="1" y="141"/>
                    <a:pt x="34" y="218"/>
                  </a:cubicBezTo>
                  <a:cubicBezTo>
                    <a:pt x="56" y="273"/>
                    <a:pt x="78" y="328"/>
                    <a:pt x="100" y="383"/>
                  </a:cubicBezTo>
                  <a:cubicBezTo>
                    <a:pt x="111" y="438"/>
                    <a:pt x="122" y="504"/>
                    <a:pt x="144" y="559"/>
                  </a:cubicBezTo>
                  <a:cubicBezTo>
                    <a:pt x="177" y="625"/>
                    <a:pt x="232" y="680"/>
                    <a:pt x="309" y="680"/>
                  </a:cubicBezTo>
                  <a:cubicBezTo>
                    <a:pt x="375" y="680"/>
                    <a:pt x="430" y="625"/>
                    <a:pt x="441" y="559"/>
                  </a:cubicBezTo>
                  <a:cubicBezTo>
                    <a:pt x="452" y="416"/>
                    <a:pt x="386" y="251"/>
                    <a:pt x="320" y="119"/>
                  </a:cubicBezTo>
                  <a:cubicBezTo>
                    <a:pt x="293" y="56"/>
                    <a:pt x="229" y="1"/>
                    <a:pt x="15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611;p54"/>
            <p:cNvSpPr/>
            <p:nvPr/>
          </p:nvSpPr>
          <p:spPr>
            <a:xfrm>
              <a:off x="1192521" y="1203812"/>
              <a:ext cx="25061" cy="33020"/>
            </a:xfrm>
            <a:custGeom>
              <a:avLst/>
              <a:gdLst/>
              <a:ahLst/>
              <a:cxnLst/>
              <a:rect l="l" t="t" r="r" b="b"/>
              <a:pathLst>
                <a:path w="551" h="726" extrusionOk="0">
                  <a:moveTo>
                    <a:pt x="164" y="0"/>
                  </a:moveTo>
                  <a:cubicBezTo>
                    <a:pt x="134" y="0"/>
                    <a:pt x="105" y="9"/>
                    <a:pt x="77" y="28"/>
                  </a:cubicBezTo>
                  <a:cubicBezTo>
                    <a:pt x="1" y="83"/>
                    <a:pt x="12" y="193"/>
                    <a:pt x="67" y="259"/>
                  </a:cubicBezTo>
                  <a:cubicBezTo>
                    <a:pt x="132" y="369"/>
                    <a:pt x="99" y="490"/>
                    <a:pt x="143" y="611"/>
                  </a:cubicBezTo>
                  <a:cubicBezTo>
                    <a:pt x="171" y="679"/>
                    <a:pt x="244" y="726"/>
                    <a:pt x="314" y="726"/>
                  </a:cubicBezTo>
                  <a:cubicBezTo>
                    <a:pt x="358" y="726"/>
                    <a:pt x="400" y="708"/>
                    <a:pt x="429" y="666"/>
                  </a:cubicBezTo>
                  <a:cubicBezTo>
                    <a:pt x="550" y="501"/>
                    <a:pt x="429" y="215"/>
                    <a:pt x="308" y="72"/>
                  </a:cubicBezTo>
                  <a:cubicBezTo>
                    <a:pt x="273" y="29"/>
                    <a:pt x="219" y="0"/>
                    <a:pt x="164"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612;p54"/>
            <p:cNvSpPr/>
            <p:nvPr/>
          </p:nvSpPr>
          <p:spPr>
            <a:xfrm>
              <a:off x="1155680" y="1085285"/>
              <a:ext cx="30428" cy="37750"/>
            </a:xfrm>
            <a:custGeom>
              <a:avLst/>
              <a:gdLst/>
              <a:ahLst/>
              <a:cxnLst/>
              <a:rect l="l" t="t" r="r" b="b"/>
              <a:pathLst>
                <a:path w="669" h="830" extrusionOk="0">
                  <a:moveTo>
                    <a:pt x="155" y="1"/>
                  </a:moveTo>
                  <a:cubicBezTo>
                    <a:pt x="50" y="1"/>
                    <a:pt x="0" y="117"/>
                    <a:pt x="30" y="215"/>
                  </a:cubicBezTo>
                  <a:cubicBezTo>
                    <a:pt x="96" y="424"/>
                    <a:pt x="228" y="688"/>
                    <a:pt x="426" y="809"/>
                  </a:cubicBezTo>
                  <a:cubicBezTo>
                    <a:pt x="450" y="823"/>
                    <a:pt x="474" y="829"/>
                    <a:pt x="497" y="829"/>
                  </a:cubicBezTo>
                  <a:cubicBezTo>
                    <a:pt x="597" y="829"/>
                    <a:pt x="668" y="709"/>
                    <a:pt x="624" y="611"/>
                  </a:cubicBezTo>
                  <a:cubicBezTo>
                    <a:pt x="591" y="523"/>
                    <a:pt x="514" y="457"/>
                    <a:pt x="470" y="380"/>
                  </a:cubicBezTo>
                  <a:cubicBezTo>
                    <a:pt x="426" y="325"/>
                    <a:pt x="393" y="270"/>
                    <a:pt x="360" y="204"/>
                  </a:cubicBezTo>
                  <a:cubicBezTo>
                    <a:pt x="327" y="127"/>
                    <a:pt x="294" y="28"/>
                    <a:pt x="195" y="6"/>
                  </a:cubicBezTo>
                  <a:cubicBezTo>
                    <a:pt x="181" y="2"/>
                    <a:pt x="167"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613;p54"/>
            <p:cNvSpPr/>
            <p:nvPr/>
          </p:nvSpPr>
          <p:spPr>
            <a:xfrm>
              <a:off x="1075676" y="1119624"/>
              <a:ext cx="28381" cy="39979"/>
            </a:xfrm>
            <a:custGeom>
              <a:avLst/>
              <a:gdLst/>
              <a:ahLst/>
              <a:cxnLst/>
              <a:rect l="l" t="t" r="r" b="b"/>
              <a:pathLst>
                <a:path w="624" h="879" extrusionOk="0">
                  <a:moveTo>
                    <a:pt x="183" y="1"/>
                  </a:moveTo>
                  <a:cubicBezTo>
                    <a:pt x="89" y="1"/>
                    <a:pt x="0" y="86"/>
                    <a:pt x="40" y="219"/>
                  </a:cubicBezTo>
                  <a:lnTo>
                    <a:pt x="172" y="592"/>
                  </a:lnTo>
                  <a:cubicBezTo>
                    <a:pt x="204" y="699"/>
                    <a:pt x="267" y="879"/>
                    <a:pt x="402" y="879"/>
                  </a:cubicBezTo>
                  <a:cubicBezTo>
                    <a:pt x="406" y="879"/>
                    <a:pt x="410" y="879"/>
                    <a:pt x="414" y="878"/>
                  </a:cubicBezTo>
                  <a:cubicBezTo>
                    <a:pt x="623" y="867"/>
                    <a:pt x="535" y="603"/>
                    <a:pt x="491" y="494"/>
                  </a:cubicBezTo>
                  <a:cubicBezTo>
                    <a:pt x="436" y="373"/>
                    <a:pt x="392" y="241"/>
                    <a:pt x="337" y="120"/>
                  </a:cubicBezTo>
                  <a:cubicBezTo>
                    <a:pt x="307" y="37"/>
                    <a:pt x="244" y="1"/>
                    <a:pt x="18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614;p54"/>
            <p:cNvSpPr/>
            <p:nvPr/>
          </p:nvSpPr>
          <p:spPr>
            <a:xfrm>
              <a:off x="980709" y="1150598"/>
              <a:ext cx="23787" cy="37250"/>
            </a:xfrm>
            <a:custGeom>
              <a:avLst/>
              <a:gdLst/>
              <a:ahLst/>
              <a:cxnLst/>
              <a:rect l="l" t="t" r="r" b="b"/>
              <a:pathLst>
                <a:path w="523" h="819" extrusionOk="0">
                  <a:moveTo>
                    <a:pt x="126" y="0"/>
                  </a:moveTo>
                  <a:cubicBezTo>
                    <a:pt x="58" y="0"/>
                    <a:pt x="1" y="39"/>
                    <a:pt x="6" y="131"/>
                  </a:cubicBezTo>
                  <a:cubicBezTo>
                    <a:pt x="6" y="263"/>
                    <a:pt x="28" y="384"/>
                    <a:pt x="72" y="505"/>
                  </a:cubicBezTo>
                  <a:cubicBezTo>
                    <a:pt x="127" y="637"/>
                    <a:pt x="204" y="780"/>
                    <a:pt x="347" y="813"/>
                  </a:cubicBezTo>
                  <a:cubicBezTo>
                    <a:pt x="360" y="817"/>
                    <a:pt x="373" y="818"/>
                    <a:pt x="386" y="818"/>
                  </a:cubicBezTo>
                  <a:cubicBezTo>
                    <a:pt x="456" y="818"/>
                    <a:pt x="512" y="769"/>
                    <a:pt x="512" y="703"/>
                  </a:cubicBezTo>
                  <a:cubicBezTo>
                    <a:pt x="523" y="582"/>
                    <a:pt x="457" y="516"/>
                    <a:pt x="413" y="428"/>
                  </a:cubicBezTo>
                  <a:cubicBezTo>
                    <a:pt x="369" y="340"/>
                    <a:pt x="336" y="252"/>
                    <a:pt x="325" y="153"/>
                  </a:cubicBezTo>
                  <a:cubicBezTo>
                    <a:pt x="312" y="61"/>
                    <a:pt x="211" y="0"/>
                    <a:pt x="12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615;p54"/>
            <p:cNvSpPr/>
            <p:nvPr/>
          </p:nvSpPr>
          <p:spPr>
            <a:xfrm>
              <a:off x="1016458" y="1264077"/>
              <a:ext cx="29018" cy="41844"/>
            </a:xfrm>
            <a:custGeom>
              <a:avLst/>
              <a:gdLst/>
              <a:ahLst/>
              <a:cxnLst/>
              <a:rect l="l" t="t" r="r" b="b"/>
              <a:pathLst>
                <a:path w="638" h="920" extrusionOk="0">
                  <a:moveTo>
                    <a:pt x="176" y="1"/>
                  </a:moveTo>
                  <a:cubicBezTo>
                    <a:pt x="78" y="12"/>
                    <a:pt x="1" y="133"/>
                    <a:pt x="56" y="221"/>
                  </a:cubicBezTo>
                  <a:cubicBezTo>
                    <a:pt x="78" y="254"/>
                    <a:pt x="88" y="331"/>
                    <a:pt x="99" y="375"/>
                  </a:cubicBezTo>
                  <a:cubicBezTo>
                    <a:pt x="121" y="430"/>
                    <a:pt x="143" y="485"/>
                    <a:pt x="165" y="540"/>
                  </a:cubicBezTo>
                  <a:cubicBezTo>
                    <a:pt x="209" y="661"/>
                    <a:pt x="275" y="782"/>
                    <a:pt x="374" y="870"/>
                  </a:cubicBezTo>
                  <a:cubicBezTo>
                    <a:pt x="407" y="905"/>
                    <a:pt x="441" y="920"/>
                    <a:pt x="474" y="920"/>
                  </a:cubicBezTo>
                  <a:cubicBezTo>
                    <a:pt x="563" y="920"/>
                    <a:pt x="638" y="807"/>
                    <a:pt x="605" y="694"/>
                  </a:cubicBezTo>
                  <a:lnTo>
                    <a:pt x="605" y="694"/>
                  </a:lnTo>
                  <a:lnTo>
                    <a:pt x="605" y="705"/>
                  </a:lnTo>
                  <a:cubicBezTo>
                    <a:pt x="539" y="518"/>
                    <a:pt x="429" y="364"/>
                    <a:pt x="363" y="177"/>
                  </a:cubicBezTo>
                  <a:cubicBezTo>
                    <a:pt x="330" y="89"/>
                    <a:pt x="275" y="1"/>
                    <a:pt x="176"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616;p54"/>
            <p:cNvSpPr/>
            <p:nvPr/>
          </p:nvSpPr>
          <p:spPr>
            <a:xfrm>
              <a:off x="1048978" y="1366731"/>
              <a:ext cx="28199" cy="41162"/>
            </a:xfrm>
            <a:custGeom>
              <a:avLst/>
              <a:gdLst/>
              <a:ahLst/>
              <a:cxnLst/>
              <a:rect l="l" t="t" r="r" b="b"/>
              <a:pathLst>
                <a:path w="620" h="905" extrusionOk="0">
                  <a:moveTo>
                    <a:pt x="169" y="0"/>
                  </a:moveTo>
                  <a:cubicBezTo>
                    <a:pt x="153" y="0"/>
                    <a:pt x="137" y="3"/>
                    <a:pt x="121" y="9"/>
                  </a:cubicBezTo>
                  <a:cubicBezTo>
                    <a:pt x="33" y="42"/>
                    <a:pt x="0" y="152"/>
                    <a:pt x="44" y="229"/>
                  </a:cubicBezTo>
                  <a:cubicBezTo>
                    <a:pt x="88" y="328"/>
                    <a:pt x="143" y="427"/>
                    <a:pt x="187" y="526"/>
                  </a:cubicBezTo>
                  <a:cubicBezTo>
                    <a:pt x="231" y="636"/>
                    <a:pt x="264" y="735"/>
                    <a:pt x="330" y="834"/>
                  </a:cubicBezTo>
                  <a:cubicBezTo>
                    <a:pt x="367" y="882"/>
                    <a:pt x="416" y="904"/>
                    <a:pt x="463" y="904"/>
                  </a:cubicBezTo>
                  <a:cubicBezTo>
                    <a:pt x="545" y="904"/>
                    <a:pt x="619" y="839"/>
                    <a:pt x="605" y="735"/>
                  </a:cubicBezTo>
                  <a:cubicBezTo>
                    <a:pt x="594" y="526"/>
                    <a:pt x="440" y="295"/>
                    <a:pt x="341" y="119"/>
                  </a:cubicBezTo>
                  <a:cubicBezTo>
                    <a:pt x="305" y="56"/>
                    <a:pt x="24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617;p54"/>
            <p:cNvSpPr/>
            <p:nvPr/>
          </p:nvSpPr>
          <p:spPr>
            <a:xfrm>
              <a:off x="1319235" y="1091652"/>
              <a:ext cx="61083" cy="150001"/>
            </a:xfrm>
            <a:custGeom>
              <a:avLst/>
              <a:gdLst/>
              <a:ahLst/>
              <a:cxnLst/>
              <a:rect l="l" t="t" r="r" b="b"/>
              <a:pathLst>
                <a:path w="1343" h="3298" extrusionOk="0">
                  <a:moveTo>
                    <a:pt x="173" y="1"/>
                  </a:moveTo>
                  <a:cubicBezTo>
                    <a:pt x="85" y="1"/>
                    <a:pt x="1" y="76"/>
                    <a:pt x="41" y="196"/>
                  </a:cubicBezTo>
                  <a:cubicBezTo>
                    <a:pt x="360" y="1196"/>
                    <a:pt x="657" y="2208"/>
                    <a:pt x="1042" y="3187"/>
                  </a:cubicBezTo>
                  <a:cubicBezTo>
                    <a:pt x="1073" y="3264"/>
                    <a:pt x="1132" y="3298"/>
                    <a:pt x="1188" y="3298"/>
                  </a:cubicBezTo>
                  <a:cubicBezTo>
                    <a:pt x="1269" y="3298"/>
                    <a:pt x="1342" y="3227"/>
                    <a:pt x="1316" y="3110"/>
                  </a:cubicBezTo>
                  <a:cubicBezTo>
                    <a:pt x="1031" y="2098"/>
                    <a:pt x="668" y="1109"/>
                    <a:pt x="316" y="108"/>
                  </a:cubicBezTo>
                  <a:cubicBezTo>
                    <a:pt x="290" y="34"/>
                    <a:pt x="230" y="1"/>
                    <a:pt x="17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33916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6885" y="188007"/>
            <a:ext cx="8730229" cy="4767485"/>
          </a:xfrm>
          <a:prstGeom prst="rect">
            <a:avLst/>
          </a:prstGeom>
        </p:spPr>
      </p:pic>
      <p:sp>
        <p:nvSpPr>
          <p:cNvPr id="5" name="Rectangle 4"/>
          <p:cNvSpPr/>
          <p:nvPr/>
        </p:nvSpPr>
        <p:spPr>
          <a:xfrm>
            <a:off x="2193826" y="370446"/>
            <a:ext cx="1095172" cy="537391"/>
          </a:xfrm>
          <a:prstGeom prst="rect">
            <a:avLst/>
          </a:prstGeom>
        </p:spPr>
        <p:txBody>
          <a:bodyPr wrap="none">
            <a:spAutoFit/>
          </a:bodyPr>
          <a:lstStyle/>
          <a:p>
            <a:pPr marL="342900" marR="0" lvl="0" indent="-342900" algn="just" defTabSz="914400" rtl="0" eaLnBrk="1" fontAlgn="auto" latinLnBrk="0" hangingPunct="1">
              <a:lnSpc>
                <a:spcPct val="150000"/>
              </a:lnSpc>
              <a:spcBef>
                <a:spcPts val="600"/>
              </a:spcBef>
              <a:spcAft>
                <a:spcPts val="600"/>
              </a:spcAft>
              <a:buClr>
                <a:srgbClr val="C00000"/>
              </a:buClr>
              <a:buSzTx/>
              <a:buFont typeface="Wingdings" panose="05000000000000000000" pitchFamily="2" charset="2"/>
              <a:buChar char="q"/>
              <a:tabLst/>
              <a:defRPr/>
            </a:pPr>
            <a:r>
              <a:rPr kumimoji="0" lang="en-US" sz="2200" b="1" i="0" u="none" strike="noStrike" kern="0" cap="none" spc="0" normalizeH="0" baseline="0" noProof="0">
                <a:ln>
                  <a:noFill/>
                </a:ln>
                <a:solidFill>
                  <a:srgbClr val="C00000"/>
                </a:solidFill>
                <a:effectLst/>
                <a:uLnTx/>
                <a:uFillTx/>
                <a:latin typeface="Arial"/>
                <a:ea typeface="Dotum" panose="020B0600000101010101" pitchFamily="34" charset="-127"/>
                <a:cs typeface="Times New Roman" panose="02020603050405020304" pitchFamily="18" charset="0"/>
                <a:sym typeface="Arial"/>
              </a:rPr>
              <a:t>HĐ3</a:t>
            </a:r>
            <a:endParaRPr kumimoji="0" lang="en-US" sz="2200" b="0" i="0"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endParaRPr>
          </a:p>
        </p:txBody>
      </p:sp>
      <p:sp>
        <p:nvSpPr>
          <p:cNvPr id="6" name="Rectangle 1"/>
          <p:cNvSpPr>
            <a:spLocks noChangeArrowheads="1"/>
          </p:cNvSpPr>
          <p:nvPr/>
        </p:nvSpPr>
        <p:spPr bwMode="auto">
          <a:xfrm>
            <a:off x="429034" y="923418"/>
            <a:ext cx="5011496"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Tx/>
            </a:pPr>
            <a:r>
              <a:rPr lang="vi-VN" sz="2000">
                <a:solidFill>
                  <a:srgbClr val="000000"/>
                </a:solidFill>
                <a:latin typeface="+mn-lt"/>
              </a:rPr>
              <a:t>Cho điểm O và đường thẳng </a:t>
            </a:r>
            <a:r>
              <a:rPr lang="el-GR" sz="2000">
                <a:solidFill>
                  <a:srgbClr val="000000"/>
                </a:solidFill>
                <a:latin typeface="+mn-lt"/>
              </a:rPr>
              <a:t>Δ </a:t>
            </a:r>
            <a:r>
              <a:rPr lang="vi-VN" sz="2000">
                <a:solidFill>
                  <a:srgbClr val="000000"/>
                </a:solidFill>
                <a:latin typeface="+mn-lt"/>
              </a:rPr>
              <a:t>không đi qua O. Gọi d là đường thẳng đi qua O </a:t>
            </a:r>
            <a:r>
              <a:rPr lang="en-US" sz="2000">
                <a:solidFill>
                  <a:srgbClr val="000000"/>
                </a:solidFill>
                <a:latin typeface="+mn-lt"/>
              </a:rPr>
              <a:t>     </a:t>
            </a:r>
            <a:r>
              <a:rPr lang="vi-VN" sz="2000">
                <a:solidFill>
                  <a:srgbClr val="000000"/>
                </a:solidFill>
                <a:latin typeface="+mn-lt"/>
              </a:rPr>
              <a:t>và song song với </a:t>
            </a:r>
            <a:r>
              <a:rPr lang="el-GR" sz="2000">
                <a:solidFill>
                  <a:srgbClr val="000000"/>
                </a:solidFill>
                <a:latin typeface="+mn-lt"/>
              </a:rPr>
              <a:t>Δ. </a:t>
            </a:r>
            <a:r>
              <a:rPr lang="vi-VN" sz="2000">
                <a:solidFill>
                  <a:srgbClr val="000000"/>
                </a:solidFill>
                <a:latin typeface="+mn-lt"/>
              </a:rPr>
              <a:t>Xét hai mặt phẳng phân biệt tuỳ ý (P) và (Q) cùng chứa d. Trong các mặt phẳng (P), (Q) tương ứng kẻ các đường thẳng a, b cùng đi qua O và vuông góc với d (H.7.16). Giải thích vì sao mp(a, b) đi qua O và vuông góc với </a:t>
            </a:r>
            <a:r>
              <a:rPr lang="el-GR" sz="2000">
                <a:solidFill>
                  <a:srgbClr val="000000"/>
                </a:solidFill>
                <a:latin typeface="+mn-lt"/>
              </a:rPr>
              <a:t>Δ.</a:t>
            </a:r>
            <a:endParaRPr kumimoji="0" lang="vi-VN" altLang="en-US" sz="1900" b="0" i="0" u="none" strike="noStrike" kern="0" cap="none" spc="0" normalizeH="0" baseline="0" noProof="0">
              <a:ln>
                <a:noFill/>
              </a:ln>
              <a:solidFill>
                <a:srgbClr val="000000"/>
              </a:solidFill>
              <a:effectLst/>
              <a:uLnTx/>
              <a:uFillTx/>
              <a:latin typeface="+mn-lt"/>
              <a:ea typeface="Open Sans"/>
              <a:sym typeface="Arial"/>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646054" y="1192694"/>
            <a:ext cx="3073102" cy="2758109"/>
          </a:xfrm>
          <a:prstGeom prst="rect">
            <a:avLst/>
          </a:prstGeom>
        </p:spPr>
      </p:pic>
      <p:pic>
        <p:nvPicPr>
          <p:cNvPr id="9" name="Picture 8"/>
          <p:cNvPicPr>
            <a:picLocks noChangeAspect="1"/>
          </p:cNvPicPr>
          <p:nvPr/>
        </p:nvPicPr>
        <p:blipFill>
          <a:blip r:embed="rId6"/>
          <a:stretch>
            <a:fillRect/>
          </a:stretch>
        </p:blipFill>
        <p:spPr>
          <a:xfrm rot="8883230">
            <a:off x="-12467" y="312422"/>
            <a:ext cx="883001" cy="751862"/>
          </a:xfrm>
          <a:prstGeom prst="rect">
            <a:avLst/>
          </a:prstGeom>
        </p:spPr>
      </p:pic>
      <p:grpSp>
        <p:nvGrpSpPr>
          <p:cNvPr id="10" name="Google Shape;1887;p58"/>
          <p:cNvGrpSpPr/>
          <p:nvPr/>
        </p:nvGrpSpPr>
        <p:grpSpPr>
          <a:xfrm rot="13503394">
            <a:off x="8093297" y="4435395"/>
            <a:ext cx="502345" cy="682851"/>
            <a:chOff x="10478963" y="-3477862"/>
            <a:chExt cx="489325" cy="680500"/>
          </a:xfrm>
        </p:grpSpPr>
        <p:sp>
          <p:nvSpPr>
            <p:cNvPr id="11" name="Google Shape;1888;p58"/>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889;p58"/>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890;p58"/>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891;p58"/>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92;p58"/>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93;p58"/>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94;p58"/>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95;p58"/>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896;p58"/>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897;p58"/>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98;p58"/>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99;p58"/>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900;p58"/>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901;p58"/>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902;p58"/>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903;p58"/>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904;p58"/>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7104596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18" name="Google Shape;911;p39"/>
          <p:cNvSpPr txBox="1">
            <a:spLocks noGrp="1"/>
          </p:cNvSpPr>
          <p:nvPr>
            <p:ph type="title"/>
          </p:nvPr>
        </p:nvSpPr>
        <p:spPr>
          <a:xfrm>
            <a:off x="737358" y="417764"/>
            <a:ext cx="7717500" cy="523200"/>
          </a:xfrm>
          <a:prstGeom prst="rect">
            <a:avLst/>
          </a:prstGeom>
        </p:spPr>
        <p:txBody>
          <a:bodyPr spcFirstLastPara="1" wrap="square" lIns="91425" tIns="91425" rIns="91425" bIns="91425" anchor="t" anchorCtr="0">
            <a:noAutofit/>
          </a:bodyPr>
          <a:lstStyle/>
          <a:p>
            <a:pPr lvl="0"/>
            <a:r>
              <a:rPr lang="en-US" sz="3200" b="1">
                <a:solidFill>
                  <a:srgbClr val="C00000"/>
                </a:solidFill>
                <a:latin typeface="+mj-lt"/>
              </a:rPr>
              <a:t>KHỞI ĐỘNG</a:t>
            </a:r>
          </a:p>
        </p:txBody>
      </p:sp>
      <p:sp>
        <p:nvSpPr>
          <p:cNvPr id="2" name="Rectangle 1"/>
          <p:cNvSpPr/>
          <p:nvPr/>
        </p:nvSpPr>
        <p:spPr>
          <a:xfrm>
            <a:off x="643415" y="990842"/>
            <a:ext cx="7905386" cy="2054409"/>
          </a:xfrm>
          <a:prstGeom prst="rect">
            <a:avLst/>
          </a:prstGeom>
        </p:spPr>
        <p:txBody>
          <a:bodyPr wrap="square">
            <a:spAutoFit/>
          </a:bodyPr>
          <a:lstStyle/>
          <a:p>
            <a:pPr algn="just">
              <a:lnSpc>
                <a:spcPct val="150000"/>
              </a:lnSpc>
            </a:pPr>
            <a:r>
              <a:rPr lang="nl-NL" sz="1700" kern="100">
                <a:latin typeface="+mn-lt"/>
                <a:ea typeface="Calibri" panose="020F0502020204030204" pitchFamily="34" charset="0"/>
                <a:cs typeface="Times New Roman" panose="02020603050405020304" pitchFamily="18" charset="0"/>
              </a:rPr>
              <a:t>Hầu hết các công trình kiến trúc đều được xây dựng theo phương thẳng đứng để có thể vững chãi, mặc dù vậy, cũng có những công trình có phương nghiêng. </a:t>
            </a:r>
            <a:endParaRPr lang="en-US" sz="1700" kern="100">
              <a:latin typeface="+mn-lt"/>
              <a:ea typeface="Calibri" panose="020F0502020204030204" pitchFamily="34" charset="0"/>
              <a:cs typeface="Times New Roman" panose="02020603050405020304" pitchFamily="18" charset="0"/>
            </a:endParaRPr>
          </a:p>
          <a:p>
            <a:pPr algn="just">
              <a:lnSpc>
                <a:spcPct val="150000"/>
              </a:lnSpc>
            </a:pPr>
            <a:r>
              <a:rPr lang="nl-NL" sz="1700" kern="100">
                <a:latin typeface="+mn-lt"/>
                <a:ea typeface="Calibri" panose="020F0502020204030204" pitchFamily="34" charset="0"/>
                <a:cs typeface="Times New Roman" panose="02020603050405020304" pitchFamily="18" charset="0"/>
              </a:rPr>
              <a:t>Nếu đứng tại Quảng trường màu nhiệm ở Pisa bằng mắt thường, ta có thể cảm nhận rằng tháp ngoài cùng bên phải trong hình là nghiêng và các công trình còn lại đều thẳng đứng.</a:t>
            </a:r>
            <a:endParaRPr lang="en-US" sz="1700" kern="100">
              <a:effectLst/>
              <a:latin typeface="+mn-lt"/>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2176342" y="3095129"/>
            <a:ext cx="4773028" cy="16128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6885" y="188007"/>
            <a:ext cx="8730229" cy="4767485"/>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83897" y="1432981"/>
            <a:ext cx="2793857" cy="2507487"/>
          </a:xfrm>
          <a:prstGeom prst="rect">
            <a:avLst/>
          </a:prstGeom>
        </p:spPr>
      </p:pic>
      <p:pic>
        <p:nvPicPr>
          <p:cNvPr id="9" name="Picture 8"/>
          <p:cNvPicPr>
            <a:picLocks noChangeAspect="1"/>
          </p:cNvPicPr>
          <p:nvPr/>
        </p:nvPicPr>
        <p:blipFill>
          <a:blip r:embed="rId6"/>
          <a:stretch>
            <a:fillRect/>
          </a:stretch>
        </p:blipFill>
        <p:spPr>
          <a:xfrm rot="4266684">
            <a:off x="8338914" y="316893"/>
            <a:ext cx="883001" cy="751862"/>
          </a:xfrm>
          <a:prstGeom prst="rect">
            <a:avLst/>
          </a:prstGeom>
        </p:spPr>
      </p:pic>
      <p:grpSp>
        <p:nvGrpSpPr>
          <p:cNvPr id="10" name="Google Shape;1887;p58"/>
          <p:cNvGrpSpPr/>
          <p:nvPr/>
        </p:nvGrpSpPr>
        <p:grpSpPr>
          <a:xfrm rot="16016737">
            <a:off x="590643" y="4453683"/>
            <a:ext cx="502345" cy="682851"/>
            <a:chOff x="10478963" y="-3477862"/>
            <a:chExt cx="489325" cy="680500"/>
          </a:xfrm>
        </p:grpSpPr>
        <p:sp>
          <p:nvSpPr>
            <p:cNvPr id="11" name="Google Shape;1888;p58"/>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2" name="Google Shape;1889;p58"/>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3" name="Google Shape;1890;p58"/>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4" name="Google Shape;1891;p58"/>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5" name="Google Shape;1892;p58"/>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6" name="Google Shape;1893;p58"/>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7" name="Google Shape;1894;p58"/>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8" name="Google Shape;1895;p58"/>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9" name="Google Shape;1896;p58"/>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0" name="Google Shape;1897;p58"/>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1" name="Google Shape;1898;p58"/>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2" name="Google Shape;1899;p58"/>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3" name="Google Shape;1900;p58"/>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4" name="Google Shape;1901;p58"/>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5" name="Google Shape;1902;p58"/>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6" name="Google Shape;1903;p58"/>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7" name="Google Shape;1904;p58"/>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grpSp>
      <p:sp>
        <p:nvSpPr>
          <p:cNvPr id="28" name="Rectangle 27"/>
          <p:cNvSpPr/>
          <p:nvPr/>
        </p:nvSpPr>
        <p:spPr>
          <a:xfrm>
            <a:off x="4179904" y="492769"/>
            <a:ext cx="784189" cy="415498"/>
          </a:xfrm>
          <a:prstGeom prst="rect">
            <a:avLst/>
          </a:prstGeom>
        </p:spPr>
        <p:txBody>
          <a:bodyPr wrap="none">
            <a:spAutoFit/>
          </a:bodyPr>
          <a:lstStyle/>
          <a:p>
            <a:pPr algn="ctr">
              <a:buClrTx/>
              <a:defRPr/>
            </a:pPr>
            <a:r>
              <a:rPr lang="en-US" sz="2100" b="1" i="1" u="sng" kern="1200">
                <a:solidFill>
                  <a:srgbClr val="C00000"/>
                </a:solidFill>
                <a:latin typeface="Arial" panose="020B0604020202020204" pitchFamily="34" charset="0"/>
                <a:ea typeface="+mn-ea"/>
              </a:rPr>
              <a:t>Giải:</a:t>
            </a:r>
            <a:endParaRPr lang="en-US" sz="2100" b="1" i="1" u="sng" kern="1200" dirty="0">
              <a:solidFill>
                <a:srgbClr val="C00000"/>
              </a:solidFill>
              <a:latin typeface="Calibri"/>
              <a:ea typeface="+mn-ea"/>
            </a:endParaRPr>
          </a:p>
        </p:txBody>
      </p:sp>
      <mc:AlternateContent xmlns:mc="http://schemas.openxmlformats.org/markup-compatibility/2006" xmlns:a14="http://schemas.microsoft.com/office/drawing/2010/main">
        <mc:Choice Requires="a14">
          <p:sp>
            <p:nvSpPr>
              <p:cNvPr id="2" name="Rectangle 1"/>
              <p:cNvSpPr/>
              <p:nvPr/>
            </p:nvSpPr>
            <p:spPr>
              <a:xfrm>
                <a:off x="3535014" y="1205702"/>
                <a:ext cx="5043005" cy="3474669"/>
              </a:xfrm>
              <a:prstGeom prst="rect">
                <a:avLst/>
              </a:prstGeom>
            </p:spPr>
            <p:txBody>
              <a:bodyPr wrap="square">
                <a:spAutoFit/>
              </a:bodyPr>
              <a:lstStyle/>
              <a:p>
                <a:pPr algn="just">
                  <a:lnSpc>
                    <a:spcPct val="150000"/>
                  </a:lnSpc>
                </a:pPr>
                <a:r>
                  <a:rPr lang="en-US" sz="1900" kern="100">
                    <a:latin typeface="+mn-lt"/>
                    <a:ea typeface="Malgun Gothic" panose="020B0503020000020004" pitchFamily="34" charset="-127"/>
                    <a:cs typeface="Times New Roman" panose="02020603050405020304" pitchFamily="18" charset="0"/>
                  </a:rPr>
                  <a:t>Ta có: </a:t>
                </a:r>
                <a14:m>
                  <m:oMath xmlns:m="http://schemas.openxmlformats.org/officeDocument/2006/math">
                    <m:d>
                      <m:dPr>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𝑃</m:t>
                        </m:r>
                      </m:e>
                    </m:d>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𝑑</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𝑎</m:t>
                        </m:r>
                      </m:e>
                    </m:d>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𝑄</m:t>
                        </m:r>
                      </m:e>
                    </m:d>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𝑑</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900" kern="100">
                    <a:effectLst/>
                    <a:latin typeface="+mn-lt"/>
                    <a:ea typeface="Malgun Gothic" panose="020B0503020000020004" pitchFamily="34" charset="-127"/>
                    <a:cs typeface="Times New Roman" panose="02020603050405020304" pitchFamily="18" charset="0"/>
                  </a:rPr>
                  <a:t>. </a:t>
                </a:r>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r>
                  <a:rPr lang="en-US" sz="1900" kern="100">
                    <a:effectLst/>
                    <a:latin typeface="+mn-lt"/>
                    <a:ea typeface="Malgun Gothic" panose="020B0503020000020004" pitchFamily="34" charset="-127"/>
                    <a:cs typeface="Times New Roman" panose="02020603050405020304" pitchFamily="18" charset="0"/>
                  </a:rPr>
                  <a:t>Do </a:t>
                </a:r>
                <a14:m>
                  <m:oMath xmlns:m="http://schemas.openxmlformats.org/officeDocument/2006/math">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𝑃</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1900" kern="100">
                    <a:effectLst/>
                    <a:latin typeface="+mn-lt"/>
                    <a:ea typeface="Malgun Gothic" panose="020B0503020000020004" pitchFamily="34" charset="-127"/>
                    <a:cs typeface="Times New Roman" panose="02020603050405020304" pitchFamily="18" charset="0"/>
                  </a:rPr>
                  <a:t>và</a:t>
                </a:r>
                <a14:m>
                  <m:oMath xmlns:m="http://schemas.openxmlformats.org/officeDocument/2006/math">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 (</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𝑄</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1900" kern="100">
                    <a:effectLst/>
                    <a:latin typeface="+mn-lt"/>
                    <a:ea typeface="Malgun Gothic" panose="020B0503020000020004" pitchFamily="34" charset="-127"/>
                    <a:cs typeface="Times New Roman" panose="02020603050405020304" pitchFamily="18" charset="0"/>
                  </a:rPr>
                  <a:t>phân biệt nên</a:t>
                </a:r>
                <a14:m>
                  <m:oMath xmlns:m="http://schemas.openxmlformats.org/officeDocument/2006/math">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 </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𝑎</m:t>
                    </m:r>
                  </m:oMath>
                </a14:m>
                <a:r>
                  <a:rPr lang="en-US" sz="19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1900" kern="100">
                    <a:effectLst/>
                    <a:latin typeface="+mn-lt"/>
                    <a:ea typeface="Malgun Gothic" panose="020B0503020000020004" pitchFamily="34" charset="-127"/>
                    <a:cs typeface="Times New Roman" panose="02020603050405020304" pitchFamily="18" charset="0"/>
                  </a:rPr>
                  <a:t> phân biệt.</a:t>
                </a:r>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d>
                        <m:dPr>
                          <m:begChr m:val=""/>
                          <m:endChr m:val="}"/>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dPr>
                        <m:e>
                          <m:m>
                            <m:mPr>
                              <m:plcHide m:val="on"/>
                              <m:mcs>
                                <m:mc>
                                  <m:mcPr>
                                    <m:count m:val="1"/>
                                    <m:mcJc m:val="center"/>
                                  </m:mcPr>
                                </m:mc>
                              </m:mcs>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mPr>
                            <m:mr>
                              <m:e>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𝑑</m:t>
                                </m:r>
                              </m:e>
                            </m:mr>
                            <m:mr>
                              <m:e>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𝑑</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900" kern="100">
                                    <a:effectLst/>
                                    <a:latin typeface="Cambria Math" panose="02040503050406030204" pitchFamily="18" charset="0"/>
                                    <a:ea typeface="Calibri" panose="020F0502020204030204" pitchFamily="34" charset="0"/>
                                    <a:cs typeface="Times New Roman" panose="02020603050405020304" pitchFamily="18" charset="0"/>
                                  </a:rPr>
                                  <m:t>Δ</m:t>
                                </m:r>
                              </m:e>
                            </m:mr>
                          </m:m>
                        </m:e>
                      </m:d>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900" kern="100">
                          <a:effectLst/>
                          <a:latin typeface="Cambria Math" panose="02040503050406030204" pitchFamily="18" charset="0"/>
                          <a:ea typeface="Calibri" panose="020F0502020204030204" pitchFamily="34" charset="0"/>
                          <a:cs typeface="Times New Roman" panose="02020603050405020304" pitchFamily="18" charset="0"/>
                        </a:rPr>
                        <m:t>Δ</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𝑎</m:t>
                      </m:r>
                    </m:oMath>
                  </m:oMathPara>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d>
                        <m:dPr>
                          <m:begChr m:val=""/>
                          <m:endChr m:val="}"/>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dPr>
                        <m:e>
                          <m:m>
                            <m:mPr>
                              <m:plcHide m:val="on"/>
                              <m:mcs>
                                <m:mc>
                                  <m:mcPr>
                                    <m:count m:val="1"/>
                                    <m:mcJc m:val="center"/>
                                  </m:mcPr>
                                </m:mc>
                              </m:mcs>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mPr>
                            <m:mr>
                              <m:e>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𝑏</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𝑑</m:t>
                                </m:r>
                              </m:e>
                            </m:mr>
                            <m:mr>
                              <m:e>
                                <m:r>
                                  <m:rPr>
                                    <m:sty m:val="p"/>
                                  </m:rPr>
                                  <a:rPr lang="en-US" sz="1900" kern="100">
                                    <a:effectLst/>
                                    <a:latin typeface="Cambria Math" panose="02040503050406030204" pitchFamily="18" charset="0"/>
                                    <a:ea typeface="Calibri" panose="020F0502020204030204" pitchFamily="34" charset="0"/>
                                    <a:cs typeface="Times New Roman" panose="02020603050405020304" pitchFamily="18" charset="0"/>
                                  </a:rPr>
                                  <m:t>d</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e>
                            </m:mr>
                          </m:m>
                        </m:e>
                      </m:d>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900" kern="100">
                          <a:effectLst/>
                          <a:latin typeface="Cambria Math" panose="02040503050406030204" pitchFamily="18" charset="0"/>
                          <a:ea typeface="Calibri" panose="020F0502020204030204" pitchFamily="34" charset="0"/>
                          <a:cs typeface="Times New Roman" panose="02020603050405020304" pitchFamily="18" charset="0"/>
                        </a:rPr>
                        <m:t>Δ</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𝑏</m:t>
                      </m:r>
                    </m:oMath>
                  </m:oMathPara>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r>
                  <a:rPr lang="en-US" sz="1900" kern="100">
                    <a:effectLst/>
                    <a:latin typeface="+mn-lt"/>
                    <a:ea typeface="Calibri" panose="020F0502020204030204" pitchFamily="34" charset="0"/>
                    <a:cs typeface="Times New Roman" panose="02020603050405020304" pitchFamily="18" charset="0"/>
                  </a:rPr>
                  <a:t>Mà </a:t>
                </a:r>
                <a14:m>
                  <m:oMath xmlns:m="http://schemas.openxmlformats.org/officeDocument/2006/math">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𝑏</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𝑂</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𝑚𝑝</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𝑏</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900" kern="100">
                    <a:effectLst/>
                    <a:latin typeface="+mn-lt"/>
                    <a:ea typeface="Calibri" panose="020F0502020204030204" pitchFamily="34" charset="0"/>
                    <a:cs typeface="Times New Roman" panose="02020603050405020304" pitchFamily="18" charset="0"/>
                  </a:rPr>
                  <a:t> đi qua </a:t>
                </a:r>
                <a14:m>
                  <m:oMath xmlns:m="http://schemas.openxmlformats.org/officeDocument/2006/math">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𝑂</m:t>
                    </m:r>
                  </m:oMath>
                </a14:m>
                <a:r>
                  <a:rPr lang="en-US" sz="1900" kern="100">
                    <a:effectLst/>
                    <a:latin typeface="+mn-lt"/>
                    <a:ea typeface="Calibri" panose="020F0502020204030204" pitchFamily="34" charset="0"/>
                    <a:cs typeface="Times New Roman" panose="02020603050405020304" pitchFamily="18" charset="0"/>
                  </a:rPr>
                  <a:t> và vuông góc với </a:t>
                </a:r>
                <a14:m>
                  <m:oMath xmlns:m="http://schemas.openxmlformats.org/officeDocument/2006/math">
                    <m:r>
                      <m:rPr>
                        <m:sty m:val="p"/>
                      </m:rPr>
                      <a:rPr lang="en-US" sz="1900" kern="100">
                        <a:effectLst/>
                        <a:latin typeface="Cambria Math" panose="02040503050406030204" pitchFamily="18" charset="0"/>
                        <a:ea typeface="Calibri" panose="020F0502020204030204" pitchFamily="34" charset="0"/>
                        <a:cs typeface="Times New Roman" panose="02020603050405020304" pitchFamily="18" charset="0"/>
                      </a:rPr>
                      <m:t>Δ</m:t>
                    </m:r>
                  </m:oMath>
                </a14:m>
                <a:r>
                  <a:rPr lang="en-US" sz="1900" kern="100">
                    <a:effectLst/>
                    <a:latin typeface="+mn-lt"/>
                    <a:ea typeface="Calibri" panose="020F0502020204030204" pitchFamily="34" charset="0"/>
                    <a:cs typeface="Times New Roman" panose="02020603050405020304" pitchFamily="18"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3535014" y="1205702"/>
                <a:ext cx="5043005" cy="3474669"/>
              </a:xfrm>
              <a:prstGeom prst="rect">
                <a:avLst/>
              </a:prstGeom>
              <a:blipFill>
                <a:blip r:embed="rId7"/>
                <a:stretch>
                  <a:fillRect l="-1209" r="-1088" b="-526"/>
                </a:stretch>
              </a:blipFill>
            </p:spPr>
            <p:txBody>
              <a:bodyPr/>
              <a:lstStyle/>
              <a:p>
                <a:r>
                  <a:rPr lang="en-US">
                    <a:noFill/>
                  </a:rPr>
                  <a:t> </a:t>
                </a:r>
              </a:p>
            </p:txBody>
          </p:sp>
        </mc:Fallback>
      </mc:AlternateContent>
    </p:spTree>
    <p:extLst>
      <p:ext uri="{BB962C8B-B14F-4D97-AF65-F5344CB8AC3E}">
        <p14:creationId xmlns:p14="http://schemas.microsoft.com/office/powerpoint/2010/main" val="446824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down)">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barn(inVertical)">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barn(inVertical)">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wipe(left)">
                                      <p:cBhvr>
                                        <p:cTn id="3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grpSp>
        <p:nvGrpSpPr>
          <p:cNvPr id="1293" name="Google Shape;1293;p48"/>
          <p:cNvGrpSpPr/>
          <p:nvPr/>
        </p:nvGrpSpPr>
        <p:grpSpPr>
          <a:xfrm rot="10800000">
            <a:off x="7315342" y="300133"/>
            <a:ext cx="1551844" cy="549127"/>
            <a:chOff x="10418321" y="-3066640"/>
            <a:chExt cx="949000" cy="333745"/>
          </a:xfrm>
        </p:grpSpPr>
        <p:sp>
          <p:nvSpPr>
            <p:cNvPr id="1294" name="Google Shape;1294;p4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4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4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4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4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0" name="Google Shape;2540;p49"/>
          <p:cNvSpPr txBox="1">
            <a:spLocks/>
          </p:cNvSpPr>
          <p:nvPr/>
        </p:nvSpPr>
        <p:spPr>
          <a:xfrm>
            <a:off x="3009895" y="461729"/>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US" sz="3000" b="1" i="0" u="none" strike="noStrike" kern="0" cap="none" spc="0" normalizeH="0" baseline="0" noProof="0">
                <a:ln>
                  <a:noFill/>
                </a:ln>
                <a:solidFill>
                  <a:srgbClr val="C00000"/>
                </a:solidFill>
                <a:effectLst/>
                <a:uLnTx/>
                <a:uFillTx/>
                <a:latin typeface="Arial" panose="020B0604020202020204" pitchFamily="34" charset="0"/>
                <a:cs typeface="Maven Pro ExtraBold"/>
                <a:sym typeface="Maven Pro ExtraBold"/>
              </a:rPr>
              <a:t>KẾT LUẬN</a:t>
            </a:r>
            <a:endParaRPr kumimoji="0" lang="vi-VN" sz="3000" b="1" i="0" u="none" strike="noStrike" kern="0" cap="none" spc="0" normalizeH="0" baseline="0" noProof="0">
              <a:ln>
                <a:noFill/>
              </a:ln>
              <a:solidFill>
                <a:srgbClr val="C00000"/>
              </a:solidFill>
              <a:effectLst/>
              <a:uLnTx/>
              <a:uFillTx/>
              <a:latin typeface="Arial" panose="020B0604020202020204" pitchFamily="34" charset="0"/>
              <a:cs typeface="Maven Pro ExtraBold"/>
              <a:sym typeface="Maven Pro ExtraBold"/>
            </a:endParaRPr>
          </a:p>
        </p:txBody>
      </p:sp>
      <p:sp>
        <p:nvSpPr>
          <p:cNvPr id="61" name="Rectangle 60"/>
          <p:cNvSpPr/>
          <p:nvPr/>
        </p:nvSpPr>
        <p:spPr>
          <a:xfrm>
            <a:off x="1054324" y="1185602"/>
            <a:ext cx="7036940" cy="1001941"/>
          </a:xfrm>
          <a:prstGeom prst="rect">
            <a:avLst/>
          </a:prstGeom>
          <a:solidFill>
            <a:srgbClr val="BFDBF7"/>
          </a:solidFill>
          <a:ln w="25400" cap="flat" cmpd="sng" algn="ctr">
            <a:solidFill>
              <a:srgbClr val="FFFFFF"/>
            </a:solidFill>
            <a:prstDash val="solid"/>
          </a:ln>
          <a:effectLst/>
        </p:spPr>
        <p:txBody>
          <a:bodyPr wrap="square">
            <a:spAutoFit/>
          </a:bodyPr>
          <a:lstStyle/>
          <a:p>
            <a:pPr lvl="0" algn="just">
              <a:lnSpc>
                <a:spcPct val="150000"/>
              </a:lnSpc>
              <a:spcBef>
                <a:spcPts val="600"/>
              </a:spcBef>
              <a:spcAft>
                <a:spcPts val="800"/>
              </a:spcAft>
            </a:pPr>
            <a:r>
              <a:rPr lang="vi-VN" sz="2100" kern="100">
                <a:ea typeface="Calibri" panose="020F0502020204030204" pitchFamily="34" charset="0"/>
                <a:cs typeface="Times New Roman" panose="02020603050405020304" pitchFamily="18" charset="0"/>
              </a:rPr>
              <a:t>Có duy nhất một mặt phẳng đi qua một điểm cho trước và vuông góc với một đường thẳng cho trước.</a:t>
            </a:r>
            <a:endParaRPr kumimoji="0" lang="en-US" sz="21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13" name="Rectangle 12"/>
              <p:cNvSpPr/>
              <p:nvPr/>
            </p:nvSpPr>
            <p:spPr>
              <a:xfrm>
                <a:off x="606209" y="2416074"/>
                <a:ext cx="4699181" cy="2331407"/>
              </a:xfrm>
              <a:prstGeom prst="rect">
                <a:avLst/>
              </a:prstGeom>
            </p:spPr>
            <p:txBody>
              <a:bodyPr wrap="square">
                <a:spAutoFit/>
              </a:bodyPr>
              <a:lstStyle/>
              <a:p>
                <a:pPr algn="just">
                  <a:lnSpc>
                    <a:spcPct val="150000"/>
                  </a:lnSpc>
                  <a:spcAft>
                    <a:spcPts val="1200"/>
                  </a:spcAft>
                </a:pPr>
                <a:r>
                  <a:rPr kumimoji="0" lang="en-US" sz="2100" b="1" i="1" u="sng" strike="noStrike" kern="0" cap="none" spc="0" normalizeH="0" baseline="0" noProof="0">
                    <a:ln>
                      <a:noFill/>
                    </a:ln>
                    <a:solidFill>
                      <a:srgbClr val="011C26">
                        <a:lumMod val="90000"/>
                        <a:lumOff val="10000"/>
                      </a:srgbClr>
                    </a:solidFill>
                    <a:effectLst/>
                    <a:uLnTx/>
                    <a:uFillTx/>
                    <a:latin typeface="Arial"/>
                    <a:ea typeface="Dotum" panose="020B0600000101010101" pitchFamily="34" charset="-127"/>
                    <a:cs typeface="Times New Roman" panose="02020603050405020304" pitchFamily="18" charset="0"/>
                    <a:sym typeface="Arial"/>
                  </a:rPr>
                  <a:t>Nhận</a:t>
                </a:r>
                <a:r>
                  <a:rPr kumimoji="0" lang="en-US" sz="2100" b="1" i="1" u="sng" strike="noStrike" kern="0" cap="none" spc="0" normalizeH="0" noProof="0">
                    <a:ln>
                      <a:noFill/>
                    </a:ln>
                    <a:solidFill>
                      <a:srgbClr val="011C26">
                        <a:lumMod val="90000"/>
                        <a:lumOff val="10000"/>
                      </a:srgbClr>
                    </a:solidFill>
                    <a:effectLst/>
                    <a:uLnTx/>
                    <a:uFillTx/>
                    <a:latin typeface="Arial"/>
                    <a:ea typeface="Dotum" panose="020B0600000101010101" pitchFamily="34" charset="-127"/>
                    <a:cs typeface="Times New Roman" panose="02020603050405020304" pitchFamily="18" charset="0"/>
                    <a:sym typeface="Arial"/>
                  </a:rPr>
                  <a:t> xét</a:t>
                </a:r>
                <a:r>
                  <a:rPr kumimoji="0" lang="en-US" sz="2100" b="1" i="1" u="sng" strike="noStrike" kern="0" cap="none" spc="0" normalizeH="0" baseline="0" noProof="0">
                    <a:ln>
                      <a:noFill/>
                    </a:ln>
                    <a:solidFill>
                      <a:srgbClr val="011C26">
                        <a:lumMod val="90000"/>
                        <a:lumOff val="10000"/>
                      </a:srgbClr>
                    </a:solidFill>
                    <a:effectLst/>
                    <a:uLnTx/>
                    <a:uFillTx/>
                    <a:latin typeface="Arial"/>
                    <a:ea typeface="Dotum" panose="020B0600000101010101" pitchFamily="34" charset="-127"/>
                    <a:cs typeface="Times New Roman" panose="02020603050405020304" pitchFamily="18" charset="0"/>
                    <a:sym typeface="Arial"/>
                  </a:rPr>
                  <a:t>:</a:t>
                </a:r>
                <a:r>
                  <a:rPr kumimoji="0" lang="en-US" sz="2100" b="0" i="1" u="none" strike="noStrike" kern="0" cap="none" spc="0" normalizeH="0" baseline="0" noProof="0">
                    <a:ln>
                      <a:noFill/>
                    </a:ln>
                    <a:solidFill>
                      <a:srgbClr val="011C26">
                        <a:lumMod val="90000"/>
                        <a:lumOff val="10000"/>
                      </a:srgbClr>
                    </a:solidFill>
                    <a:effectLst/>
                    <a:uLnTx/>
                    <a:uFillTx/>
                    <a:latin typeface="Arial"/>
                    <a:ea typeface="Dotum" panose="020B0600000101010101" pitchFamily="34" charset="-127"/>
                    <a:cs typeface="Times New Roman" panose="02020603050405020304" pitchFamily="18" charset="0"/>
                    <a:sym typeface="Arial"/>
                  </a:rPr>
                  <a:t> </a:t>
                </a:r>
                <a:r>
                  <a:rPr lang="en-US" sz="1900" kern="100">
                    <a:latin typeface="+mj-lt"/>
                    <a:ea typeface="Calibri" panose="020F0502020204030204" pitchFamily="34" charset="0"/>
                    <a:cs typeface="Times New Roman" panose="02020603050405020304" pitchFamily="18" charset="0"/>
                  </a:rPr>
                  <a:t>Nếu ba đường thẳng đôi một phân biệt </a:t>
                </a:r>
                <a14:m>
                  <m:oMath xmlns:m="http://schemas.openxmlformats.org/officeDocument/2006/math">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𝑏</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𝑐</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1900" kern="100">
                    <a:effectLst/>
                    <a:latin typeface="+mj-lt"/>
                    <a:ea typeface="Malgun Gothic" panose="020B0503020000020004" pitchFamily="34" charset="-127"/>
                    <a:cs typeface="Times New Roman" panose="02020603050405020304" pitchFamily="18" charset="0"/>
                  </a:rPr>
                  <a:t>cùng đi qua điểm O và cùng vuông góc với một đường thẳng </a:t>
                </a:r>
                <a14:m>
                  <m:oMath xmlns:m="http://schemas.openxmlformats.org/officeDocument/2006/math">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900" kern="100">
                    <a:effectLst/>
                    <a:latin typeface="+mj-lt"/>
                    <a:ea typeface="Malgun Gothic" panose="020B0503020000020004" pitchFamily="34" charset="-127"/>
                    <a:cs typeface="Times New Roman" panose="02020603050405020304" pitchFamily="18" charset="0"/>
                  </a:rPr>
                  <a:t> thì ba đường thẳng đó cùng nằm trong mặt phẳng đi qua O và vuông góc với </a:t>
                </a:r>
                <a14:m>
                  <m:oMath xmlns:m="http://schemas.openxmlformats.org/officeDocument/2006/math">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1900" kern="100">
                  <a:effectLst/>
                  <a:latin typeface="+mj-lt"/>
                  <a:ea typeface="Calibri" panose="020F050202020403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606209" y="2416074"/>
                <a:ext cx="4699181" cy="2331407"/>
              </a:xfrm>
              <a:prstGeom prst="rect">
                <a:avLst/>
              </a:prstGeom>
              <a:blipFill>
                <a:blip r:embed="rId3"/>
                <a:stretch>
                  <a:fillRect l="-1556" r="-1297" b="-1044"/>
                </a:stretch>
              </a:blipFill>
            </p:spPr>
            <p:txBody>
              <a:bodyPr/>
              <a:lstStyle/>
              <a:p>
                <a:r>
                  <a:rPr lang="en-US">
                    <a:noFill/>
                  </a:rPr>
                  <a:t> </a:t>
                </a:r>
              </a:p>
            </p:txBody>
          </p:sp>
        </mc:Fallback>
      </mc:AlternateContent>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407083" y="2537035"/>
            <a:ext cx="3315239" cy="2107772"/>
          </a:xfrm>
          <a:prstGeom prst="rect">
            <a:avLst/>
          </a:prstGeom>
        </p:spPr>
      </p:pic>
      <p:pic>
        <p:nvPicPr>
          <p:cNvPr id="4" name="Picture 3"/>
          <p:cNvPicPr>
            <a:picLocks noChangeAspect="1"/>
          </p:cNvPicPr>
          <p:nvPr/>
        </p:nvPicPr>
        <p:blipFill>
          <a:blip r:embed="rId6"/>
          <a:stretch>
            <a:fillRect/>
          </a:stretch>
        </p:blipFill>
        <p:spPr>
          <a:xfrm rot="1460317">
            <a:off x="320644" y="669903"/>
            <a:ext cx="571130" cy="695514"/>
          </a:xfrm>
          <a:prstGeom prst="rect">
            <a:avLst/>
          </a:prstGeom>
        </p:spPr>
      </p:pic>
    </p:spTree>
    <p:extLst>
      <p:ext uri="{BB962C8B-B14F-4D97-AF65-F5344CB8AC3E}">
        <p14:creationId xmlns:p14="http://schemas.microsoft.com/office/powerpoint/2010/main" val="123843274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arn(inVertical)">
                                      <p:cBhvr>
                                        <p:cTn id="10" dur="500"/>
                                        <p:tgtEl>
                                          <p:spTgt spid="6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anim calcmode="lin" valueType="num">
                                      <p:cBhvr>
                                        <p:cTn id="16" dur="500" fill="hold"/>
                                        <p:tgtEl>
                                          <p:spTgt spid="13"/>
                                        </p:tgtEl>
                                        <p:attrNameLst>
                                          <p:attrName>ppt_x</p:attrName>
                                        </p:attrNameLst>
                                      </p:cBhvr>
                                      <p:tavLst>
                                        <p:tav tm="0">
                                          <p:val>
                                            <p:strVal val="#ppt_x"/>
                                          </p:val>
                                        </p:tav>
                                        <p:tav tm="100000">
                                          <p:val>
                                            <p:strVal val="#ppt_x"/>
                                          </p:val>
                                        </p:tav>
                                      </p:tavLst>
                                    </p:anim>
                                    <p:anim calcmode="lin" valueType="num">
                                      <p:cBhvr>
                                        <p:cTn id="17" dur="5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anim calcmode="lin" valueType="num">
                                      <p:cBhvr>
                                        <p:cTn id="21" dur="500" fill="hold"/>
                                        <p:tgtEl>
                                          <p:spTgt spid="3"/>
                                        </p:tgtEl>
                                        <p:attrNameLst>
                                          <p:attrName>ppt_x</p:attrName>
                                        </p:attrNameLst>
                                      </p:cBhvr>
                                      <p:tavLst>
                                        <p:tav tm="0">
                                          <p:val>
                                            <p:strVal val="#ppt_x"/>
                                          </p:val>
                                        </p:tav>
                                        <p:tav tm="100000">
                                          <p:val>
                                            <p:strVal val="#ppt_x"/>
                                          </p:val>
                                        </p:tav>
                                      </p:tavLst>
                                    </p:anim>
                                    <p:anim calcmode="lin" valueType="num">
                                      <p:cBhvr>
                                        <p:cTn id="22"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1209"/>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206885" y="188007"/>
            <a:ext cx="8730229" cy="4767485"/>
          </a:xfrm>
          <a:prstGeom prst="rect">
            <a:avLst/>
          </a:prstGeom>
        </p:spPr>
      </p:pic>
      <p:sp>
        <p:nvSpPr>
          <p:cNvPr id="53" name="Google Shape;735;p18"/>
          <p:cNvSpPr txBox="1">
            <a:spLocks/>
          </p:cNvSpPr>
          <p:nvPr/>
        </p:nvSpPr>
        <p:spPr>
          <a:xfrm>
            <a:off x="234317" y="392106"/>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a:buClr>
                <a:srgbClr val="2D1549"/>
              </a:buClr>
              <a:buSzPts val="1100"/>
              <a:buFont typeface="Arial"/>
              <a:buNone/>
              <a:defRPr/>
            </a:pPr>
            <a:r>
              <a:rPr lang="en-US" sz="2000" b="1">
                <a:solidFill>
                  <a:srgbClr val="FFFFFF"/>
                </a:solidFill>
                <a:highlight>
                  <a:srgbClr val="CE4D8E"/>
                </a:highlight>
                <a:latin typeface="Arial"/>
              </a:rPr>
              <a:t>Ví dụ 2:</a:t>
            </a:r>
            <a:endParaRPr lang="en-US" sz="2000">
              <a:solidFill>
                <a:srgbClr val="FFFFFF"/>
              </a:solidFill>
              <a:highlight>
                <a:srgbClr val="CE4D8E"/>
              </a:highlight>
              <a:latin typeface="Arial"/>
            </a:endParaRPr>
          </a:p>
        </p:txBody>
      </p:sp>
      <mc:AlternateContent xmlns:mc="http://schemas.openxmlformats.org/markup-compatibility/2006" xmlns:a14="http://schemas.microsoft.com/office/drawing/2010/main">
        <mc:Choice Requires="a14">
          <p:sp>
            <p:nvSpPr>
              <p:cNvPr id="55" name="TextBox 54"/>
              <p:cNvSpPr txBox="1"/>
              <p:nvPr/>
            </p:nvSpPr>
            <p:spPr>
              <a:xfrm>
                <a:off x="1375168" y="279470"/>
                <a:ext cx="7393928" cy="1287532"/>
              </a:xfrm>
              <a:prstGeom prst="rect">
                <a:avLst/>
              </a:prstGeom>
              <a:noFill/>
            </p:spPr>
            <p:txBody>
              <a:bodyPr wrap="square" rtlCol="0">
                <a:spAutoFit/>
              </a:bodyPr>
              <a:lstStyle/>
              <a:p>
                <a:pPr lvl="0" algn="just" defTabSz="457200">
                  <a:lnSpc>
                    <a:spcPct val="150000"/>
                  </a:lnSpc>
                  <a:buClrTx/>
                  <a:defRPr/>
                </a:pPr>
                <a:r>
                  <a:rPr lang="vi-VN" sz="1800" kern="1200">
                    <a:solidFill>
                      <a:sysClr val="windowText" lastClr="000000"/>
                    </a:solidFill>
                    <a:latin typeface="Arial" panose="020B0604020202020204" pitchFamily="34" charset="0"/>
                    <a:ea typeface="+mn-ea"/>
                    <a:cs typeface="Arial" panose="020B0604020202020204" pitchFamily="34" charset="0"/>
                  </a:rPr>
                  <a:t>Chứng minh rằng điểm </a:t>
                </a:r>
                <a14:m>
                  <m:oMath xmlns:m="http://schemas.openxmlformats.org/officeDocument/2006/math">
                    <m:r>
                      <a:rPr lang="vi-VN" sz="1800" i="1" kern="1200" smtClean="0">
                        <a:solidFill>
                          <a:sysClr val="windowText" lastClr="000000"/>
                        </a:solidFill>
                        <a:latin typeface="Cambria Math" panose="02040503050406030204" pitchFamily="18" charset="0"/>
                        <a:ea typeface="+mn-ea"/>
                        <a:cs typeface="Arial" panose="020B0604020202020204" pitchFamily="34" charset="0"/>
                      </a:rPr>
                      <m:t>𝑀</m:t>
                    </m:r>
                  </m:oMath>
                </a14:m>
                <a:r>
                  <a:rPr lang="vi-VN" sz="1800" kern="1200">
                    <a:solidFill>
                      <a:sysClr val="windowText" lastClr="000000"/>
                    </a:solidFill>
                    <a:latin typeface="Arial" panose="020B0604020202020204" pitchFamily="34" charset="0"/>
                    <a:ea typeface="+mn-ea"/>
                    <a:cs typeface="Arial" panose="020B0604020202020204" pitchFamily="34" charset="0"/>
                  </a:rPr>
                  <a:t> cách đều hai điểm phân biệt </a:t>
                </a:r>
                <a14:m>
                  <m:oMath xmlns:m="http://schemas.openxmlformats.org/officeDocument/2006/math">
                    <m:r>
                      <a:rPr lang="vi-VN" sz="1800" i="1" kern="1200" smtClean="0">
                        <a:solidFill>
                          <a:sysClr val="windowText" lastClr="000000"/>
                        </a:solidFill>
                        <a:latin typeface="Cambria Math" panose="02040503050406030204" pitchFamily="18" charset="0"/>
                        <a:ea typeface="+mn-ea"/>
                        <a:cs typeface="Arial" panose="020B0604020202020204" pitchFamily="34" charset="0"/>
                      </a:rPr>
                      <m:t>𝐴</m:t>
                    </m:r>
                    <m:r>
                      <a:rPr lang="vi-VN" sz="1800" i="1" kern="1200" smtClean="0">
                        <a:solidFill>
                          <a:sysClr val="windowText" lastClr="000000"/>
                        </a:solidFill>
                        <a:latin typeface="Cambria Math" panose="02040503050406030204" pitchFamily="18" charset="0"/>
                        <a:ea typeface="+mn-ea"/>
                        <a:cs typeface="Arial" panose="020B0604020202020204" pitchFamily="34" charset="0"/>
                      </a:rPr>
                      <m:t>, </m:t>
                    </m:r>
                    <m:r>
                      <a:rPr lang="vi-VN" sz="1800" i="1" kern="1200" smtClean="0">
                        <a:solidFill>
                          <a:sysClr val="windowText" lastClr="000000"/>
                        </a:solidFill>
                        <a:latin typeface="Cambria Math" panose="02040503050406030204" pitchFamily="18" charset="0"/>
                        <a:ea typeface="+mn-ea"/>
                        <a:cs typeface="Arial" panose="020B0604020202020204" pitchFamily="34" charset="0"/>
                      </a:rPr>
                      <m:t>𝐵</m:t>
                    </m:r>
                  </m:oMath>
                </a14:m>
                <a:r>
                  <a:rPr lang="vi-VN" sz="1800" kern="1200">
                    <a:solidFill>
                      <a:sysClr val="windowText" lastClr="000000"/>
                    </a:solidFill>
                    <a:latin typeface="Arial" panose="020B0604020202020204" pitchFamily="34" charset="0"/>
                    <a:ea typeface="+mn-ea"/>
                    <a:cs typeface="Arial" panose="020B0604020202020204" pitchFamily="34" charset="0"/>
                  </a:rPr>
                  <a:t> cho trước khi và chỉ khi </a:t>
                </a:r>
                <a14:m>
                  <m:oMath xmlns:m="http://schemas.openxmlformats.org/officeDocument/2006/math">
                    <m:r>
                      <a:rPr lang="vi-VN" sz="1800" i="1" kern="1200" smtClean="0">
                        <a:solidFill>
                          <a:sysClr val="windowText" lastClr="000000"/>
                        </a:solidFill>
                        <a:latin typeface="Cambria Math" panose="02040503050406030204" pitchFamily="18" charset="0"/>
                        <a:ea typeface="+mn-ea"/>
                        <a:cs typeface="Arial" panose="020B0604020202020204" pitchFamily="34" charset="0"/>
                      </a:rPr>
                      <m:t>𝑀</m:t>
                    </m:r>
                  </m:oMath>
                </a14:m>
                <a:r>
                  <a:rPr lang="vi-VN" sz="1800" kern="1200">
                    <a:solidFill>
                      <a:sysClr val="windowText" lastClr="000000"/>
                    </a:solidFill>
                    <a:latin typeface="Arial" panose="020B0604020202020204" pitchFamily="34" charset="0"/>
                    <a:ea typeface="+mn-ea"/>
                    <a:cs typeface="Arial" panose="020B0604020202020204" pitchFamily="34" charset="0"/>
                  </a:rPr>
                  <a:t> thuộc mặt phẳng đi qua trung điểm của đoạn thẳng </a:t>
                </a:r>
                <a14:m>
                  <m:oMath xmlns:m="http://schemas.openxmlformats.org/officeDocument/2006/math">
                    <m:r>
                      <a:rPr lang="vi-VN" sz="1800" i="1" kern="1200" smtClean="0">
                        <a:solidFill>
                          <a:sysClr val="windowText" lastClr="000000"/>
                        </a:solidFill>
                        <a:latin typeface="Cambria Math" panose="02040503050406030204" pitchFamily="18" charset="0"/>
                        <a:ea typeface="+mn-ea"/>
                        <a:cs typeface="Arial" panose="020B0604020202020204" pitchFamily="34" charset="0"/>
                      </a:rPr>
                      <m:t>𝐴𝐵</m:t>
                    </m:r>
                  </m:oMath>
                </a14:m>
                <a:r>
                  <a:rPr lang="vi-VN" sz="1800" kern="1200">
                    <a:solidFill>
                      <a:sysClr val="windowText" lastClr="000000"/>
                    </a:solidFill>
                    <a:latin typeface="Arial" panose="020B0604020202020204" pitchFamily="34" charset="0"/>
                    <a:ea typeface="+mn-ea"/>
                    <a:cs typeface="Arial" panose="020B0604020202020204" pitchFamily="34" charset="0"/>
                  </a:rPr>
                  <a:t> và vuông góc với đường thẳng </a:t>
                </a:r>
                <a14:m>
                  <m:oMath xmlns:m="http://schemas.openxmlformats.org/officeDocument/2006/math">
                    <m:r>
                      <a:rPr lang="vi-VN" sz="1800" i="1" kern="1200" smtClean="0">
                        <a:solidFill>
                          <a:sysClr val="windowText" lastClr="000000"/>
                        </a:solidFill>
                        <a:latin typeface="Cambria Math" panose="02040503050406030204" pitchFamily="18" charset="0"/>
                        <a:ea typeface="+mn-ea"/>
                        <a:cs typeface="Arial" panose="020B0604020202020204" pitchFamily="34" charset="0"/>
                      </a:rPr>
                      <m:t>𝐴𝐵</m:t>
                    </m:r>
                  </m:oMath>
                </a14:m>
                <a:r>
                  <a:rPr lang="vi-VN" sz="1800" kern="1200">
                    <a:solidFill>
                      <a:sysClr val="windowText" lastClr="000000"/>
                    </a:solidFill>
                    <a:latin typeface="Arial" panose="020B0604020202020204" pitchFamily="34" charset="0"/>
                    <a:ea typeface="+mn-ea"/>
                    <a:cs typeface="Arial" panose="020B0604020202020204" pitchFamily="34" charset="0"/>
                  </a:rPr>
                  <a:t>.</a:t>
                </a:r>
              </a:p>
            </p:txBody>
          </p:sp>
        </mc:Choice>
        <mc:Fallback xmlns="">
          <p:sp>
            <p:nvSpPr>
              <p:cNvPr id="55" name="TextBox 54"/>
              <p:cNvSpPr txBox="1">
                <a:spLocks noRot="1" noChangeAspect="1" noMove="1" noResize="1" noEditPoints="1" noAdjustHandles="1" noChangeArrowheads="1" noChangeShapeType="1" noTextEdit="1"/>
              </p:cNvSpPr>
              <p:nvPr/>
            </p:nvSpPr>
            <p:spPr>
              <a:xfrm>
                <a:off x="1375168" y="279470"/>
                <a:ext cx="7393928" cy="1287532"/>
              </a:xfrm>
              <a:prstGeom prst="rect">
                <a:avLst/>
              </a:prstGeom>
              <a:blipFill>
                <a:blip r:embed="rId4"/>
                <a:stretch>
                  <a:fillRect l="-742" r="-660" b="-7109"/>
                </a:stretch>
              </a:blipFill>
            </p:spPr>
            <p:txBody>
              <a:bodyPr/>
              <a:lstStyle/>
              <a:p>
                <a:r>
                  <a:rPr lang="en-US">
                    <a:noFill/>
                  </a:rPr>
                  <a:t> </a:t>
                </a:r>
              </a:p>
            </p:txBody>
          </p:sp>
        </mc:Fallback>
      </mc:AlternateContent>
      <p:sp>
        <p:nvSpPr>
          <p:cNvPr id="57" name="Rectangle 56"/>
          <p:cNvSpPr/>
          <p:nvPr/>
        </p:nvSpPr>
        <p:spPr>
          <a:xfrm>
            <a:off x="554617" y="1786312"/>
            <a:ext cx="644727" cy="384721"/>
          </a:xfrm>
          <a:prstGeom prst="rect">
            <a:avLst/>
          </a:prstGeom>
        </p:spPr>
        <p:txBody>
          <a:bodyPr wrap="none">
            <a:spAutoFit/>
          </a:bodyPr>
          <a:lstStyle/>
          <a:p>
            <a:pPr algn="ctr">
              <a:buClrTx/>
              <a:defRPr/>
            </a:pPr>
            <a:r>
              <a:rPr lang="en-US" sz="1900" b="1" i="1" u="sng" kern="1200">
                <a:solidFill>
                  <a:srgbClr val="C00000"/>
                </a:solidFill>
                <a:latin typeface="Arial" panose="020B0604020202020204" pitchFamily="34" charset="0"/>
                <a:ea typeface="+mn-ea"/>
              </a:rPr>
              <a:t>Giải</a:t>
            </a:r>
            <a:endParaRPr lang="en-US" sz="1900" b="1" i="1" u="sng" kern="1200" dirty="0">
              <a:solidFill>
                <a:srgbClr val="C00000"/>
              </a:solidFill>
              <a:latin typeface="Calibri"/>
              <a:ea typeface="+mn-ea"/>
            </a:endParaRPr>
          </a:p>
        </p:txBody>
      </p:sp>
      <p:pic>
        <p:nvPicPr>
          <p:cNvPr id="10" name="Picture 9"/>
          <p:cNvPicPr>
            <a:picLocks noChangeAspect="1"/>
          </p:cNvPicPr>
          <p:nvPr/>
        </p:nvPicPr>
        <p:blipFill>
          <a:blip r:embed="rId5"/>
          <a:stretch>
            <a:fillRect/>
          </a:stretch>
        </p:blipFill>
        <p:spPr>
          <a:xfrm rot="20835561">
            <a:off x="8510800" y="1354670"/>
            <a:ext cx="419952" cy="60759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396481" y="1902870"/>
                <a:ext cx="5307976" cy="2949525"/>
              </a:xfrm>
              <a:prstGeom prst="rect">
                <a:avLst/>
              </a:prstGeom>
            </p:spPr>
            <p:txBody>
              <a:bodyPr wrap="square">
                <a:spAutoFit/>
              </a:bodyPr>
              <a:lstStyle/>
              <a:p>
                <a:pPr algn="just">
                  <a:lnSpc>
                    <a:spcPct val="150000"/>
                  </a:lnSpc>
                </a:pPr>
                <a:r>
                  <a:rPr lang="vi-VN" sz="1800">
                    <a:latin typeface="Arial" panose="020B0604020202020204" pitchFamily="34" charset="0"/>
                  </a:rPr>
                  <a:t>Gọi </a:t>
                </a:r>
                <a14:m>
                  <m:oMath xmlns:m="http://schemas.openxmlformats.org/officeDocument/2006/math">
                    <m:r>
                      <a:rPr lang="vi-VN" sz="1800" i="1" smtClean="0">
                        <a:latin typeface="Cambria Math" panose="02040503050406030204" pitchFamily="18" charset="0"/>
                      </a:rPr>
                      <m:t>(</m:t>
                    </m:r>
                    <m:r>
                      <a:rPr lang="vi-VN" sz="1800" i="1" smtClean="0">
                        <a:latin typeface="Cambria Math" panose="02040503050406030204" pitchFamily="18" charset="0"/>
                        <a:ea typeface="Cambria Math" panose="02040503050406030204" pitchFamily="18" charset="0"/>
                      </a:rPr>
                      <m:t>𝛼</m:t>
                    </m:r>
                    <m:r>
                      <a:rPr lang="vi-VN" sz="1800" i="1" smtClean="0">
                        <a:latin typeface="Cambria Math" panose="02040503050406030204" pitchFamily="18" charset="0"/>
                      </a:rPr>
                      <m:t>)</m:t>
                    </m:r>
                  </m:oMath>
                </a14:m>
                <a:r>
                  <a:rPr lang="vi-VN" sz="1800">
                    <a:latin typeface="Arial" panose="020B0604020202020204" pitchFamily="34" charset="0"/>
                  </a:rPr>
                  <a:t> là mặt phẳng đi qua trung điểm </a:t>
                </a:r>
                <a14:m>
                  <m:oMath xmlns:m="http://schemas.openxmlformats.org/officeDocument/2006/math">
                    <m:r>
                      <a:rPr lang="vi-VN" sz="1800" i="1" smtClean="0">
                        <a:latin typeface="Cambria Math" panose="02040503050406030204" pitchFamily="18" charset="0"/>
                      </a:rPr>
                      <m:t>𝐼</m:t>
                    </m:r>
                  </m:oMath>
                </a14:m>
                <a:r>
                  <a:rPr lang="vi-VN" sz="1800">
                    <a:latin typeface="Arial" panose="020B0604020202020204" pitchFamily="34" charset="0"/>
                  </a:rPr>
                  <a:t> của đoạn thẳng </a:t>
                </a:r>
                <a14:m>
                  <m:oMath xmlns:m="http://schemas.openxmlformats.org/officeDocument/2006/math">
                    <m:r>
                      <a:rPr lang="vi-VN" sz="1800" i="1" smtClean="0">
                        <a:latin typeface="Cambria Math" panose="02040503050406030204" pitchFamily="18" charset="0"/>
                      </a:rPr>
                      <m:t>𝐴𝐵</m:t>
                    </m:r>
                  </m:oMath>
                </a14:m>
                <a:r>
                  <a:rPr lang="vi-VN" sz="1800">
                    <a:latin typeface="Arial" panose="020B0604020202020204" pitchFamily="34" charset="0"/>
                  </a:rPr>
                  <a:t> và vuông góc với đường thẳng </a:t>
                </a:r>
                <a14:m>
                  <m:oMath xmlns:m="http://schemas.openxmlformats.org/officeDocument/2006/math">
                    <m:r>
                      <a:rPr lang="vi-VN" sz="1800" i="1" smtClean="0">
                        <a:latin typeface="Cambria Math" panose="02040503050406030204" pitchFamily="18" charset="0"/>
                      </a:rPr>
                      <m:t>𝐴𝐵</m:t>
                    </m:r>
                  </m:oMath>
                </a14:m>
                <a:r>
                  <a:rPr lang="vi-VN" sz="1800">
                    <a:latin typeface="Arial" panose="020B0604020202020204" pitchFamily="34" charset="0"/>
                  </a:rPr>
                  <a:t>. </a:t>
                </a:r>
                <a:endParaRPr lang="en-US" sz="1800">
                  <a:latin typeface="Arial" panose="020B0604020202020204" pitchFamily="34" charset="0"/>
                </a:endParaRPr>
              </a:p>
              <a:p>
                <a:pPr algn="just">
                  <a:lnSpc>
                    <a:spcPct val="150000"/>
                  </a:lnSpc>
                </a:pPr>
                <a:r>
                  <a:rPr lang="vi-VN" sz="1800">
                    <a:latin typeface="Arial" panose="020B0604020202020204" pitchFamily="34" charset="0"/>
                  </a:rPr>
                  <a:t>Ta có </a:t>
                </a:r>
                <a14:m>
                  <m:oMath xmlns:m="http://schemas.openxmlformats.org/officeDocument/2006/math">
                    <m:r>
                      <a:rPr lang="vi-VN" sz="1800" i="1" smtClean="0">
                        <a:latin typeface="Cambria Math" panose="02040503050406030204" pitchFamily="18" charset="0"/>
                      </a:rPr>
                      <m:t>𝑀𝐴</m:t>
                    </m:r>
                    <m:r>
                      <a:rPr lang="vi-VN" sz="1800" i="1" smtClean="0">
                        <a:latin typeface="Cambria Math" panose="02040503050406030204" pitchFamily="18" charset="0"/>
                      </a:rPr>
                      <m:t>=</m:t>
                    </m:r>
                    <m:r>
                      <a:rPr lang="vi-VN" sz="1800" i="1" smtClean="0">
                        <a:latin typeface="Cambria Math" panose="02040503050406030204" pitchFamily="18" charset="0"/>
                      </a:rPr>
                      <m:t>𝑀𝐵</m:t>
                    </m:r>
                  </m:oMath>
                </a14:m>
                <a:r>
                  <a:rPr lang="en-US" sz="1800">
                    <a:latin typeface="Arial" panose="020B0604020202020204" pitchFamily="34" charset="0"/>
                  </a:rPr>
                  <a:t> </a:t>
                </a:r>
                <a:r>
                  <a:rPr lang="vi-VN" sz="1800">
                    <a:latin typeface="Arial" panose="020B0604020202020204" pitchFamily="34" charset="0"/>
                  </a:rPr>
                  <a:t>khi và chỉ khi </a:t>
                </a:r>
                <a14:m>
                  <m:oMath xmlns:m="http://schemas.openxmlformats.org/officeDocument/2006/math">
                    <m:r>
                      <a:rPr lang="vi-VN" sz="1800" i="1" smtClean="0">
                        <a:latin typeface="Cambria Math" panose="02040503050406030204" pitchFamily="18" charset="0"/>
                      </a:rPr>
                      <m:t>𝑀</m:t>
                    </m:r>
                  </m:oMath>
                </a14:m>
                <a:r>
                  <a:rPr lang="vi-VN" sz="1800">
                    <a:latin typeface="Arial" panose="020B0604020202020204" pitchFamily="34" charset="0"/>
                  </a:rPr>
                  <a:t> trùng </a:t>
                </a:r>
                <a14:m>
                  <m:oMath xmlns:m="http://schemas.openxmlformats.org/officeDocument/2006/math">
                    <m:r>
                      <a:rPr lang="vi-VN" sz="1800" i="1" smtClean="0">
                        <a:latin typeface="Cambria Math" panose="02040503050406030204" pitchFamily="18" charset="0"/>
                      </a:rPr>
                      <m:t>𝐼</m:t>
                    </m:r>
                  </m:oMath>
                </a14:m>
                <a:r>
                  <a:rPr lang="vi-VN" sz="1800">
                    <a:latin typeface="Arial" panose="020B0604020202020204" pitchFamily="34" charset="0"/>
                  </a:rPr>
                  <a:t> hoặc tam giác </a:t>
                </a:r>
                <a14:m>
                  <m:oMath xmlns:m="http://schemas.openxmlformats.org/officeDocument/2006/math">
                    <m:r>
                      <a:rPr lang="vi-VN" sz="1800" i="1" smtClean="0">
                        <a:latin typeface="Cambria Math" panose="02040503050406030204" pitchFamily="18" charset="0"/>
                      </a:rPr>
                      <m:t>𝑀𝐴𝐵</m:t>
                    </m:r>
                  </m:oMath>
                </a14:m>
                <a:r>
                  <a:rPr lang="vi-VN" sz="1800">
                    <a:latin typeface="Arial" panose="020B0604020202020204" pitchFamily="34" charset="0"/>
                  </a:rPr>
                  <a:t> cân tại </a:t>
                </a:r>
                <a14:m>
                  <m:oMath xmlns:m="http://schemas.openxmlformats.org/officeDocument/2006/math">
                    <m:r>
                      <a:rPr lang="vi-VN" sz="1800" i="1" smtClean="0">
                        <a:latin typeface="Cambria Math" panose="02040503050406030204" pitchFamily="18" charset="0"/>
                      </a:rPr>
                      <m:t>𝑀</m:t>
                    </m:r>
                  </m:oMath>
                </a14:m>
                <a:r>
                  <a:rPr lang="vi-VN" sz="1800">
                    <a:latin typeface="Arial" panose="020B0604020202020204" pitchFamily="34" charset="0"/>
                  </a:rPr>
                  <a:t>. </a:t>
                </a:r>
                <a:endParaRPr lang="en-US" sz="1800">
                  <a:latin typeface="Arial" panose="020B0604020202020204" pitchFamily="34" charset="0"/>
                </a:endParaRPr>
              </a:p>
              <a:p>
                <a:pPr algn="just">
                  <a:lnSpc>
                    <a:spcPct val="150000"/>
                  </a:lnSpc>
                </a:pPr>
                <a:r>
                  <a:rPr lang="vi-VN" sz="1800">
                    <a:latin typeface="Arial" panose="020B0604020202020204" pitchFamily="34" charset="0"/>
                  </a:rPr>
                  <a:t>Mặt khác, </a:t>
                </a:r>
                <a14:m>
                  <m:oMath xmlns:m="http://schemas.openxmlformats.org/officeDocument/2006/math">
                    <m:r>
                      <a:rPr lang="vi-VN" sz="1800" i="1" smtClean="0">
                        <a:latin typeface="Cambria Math" panose="02040503050406030204" pitchFamily="18" charset="0"/>
                        <a:ea typeface="Cambria Math" panose="02040503050406030204" pitchFamily="18" charset="0"/>
                      </a:rPr>
                      <m:t>∆</m:t>
                    </m:r>
                    <m:r>
                      <a:rPr lang="vi-VN" sz="1800" i="1" smtClean="0">
                        <a:latin typeface="Cambria Math" panose="02040503050406030204" pitchFamily="18" charset="0"/>
                      </a:rPr>
                      <m:t>𝑀𝐴𝐵</m:t>
                    </m:r>
                  </m:oMath>
                </a14:m>
                <a:r>
                  <a:rPr lang="vi-VN" sz="1800">
                    <a:latin typeface="Arial" panose="020B0604020202020204" pitchFamily="34" charset="0"/>
                  </a:rPr>
                  <a:t> cân tại </a:t>
                </a:r>
                <a14:m>
                  <m:oMath xmlns:m="http://schemas.openxmlformats.org/officeDocument/2006/math">
                    <m:r>
                      <a:rPr lang="vi-VN" sz="1800" i="1" smtClean="0">
                        <a:latin typeface="Cambria Math" panose="02040503050406030204" pitchFamily="18" charset="0"/>
                      </a:rPr>
                      <m:t>𝑀</m:t>
                    </m:r>
                  </m:oMath>
                </a14:m>
                <a:r>
                  <a:rPr lang="vi-VN" sz="1800">
                    <a:latin typeface="Arial" panose="020B0604020202020204" pitchFamily="34" charset="0"/>
                  </a:rPr>
                  <a:t> khi và chỉ khi </a:t>
                </a:r>
                <a14:m>
                  <m:oMath xmlns:m="http://schemas.openxmlformats.org/officeDocument/2006/math">
                    <m:r>
                      <a:rPr lang="vi-VN" sz="1800" i="1" smtClean="0">
                        <a:latin typeface="Cambria Math" panose="02040503050406030204" pitchFamily="18" charset="0"/>
                      </a:rPr>
                      <m:t>𝑀</m:t>
                    </m:r>
                    <m:r>
                      <a:rPr lang="en-US" sz="1800" i="1" smtClean="0">
                        <a:latin typeface="Cambria Math" panose="02040503050406030204" pitchFamily="18" charset="0"/>
                      </a:rPr>
                      <m:t>𝐼</m:t>
                    </m:r>
                    <m:r>
                      <a:rPr lang="en-US" sz="1800" kern="100">
                        <a:latin typeface="Cambria Math" panose="02040503050406030204" pitchFamily="18" charset="0"/>
                        <a:ea typeface="Calibri" panose="020F0502020204030204" pitchFamily="34" charset="0"/>
                        <a:cs typeface="Times New Roman" panose="02020603050405020304" pitchFamily="18" charset="0"/>
                      </a:rPr>
                      <m:t>⊥</m:t>
                    </m:r>
                    <m:r>
                      <a:rPr lang="vi-VN" sz="1800" i="1" smtClean="0">
                        <a:latin typeface="Cambria Math" panose="02040503050406030204" pitchFamily="18" charset="0"/>
                      </a:rPr>
                      <m:t>𝐴𝐵</m:t>
                    </m:r>
                  </m:oMath>
                </a14:m>
                <a:r>
                  <a:rPr lang="vi-VN" sz="1800">
                    <a:latin typeface="Arial" panose="020B0604020202020204" pitchFamily="34" charset="0"/>
                  </a:rPr>
                  <a:t>, tức là </a:t>
                </a:r>
                <a14:m>
                  <m:oMath xmlns:m="http://schemas.openxmlformats.org/officeDocument/2006/math">
                    <m:r>
                      <a:rPr lang="vi-VN" sz="1800" i="1" smtClean="0">
                        <a:latin typeface="Cambria Math" panose="02040503050406030204" pitchFamily="18" charset="0"/>
                      </a:rPr>
                      <m:t>𝑀</m:t>
                    </m:r>
                  </m:oMath>
                </a14:m>
                <a:r>
                  <a:rPr lang="vi-VN" sz="1800">
                    <a:latin typeface="Arial" panose="020B0604020202020204" pitchFamily="34" charset="0"/>
                  </a:rPr>
                  <a:t> thuộc mặt phẳng </a:t>
                </a:r>
                <a14:m>
                  <m:oMath xmlns:m="http://schemas.openxmlformats.org/officeDocument/2006/math">
                    <m:r>
                      <a:rPr lang="vi-VN" sz="1800" i="1">
                        <a:latin typeface="Cambria Math" panose="02040503050406030204" pitchFamily="18" charset="0"/>
                      </a:rPr>
                      <m:t>(</m:t>
                    </m:r>
                    <m:r>
                      <a:rPr lang="vi-VN" sz="1800" i="1">
                        <a:latin typeface="Cambria Math" panose="02040503050406030204" pitchFamily="18" charset="0"/>
                        <a:ea typeface="Cambria Math" panose="02040503050406030204" pitchFamily="18" charset="0"/>
                      </a:rPr>
                      <m:t>𝛼</m:t>
                    </m:r>
                    <m:r>
                      <a:rPr lang="vi-VN" sz="1800" i="1">
                        <a:latin typeface="Cambria Math" panose="02040503050406030204" pitchFamily="18" charset="0"/>
                      </a:rPr>
                      <m:t>)</m:t>
                    </m:r>
                  </m:oMath>
                </a14:m>
                <a:r>
                  <a:rPr lang="vi-VN" sz="1800">
                    <a:latin typeface="Arial" panose="020B0604020202020204" pitchFamily="34" charset="0"/>
                  </a:rPr>
                  <a:t>. </a:t>
                </a:r>
                <a:endParaRPr lang="en-US" sz="1800">
                  <a:latin typeface="Arial" panose="020B0604020202020204" pitchFamily="34" charset="0"/>
                </a:endParaRPr>
              </a:p>
              <a:p>
                <a:pPr algn="just">
                  <a:lnSpc>
                    <a:spcPct val="150000"/>
                  </a:lnSpc>
                </a:pPr>
                <a:r>
                  <a:rPr lang="vi-VN" sz="1800">
                    <a:latin typeface="Arial" panose="020B0604020202020204" pitchFamily="34" charset="0"/>
                  </a:rPr>
                  <a:t>Do đó, </a:t>
                </a:r>
                <a14:m>
                  <m:oMath xmlns:m="http://schemas.openxmlformats.org/officeDocument/2006/math">
                    <m:r>
                      <a:rPr lang="vi-VN" sz="1800" i="1" smtClean="0">
                        <a:latin typeface="Cambria Math" panose="02040503050406030204" pitchFamily="18" charset="0"/>
                      </a:rPr>
                      <m:t>𝑀𝐴</m:t>
                    </m:r>
                    <m:r>
                      <a:rPr lang="vi-VN" sz="1800" i="1" smtClean="0">
                        <a:latin typeface="Cambria Math" panose="02040503050406030204" pitchFamily="18" charset="0"/>
                      </a:rPr>
                      <m:t> = </m:t>
                    </m:r>
                    <m:r>
                      <a:rPr lang="vi-VN" sz="1800" i="1" smtClean="0">
                        <a:latin typeface="Cambria Math" panose="02040503050406030204" pitchFamily="18" charset="0"/>
                      </a:rPr>
                      <m:t>𝑀𝐵</m:t>
                    </m:r>
                    <m:r>
                      <a:rPr lang="vi-VN" sz="1800" i="1" smtClean="0">
                        <a:latin typeface="Cambria Math" panose="02040503050406030204" pitchFamily="18" charset="0"/>
                      </a:rPr>
                      <m:t> </m:t>
                    </m:r>
                  </m:oMath>
                </a14:m>
                <a:r>
                  <a:rPr lang="vi-VN" sz="1800">
                    <a:latin typeface="Arial" panose="020B0604020202020204" pitchFamily="34" charset="0"/>
                  </a:rPr>
                  <a:t>khi và chỉ khi </a:t>
                </a:r>
                <a14:m>
                  <m:oMath xmlns:m="http://schemas.openxmlformats.org/officeDocument/2006/math">
                    <m:r>
                      <a:rPr lang="vi-VN" sz="1800" i="1" smtClean="0">
                        <a:latin typeface="Cambria Math" panose="02040503050406030204" pitchFamily="18" charset="0"/>
                      </a:rPr>
                      <m:t>𝑀</m:t>
                    </m:r>
                  </m:oMath>
                </a14:m>
                <a:r>
                  <a:rPr lang="vi-VN" sz="1800">
                    <a:latin typeface="Arial" panose="020B0604020202020204" pitchFamily="34" charset="0"/>
                  </a:rPr>
                  <a:t> thuộc </a:t>
                </a:r>
                <a14:m>
                  <m:oMath xmlns:m="http://schemas.openxmlformats.org/officeDocument/2006/math">
                    <m:r>
                      <a:rPr lang="vi-VN" sz="1800" i="1">
                        <a:latin typeface="Cambria Math" panose="02040503050406030204" pitchFamily="18" charset="0"/>
                      </a:rPr>
                      <m:t>(</m:t>
                    </m:r>
                    <m:r>
                      <a:rPr lang="vi-VN" sz="1800" i="1">
                        <a:latin typeface="Cambria Math" panose="02040503050406030204" pitchFamily="18" charset="0"/>
                        <a:ea typeface="Cambria Math" panose="02040503050406030204" pitchFamily="18" charset="0"/>
                      </a:rPr>
                      <m:t>𝛼</m:t>
                    </m:r>
                    <m:r>
                      <a:rPr lang="vi-VN" sz="1800" i="1">
                        <a:latin typeface="Cambria Math" panose="02040503050406030204" pitchFamily="18" charset="0"/>
                      </a:rPr>
                      <m:t>)</m:t>
                    </m:r>
                  </m:oMath>
                </a14:m>
                <a:r>
                  <a:rPr lang="vi-VN" sz="1800">
                    <a:latin typeface="Arial" panose="020B0604020202020204" pitchFamily="34" charset="0"/>
                  </a:rPr>
                  <a:t>.</a:t>
                </a:r>
                <a:endParaRPr lang="vi-VN" sz="1800"/>
              </a:p>
            </p:txBody>
          </p:sp>
        </mc:Choice>
        <mc:Fallback xmlns="">
          <p:sp>
            <p:nvSpPr>
              <p:cNvPr id="2" name="Rectangle 1"/>
              <p:cNvSpPr>
                <a:spLocks noRot="1" noChangeAspect="1" noMove="1" noResize="1" noEditPoints="1" noAdjustHandles="1" noChangeArrowheads="1" noChangeShapeType="1" noTextEdit="1"/>
              </p:cNvSpPr>
              <p:nvPr/>
            </p:nvSpPr>
            <p:spPr>
              <a:xfrm>
                <a:off x="3396481" y="1902870"/>
                <a:ext cx="5307976" cy="2949525"/>
              </a:xfrm>
              <a:prstGeom prst="rect">
                <a:avLst/>
              </a:prstGeom>
              <a:blipFill>
                <a:blip r:embed="rId6"/>
                <a:stretch>
                  <a:fillRect l="-918" r="-1033" b="-2479"/>
                </a:stretch>
              </a:blipFill>
            </p:spPr>
            <p:txBody>
              <a:bodyPr/>
              <a:lstStyle/>
              <a:p>
                <a:r>
                  <a:rPr lang="en-US">
                    <a:noFill/>
                  </a:rPr>
                  <a:t> </a:t>
                </a:r>
              </a:p>
            </p:txBody>
          </p:sp>
        </mc:Fallback>
      </mc:AlternateContent>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214" y="2248028"/>
            <a:ext cx="2723610" cy="2376350"/>
          </a:xfrm>
          <a:prstGeom prst="rect">
            <a:avLst/>
          </a:prstGeom>
        </p:spPr>
      </p:pic>
      <p:pic>
        <p:nvPicPr>
          <p:cNvPr id="4" name="Picture 3"/>
          <p:cNvPicPr>
            <a:picLocks noChangeAspect="1"/>
          </p:cNvPicPr>
          <p:nvPr/>
        </p:nvPicPr>
        <p:blipFill>
          <a:blip r:embed="rId8"/>
          <a:stretch>
            <a:fillRect/>
          </a:stretch>
        </p:blipFill>
        <p:spPr>
          <a:xfrm rot="21287462">
            <a:off x="193047" y="4316368"/>
            <a:ext cx="290726" cy="6869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randombar(horizontal)">
                                      <p:cBhvr>
                                        <p:cTn id="15" dur="500"/>
                                        <p:tgtEl>
                                          <p:spTgt spid="5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randombar(horizontal)">
                                      <p:cBhvr>
                                        <p:cTn id="25" dur="500"/>
                                        <p:tgtEl>
                                          <p:spTgt spid="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Effect transition="in" filter="wipe(up)">
                                      <p:cBhvr>
                                        <p:cTn id="30" dur="500"/>
                                        <p:tgtEl>
                                          <p:spTgt spid="2">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xEl>
                                              <p:pRg st="2" end="2"/>
                                            </p:txEl>
                                          </p:spTgt>
                                        </p:tgtEl>
                                        <p:attrNameLst>
                                          <p:attrName>style.visibility</p:attrName>
                                        </p:attrNameLst>
                                      </p:cBhvr>
                                      <p:to>
                                        <p:strVal val="visible"/>
                                      </p:to>
                                    </p:set>
                                    <p:animEffect transition="in" filter="fade">
                                      <p:cBhvr>
                                        <p:cTn id="35" dur="500"/>
                                        <p:tgtEl>
                                          <p:spTgt spid="2">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
                                            <p:txEl>
                                              <p:pRg st="3" end="3"/>
                                            </p:txEl>
                                          </p:spTgt>
                                        </p:tgtEl>
                                        <p:attrNameLst>
                                          <p:attrName>style.visibility</p:attrName>
                                        </p:attrNameLst>
                                      </p:cBhvr>
                                      <p:to>
                                        <p:strVal val="visible"/>
                                      </p:to>
                                    </p:set>
                                    <p:animEffect transition="in" filter="wipe(left)">
                                      <p:cBhvr>
                                        <p:cTn id="4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5" grpId="0"/>
      <p:bldP spid="5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sp>
        <p:nvSpPr>
          <p:cNvPr id="41" name="Google Shape;2540;p49"/>
          <p:cNvSpPr txBox="1">
            <a:spLocks/>
          </p:cNvSpPr>
          <p:nvPr/>
        </p:nvSpPr>
        <p:spPr>
          <a:xfrm>
            <a:off x="1122323" y="636102"/>
            <a:ext cx="1266243" cy="5724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lvl="0" algn="ctr">
              <a:buClr>
                <a:srgbClr val="070185"/>
              </a:buClr>
            </a:pPr>
            <a:r>
              <a:rPr lang="en-US" sz="2600" b="1" i="1" u="sng">
                <a:solidFill>
                  <a:srgbClr val="C00000"/>
                </a:solidFill>
                <a:latin typeface="Arial" panose="020B0604020202020204" pitchFamily="34" charset="0"/>
              </a:rPr>
              <a:t>Chú ý:</a:t>
            </a:r>
            <a:endParaRPr kumimoji="0" lang="vi-VN" sz="2600" b="1" i="1" u="sng" strike="noStrike" kern="0" cap="none" spc="0" normalizeH="0" baseline="0" noProof="0">
              <a:ln>
                <a:noFill/>
              </a:ln>
              <a:solidFill>
                <a:srgbClr val="C00000"/>
              </a:solidFill>
              <a:effectLst/>
              <a:uLnTx/>
              <a:uFillTx/>
              <a:latin typeface="Arial" panose="020B0604020202020204" pitchFamily="34" charset="0"/>
              <a:sym typeface="Maven Pro ExtraBold"/>
            </a:endParaRPr>
          </a:p>
        </p:txBody>
      </p:sp>
      <p:pic>
        <p:nvPicPr>
          <p:cNvPr id="8" name="Picture 7"/>
          <p:cNvPicPr>
            <a:picLocks noChangeAspect="1"/>
          </p:cNvPicPr>
          <p:nvPr/>
        </p:nvPicPr>
        <p:blipFill>
          <a:blip r:embed="rId3"/>
          <a:stretch>
            <a:fillRect/>
          </a:stretch>
        </p:blipFill>
        <p:spPr>
          <a:xfrm>
            <a:off x="7823881" y="3710341"/>
            <a:ext cx="703295" cy="1042886"/>
          </a:xfrm>
          <a:prstGeom prst="rect">
            <a:avLst/>
          </a:prstGeom>
        </p:spPr>
      </p:pic>
      <p:sp>
        <p:nvSpPr>
          <p:cNvPr id="2" name="Rectangle 1"/>
          <p:cNvSpPr/>
          <p:nvPr/>
        </p:nvSpPr>
        <p:spPr>
          <a:xfrm>
            <a:off x="7952891" y="890545"/>
            <a:ext cx="785593" cy="8587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Rectangle 5"/>
              <p:cNvSpPr/>
              <p:nvPr/>
            </p:nvSpPr>
            <p:spPr>
              <a:xfrm>
                <a:off x="1154127" y="1296061"/>
                <a:ext cx="6830568" cy="2568717"/>
              </a:xfrm>
              <a:prstGeom prst="rect">
                <a:avLst/>
              </a:prstGeom>
            </p:spPr>
            <p:txBody>
              <a:bodyPr wrap="square">
                <a:spAutoFit/>
              </a:bodyPr>
              <a:lstStyle/>
              <a:p>
                <a:pPr algn="just">
                  <a:lnSpc>
                    <a:spcPct val="150000"/>
                  </a:lnSpc>
                  <a:spcAft>
                    <a:spcPts val="1200"/>
                  </a:spcAft>
                </a:pPr>
                <a:r>
                  <a:rPr lang="en-US" sz="2200" kern="100">
                    <a:latin typeface="+mn-lt"/>
                    <a:ea typeface="Calibri" panose="020F0502020204030204" pitchFamily="34" charset="0"/>
                    <a:cs typeface="Times New Roman" panose="02020603050405020304" pitchFamily="18" charset="0"/>
                  </a:rPr>
                  <a:t>Mặt phẳng đi qua trung điểm của đoạn thẳng </a:t>
                </a:r>
                <a14:m>
                  <m:oMath xmlns:m="http://schemas.openxmlformats.org/officeDocument/2006/math">
                    <m:r>
                      <a:rPr lang="en-US" sz="2200" i="1" kern="100">
                        <a:effectLst/>
                        <a:latin typeface="Cambria Math" panose="02040503050406030204" pitchFamily="18" charset="0"/>
                        <a:ea typeface="Calibri" panose="020F0502020204030204" pitchFamily="34" charset="0"/>
                        <a:cs typeface="Times New Roman" panose="02020603050405020304" pitchFamily="18" charset="0"/>
                      </a:rPr>
                      <m:t>𝐴𝐵</m:t>
                    </m:r>
                    <m:r>
                      <a:rPr lang="en-US" sz="2200" i="1" kern="10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2200" kern="100">
                    <a:effectLst/>
                    <a:latin typeface="+mn-lt"/>
                    <a:ea typeface="Calibri" panose="020F0502020204030204" pitchFamily="34" charset="0"/>
                    <a:cs typeface="Times New Roman" panose="02020603050405020304" pitchFamily="18" charset="0"/>
                  </a:rPr>
                  <a:t>và vuông góc với đường thẳng </a:t>
                </a:r>
                <a14:m>
                  <m:oMath xmlns:m="http://schemas.openxmlformats.org/officeDocument/2006/math">
                    <m:r>
                      <a:rPr lang="en-US" sz="2200" i="1" kern="100">
                        <a:effectLst/>
                        <a:latin typeface="Cambria Math" panose="02040503050406030204" pitchFamily="18" charset="0"/>
                        <a:ea typeface="Calibri" panose="020F0502020204030204" pitchFamily="34" charset="0"/>
                        <a:cs typeface="Times New Roman" panose="02020603050405020304" pitchFamily="18" charset="0"/>
                      </a:rPr>
                      <m:t>𝐴𝐵</m:t>
                    </m:r>
                  </m:oMath>
                </a14:m>
                <a:r>
                  <a:rPr lang="en-US" sz="2200" kern="100">
                    <a:effectLst/>
                    <a:latin typeface="+mn-lt"/>
                    <a:ea typeface="Calibri" panose="020F0502020204030204" pitchFamily="34" charset="0"/>
                    <a:cs typeface="Times New Roman" panose="02020603050405020304" pitchFamily="18" charset="0"/>
                  </a:rPr>
                  <a:t> được gọi là đường trung trực của đoạn thẳng </a:t>
                </a:r>
                <a14:m>
                  <m:oMath xmlns:m="http://schemas.openxmlformats.org/officeDocument/2006/math">
                    <m:r>
                      <a:rPr lang="en-US" sz="2200" i="1" kern="100">
                        <a:effectLst/>
                        <a:latin typeface="Cambria Math" panose="02040503050406030204" pitchFamily="18" charset="0"/>
                        <a:ea typeface="Calibri" panose="020F0502020204030204" pitchFamily="34" charset="0"/>
                        <a:cs typeface="Times New Roman" panose="02020603050405020304" pitchFamily="18" charset="0"/>
                      </a:rPr>
                      <m:t>𝐴𝐵</m:t>
                    </m:r>
                  </m:oMath>
                </a14:m>
                <a:r>
                  <a:rPr lang="en-US" sz="2200" kern="100">
                    <a:effectLst/>
                    <a:latin typeface="+mn-lt"/>
                    <a:ea typeface="Calibri" panose="020F0502020204030204" pitchFamily="34" charset="0"/>
                    <a:cs typeface="Times New Roman" panose="02020603050405020304" pitchFamily="18" charset="0"/>
                  </a:rPr>
                  <a:t>. Mặt phẳng trung trực của đoạn thẳng </a:t>
                </a:r>
                <a14:m>
                  <m:oMath xmlns:m="http://schemas.openxmlformats.org/officeDocument/2006/math">
                    <m:r>
                      <a:rPr lang="en-US" sz="2200" i="1" kern="100">
                        <a:effectLst/>
                        <a:latin typeface="Cambria Math" panose="02040503050406030204" pitchFamily="18" charset="0"/>
                        <a:ea typeface="Calibri" panose="020F0502020204030204" pitchFamily="34" charset="0"/>
                        <a:cs typeface="Times New Roman" panose="02020603050405020304" pitchFamily="18" charset="0"/>
                      </a:rPr>
                      <m:t>𝐴𝐵</m:t>
                    </m:r>
                  </m:oMath>
                </a14:m>
                <a:r>
                  <a:rPr lang="en-US" sz="2200" kern="100">
                    <a:effectLst/>
                    <a:latin typeface="+mn-lt"/>
                    <a:ea typeface="Calibri" panose="020F0502020204030204" pitchFamily="34" charset="0"/>
                    <a:cs typeface="Times New Roman" panose="02020603050405020304" pitchFamily="18" charset="0"/>
                  </a:rPr>
                  <a:t> là tập hợp các điểm cách đều </a:t>
                </a:r>
                <a14:m>
                  <m:oMath xmlns:m="http://schemas.openxmlformats.org/officeDocument/2006/math">
                    <m:r>
                      <a:rPr lang="en-US" sz="2200" i="1" kern="100">
                        <a:effectLst/>
                        <a:latin typeface="Cambria Math" panose="02040503050406030204" pitchFamily="18" charset="0"/>
                        <a:ea typeface="Calibri" panose="020F0502020204030204" pitchFamily="34" charset="0"/>
                        <a:cs typeface="Times New Roman" panose="02020603050405020304" pitchFamily="18" charset="0"/>
                      </a:rPr>
                      <m:t>𝐴</m:t>
                    </m:r>
                    <m:r>
                      <a:rPr lang="en-US" sz="22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2200" i="1" kern="100">
                        <a:effectLst/>
                        <a:latin typeface="Cambria Math" panose="02040503050406030204" pitchFamily="18" charset="0"/>
                        <a:ea typeface="Calibri" panose="020F0502020204030204" pitchFamily="34" charset="0"/>
                        <a:cs typeface="Times New Roman" panose="02020603050405020304" pitchFamily="18" charset="0"/>
                      </a:rPr>
                      <m:t>𝐵</m:t>
                    </m:r>
                    <m:r>
                      <a:rPr lang="en-US" sz="2200" i="1"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2200" kern="100">
                  <a:latin typeface="+mn-lt"/>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154127" y="1296061"/>
                <a:ext cx="6830568" cy="2568717"/>
              </a:xfrm>
              <a:prstGeom prst="rect">
                <a:avLst/>
              </a:prstGeom>
              <a:blipFill>
                <a:blip r:embed="rId4"/>
                <a:stretch>
                  <a:fillRect l="-1160" r="-1070"/>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1126"/>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206885" y="188007"/>
            <a:ext cx="8730229" cy="4767485"/>
          </a:xfrm>
          <a:prstGeom prst="rect">
            <a:avLst/>
          </a:prstGeom>
        </p:spPr>
      </p:pic>
      <p:grpSp>
        <p:nvGrpSpPr>
          <p:cNvPr id="50" name="Google Shape;1475;p51"/>
          <p:cNvGrpSpPr/>
          <p:nvPr/>
        </p:nvGrpSpPr>
        <p:grpSpPr>
          <a:xfrm rot="18974261">
            <a:off x="17994" y="442684"/>
            <a:ext cx="1029200" cy="410686"/>
            <a:chOff x="10418321" y="-3066640"/>
            <a:chExt cx="949000" cy="333745"/>
          </a:xfrm>
        </p:grpSpPr>
        <p:sp>
          <p:nvSpPr>
            <p:cNvPr id="51" name="Google Shape;1476;p51"/>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477;p51"/>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478;p51"/>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479;p51"/>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480;p51"/>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Rectangle 13"/>
          <p:cNvSpPr/>
          <p:nvPr/>
        </p:nvSpPr>
        <p:spPr>
          <a:xfrm>
            <a:off x="3995543" y="315244"/>
            <a:ext cx="1095172" cy="537391"/>
          </a:xfrm>
          <a:prstGeom prst="rect">
            <a:avLst/>
          </a:prstGeom>
        </p:spPr>
        <p:txBody>
          <a:bodyPr wrap="none">
            <a:spAutoFit/>
          </a:bodyPr>
          <a:lstStyle/>
          <a:p>
            <a:pPr marL="342900" indent="-342900" algn="just">
              <a:lnSpc>
                <a:spcPct val="150000"/>
              </a:lnSpc>
              <a:spcBef>
                <a:spcPts val="600"/>
              </a:spcBef>
              <a:spcAft>
                <a:spcPts val="600"/>
              </a:spcAft>
              <a:buClr>
                <a:srgbClr val="C00000"/>
              </a:buClr>
              <a:buFont typeface="Wingdings" panose="05000000000000000000" pitchFamily="2" charset="2"/>
              <a:buChar char="q"/>
            </a:pPr>
            <a:r>
              <a:rPr lang="en-US" sz="2200" b="1">
                <a:solidFill>
                  <a:srgbClr val="C00000"/>
                </a:solidFill>
                <a:latin typeface="+mn-lt"/>
                <a:ea typeface="Dotum" panose="020B0600000101010101" pitchFamily="34" charset="-127"/>
                <a:cs typeface="Times New Roman" panose="02020603050405020304" pitchFamily="18" charset="0"/>
              </a:rPr>
              <a:t>HĐ4</a:t>
            </a:r>
            <a:endParaRPr lang="en-US" sz="2200">
              <a:solidFill>
                <a:srgbClr val="C00000"/>
              </a:solidFill>
              <a:effectLst/>
              <a:latin typeface="+mn-lt"/>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5" name="Rectangle 1"/>
              <p:cNvSpPr>
                <a:spLocks noChangeArrowheads="1"/>
              </p:cNvSpPr>
              <p:nvPr/>
            </p:nvSpPr>
            <p:spPr bwMode="auto">
              <a:xfrm>
                <a:off x="858302" y="921500"/>
                <a:ext cx="7369654" cy="140807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pPr>
                <a:r>
                  <a:rPr lang="vi-VN" sz="1900">
                    <a:solidFill>
                      <a:srgbClr val="000000"/>
                    </a:solidFill>
                    <a:latin typeface="+mn-lt"/>
                  </a:rPr>
                  <a:t>Cho mặt phẳng </a:t>
                </a:r>
                <a14:m>
                  <m:oMath xmlns:m="http://schemas.openxmlformats.org/officeDocument/2006/math">
                    <m:r>
                      <a:rPr lang="vi-VN" sz="1900" i="1" smtClean="0">
                        <a:solidFill>
                          <a:srgbClr val="000000"/>
                        </a:solidFill>
                        <a:latin typeface="Cambria Math" panose="02040503050406030204" pitchFamily="18" charset="0"/>
                      </a:rPr>
                      <m:t>(</m:t>
                    </m:r>
                    <m:r>
                      <a:rPr lang="vi-VN" sz="1900" i="1" smtClean="0">
                        <a:solidFill>
                          <a:srgbClr val="000000"/>
                        </a:solidFill>
                        <a:latin typeface="Cambria Math" panose="02040503050406030204" pitchFamily="18" charset="0"/>
                      </a:rPr>
                      <m:t>𝑃</m:t>
                    </m:r>
                    <m:r>
                      <a:rPr lang="vi-VN" sz="1900" i="1" smtClean="0">
                        <a:solidFill>
                          <a:srgbClr val="000000"/>
                        </a:solidFill>
                        <a:latin typeface="Cambria Math" panose="02040503050406030204" pitchFamily="18" charset="0"/>
                      </a:rPr>
                      <m:t>)</m:t>
                    </m:r>
                  </m:oMath>
                </a14:m>
                <a:r>
                  <a:rPr lang="vi-VN" sz="1900">
                    <a:solidFill>
                      <a:srgbClr val="000000"/>
                    </a:solidFill>
                    <a:latin typeface="+mn-lt"/>
                  </a:rPr>
                  <a:t> và điểm </a:t>
                </a:r>
                <a14:m>
                  <m:oMath xmlns:m="http://schemas.openxmlformats.org/officeDocument/2006/math">
                    <m:r>
                      <a:rPr lang="vi-VN" sz="1900" i="1" smtClean="0">
                        <a:solidFill>
                          <a:srgbClr val="000000"/>
                        </a:solidFill>
                        <a:latin typeface="Cambria Math" panose="02040503050406030204" pitchFamily="18" charset="0"/>
                      </a:rPr>
                      <m:t>𝑂</m:t>
                    </m:r>
                  </m:oMath>
                </a14:m>
                <a:r>
                  <a:rPr lang="vi-VN" sz="1900">
                    <a:solidFill>
                      <a:srgbClr val="000000"/>
                    </a:solidFill>
                    <a:latin typeface="+mn-lt"/>
                  </a:rPr>
                  <a:t>. Trong mặt phẳng </a:t>
                </a:r>
                <a14:m>
                  <m:oMath xmlns:m="http://schemas.openxmlformats.org/officeDocument/2006/math">
                    <m:r>
                      <a:rPr lang="vi-VN" sz="1900" i="1" smtClean="0">
                        <a:solidFill>
                          <a:srgbClr val="000000"/>
                        </a:solidFill>
                        <a:latin typeface="Cambria Math" panose="02040503050406030204" pitchFamily="18" charset="0"/>
                      </a:rPr>
                      <m:t>(</m:t>
                    </m:r>
                    <m:r>
                      <a:rPr lang="vi-VN" sz="1900" i="1" smtClean="0">
                        <a:solidFill>
                          <a:srgbClr val="000000"/>
                        </a:solidFill>
                        <a:latin typeface="Cambria Math" panose="02040503050406030204" pitchFamily="18" charset="0"/>
                      </a:rPr>
                      <m:t>𝑃</m:t>
                    </m:r>
                    <m:r>
                      <a:rPr lang="vi-VN" sz="1900" i="1" smtClean="0">
                        <a:solidFill>
                          <a:srgbClr val="000000"/>
                        </a:solidFill>
                        <a:latin typeface="Cambria Math" panose="02040503050406030204" pitchFamily="18" charset="0"/>
                      </a:rPr>
                      <m:t>)</m:t>
                    </m:r>
                  </m:oMath>
                </a14:m>
                <a:r>
                  <a:rPr lang="vi-VN" sz="1900">
                    <a:solidFill>
                      <a:srgbClr val="000000"/>
                    </a:solidFill>
                    <a:latin typeface="+mn-lt"/>
                  </a:rPr>
                  <a:t>, lấy hai đường thẳng cắt nhau </a:t>
                </a:r>
                <a14:m>
                  <m:oMath xmlns:m="http://schemas.openxmlformats.org/officeDocument/2006/math">
                    <m:r>
                      <a:rPr lang="vi-VN" sz="1900" i="1" smtClean="0">
                        <a:solidFill>
                          <a:srgbClr val="000000"/>
                        </a:solidFill>
                        <a:latin typeface="Cambria Math" panose="02040503050406030204" pitchFamily="18" charset="0"/>
                      </a:rPr>
                      <m:t>𝑎</m:t>
                    </m:r>
                    <m:r>
                      <a:rPr lang="vi-VN" sz="1900" i="1" smtClean="0">
                        <a:solidFill>
                          <a:srgbClr val="000000"/>
                        </a:solidFill>
                        <a:latin typeface="Cambria Math" panose="02040503050406030204" pitchFamily="18" charset="0"/>
                      </a:rPr>
                      <m:t>, </m:t>
                    </m:r>
                    <m:r>
                      <a:rPr lang="vi-VN" sz="1900" i="1" smtClean="0">
                        <a:solidFill>
                          <a:srgbClr val="000000"/>
                        </a:solidFill>
                        <a:latin typeface="Cambria Math" panose="02040503050406030204" pitchFamily="18" charset="0"/>
                      </a:rPr>
                      <m:t>𝑏</m:t>
                    </m:r>
                    <m:r>
                      <a:rPr lang="vi-VN" sz="1900" i="1" smtClean="0">
                        <a:solidFill>
                          <a:srgbClr val="000000"/>
                        </a:solidFill>
                        <a:latin typeface="Cambria Math" panose="02040503050406030204" pitchFamily="18" charset="0"/>
                      </a:rPr>
                      <m:t> </m:t>
                    </m:r>
                  </m:oMath>
                </a14:m>
                <a:r>
                  <a:rPr lang="vi-VN" sz="1900">
                    <a:solidFill>
                      <a:srgbClr val="000000"/>
                    </a:solidFill>
                    <a:latin typeface="+mn-lt"/>
                  </a:rPr>
                  <a:t>tuỳ ý. Gọi </a:t>
                </a:r>
                <a14:m>
                  <m:oMath xmlns:m="http://schemas.openxmlformats.org/officeDocument/2006/math">
                    <m:r>
                      <a:rPr lang="vi-VN" sz="1900" i="1" smtClean="0">
                        <a:solidFill>
                          <a:srgbClr val="000000"/>
                        </a:solidFill>
                        <a:latin typeface="Cambria Math" panose="02040503050406030204" pitchFamily="18" charset="0"/>
                      </a:rPr>
                      <m:t>(</m:t>
                    </m:r>
                    <m:r>
                      <a:rPr lang="el-GR" sz="1900" i="1">
                        <a:solidFill>
                          <a:srgbClr val="000000"/>
                        </a:solidFill>
                        <a:latin typeface="Cambria Math" panose="02040503050406030204" pitchFamily="18" charset="0"/>
                      </a:rPr>
                      <m:t>𝛼</m:t>
                    </m:r>
                    <m:r>
                      <a:rPr lang="el-GR" sz="1900" i="1">
                        <a:solidFill>
                          <a:srgbClr val="000000"/>
                        </a:solidFill>
                        <a:latin typeface="Cambria Math" panose="02040503050406030204" pitchFamily="18" charset="0"/>
                      </a:rPr>
                      <m:t>),(</m:t>
                    </m:r>
                    <m:r>
                      <a:rPr lang="el-GR" sz="1900" i="1">
                        <a:solidFill>
                          <a:srgbClr val="000000"/>
                        </a:solidFill>
                        <a:latin typeface="Cambria Math" panose="02040503050406030204" pitchFamily="18" charset="0"/>
                      </a:rPr>
                      <m:t>𝛽</m:t>
                    </m:r>
                    <m:r>
                      <a:rPr lang="el-GR" sz="1900" i="1" smtClean="0">
                        <a:solidFill>
                          <a:srgbClr val="000000"/>
                        </a:solidFill>
                        <a:latin typeface="Cambria Math" panose="02040503050406030204" pitchFamily="18" charset="0"/>
                      </a:rPr>
                      <m:t>)</m:t>
                    </m:r>
                  </m:oMath>
                </a14:m>
                <a:r>
                  <a:rPr lang="el-GR" sz="1900">
                    <a:solidFill>
                      <a:srgbClr val="000000"/>
                    </a:solidFill>
                    <a:latin typeface="+mn-lt"/>
                  </a:rPr>
                  <a:t> </a:t>
                </a:r>
                <a:r>
                  <a:rPr lang="vi-VN" sz="1900">
                    <a:solidFill>
                      <a:srgbClr val="000000"/>
                    </a:solidFill>
                    <a:latin typeface="+mn-lt"/>
                  </a:rPr>
                  <a:t>là các mặt phẳng qua </a:t>
                </a:r>
                <a14:m>
                  <m:oMath xmlns:m="http://schemas.openxmlformats.org/officeDocument/2006/math">
                    <m:r>
                      <a:rPr lang="vi-VN" sz="1900" i="1" smtClean="0">
                        <a:solidFill>
                          <a:srgbClr val="000000"/>
                        </a:solidFill>
                        <a:latin typeface="Cambria Math" panose="02040503050406030204" pitchFamily="18" charset="0"/>
                      </a:rPr>
                      <m:t>𝑂</m:t>
                    </m:r>
                  </m:oMath>
                </a14:m>
                <a:r>
                  <a:rPr lang="vi-VN" sz="1900">
                    <a:solidFill>
                      <a:srgbClr val="000000"/>
                    </a:solidFill>
                    <a:latin typeface="+mn-lt"/>
                  </a:rPr>
                  <a:t> và tương ứng vuông góc với </a:t>
                </a:r>
                <a14:m>
                  <m:oMath xmlns:m="http://schemas.openxmlformats.org/officeDocument/2006/math">
                    <m:r>
                      <a:rPr lang="vi-VN" sz="1900" i="1" smtClean="0">
                        <a:solidFill>
                          <a:srgbClr val="000000"/>
                        </a:solidFill>
                        <a:latin typeface="Cambria Math" panose="02040503050406030204" pitchFamily="18" charset="0"/>
                      </a:rPr>
                      <m:t>𝑎</m:t>
                    </m:r>
                    <m:r>
                      <a:rPr lang="vi-VN" sz="1900" i="1" smtClean="0">
                        <a:solidFill>
                          <a:srgbClr val="000000"/>
                        </a:solidFill>
                        <a:latin typeface="Cambria Math" panose="02040503050406030204" pitchFamily="18" charset="0"/>
                      </a:rPr>
                      <m:t>, </m:t>
                    </m:r>
                    <m:r>
                      <a:rPr lang="vi-VN" sz="1900" i="1" smtClean="0">
                        <a:solidFill>
                          <a:srgbClr val="000000"/>
                        </a:solidFill>
                        <a:latin typeface="Cambria Math" panose="02040503050406030204" pitchFamily="18" charset="0"/>
                      </a:rPr>
                      <m:t>𝑏</m:t>
                    </m:r>
                    <m:r>
                      <a:rPr lang="vi-VN" sz="1900" i="1" smtClean="0">
                        <a:solidFill>
                          <a:srgbClr val="000000"/>
                        </a:solidFill>
                        <a:latin typeface="Cambria Math" panose="02040503050406030204" pitchFamily="18" charset="0"/>
                      </a:rPr>
                      <m:t> </m:t>
                    </m:r>
                  </m:oMath>
                </a14:m>
                <a:r>
                  <a:rPr lang="vi-VN" sz="1900">
                    <a:solidFill>
                      <a:srgbClr val="000000"/>
                    </a:solidFill>
                    <a:latin typeface="+mn-lt"/>
                  </a:rPr>
                  <a:t>(H.7.19).</a:t>
                </a:r>
              </a:p>
            </p:txBody>
          </p:sp>
        </mc:Choice>
        <mc:Fallback xmlns="">
          <p:sp>
            <p:nvSpPr>
              <p:cNvPr id="15" name="Rectangle 1"/>
              <p:cNvSpPr>
                <a:spLocks noRot="1" noChangeAspect="1" noMove="1" noResize="1" noEditPoints="1" noAdjustHandles="1" noChangeArrowheads="1" noChangeShapeType="1" noTextEdit="1"/>
              </p:cNvSpPr>
              <p:nvPr/>
            </p:nvSpPr>
            <p:spPr bwMode="auto">
              <a:xfrm>
                <a:off x="858302" y="921500"/>
                <a:ext cx="7369654" cy="1408078"/>
              </a:xfrm>
              <a:prstGeom prst="rect">
                <a:avLst/>
              </a:prstGeom>
              <a:blipFill>
                <a:blip r:embed="rId4"/>
                <a:stretch>
                  <a:fillRect l="-827" r="-744" b="-303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883978" y="2364495"/>
                <a:ext cx="3950416" cy="2285241"/>
              </a:xfrm>
              <a:prstGeom prst="rect">
                <a:avLst/>
              </a:prstGeom>
            </p:spPr>
            <p:txBody>
              <a:bodyPr wrap="square">
                <a:spAutoFit/>
              </a:bodyPr>
              <a:lstStyle/>
              <a:p>
                <a:pPr algn="just">
                  <a:lnSpc>
                    <a:spcPct val="150000"/>
                  </a:lnSpc>
                </a:pPr>
                <a:r>
                  <a:rPr lang="vi-VN" sz="1900">
                    <a:latin typeface="+mn-lt"/>
                  </a:rPr>
                  <a:t>a) Giải thích vì sao hai mặt phẳng</a:t>
                </a:r>
                <a:r>
                  <a:rPr lang="en-US" sz="1900">
                    <a:latin typeface="+mn-lt"/>
                  </a:rPr>
                  <a:t> </a:t>
                </a:r>
                <a14:m>
                  <m:oMath xmlns:m="http://schemas.openxmlformats.org/officeDocument/2006/math">
                    <m:r>
                      <a:rPr lang="vi-VN" sz="1900" i="1" smtClean="0">
                        <a:latin typeface="Cambria Math" panose="02040503050406030204" pitchFamily="18" charset="0"/>
                      </a:rPr>
                      <m:t>(</m:t>
                    </m:r>
                    <m:r>
                      <a:rPr lang="el-GR" sz="1900" i="1">
                        <a:latin typeface="Cambria Math" panose="02040503050406030204" pitchFamily="18" charset="0"/>
                      </a:rPr>
                      <m:t>𝛼</m:t>
                    </m:r>
                    <m:r>
                      <a:rPr lang="el-GR" sz="1900" i="1">
                        <a:latin typeface="Cambria Math" panose="02040503050406030204" pitchFamily="18" charset="0"/>
                      </a:rPr>
                      <m:t>),(</m:t>
                    </m:r>
                    <m:r>
                      <a:rPr lang="el-GR" sz="1900" i="1">
                        <a:latin typeface="Cambria Math" panose="02040503050406030204" pitchFamily="18" charset="0"/>
                      </a:rPr>
                      <m:t>𝛽</m:t>
                    </m:r>
                    <m:r>
                      <a:rPr lang="el-GR" sz="1900" i="1" smtClean="0">
                        <a:latin typeface="Cambria Math" panose="02040503050406030204" pitchFamily="18" charset="0"/>
                      </a:rPr>
                      <m:t>)</m:t>
                    </m:r>
                    <m:r>
                      <a:rPr lang="en-US" sz="1900" i="1" smtClean="0">
                        <a:latin typeface="Cambria Math" panose="02040503050406030204" pitchFamily="18" charset="0"/>
                      </a:rPr>
                      <m:t> </m:t>
                    </m:r>
                  </m:oMath>
                </a14:m>
                <a:r>
                  <a:rPr lang="el-GR" sz="1900">
                    <a:latin typeface="+mn-lt"/>
                  </a:rPr>
                  <a:t> </a:t>
                </a:r>
                <a:r>
                  <a:rPr lang="vi-VN" sz="1900">
                    <a:latin typeface="+mn-lt"/>
                  </a:rPr>
                  <a:t>cắt nhau theo một đường thẳng </a:t>
                </a:r>
                <a14:m>
                  <m:oMath xmlns:m="http://schemas.openxmlformats.org/officeDocument/2006/math">
                    <m:r>
                      <m:rPr>
                        <m:sty m:val="p"/>
                      </m:rPr>
                      <a:rPr lang="el-GR" sz="1900" i="0" smtClean="0">
                        <a:latin typeface="Cambria Math" panose="02040503050406030204" pitchFamily="18" charset="0"/>
                      </a:rPr>
                      <m:t>Δ</m:t>
                    </m:r>
                  </m:oMath>
                </a14:m>
                <a:r>
                  <a:rPr lang="el-GR" sz="1900">
                    <a:latin typeface="+mn-lt"/>
                  </a:rPr>
                  <a:t> </a:t>
                </a:r>
                <a:r>
                  <a:rPr lang="vi-VN" sz="1900">
                    <a:latin typeface="+mn-lt"/>
                  </a:rPr>
                  <a:t>đi qua </a:t>
                </a:r>
                <a14:m>
                  <m:oMath xmlns:m="http://schemas.openxmlformats.org/officeDocument/2006/math">
                    <m:r>
                      <a:rPr lang="vi-VN" sz="1900" i="1" smtClean="0">
                        <a:latin typeface="Cambria Math" panose="02040503050406030204" pitchFamily="18" charset="0"/>
                      </a:rPr>
                      <m:t>𝑂</m:t>
                    </m:r>
                  </m:oMath>
                </a14:m>
                <a:r>
                  <a:rPr lang="vi-VN" sz="1900">
                    <a:latin typeface="+mn-lt"/>
                  </a:rPr>
                  <a:t>.</a:t>
                </a:r>
              </a:p>
              <a:p>
                <a:pPr algn="just">
                  <a:lnSpc>
                    <a:spcPct val="150000"/>
                  </a:lnSpc>
                </a:pPr>
                <a:r>
                  <a:rPr lang="vi-VN" sz="1900">
                    <a:latin typeface="+mn-lt"/>
                  </a:rPr>
                  <a:t>b) Nêu nhận xét về mối quan hệ giữa </a:t>
                </a:r>
                <a14:m>
                  <m:oMath xmlns:m="http://schemas.openxmlformats.org/officeDocument/2006/math">
                    <m:r>
                      <m:rPr>
                        <m:sty m:val="p"/>
                      </m:rPr>
                      <a:rPr lang="el-GR" sz="1900">
                        <a:latin typeface="Cambria Math" panose="02040503050406030204" pitchFamily="18" charset="0"/>
                      </a:rPr>
                      <m:t>Δ</m:t>
                    </m:r>
                    <m:r>
                      <a:rPr lang="el-GR" sz="1900" i="1">
                        <a:latin typeface="Cambria Math" panose="02040503050406030204" pitchFamily="18" charset="0"/>
                      </a:rPr>
                      <m:t> </m:t>
                    </m:r>
                  </m:oMath>
                </a14:m>
                <a:r>
                  <a:rPr lang="vi-VN" sz="1900">
                    <a:latin typeface="+mn-lt"/>
                  </a:rPr>
                  <a:t>và </a:t>
                </a:r>
                <a14:m>
                  <m:oMath xmlns:m="http://schemas.openxmlformats.org/officeDocument/2006/math">
                    <m:d>
                      <m:dPr>
                        <m:ctrlPr>
                          <a:rPr lang="vi-VN" sz="1900" i="1">
                            <a:latin typeface="Cambria Math" panose="02040503050406030204" pitchFamily="18" charset="0"/>
                          </a:rPr>
                        </m:ctrlPr>
                      </m:dPr>
                      <m:e>
                        <m:r>
                          <a:rPr lang="vi-VN" sz="1900" i="1">
                            <a:latin typeface="Cambria Math" panose="02040503050406030204" pitchFamily="18" charset="0"/>
                          </a:rPr>
                          <m:t>𝑃</m:t>
                        </m:r>
                      </m:e>
                    </m:d>
                    <m:r>
                      <a:rPr lang="en-US" sz="1900" b="0" i="0" smtClean="0">
                        <a:latin typeface="Cambria Math" panose="02040503050406030204" pitchFamily="18" charset="0"/>
                      </a:rPr>
                      <m:t>.</m:t>
                    </m:r>
                  </m:oMath>
                </a14:m>
                <a:endParaRPr lang="vi-VN" sz="1900">
                  <a:latin typeface="+mn-lt"/>
                </a:endParaRPr>
              </a:p>
            </p:txBody>
          </p:sp>
        </mc:Choice>
        <mc:Fallback xmlns="">
          <p:sp>
            <p:nvSpPr>
              <p:cNvPr id="12" name="Rectangle 11"/>
              <p:cNvSpPr>
                <a:spLocks noRot="1" noChangeAspect="1" noMove="1" noResize="1" noEditPoints="1" noAdjustHandles="1" noChangeArrowheads="1" noChangeShapeType="1" noTextEdit="1"/>
              </p:cNvSpPr>
              <p:nvPr/>
            </p:nvSpPr>
            <p:spPr>
              <a:xfrm>
                <a:off x="883978" y="2364495"/>
                <a:ext cx="3950416" cy="2285241"/>
              </a:xfrm>
              <a:prstGeom prst="rect">
                <a:avLst/>
              </a:prstGeom>
              <a:blipFill>
                <a:blip r:embed="rId5"/>
                <a:stretch>
                  <a:fillRect l="-1389" r="-1543" b="-1067"/>
                </a:stretch>
              </a:blipFill>
            </p:spPr>
            <p:txBody>
              <a:bodyPr/>
              <a:lstStyle/>
              <a:p>
                <a:r>
                  <a:rPr lang="en-US">
                    <a:noFill/>
                  </a:rPr>
                  <a:t> </a:t>
                </a:r>
              </a:p>
            </p:txBody>
          </p:sp>
        </mc:Fallback>
      </mc:AlternateContent>
      <p:pic>
        <p:nvPicPr>
          <p:cNvPr id="18" name="Picture 17"/>
          <p:cNvPicPr>
            <a:picLocks noChangeAspect="1"/>
          </p:cNvPicPr>
          <p:nvPr/>
        </p:nvPicPr>
        <p:blipFill>
          <a:blip r:embed="rId6"/>
          <a:stretch>
            <a:fillRect/>
          </a:stretch>
        </p:blipFill>
        <p:spPr>
          <a:xfrm>
            <a:off x="5441843" y="2000581"/>
            <a:ext cx="2786113" cy="2755631"/>
          </a:xfrm>
          <a:prstGeom prst="rect">
            <a:avLst/>
          </a:prstGeom>
        </p:spPr>
      </p:pic>
      <p:pic>
        <p:nvPicPr>
          <p:cNvPr id="19" name="Picture 18"/>
          <p:cNvPicPr>
            <a:picLocks noChangeAspect="1"/>
          </p:cNvPicPr>
          <p:nvPr/>
        </p:nvPicPr>
        <p:blipFill>
          <a:blip r:embed="rId7"/>
          <a:stretch>
            <a:fillRect/>
          </a:stretch>
        </p:blipFill>
        <p:spPr>
          <a:xfrm rot="15461742">
            <a:off x="-49623" y="4384273"/>
            <a:ext cx="978535" cy="5468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1126"/>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206885" y="188007"/>
            <a:ext cx="8730229" cy="4767485"/>
          </a:xfrm>
          <a:prstGeom prst="rect">
            <a:avLst/>
          </a:prstGeom>
        </p:spPr>
      </p:pic>
      <p:grpSp>
        <p:nvGrpSpPr>
          <p:cNvPr id="50" name="Google Shape;1475;p51"/>
          <p:cNvGrpSpPr/>
          <p:nvPr/>
        </p:nvGrpSpPr>
        <p:grpSpPr>
          <a:xfrm rot="11639970">
            <a:off x="8015202" y="240908"/>
            <a:ext cx="1029200" cy="385546"/>
            <a:chOff x="10418321" y="-3066640"/>
            <a:chExt cx="949000" cy="333745"/>
          </a:xfrm>
        </p:grpSpPr>
        <p:sp>
          <p:nvSpPr>
            <p:cNvPr id="51" name="Google Shape;1476;p51"/>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477;p51"/>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478;p51"/>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479;p51"/>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480;p51"/>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8" name="Picture 17"/>
          <p:cNvPicPr>
            <a:picLocks noChangeAspect="1"/>
          </p:cNvPicPr>
          <p:nvPr/>
        </p:nvPicPr>
        <p:blipFill>
          <a:blip r:embed="rId4"/>
          <a:stretch>
            <a:fillRect/>
          </a:stretch>
        </p:blipFill>
        <p:spPr>
          <a:xfrm>
            <a:off x="439641" y="690170"/>
            <a:ext cx="2743491" cy="2713475"/>
          </a:xfrm>
          <a:prstGeom prst="rect">
            <a:avLst/>
          </a:prstGeom>
        </p:spPr>
      </p:pic>
      <p:pic>
        <p:nvPicPr>
          <p:cNvPr id="19" name="Picture 18"/>
          <p:cNvPicPr>
            <a:picLocks noChangeAspect="1"/>
          </p:cNvPicPr>
          <p:nvPr/>
        </p:nvPicPr>
        <p:blipFill>
          <a:blip r:embed="rId5"/>
          <a:stretch>
            <a:fillRect/>
          </a:stretch>
        </p:blipFill>
        <p:spPr>
          <a:xfrm rot="15461742">
            <a:off x="-49623" y="4384273"/>
            <a:ext cx="978535" cy="546828"/>
          </a:xfrm>
          <a:prstGeom prst="rect">
            <a:avLst/>
          </a:prstGeom>
        </p:spPr>
      </p:pic>
      <p:sp>
        <p:nvSpPr>
          <p:cNvPr id="16" name="Rectangle 15"/>
          <p:cNvSpPr/>
          <p:nvPr/>
        </p:nvSpPr>
        <p:spPr>
          <a:xfrm>
            <a:off x="488679" y="457293"/>
            <a:ext cx="644727" cy="384721"/>
          </a:xfrm>
          <a:prstGeom prst="rect">
            <a:avLst/>
          </a:prstGeom>
        </p:spPr>
        <p:txBody>
          <a:bodyPr wrap="none">
            <a:spAutoFit/>
          </a:bodyPr>
          <a:lstStyle/>
          <a:p>
            <a:pPr algn="ctr">
              <a:buClrTx/>
              <a:defRPr/>
            </a:pPr>
            <a:r>
              <a:rPr lang="en-US" sz="1900" b="1" i="1" u="sng" kern="1200">
                <a:solidFill>
                  <a:srgbClr val="C00000"/>
                </a:solidFill>
                <a:latin typeface="Arial" panose="020B0604020202020204" pitchFamily="34" charset="0"/>
                <a:ea typeface="+mn-ea"/>
              </a:rPr>
              <a:t>Giải</a:t>
            </a:r>
            <a:endParaRPr lang="en-US" sz="1900" b="1" i="1" u="sng" kern="1200" dirty="0">
              <a:solidFill>
                <a:srgbClr val="C00000"/>
              </a:solidFill>
              <a:latin typeface="Calibri"/>
              <a:ea typeface="+mn-ea"/>
            </a:endParaRPr>
          </a:p>
        </p:txBody>
      </p:sp>
      <mc:AlternateContent xmlns:mc="http://schemas.openxmlformats.org/markup-compatibility/2006" xmlns:a14="http://schemas.microsoft.com/office/drawing/2010/main">
        <mc:Choice Requires="a14">
          <p:sp>
            <p:nvSpPr>
              <p:cNvPr id="2" name="Rectangle 1"/>
              <p:cNvSpPr/>
              <p:nvPr/>
            </p:nvSpPr>
            <p:spPr>
              <a:xfrm>
                <a:off x="3638602" y="613325"/>
                <a:ext cx="4768394" cy="4247317"/>
              </a:xfrm>
              <a:prstGeom prst="rect">
                <a:avLst/>
              </a:prstGeom>
            </p:spPr>
            <p:txBody>
              <a:bodyPr wrap="square">
                <a:spAutoFit/>
              </a:bodyPr>
              <a:lstStyle/>
              <a:p>
                <a:pPr algn="just">
                  <a:lnSpc>
                    <a:spcPct val="150000"/>
                  </a:lnSpc>
                </a:pPr>
                <a:r>
                  <a:rPr lang="en-US" sz="1800" kern="100">
                    <a:latin typeface="+mn-lt"/>
                    <a:ea typeface="Calibri" panose="020F0502020204030204" pitchFamily="34" charset="0"/>
                    <a:cs typeface="Times New Roman" panose="02020603050405020304" pitchFamily="18" charset="0"/>
                  </a:rPr>
                  <a:t>a) Vì </a:t>
                </a:r>
                <a14:m>
                  <m:oMath xmlns:m="http://schemas.openxmlformats.org/officeDocument/2006/math">
                    <m:d>
                      <m:d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𝛼</m:t>
                        </m:r>
                      </m:e>
                    </m:d>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800" kern="100">
                        <a:effectLst/>
                        <a:latin typeface="Cambria Math" panose="02040503050406030204" pitchFamily="18" charset="0"/>
                        <a:ea typeface="Calibri" panose="020F0502020204030204" pitchFamily="34" charset="0"/>
                        <a:cs typeface="Times New Roman" panose="02020603050405020304" pitchFamily="18" charset="0"/>
                      </a:rPr>
                      <m:t>a</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1800" kern="100">
                        <a:effectLst/>
                        <a:latin typeface="Cambria Math" panose="02040503050406030204" pitchFamily="18" charset="0"/>
                        <a:ea typeface="Calibri" panose="020F0502020204030204" pitchFamily="34" charset="0"/>
                        <a:cs typeface="Times New Roman" panose="02020603050405020304" pitchFamily="18" charset="0"/>
                      </a:rPr>
                      <m:t>a</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1800" kern="100">
                            <a:effectLst/>
                            <a:latin typeface="Cambria Math" panose="02040503050406030204" pitchFamily="18" charset="0"/>
                            <a:ea typeface="Calibri" panose="020F0502020204030204" pitchFamily="34" charset="0"/>
                            <a:cs typeface="Times New Roman" panose="02020603050405020304" pitchFamily="18" charset="0"/>
                          </a:rPr>
                          <m:t>P</m:t>
                        </m:r>
                      </m:e>
                    </m:d>
                  </m:oMath>
                </a14:m>
                <a:endParaRPr lang="en-US" sz="1800" i="1" kern="100">
                  <a:effectLst/>
                  <a:latin typeface="+mn-lt"/>
                  <a:ea typeface="Calibri" panose="020F0502020204030204" pitchFamily="34" charset="0"/>
                  <a:cs typeface="Times New Roman" panose="02020603050405020304" pitchFamily="18" charset="0"/>
                </a:endParaRPr>
              </a:p>
              <a:p>
                <a:pPr algn="just">
                  <a:lnSpc>
                    <a:spcPct val="150000"/>
                  </a:lnSpc>
                </a:pPr>
                <a14:m>
                  <m:oMath xmlns:m="http://schemas.openxmlformats.org/officeDocument/2006/math">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𝛼</m:t>
                        </m:r>
                      </m:e>
                    </m:d>
                  </m:oMath>
                </a14:m>
                <a:r>
                  <a:rPr lang="en-US" sz="18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𝑃</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800" kern="100">
                    <a:effectLst/>
                    <a:latin typeface="+mn-lt"/>
                    <a:ea typeface="Malgun Gothic" panose="020B0503020000020004" pitchFamily="34" charset="-127"/>
                    <a:cs typeface="Times New Roman" panose="02020603050405020304" pitchFamily="18" charset="0"/>
                  </a:rPr>
                  <a:t> cắt nhau theo một giao tuyến </a:t>
                </a:r>
                <a14:m>
                  <m:oMath xmlns:m="http://schemas.openxmlformats.org/officeDocument/2006/math">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𝑛</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1800" kern="100">
                  <a:effectLst/>
                  <a:latin typeface="+mn-lt"/>
                  <a:ea typeface="Calibri" panose="020F0502020204030204" pitchFamily="34" charset="0"/>
                  <a:cs typeface="Times New Roman" panose="02020603050405020304" pitchFamily="18" charset="0"/>
                </a:endParaRPr>
              </a:p>
              <a:p>
                <a:pPr algn="just">
                  <a:lnSpc>
                    <a:spcPct val="150000"/>
                  </a:lnSpc>
                </a:pPr>
                <a:r>
                  <a:rPr lang="en-US" sz="1800" kern="100">
                    <a:effectLst/>
                    <a:latin typeface="+mn-lt"/>
                    <a:ea typeface="Malgun Gothic" panose="020B0503020000020004" pitchFamily="34" charset="-127"/>
                    <a:cs typeface="Times New Roman" panose="02020603050405020304" pitchFamily="18" charset="0"/>
                  </a:rPr>
                  <a:t>Tương tự </a:t>
                </a:r>
                <a14:m>
                  <m:oMath xmlns:m="http://schemas.openxmlformats.org/officeDocument/2006/math">
                    <m:d>
                      <m:dPr>
                        <m:ctrlP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𝛽</m:t>
                        </m:r>
                      </m:e>
                    </m:d>
                  </m:oMath>
                </a14:m>
                <a:r>
                  <a:rPr lang="en-US" sz="18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𝑃</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800" kern="100">
                    <a:effectLst/>
                    <a:latin typeface="+mn-lt"/>
                    <a:ea typeface="Malgun Gothic" panose="020B0503020000020004" pitchFamily="34" charset="-127"/>
                    <a:cs typeface="Times New Roman" panose="02020603050405020304" pitchFamily="18" charset="0"/>
                  </a:rPr>
                  <a:t> cắt nhau theo một      giao tuyến </a:t>
                </a:r>
                <a14:m>
                  <m:oMath xmlns:m="http://schemas.openxmlformats.org/officeDocument/2006/math">
                    <m:r>
                      <a:rPr lang="en-US" sz="1800" i="1" kern="100" smtClean="0">
                        <a:effectLst/>
                        <a:latin typeface="Cambria Math" panose="02040503050406030204" pitchFamily="18" charset="0"/>
                        <a:ea typeface="Malgun Gothic" panose="020B0503020000020004" pitchFamily="34" charset="-127"/>
                        <a:cs typeface="Times New Roman" panose="02020603050405020304" pitchFamily="18" charset="0"/>
                      </a:rPr>
                      <m:t>𝑚</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1800" kern="100">
                  <a:effectLst/>
                  <a:latin typeface="+mn-lt"/>
                  <a:ea typeface="Calibri" panose="020F0502020204030204" pitchFamily="34" charset="0"/>
                  <a:cs typeface="Times New Roman" panose="02020603050405020304" pitchFamily="18" charset="0"/>
                </a:endParaRPr>
              </a:p>
              <a:p>
                <a:pPr algn="just">
                  <a:lnSpc>
                    <a:spcPct val="150000"/>
                  </a:lnSpc>
                </a:pPr>
                <a:r>
                  <a:rPr lang="en-US" sz="1800" kern="100">
                    <a:effectLst/>
                    <a:latin typeface="+mn-lt"/>
                    <a:ea typeface="Malgun Gothic" panose="020B0503020000020004" pitchFamily="34" charset="-127"/>
                    <a:cs typeface="Times New Roman" panose="02020603050405020304" pitchFamily="18" charset="0"/>
                  </a:rPr>
                  <a:t>Do </a:t>
                </a:r>
                <a14:m>
                  <m:oMath xmlns:m="http://schemas.openxmlformats.org/officeDocument/2006/math">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𝑚</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 </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𝑛</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1800" kern="100">
                    <a:effectLst/>
                    <a:latin typeface="+mn-lt"/>
                    <a:ea typeface="Malgun Gothic" panose="020B0503020000020004" pitchFamily="34" charset="-127"/>
                    <a:cs typeface="Times New Roman" panose="02020603050405020304" pitchFamily="18" charset="0"/>
                  </a:rPr>
                  <a:t>và </a:t>
                </a:r>
                <a14:m>
                  <m:oMath xmlns:m="http://schemas.openxmlformats.org/officeDocument/2006/math">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1800" kern="100">
                    <a:effectLst/>
                    <a:latin typeface="+mn-lt"/>
                    <a:ea typeface="Malgun Gothic" panose="020B0503020000020004" pitchFamily="34" charset="-127"/>
                    <a:cs typeface="Times New Roman" panose="02020603050405020304" pitchFamily="18" charset="0"/>
                  </a:rPr>
                  <a:t>cắt nhau nên </a:t>
                </a:r>
                <a14:m>
                  <m:oMath xmlns:m="http://schemas.openxmlformats.org/officeDocument/2006/math">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𝑚</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 </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𝑛</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1800" kern="100">
                    <a:effectLst/>
                    <a:latin typeface="+mn-lt"/>
                    <a:ea typeface="Malgun Gothic" panose="020B0503020000020004" pitchFamily="34" charset="-127"/>
                    <a:cs typeface="Times New Roman" panose="02020603050405020304" pitchFamily="18" charset="0"/>
                  </a:rPr>
                  <a:t>cắt nhau suy ra chúng phân biệt. </a:t>
                </a:r>
              </a:p>
              <a:p>
                <a:pPr algn="just">
                  <a:lnSpc>
                    <a:spcPct val="150000"/>
                  </a:lnSpc>
                </a:pPr>
                <a14:m>
                  <m:oMath xmlns:m="http://schemas.openxmlformats.org/officeDocument/2006/math">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𝛼</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𝛽</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800" kern="100">
                    <a:effectLst/>
                    <a:latin typeface="+mn-lt"/>
                    <a:ea typeface="Malgun Gothic" panose="020B0503020000020004" pitchFamily="34" charset="-127"/>
                    <a:cs typeface="Times New Roman" panose="02020603050405020304" pitchFamily="18" charset="0"/>
                  </a:rPr>
                  <a:t> không trùng nhau.</a:t>
                </a:r>
                <a:endParaRPr lang="en-US" sz="1800" kern="100">
                  <a:effectLst/>
                  <a:latin typeface="+mn-lt"/>
                  <a:ea typeface="Calibri" panose="020F0502020204030204" pitchFamily="34" charset="0"/>
                  <a:cs typeface="Times New Roman" panose="02020603050405020304" pitchFamily="18" charset="0"/>
                </a:endParaRPr>
              </a:p>
              <a:p>
                <a:pPr algn="just">
                  <a:lnSpc>
                    <a:spcPct val="150000"/>
                  </a:lnSpc>
                </a:pPr>
                <a:r>
                  <a:rPr lang="en-US" sz="1800" kern="100">
                    <a:effectLst/>
                    <a:latin typeface="+mn-lt"/>
                    <a:ea typeface="Malgun Gothic" panose="020B0503020000020004" pitchFamily="34" charset="-127"/>
                    <a:cs typeface="Times New Roman" panose="02020603050405020304" pitchFamily="18" charset="0"/>
                  </a:rPr>
                  <a:t>Mặt khác, </a:t>
                </a:r>
                <a14:m>
                  <m:oMath xmlns:m="http://schemas.openxmlformats.org/officeDocument/2006/math">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𝛼</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𝛽</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800" kern="100">
                    <a:effectLst/>
                    <a:latin typeface="+mn-lt"/>
                    <a:ea typeface="Malgun Gothic" panose="020B0503020000020004" pitchFamily="34" charset="-127"/>
                    <a:cs typeface="Times New Roman" panose="02020603050405020304" pitchFamily="18" charset="0"/>
                  </a:rPr>
                  <a:t> có điểm chung </a:t>
                </a:r>
                <a14:m>
                  <m:oMath xmlns:m="http://schemas.openxmlformats.org/officeDocument/2006/math">
                    <m:r>
                      <a:rPr lang="en-US" sz="1800" i="1" kern="100" smtClean="0">
                        <a:effectLst/>
                        <a:latin typeface="Cambria Math" panose="02040503050406030204" pitchFamily="18" charset="0"/>
                        <a:ea typeface="Malgun Gothic" panose="020B0503020000020004" pitchFamily="34" charset="-127"/>
                        <a:cs typeface="Times New Roman" panose="02020603050405020304" pitchFamily="18" charset="0"/>
                      </a:rPr>
                      <m:t>𝑂</m:t>
                    </m:r>
                  </m:oMath>
                </a14:m>
                <a:r>
                  <a:rPr lang="en-US" sz="1800" kern="100">
                    <a:effectLst/>
                    <a:latin typeface="+mn-lt"/>
                    <a:ea typeface="Malgun Gothic" panose="020B0503020000020004" pitchFamily="34" charset="-127"/>
                    <a:cs typeface="Times New Roman" panose="02020603050405020304" pitchFamily="18" charset="0"/>
                  </a:rPr>
                  <a:t> nên  </a:t>
                </a:r>
                <a14:m>
                  <m:oMath xmlns:m="http://schemas.openxmlformats.org/officeDocument/2006/math">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𝛼</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𝛽</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800" kern="100">
                    <a:effectLst/>
                    <a:latin typeface="+mn-lt"/>
                    <a:ea typeface="Calibri" panose="020F0502020204030204" pitchFamily="34" charset="0"/>
                    <a:cs typeface="Times New Roman" panose="02020603050405020304" pitchFamily="18" charset="0"/>
                  </a:rPr>
                  <a:t> cắt nhau theo một đường thẳng đi qua </a:t>
                </a:r>
                <a14:m>
                  <m:oMath xmlns:m="http://schemas.openxmlformats.org/officeDocument/2006/math">
                    <m:r>
                      <a:rPr lang="en-US" sz="1800" i="1" kern="100" smtClean="0">
                        <a:effectLst/>
                        <a:latin typeface="Cambria Math" panose="02040503050406030204" pitchFamily="18" charset="0"/>
                        <a:ea typeface="Calibri" panose="020F0502020204030204" pitchFamily="34" charset="0"/>
                        <a:cs typeface="Times New Roman" panose="02020603050405020304" pitchFamily="18" charset="0"/>
                      </a:rPr>
                      <m:t>𝑂</m:t>
                    </m:r>
                  </m:oMath>
                </a14:m>
                <a:r>
                  <a:rPr lang="en-US" sz="1800" kern="100">
                    <a:effectLst/>
                    <a:latin typeface="+mn-lt"/>
                    <a:ea typeface="Calibri" panose="020F0502020204030204" pitchFamily="34" charset="0"/>
                    <a:cs typeface="Times New Roman" panose="02020603050405020304" pitchFamily="18"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3638602" y="613325"/>
                <a:ext cx="4768394" cy="4247317"/>
              </a:xfrm>
              <a:prstGeom prst="rect">
                <a:avLst/>
              </a:prstGeom>
              <a:blipFill>
                <a:blip r:embed="rId6"/>
                <a:stretch>
                  <a:fillRect l="-1151" r="-1023" b="-287"/>
                </a:stretch>
              </a:blipFill>
            </p:spPr>
            <p:txBody>
              <a:bodyPr/>
              <a:lstStyle/>
              <a:p>
                <a:r>
                  <a:rPr lang="en-US">
                    <a:noFill/>
                  </a:rPr>
                  <a:t> </a:t>
                </a:r>
              </a:p>
            </p:txBody>
          </p:sp>
        </mc:Fallback>
      </mc:AlternateContent>
    </p:spTree>
    <p:extLst>
      <p:ext uri="{BB962C8B-B14F-4D97-AF65-F5344CB8AC3E}">
        <p14:creationId xmlns:p14="http://schemas.microsoft.com/office/powerpoint/2010/main" val="3804871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down)">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wipe(left)">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500"/>
                                        <p:tgtEl>
                                          <p:spTgt spid="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fade">
                                      <p:cBhvr>
                                        <p:cTn id="40" dur="500"/>
                                        <p:tgtEl>
                                          <p:spTgt spid="2">
                                            <p:txEl>
                                              <p:pRg st="5" end="5"/>
                                            </p:txEl>
                                          </p:spTgt>
                                        </p:tgtEl>
                                      </p:cBhvr>
                                    </p:animEffect>
                                    <p:anim calcmode="lin" valueType="num">
                                      <p:cBhvr>
                                        <p:cTn id="4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2" dur="5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1126"/>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206885" y="188007"/>
            <a:ext cx="8730229" cy="4767485"/>
          </a:xfrm>
          <a:prstGeom prst="rect">
            <a:avLst/>
          </a:prstGeom>
        </p:spPr>
      </p:pic>
      <p:grpSp>
        <p:nvGrpSpPr>
          <p:cNvPr id="50" name="Google Shape;1475;p51"/>
          <p:cNvGrpSpPr/>
          <p:nvPr/>
        </p:nvGrpSpPr>
        <p:grpSpPr>
          <a:xfrm rot="11639970">
            <a:off x="8015202" y="240908"/>
            <a:ext cx="1029200" cy="385546"/>
            <a:chOff x="10418321" y="-3066640"/>
            <a:chExt cx="949000" cy="333745"/>
          </a:xfrm>
        </p:grpSpPr>
        <p:sp>
          <p:nvSpPr>
            <p:cNvPr id="51" name="Google Shape;1476;p51"/>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477;p51"/>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478;p51"/>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479;p51"/>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480;p51"/>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8" name="Picture 17"/>
          <p:cNvPicPr>
            <a:picLocks noChangeAspect="1"/>
          </p:cNvPicPr>
          <p:nvPr/>
        </p:nvPicPr>
        <p:blipFill>
          <a:blip r:embed="rId4"/>
          <a:stretch>
            <a:fillRect/>
          </a:stretch>
        </p:blipFill>
        <p:spPr>
          <a:xfrm>
            <a:off x="439641" y="690170"/>
            <a:ext cx="2743491" cy="2713475"/>
          </a:xfrm>
          <a:prstGeom prst="rect">
            <a:avLst/>
          </a:prstGeom>
        </p:spPr>
      </p:pic>
      <p:pic>
        <p:nvPicPr>
          <p:cNvPr id="19" name="Picture 18"/>
          <p:cNvPicPr>
            <a:picLocks noChangeAspect="1"/>
          </p:cNvPicPr>
          <p:nvPr/>
        </p:nvPicPr>
        <p:blipFill>
          <a:blip r:embed="rId5"/>
          <a:stretch>
            <a:fillRect/>
          </a:stretch>
        </p:blipFill>
        <p:spPr>
          <a:xfrm rot="15461742">
            <a:off x="-49623" y="4384273"/>
            <a:ext cx="978535" cy="546828"/>
          </a:xfrm>
          <a:prstGeom prst="rect">
            <a:avLst/>
          </a:prstGeom>
        </p:spPr>
      </p:pic>
      <p:sp>
        <p:nvSpPr>
          <p:cNvPr id="16" name="Rectangle 15"/>
          <p:cNvSpPr/>
          <p:nvPr/>
        </p:nvSpPr>
        <p:spPr>
          <a:xfrm>
            <a:off x="488679" y="457293"/>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4201337" y="649653"/>
                <a:ext cx="3990617" cy="3271921"/>
              </a:xfrm>
              <a:prstGeom prst="rect">
                <a:avLst/>
              </a:prstGeom>
            </p:spPr>
            <p:txBody>
              <a:bodyPr wrap="square">
                <a:spAutoFit/>
              </a:bodyPr>
              <a:lstStyle/>
              <a:p>
                <a:pPr>
                  <a:lnSpc>
                    <a:spcPct val="150000"/>
                  </a:lnSpc>
                  <a:spcAft>
                    <a:spcPts val="1200"/>
                  </a:spcAft>
                </a:pPr>
                <a:r>
                  <a:rPr lang="en-US" sz="1900" kern="100">
                    <a:latin typeface="+mn-lt"/>
                    <a:ea typeface="Calibri" panose="020F0502020204030204" pitchFamily="34" charset="0"/>
                    <a:cs typeface="Times New Roman" panose="02020603050405020304" pitchFamily="18" charset="0"/>
                  </a:rPr>
                  <a:t>b) Ta có: </a:t>
                </a:r>
                <a14:m>
                  <m:oMath xmlns:m="http://schemas.openxmlformats.org/officeDocument/2006/math">
                    <m:r>
                      <m:rPr>
                        <m:sty m:val="p"/>
                      </m:rPr>
                      <a:rPr lang="en-US" sz="1900" kern="100">
                        <a:effectLst/>
                        <a:latin typeface="Cambria Math" panose="02040503050406030204" pitchFamily="18" charset="0"/>
                        <a:ea typeface="Calibri" panose="020F0502020204030204" pitchFamily="34" charset="0"/>
                        <a:cs typeface="Times New Roman" panose="02020603050405020304" pitchFamily="18" charset="0"/>
                      </a:rPr>
                      <m:t>Δ</m:t>
                    </m:r>
                  </m:oMath>
                </a14:m>
                <a:r>
                  <a:rPr lang="en-US" sz="1900" kern="100">
                    <a:effectLst/>
                    <a:latin typeface="+mn-lt"/>
                    <a:ea typeface="Calibri" panose="020F0502020204030204" pitchFamily="34" charset="0"/>
                    <a:cs typeface="Times New Roman" panose="02020603050405020304" pitchFamily="18" charset="0"/>
                  </a:rPr>
                  <a:t> đi qua </a:t>
                </a:r>
                <a14:m>
                  <m:oMath xmlns:m="http://schemas.openxmlformats.org/officeDocument/2006/math">
                    <m:r>
                      <a:rPr lang="en-US" sz="1900" i="1" kern="100" smtClean="0">
                        <a:effectLst/>
                        <a:latin typeface="Cambria Math" panose="02040503050406030204" pitchFamily="18" charset="0"/>
                        <a:ea typeface="Calibri" panose="020F0502020204030204" pitchFamily="34" charset="0"/>
                        <a:cs typeface="Times New Roman" panose="02020603050405020304" pitchFamily="18" charset="0"/>
                      </a:rPr>
                      <m:t>𝑂</m:t>
                    </m:r>
                  </m:oMath>
                </a14:m>
                <a:endParaRPr lang="en-US" sz="1900" kern="100">
                  <a:latin typeface="+mn-lt"/>
                  <a:ea typeface="Calibri" panose="020F0502020204030204" pitchFamily="34" charset="0"/>
                  <a:cs typeface="Times New Roman" panose="02020603050405020304" pitchFamily="18" charset="0"/>
                </a:endParaRPr>
              </a:p>
              <a:p>
                <a:pPr>
                  <a:lnSpc>
                    <a:spcPct val="150000"/>
                  </a:lnSpc>
                  <a:spcAft>
                    <a:spcPts val="1200"/>
                  </a:spcAft>
                </a:pPr>
                <a14:m>
                  <m:oMathPara xmlns:m="http://schemas.openxmlformats.org/officeDocument/2006/math">
                    <m:oMathParaPr>
                      <m:jc m:val="centerGroup"/>
                    </m:oMathParaPr>
                    <m:oMath xmlns:m="http://schemas.openxmlformats.org/officeDocument/2006/math">
                      <m:d>
                        <m:dPr>
                          <m:begChr m:val=""/>
                          <m:endChr m:val="}"/>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dPr>
                        <m:e>
                          <m:m>
                            <m:mPr>
                              <m:plcHide m:val="on"/>
                              <m:mcs>
                                <m:mc>
                                  <m:mcPr>
                                    <m:count m:val="1"/>
                                    <m:mcJc m:val="center"/>
                                  </m:mcPr>
                                </m:mc>
                              </m:mcs>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mPr>
                            <m:mr>
                              <m:e>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𝛼</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e>
                            </m:mr>
                            <m:mr>
                              <m:e>
                                <m:r>
                                  <m:rPr>
                                    <m:sty m:val="p"/>
                                  </m:rPr>
                                  <a:rPr lang="en-US" sz="1900" kern="100">
                                    <a:effectLst/>
                                    <a:latin typeface="Cambria Math" panose="02040503050406030204" pitchFamily="18" charset="0"/>
                                    <a:ea typeface="Calibri" panose="020F0502020204030204" pitchFamily="34" charset="0"/>
                                    <a:cs typeface="Times New Roman" panose="02020603050405020304" pitchFamily="18" charset="0"/>
                                  </a:rPr>
                                  <m:t>Δ</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𝛼</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e>
                            </m:mr>
                          </m:m>
                        </m:e>
                      </m:d>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900" kern="100">
                          <a:effectLst/>
                          <a:latin typeface="Cambria Math" panose="02040503050406030204" pitchFamily="18" charset="0"/>
                          <a:ea typeface="Calibri" panose="020F0502020204030204" pitchFamily="34" charset="0"/>
                          <a:cs typeface="Times New Roman" panose="02020603050405020304" pitchFamily="18" charset="0"/>
                        </a:rPr>
                        <m:t>Δ</m:t>
                      </m:r>
                    </m:oMath>
                  </m:oMathPara>
                </a14:m>
                <a:endParaRPr lang="en-US" sz="1900" kern="100">
                  <a:latin typeface="+mn-lt"/>
                  <a:ea typeface="Calibri" panose="020F0502020204030204" pitchFamily="34" charset="0"/>
                  <a:cs typeface="Times New Roman" panose="02020603050405020304" pitchFamily="18" charset="0"/>
                </a:endParaRPr>
              </a:p>
              <a:p>
                <a:pPr>
                  <a:lnSpc>
                    <a:spcPct val="150000"/>
                  </a:lnSpc>
                  <a:spcAft>
                    <a:spcPts val="1200"/>
                  </a:spcAft>
                </a:pPr>
                <a14:m>
                  <m:oMathPara xmlns:m="http://schemas.openxmlformats.org/officeDocument/2006/math">
                    <m:oMathParaPr>
                      <m:jc m:val="centerGroup"/>
                    </m:oMathParaPr>
                    <m:oMath xmlns:m="http://schemas.openxmlformats.org/officeDocument/2006/math">
                      <m:d>
                        <m:dPr>
                          <m:begChr m:val=""/>
                          <m:endChr m:val="}"/>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dPr>
                        <m:e>
                          <m:m>
                            <m:mPr>
                              <m:plcHide m:val="on"/>
                              <m:mcs>
                                <m:mc>
                                  <m:mcPr>
                                    <m:count m:val="1"/>
                                    <m:mcJc m:val="center"/>
                                  </m:mcPr>
                                </m:mc>
                              </m:mcs>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mPr>
                            <m:mr>
                              <m:e>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𝑏</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𝛽</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e>
                            </m:mr>
                            <m:mr>
                              <m:e>
                                <m:r>
                                  <m:rPr>
                                    <m:sty m:val="p"/>
                                  </m:rPr>
                                  <a:rPr lang="en-US" sz="1900" kern="100">
                                    <a:effectLst/>
                                    <a:latin typeface="Cambria Math" panose="02040503050406030204" pitchFamily="18" charset="0"/>
                                    <a:ea typeface="Calibri" panose="020F0502020204030204" pitchFamily="34" charset="0"/>
                                    <a:cs typeface="Times New Roman" panose="02020603050405020304" pitchFamily="18" charset="0"/>
                                  </a:rPr>
                                  <m:t>Δ</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𝛽</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e>
                            </m:mr>
                          </m:m>
                        </m:e>
                      </m:d>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𝑏</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900" kern="100">
                          <a:effectLst/>
                          <a:latin typeface="Cambria Math" panose="02040503050406030204" pitchFamily="18" charset="0"/>
                          <a:ea typeface="Calibri" panose="020F0502020204030204" pitchFamily="34" charset="0"/>
                          <a:cs typeface="Times New Roman" panose="02020603050405020304" pitchFamily="18" charset="0"/>
                        </a:rPr>
                        <m:t>Δ</m:t>
                      </m:r>
                    </m:oMath>
                  </m:oMathPara>
                </a14:m>
                <a:endParaRPr lang="en-US" sz="1900" kern="100">
                  <a:latin typeface="+mn-lt"/>
                  <a:ea typeface="Calibri" panose="020F0502020204030204" pitchFamily="34" charset="0"/>
                  <a:cs typeface="Times New Roman" panose="02020603050405020304" pitchFamily="18" charset="0"/>
                </a:endParaRPr>
              </a:p>
              <a:p>
                <a:pPr lvl="0"/>
                <a:endParaRPr lang="en-US" sz="1900">
                  <a:effectLst/>
                  <a:latin typeface="+mn-lt"/>
                  <a:ea typeface="Calibri" panose="020F0502020204030204" pitchFamily="34" charset="0"/>
                </a:endParaRPr>
              </a:p>
              <a:p>
                <a:pPr lvl="0"/>
                <a:r>
                  <a:rPr lang="en-US" sz="1900">
                    <a:effectLst/>
                    <a:latin typeface="+mn-lt"/>
                    <a:ea typeface="Calibri" panose="020F0502020204030204" pitchFamily="34" charset="0"/>
                  </a:rPr>
                  <a:t>Mà </a:t>
                </a:r>
                <a14:m>
                  <m:oMath xmlns:m="http://schemas.openxmlformats.org/officeDocument/2006/math">
                    <m:r>
                      <a:rPr lang="en-US" sz="1900" i="1">
                        <a:effectLst/>
                        <a:latin typeface="Cambria Math" panose="02040503050406030204" pitchFamily="18" charset="0"/>
                        <a:ea typeface="Calibri" panose="020F0502020204030204" pitchFamily="34" charset="0"/>
                        <a:cs typeface="Times New Roman" panose="02020603050405020304" pitchFamily="18" charset="0"/>
                      </a:rPr>
                      <m:t>𝑎</m:t>
                    </m:r>
                    <m:r>
                      <a:rPr lang="en-US" sz="19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a:effectLst/>
                        <a:latin typeface="Cambria Math" panose="02040503050406030204" pitchFamily="18" charset="0"/>
                        <a:ea typeface="Calibri" panose="020F0502020204030204" pitchFamily="34" charset="0"/>
                        <a:cs typeface="Times New Roman" panose="02020603050405020304" pitchFamily="18" charset="0"/>
                      </a:rPr>
                      <m:t>𝑏</m:t>
                    </m:r>
                    <m:r>
                      <a:rPr lang="en-US" sz="1900">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1900" i="1">
                            <a:effectLst/>
                            <a:latin typeface="Cambria Math" panose="02040503050406030204" pitchFamily="18" charset="0"/>
                            <a:cs typeface="Times New Roman" panose="02020603050405020304" pitchFamily="18" charset="0"/>
                          </a:rPr>
                        </m:ctrlPr>
                      </m:dPr>
                      <m:e>
                        <m:r>
                          <a:rPr lang="en-US" sz="1900" i="1">
                            <a:effectLst/>
                            <a:latin typeface="Cambria Math" panose="02040503050406030204" pitchFamily="18" charset="0"/>
                            <a:ea typeface="Calibri" panose="020F0502020204030204" pitchFamily="34" charset="0"/>
                            <a:cs typeface="Times New Roman" panose="02020603050405020304" pitchFamily="18" charset="0"/>
                          </a:rPr>
                          <m:t>𝐼</m:t>
                        </m:r>
                      </m:e>
                    </m:d>
                  </m:oMath>
                </a14:m>
                <a:r>
                  <a:rPr kumimoji="0" lang="en-US" sz="19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a:t> </a:t>
                </a:r>
                <a14:m>
                  <m:oMath xmlns:m="http://schemas.openxmlformats.org/officeDocument/2006/math">
                    <m:d>
                      <m:dPr>
                        <m:begChr m:val=""/>
                        <m:ctrlPr>
                          <a:rPr lang="en-US" sz="1900" i="1">
                            <a:latin typeface="Cambria Math" panose="02040503050406030204" pitchFamily="18" charset="0"/>
                          </a:rPr>
                        </m:ctrlPr>
                      </m:dPr>
                      <m:e>
                        <m:r>
                          <a:rPr lang="en-US" sz="1900">
                            <a:latin typeface="Cambria Math" panose="02040503050406030204" pitchFamily="18" charset="0"/>
                          </a:rPr>
                          <m:t>⇒</m:t>
                        </m:r>
                        <m:r>
                          <m:rPr>
                            <m:sty m:val="p"/>
                          </m:rPr>
                          <a:rPr lang="en-US" sz="1900">
                            <a:latin typeface="Cambria Math" panose="02040503050406030204" pitchFamily="18" charset="0"/>
                          </a:rPr>
                          <m:t>Δ</m:t>
                        </m:r>
                        <m:r>
                          <a:rPr lang="en-US" sz="1900">
                            <a:latin typeface="Cambria Math" panose="02040503050406030204" pitchFamily="18" charset="0"/>
                          </a:rPr>
                          <m:t>⊥(</m:t>
                        </m:r>
                        <m:r>
                          <a:rPr lang="en-US" sz="1900" i="1">
                            <a:latin typeface="Cambria Math" panose="02040503050406030204" pitchFamily="18" charset="0"/>
                          </a:rPr>
                          <m:t>𝑃</m:t>
                        </m:r>
                      </m:e>
                    </m:d>
                  </m:oMath>
                </a14:m>
                <a:endParaRPr lang="en-US" sz="1900"/>
              </a:p>
            </p:txBody>
          </p:sp>
        </mc:Choice>
        <mc:Fallback xmlns="">
          <p:sp>
            <p:nvSpPr>
              <p:cNvPr id="2" name="Rectangle 1"/>
              <p:cNvSpPr>
                <a:spLocks noRot="1" noChangeAspect="1" noMove="1" noResize="1" noEditPoints="1" noAdjustHandles="1" noChangeArrowheads="1" noChangeShapeType="1" noTextEdit="1"/>
              </p:cNvSpPr>
              <p:nvPr/>
            </p:nvSpPr>
            <p:spPr>
              <a:xfrm>
                <a:off x="4201337" y="649653"/>
                <a:ext cx="3990617" cy="3271921"/>
              </a:xfrm>
              <a:prstGeom prst="rect">
                <a:avLst/>
              </a:prstGeom>
              <a:blipFill>
                <a:blip r:embed="rId6"/>
                <a:stretch>
                  <a:fillRect l="-1374" b="-22015"/>
                </a:stretch>
              </a:blipFill>
            </p:spPr>
            <p:txBody>
              <a:bodyPr/>
              <a:lstStyle/>
              <a:p>
                <a:r>
                  <a:rPr lang="en-US">
                    <a:noFill/>
                  </a:rPr>
                  <a:t> </a:t>
                </a:r>
              </a:p>
            </p:txBody>
          </p:sp>
        </mc:Fallback>
      </mc:AlternateContent>
    </p:spTree>
    <p:extLst>
      <p:ext uri="{BB962C8B-B14F-4D97-AF65-F5344CB8AC3E}">
        <p14:creationId xmlns:p14="http://schemas.microsoft.com/office/powerpoint/2010/main" val="826286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arn(inVertical)">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79" name="Google Shape;2540;p49"/>
          <p:cNvSpPr txBox="1">
            <a:spLocks/>
          </p:cNvSpPr>
          <p:nvPr/>
        </p:nvSpPr>
        <p:spPr>
          <a:xfrm>
            <a:off x="3059073" y="777426"/>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vi-VN" b="1" i="0" u="none" strike="noStrike" kern="0" cap="none" spc="0" normalizeH="0" baseline="0" noProof="0">
                <a:ln>
                  <a:noFill/>
                </a:ln>
                <a:solidFill>
                  <a:srgbClr val="C00000"/>
                </a:solidFill>
                <a:effectLst/>
                <a:uLnTx/>
                <a:uFillTx/>
                <a:latin typeface="Arial" panose="020B0604020202020204" pitchFamily="34" charset="0"/>
                <a:cs typeface="Maven Pro ExtraBold"/>
                <a:sym typeface="Maven Pro ExtraBold"/>
              </a:rPr>
              <a:t>Kết luận</a:t>
            </a:r>
          </a:p>
        </p:txBody>
      </p:sp>
      <p:sp>
        <p:nvSpPr>
          <p:cNvPr id="80" name="Rectangle 79"/>
          <p:cNvSpPr/>
          <p:nvPr/>
        </p:nvSpPr>
        <p:spPr>
          <a:xfrm>
            <a:off x="1229031" y="1736159"/>
            <a:ext cx="6785883" cy="1823576"/>
          </a:xfrm>
          <a:prstGeom prst="rect">
            <a:avLst/>
          </a:prstGeom>
          <a:solidFill>
            <a:srgbClr val="BFDBF7"/>
          </a:solidFill>
          <a:ln w="25400" cap="flat" cmpd="sng" algn="ctr">
            <a:solidFill>
              <a:srgbClr val="FFFFFF"/>
            </a:solidFill>
            <a:prstDash val="solid"/>
          </a:ln>
          <a:effectLst/>
        </p:spPr>
        <p:txBody>
          <a:bodyPr wrap="square">
            <a:spAutoFit/>
          </a:bodyPr>
          <a:lstStyle/>
          <a:p>
            <a:pPr lvl="0" algn="just">
              <a:lnSpc>
                <a:spcPct val="150000"/>
              </a:lnSpc>
              <a:spcBef>
                <a:spcPts val="600"/>
              </a:spcBef>
              <a:spcAft>
                <a:spcPts val="600"/>
              </a:spcAft>
            </a:pPr>
            <a:r>
              <a:rPr lang="vi-VN" sz="2500">
                <a:latin typeface="Arial" panose="020B0604020202020204" pitchFamily="34" charset="0"/>
                <a:ea typeface="Arial" panose="020B0604020202020204" pitchFamily="34" charset="0"/>
                <a:cs typeface="Times New Roman" panose="02020603050405020304" pitchFamily="18" charset="0"/>
              </a:rPr>
              <a:t>Có duy nhất một đường thẳng đi qua một điểm cho trước và vuông óc với một mặt phẳng </a:t>
            </a:r>
            <a:r>
              <a:rPr lang="en-US" sz="2500">
                <a:latin typeface="Arial" panose="020B0604020202020204" pitchFamily="34" charset="0"/>
                <a:ea typeface="Arial" panose="020B0604020202020204" pitchFamily="34" charset="0"/>
                <a:cs typeface="Times New Roman" panose="02020603050405020304" pitchFamily="18" charset="0"/>
              </a:rPr>
              <a:t>     </a:t>
            </a:r>
            <a:r>
              <a:rPr lang="vi-VN" sz="2500">
                <a:latin typeface="Arial" panose="020B0604020202020204" pitchFamily="34" charset="0"/>
                <a:ea typeface="Arial" panose="020B0604020202020204" pitchFamily="34" charset="0"/>
                <a:cs typeface="Times New Roman" panose="02020603050405020304" pitchFamily="18" charset="0"/>
              </a:rPr>
              <a:t>cho trước.</a:t>
            </a:r>
            <a:endParaRPr kumimoji="0" lang="en-US" sz="25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p:grpSp>
        <p:nvGrpSpPr>
          <p:cNvPr id="83" name="Google Shape;1293;p48"/>
          <p:cNvGrpSpPr/>
          <p:nvPr/>
        </p:nvGrpSpPr>
        <p:grpSpPr>
          <a:xfrm rot="1016262" flipH="1">
            <a:off x="343263" y="4169520"/>
            <a:ext cx="1493005" cy="525061"/>
            <a:chOff x="10418321" y="-3066640"/>
            <a:chExt cx="949000" cy="333745"/>
          </a:xfrm>
        </p:grpSpPr>
        <p:sp>
          <p:nvSpPr>
            <p:cNvPr id="84" name="Google Shape;1294;p4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295;p4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296;p4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297;p4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298;p4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Rectangle 2"/>
          <p:cNvSpPr/>
          <p:nvPr/>
        </p:nvSpPr>
        <p:spPr>
          <a:xfrm>
            <a:off x="7911548" y="4441143"/>
            <a:ext cx="803082" cy="2710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6087380"/>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barn(inVertical)">
                                      <p:cBhvr>
                                        <p:cTn id="7" dur="500"/>
                                        <p:tgtEl>
                                          <p:spTgt spid="7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sp>
        <p:nvSpPr>
          <p:cNvPr id="86" name="TextBox 85"/>
          <p:cNvSpPr txBox="1"/>
          <p:nvPr/>
        </p:nvSpPr>
        <p:spPr>
          <a:xfrm>
            <a:off x="3609455" y="519483"/>
            <a:ext cx="1918032"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defTabSz="457200">
              <a:lnSpc>
                <a:spcPct val="150000"/>
              </a:lnSpc>
              <a:buClrTx/>
              <a:buFontTx/>
              <a:buNone/>
              <a:defRPr/>
            </a:pPr>
            <a:r>
              <a:rPr lang="en-US" sz="2200" b="1" kern="1200">
                <a:solidFill>
                  <a:srgbClr val="070185"/>
                </a:solidFill>
                <a:ea typeface="+mn-ea"/>
                <a:cs typeface="Arial" panose="020B0604020202020204" pitchFamily="34" charset="0"/>
              </a:rPr>
              <a:t>Luyện tập 2</a:t>
            </a:r>
          </a:p>
        </p:txBody>
      </p:sp>
      <p:pic>
        <p:nvPicPr>
          <p:cNvPr id="2" name="Picture 1"/>
          <p:cNvPicPr>
            <a:picLocks noChangeAspect="1"/>
          </p:cNvPicPr>
          <p:nvPr/>
        </p:nvPicPr>
        <p:blipFill>
          <a:blip r:embed="rId3"/>
          <a:stretch>
            <a:fillRect/>
          </a:stretch>
        </p:blipFill>
        <p:spPr>
          <a:xfrm rot="3985755">
            <a:off x="8170459" y="3743614"/>
            <a:ext cx="639588" cy="900828"/>
          </a:xfrm>
          <a:prstGeom prst="rect">
            <a:avLst/>
          </a:prstGeom>
        </p:spPr>
      </p:pic>
      <p:sp>
        <p:nvSpPr>
          <p:cNvPr id="3" name="Rectangle 2"/>
          <p:cNvSpPr/>
          <p:nvPr/>
        </p:nvSpPr>
        <p:spPr>
          <a:xfrm>
            <a:off x="605193" y="1158619"/>
            <a:ext cx="7926557" cy="1408078"/>
          </a:xfrm>
          <a:prstGeom prst="rect">
            <a:avLst/>
          </a:prstGeom>
        </p:spPr>
        <p:txBody>
          <a:bodyPr wrap="square">
            <a:spAutoFit/>
          </a:bodyPr>
          <a:lstStyle/>
          <a:p>
            <a:pPr algn="just">
              <a:lnSpc>
                <a:spcPct val="150000"/>
              </a:lnSpc>
            </a:pPr>
            <a:r>
              <a:rPr lang="vi-VN" sz="1900">
                <a:latin typeface="+mn-lt"/>
              </a:rPr>
              <a:t>Cho ba điểm phân biệt A, B, C sao cho các đường thẳng AB và AC cùng vuông góc với một mặt phẳng (P). Chứng minh rằng ba điểm A, B, C thẳng hàng.</a:t>
            </a:r>
            <a:endParaRPr lang="en-US" sz="1900">
              <a:latin typeface="+mn-lt"/>
            </a:endParaRPr>
          </a:p>
        </p:txBody>
      </p:sp>
      <p:sp>
        <p:nvSpPr>
          <p:cNvPr id="58" name="Rectangle 57"/>
          <p:cNvSpPr/>
          <p:nvPr/>
        </p:nvSpPr>
        <p:spPr>
          <a:xfrm>
            <a:off x="4234886" y="2535634"/>
            <a:ext cx="667170" cy="400110"/>
          </a:xfrm>
          <a:prstGeom prst="rect">
            <a:avLst/>
          </a:prstGeom>
        </p:spPr>
        <p:txBody>
          <a:bodyPr wrap="none">
            <a:spAutoFit/>
          </a:bodyPr>
          <a:lstStyle/>
          <a:p>
            <a:pPr algn="ctr">
              <a:buClrTx/>
              <a:defRPr/>
            </a:pPr>
            <a:r>
              <a:rPr lang="en-US" sz="2000" b="1" i="1" u="sng" kern="1200">
                <a:solidFill>
                  <a:srgbClr val="C00000"/>
                </a:solidFill>
                <a:latin typeface="Arial" panose="020B0604020202020204" pitchFamily="34" charset="0"/>
                <a:ea typeface="+mn-ea"/>
              </a:rPr>
              <a:t>Giải</a:t>
            </a:r>
            <a:endParaRPr lang="en-US" sz="2000" b="1" i="1" u="sng" kern="1200" dirty="0">
              <a:solidFill>
                <a:srgbClr val="C00000"/>
              </a:solidFill>
              <a:latin typeface="Calibri"/>
              <a:ea typeface="+mn-ea"/>
            </a:endParaRPr>
          </a:p>
        </p:txBody>
      </p:sp>
      <mc:AlternateContent xmlns:mc="http://schemas.openxmlformats.org/markup-compatibility/2006" xmlns:a14="http://schemas.microsoft.com/office/drawing/2010/main">
        <mc:Choice Requires="a14">
          <p:sp>
            <p:nvSpPr>
              <p:cNvPr id="6" name="Rectangle 5"/>
              <p:cNvSpPr/>
              <p:nvPr/>
            </p:nvSpPr>
            <p:spPr>
              <a:xfrm>
                <a:off x="605193" y="3085881"/>
                <a:ext cx="7788303" cy="1507785"/>
              </a:xfrm>
              <a:prstGeom prst="rect">
                <a:avLst/>
              </a:prstGeom>
            </p:spPr>
            <p:txBody>
              <a:bodyPr wrap="square">
                <a:spAutoFit/>
              </a:bodyPr>
              <a:lstStyle/>
              <a:p>
                <a:pPr>
                  <a:lnSpc>
                    <a:spcPct val="150000"/>
                  </a:lnSpc>
                  <a:spcBef>
                    <a:spcPts val="300"/>
                  </a:spcBef>
                  <a:spcAft>
                    <a:spcPts val="300"/>
                  </a:spcAft>
                </a:pPr>
                <a:r>
                  <a:rPr lang="en-US" sz="1900" kern="100">
                    <a:latin typeface="+mn-lt"/>
                    <a:ea typeface="Calibri" panose="020F0502020204030204" pitchFamily="34" charset="0"/>
                    <a:cs typeface="Times New Roman" panose="02020603050405020304" pitchFamily="18" charset="0"/>
                  </a:rPr>
                  <a:t>Ta có: </a:t>
                </a:r>
                <a14:m>
                  <m:oMath xmlns:m="http://schemas.openxmlformats.org/officeDocument/2006/math">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𝐴𝐵</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𝑃</m:t>
                        </m:r>
                      </m:e>
                    </m:d>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𝐴𝐶</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𝑃</m:t>
                        </m:r>
                      </m:e>
                    </m:d>
                  </m:oMath>
                </a14:m>
                <a:endParaRPr lang="en-US" sz="1900" kern="100">
                  <a:effectLst/>
                  <a:latin typeface="+mn-lt"/>
                  <a:ea typeface="Calibri" panose="020F0502020204030204" pitchFamily="34" charset="0"/>
                  <a:cs typeface="Times New Roman" panose="02020603050405020304" pitchFamily="18" charset="0"/>
                </a:endParaRPr>
              </a:p>
              <a:p>
                <a:pPr>
                  <a:lnSpc>
                    <a:spcPct val="150000"/>
                  </a:lnSpc>
                  <a:spcBef>
                    <a:spcPts val="300"/>
                  </a:spcBef>
                  <a:spcAft>
                    <a:spcPts val="300"/>
                  </a:spcAft>
                </a:pPr>
                <a:r>
                  <a:rPr lang="en-US" sz="1900" kern="100">
                    <a:effectLst/>
                    <a:latin typeface="+mn-lt"/>
                    <a:ea typeface="Malgun Gothic" panose="020B0503020000020004" pitchFamily="34" charset="-127"/>
                    <a:cs typeface="Times New Roman" panose="02020603050405020304" pitchFamily="18" charset="0"/>
                  </a:rPr>
                  <a:t>Mặt khác, qua điểm </a:t>
                </a:r>
                <a14:m>
                  <m:oMath xmlns:m="http://schemas.openxmlformats.org/officeDocument/2006/math">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𝐴</m:t>
                    </m:r>
                  </m:oMath>
                </a14:m>
                <a:r>
                  <a:rPr lang="en-US" sz="1900" kern="100">
                    <a:effectLst/>
                    <a:latin typeface="+mn-lt"/>
                    <a:ea typeface="Malgun Gothic" panose="020B0503020000020004" pitchFamily="34" charset="-127"/>
                    <a:cs typeface="Times New Roman" panose="02020603050405020304" pitchFamily="18" charset="0"/>
                  </a:rPr>
                  <a:t> có duy nhất đường thẳng vuông góc với </a:t>
                </a:r>
                <a14:m>
                  <m:oMath xmlns:m="http://schemas.openxmlformats.org/officeDocument/2006/math">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𝑃</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1900" kern="100">
                  <a:effectLst/>
                  <a:latin typeface="+mn-lt"/>
                  <a:ea typeface="Calibri" panose="020F0502020204030204" pitchFamily="34" charset="0"/>
                  <a:cs typeface="Times New Roman" panose="02020603050405020304" pitchFamily="18" charset="0"/>
                </a:endParaRPr>
              </a:p>
              <a:p>
                <a:pPr>
                  <a:lnSpc>
                    <a:spcPct val="150000"/>
                  </a:lnSpc>
                  <a:spcBef>
                    <a:spcPts val="300"/>
                  </a:spcBef>
                  <a:spcAft>
                    <a:spcPts val="300"/>
                  </a:spcAft>
                </a:pPr>
                <a14:m>
                  <m:oMath xmlns:m="http://schemas.openxmlformats.org/officeDocument/2006/math">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𝐴</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 </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𝐵</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 </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𝐶</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1900" kern="100">
                    <a:effectLst/>
                    <a:latin typeface="+mn-lt"/>
                    <a:ea typeface="Malgun Gothic" panose="020B0503020000020004" pitchFamily="34" charset="-127"/>
                    <a:cs typeface="Times New Roman" panose="02020603050405020304" pitchFamily="18" charset="0"/>
                  </a:rPr>
                  <a:t>thẳng hàng.</a:t>
                </a:r>
                <a:endParaRPr lang="en-US" sz="1900" kern="100">
                  <a:effectLst/>
                  <a:latin typeface="+mn-lt"/>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05193" y="3085881"/>
                <a:ext cx="7788303" cy="1507785"/>
              </a:xfrm>
              <a:prstGeom prst="rect">
                <a:avLst/>
              </a:prstGeom>
              <a:blipFill>
                <a:blip r:embed="rId4"/>
                <a:stretch>
                  <a:fillRect l="-704" b="-5645"/>
                </a:stretch>
              </a:blipFill>
            </p:spPr>
            <p:txBody>
              <a:bodyPr/>
              <a:lstStyle/>
              <a:p>
                <a:r>
                  <a:rPr lang="en-US">
                    <a:noFill/>
                  </a:rPr>
                  <a:t> </a:t>
                </a:r>
              </a:p>
            </p:txBody>
          </p:sp>
        </mc:Fallback>
      </mc:AlternateContent>
      <p:grpSp>
        <p:nvGrpSpPr>
          <p:cNvPr id="60" name="Google Shape;1722;p56"/>
          <p:cNvGrpSpPr/>
          <p:nvPr/>
        </p:nvGrpSpPr>
        <p:grpSpPr>
          <a:xfrm rot="18155772">
            <a:off x="298571" y="189411"/>
            <a:ext cx="883590" cy="900050"/>
            <a:chOff x="6195381" y="-2621175"/>
            <a:chExt cx="935514" cy="991326"/>
          </a:xfrm>
        </p:grpSpPr>
        <p:sp>
          <p:nvSpPr>
            <p:cNvPr id="61" name="Google Shape;1723;p56"/>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724;p56"/>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3" name="Google Shape;1725;p56"/>
            <p:cNvGrpSpPr/>
            <p:nvPr/>
          </p:nvGrpSpPr>
          <p:grpSpPr>
            <a:xfrm>
              <a:off x="6224976" y="-2534681"/>
              <a:ext cx="814619" cy="878223"/>
              <a:chOff x="10015526" y="-551931"/>
              <a:chExt cx="814619" cy="878223"/>
            </a:xfrm>
          </p:grpSpPr>
          <p:sp>
            <p:nvSpPr>
              <p:cNvPr id="65" name="Google Shape;1726;p56"/>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727;p56"/>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728;p56"/>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729;p56"/>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730;p56"/>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731;p56"/>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732;p56"/>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733;p56"/>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734;p56"/>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735;p56"/>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736;p56"/>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737;p56"/>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738;p56"/>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739;p56"/>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740;p56"/>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741;p56"/>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742;p56"/>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743;p56"/>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744;p56"/>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745;p56"/>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746;p56"/>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747;p56"/>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748;p56"/>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749;p56"/>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750;p56"/>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751;p56"/>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752;p56"/>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753;p56"/>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754;p56"/>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755;p56"/>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756;p56"/>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757;p56"/>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758;p56"/>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759;p56"/>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760;p56"/>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761;p56"/>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762;p56"/>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763;p56"/>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764;p56"/>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765;p56"/>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766;p56"/>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767;p56"/>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768;p56"/>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769;p56"/>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770;p56"/>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771;p56"/>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4" name="Google Shape;1772;p56"/>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barn(inVertical)">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randombar(horizontal)">
                                      <p:cBhvr>
                                        <p:cTn id="17" dur="500"/>
                                        <p:tgtEl>
                                          <p:spTgt spid="5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down)">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wipe(left)">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barn(inVertical)">
                                      <p:cBhvr>
                                        <p:cTn id="3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3" grpId="0"/>
      <p:bldP spid="5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grpSp>
        <p:nvGrpSpPr>
          <p:cNvPr id="1093" name="Google Shape;1093;p42"/>
          <p:cNvGrpSpPr/>
          <p:nvPr/>
        </p:nvGrpSpPr>
        <p:grpSpPr>
          <a:xfrm rot="9583003">
            <a:off x="8024929" y="4436707"/>
            <a:ext cx="997739" cy="466605"/>
            <a:chOff x="10048400" y="2011675"/>
            <a:chExt cx="632075" cy="286275"/>
          </a:xfrm>
        </p:grpSpPr>
        <p:sp>
          <p:nvSpPr>
            <p:cNvPr id="1094" name="Google Shape;1094;p42"/>
            <p:cNvSpPr/>
            <p:nvPr/>
          </p:nvSpPr>
          <p:spPr>
            <a:xfrm>
              <a:off x="10048400" y="2011675"/>
              <a:ext cx="632075" cy="286275"/>
            </a:xfrm>
            <a:custGeom>
              <a:avLst/>
              <a:gdLst/>
              <a:ahLst/>
              <a:cxnLst/>
              <a:rect l="l" t="t" r="r" b="b"/>
              <a:pathLst>
                <a:path w="25283" h="11451" extrusionOk="0">
                  <a:moveTo>
                    <a:pt x="7809" y="4724"/>
                  </a:moveTo>
                  <a:cubicBezTo>
                    <a:pt x="7861" y="4724"/>
                    <a:pt x="7913" y="4733"/>
                    <a:pt x="7962" y="4754"/>
                  </a:cubicBezTo>
                  <a:lnTo>
                    <a:pt x="17288" y="8394"/>
                  </a:lnTo>
                  <a:cubicBezTo>
                    <a:pt x="17585" y="8504"/>
                    <a:pt x="17497" y="8965"/>
                    <a:pt x="17178" y="8965"/>
                  </a:cubicBezTo>
                  <a:lnTo>
                    <a:pt x="17178" y="8954"/>
                  </a:lnTo>
                  <a:lnTo>
                    <a:pt x="5686" y="8954"/>
                  </a:lnTo>
                  <a:cubicBezTo>
                    <a:pt x="5356" y="8954"/>
                    <a:pt x="5147" y="8581"/>
                    <a:pt x="5323" y="8295"/>
                  </a:cubicBezTo>
                  <a:lnTo>
                    <a:pt x="7445" y="4918"/>
                  </a:lnTo>
                  <a:cubicBezTo>
                    <a:pt x="7526" y="4797"/>
                    <a:pt x="7666" y="4724"/>
                    <a:pt x="7809" y="4724"/>
                  </a:cubicBezTo>
                  <a:close/>
                  <a:moveTo>
                    <a:pt x="6808" y="0"/>
                  </a:moveTo>
                  <a:cubicBezTo>
                    <a:pt x="6434" y="0"/>
                    <a:pt x="6071" y="197"/>
                    <a:pt x="5862" y="542"/>
                  </a:cubicBezTo>
                  <a:lnTo>
                    <a:pt x="440" y="9779"/>
                  </a:lnTo>
                  <a:cubicBezTo>
                    <a:pt x="0" y="10516"/>
                    <a:pt x="528" y="11451"/>
                    <a:pt x="1375" y="11451"/>
                  </a:cubicBezTo>
                  <a:lnTo>
                    <a:pt x="23765" y="11451"/>
                  </a:lnTo>
                  <a:cubicBezTo>
                    <a:pt x="24898" y="11451"/>
                    <a:pt x="25283" y="9922"/>
                    <a:pt x="24282" y="9372"/>
                  </a:cubicBezTo>
                  <a:lnTo>
                    <a:pt x="7324" y="135"/>
                  </a:lnTo>
                  <a:cubicBezTo>
                    <a:pt x="7159" y="44"/>
                    <a:pt x="6982" y="0"/>
                    <a:pt x="6808" y="0"/>
                  </a:cubicBezTo>
                  <a:close/>
                </a:path>
              </a:pathLst>
            </a:custGeom>
            <a:solidFill>
              <a:schemeClr val="accent1"/>
            </a:solidFill>
            <a:ln>
              <a:noFill/>
            </a:ln>
            <a:effectLst>
              <a:outerShdw dist="38100" dir="28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5" name="Google Shape;1095;p42"/>
            <p:cNvSpPr/>
            <p:nvPr/>
          </p:nvSpPr>
          <p:spPr>
            <a:xfrm>
              <a:off x="10428450" y="2138725"/>
              <a:ext cx="224200" cy="125650"/>
            </a:xfrm>
            <a:custGeom>
              <a:avLst/>
              <a:gdLst/>
              <a:ahLst/>
              <a:cxnLst/>
              <a:rect l="l" t="t" r="r" b="b"/>
              <a:pathLst>
                <a:path w="8968" h="5026" extrusionOk="0">
                  <a:moveTo>
                    <a:pt x="173" y="0"/>
                  </a:moveTo>
                  <a:cubicBezTo>
                    <a:pt x="42" y="0"/>
                    <a:pt x="0" y="236"/>
                    <a:pt x="150" y="320"/>
                  </a:cubicBezTo>
                  <a:cubicBezTo>
                    <a:pt x="2911" y="1992"/>
                    <a:pt x="5759" y="3696"/>
                    <a:pt x="8717" y="5005"/>
                  </a:cubicBezTo>
                  <a:cubicBezTo>
                    <a:pt x="8746" y="5019"/>
                    <a:pt x="8773" y="5025"/>
                    <a:pt x="8796" y="5025"/>
                  </a:cubicBezTo>
                  <a:cubicBezTo>
                    <a:pt x="8940" y="5025"/>
                    <a:pt x="8967" y="4793"/>
                    <a:pt x="8816" y="4708"/>
                  </a:cubicBezTo>
                  <a:cubicBezTo>
                    <a:pt x="5968" y="3136"/>
                    <a:pt x="3064" y="1684"/>
                    <a:pt x="249" y="23"/>
                  </a:cubicBezTo>
                  <a:cubicBezTo>
                    <a:pt x="222" y="7"/>
                    <a:pt x="196" y="0"/>
                    <a:pt x="173"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6" name="Google Shape;1096;p42"/>
            <p:cNvSpPr/>
            <p:nvPr/>
          </p:nvSpPr>
          <p:spPr>
            <a:xfrm>
              <a:off x="10185050" y="2034675"/>
              <a:ext cx="51700" cy="28075"/>
            </a:xfrm>
            <a:custGeom>
              <a:avLst/>
              <a:gdLst/>
              <a:ahLst/>
              <a:cxnLst/>
              <a:rect l="l" t="t" r="r" b="b"/>
              <a:pathLst>
                <a:path w="2068" h="1123" extrusionOk="0">
                  <a:moveTo>
                    <a:pt x="1599" y="1"/>
                  </a:moveTo>
                  <a:cubicBezTo>
                    <a:pt x="1011" y="1"/>
                    <a:pt x="358" y="327"/>
                    <a:pt x="66" y="842"/>
                  </a:cubicBezTo>
                  <a:cubicBezTo>
                    <a:pt x="0" y="973"/>
                    <a:pt x="105" y="1122"/>
                    <a:pt x="227" y="1122"/>
                  </a:cubicBezTo>
                  <a:cubicBezTo>
                    <a:pt x="268" y="1122"/>
                    <a:pt x="312" y="1105"/>
                    <a:pt x="352" y="1062"/>
                  </a:cubicBezTo>
                  <a:cubicBezTo>
                    <a:pt x="781" y="600"/>
                    <a:pt x="1220" y="391"/>
                    <a:pt x="1858" y="380"/>
                  </a:cubicBezTo>
                  <a:cubicBezTo>
                    <a:pt x="2067" y="369"/>
                    <a:pt x="2001" y="51"/>
                    <a:pt x="1825" y="18"/>
                  </a:cubicBezTo>
                  <a:cubicBezTo>
                    <a:pt x="1752" y="6"/>
                    <a:pt x="1676" y="1"/>
                    <a:pt x="1599"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0" name="Google Shape;735;p18"/>
          <p:cNvSpPr txBox="1">
            <a:spLocks/>
          </p:cNvSpPr>
          <p:nvPr/>
        </p:nvSpPr>
        <p:spPr>
          <a:xfrm>
            <a:off x="3879449" y="517125"/>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rPr>
              <a:t>Ví dụ 3:</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sp>
        <p:nvSpPr>
          <p:cNvPr id="62" name="TextBox 61"/>
          <p:cNvSpPr txBox="1"/>
          <p:nvPr/>
        </p:nvSpPr>
        <p:spPr>
          <a:xfrm>
            <a:off x="606115" y="876534"/>
            <a:ext cx="7831996" cy="969496"/>
          </a:xfrm>
          <a:prstGeom prst="rect">
            <a:avLst/>
          </a:prstGeom>
          <a:noFill/>
        </p:spPr>
        <p:txBody>
          <a:bodyPr wrap="square" rtlCol="0">
            <a:spAutoFit/>
          </a:bodyPr>
          <a:lstStyle/>
          <a:p>
            <a:pPr lvl="0" algn="just" defTabSz="457200">
              <a:lnSpc>
                <a:spcPct val="150000"/>
              </a:lnSpc>
              <a:buClrTx/>
              <a:defRPr/>
            </a:pPr>
            <a:r>
              <a:rPr lang="vi-VN" sz="1900" kern="1200">
                <a:solidFill>
                  <a:sysClr val="windowText" lastClr="000000"/>
                </a:solidFill>
                <a:latin typeface="Arial" panose="020B0604020202020204" pitchFamily="34" charset="0"/>
                <a:ea typeface="+mn-ea"/>
                <a:cs typeface="Arial" panose="020B0604020202020204" pitchFamily="34" charset="0"/>
              </a:rPr>
              <a:t>Cho điểm A nằm ngoài mặt phẳng (P). Giải thích vì sao có duy nhất điểm H thuộc (P) sao cho đường thẳng AH vuông góc với (P).</a:t>
            </a:r>
          </a:p>
        </p:txBody>
      </p:sp>
      <p:sp>
        <p:nvSpPr>
          <p:cNvPr id="64" name="Rectangle 63"/>
          <p:cNvSpPr/>
          <p:nvPr/>
        </p:nvSpPr>
        <p:spPr>
          <a:xfrm>
            <a:off x="4199749" y="1883603"/>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2" name="Picture 1"/>
          <p:cNvPicPr>
            <a:picLocks noChangeAspect="1"/>
          </p:cNvPicPr>
          <p:nvPr/>
        </p:nvPicPr>
        <p:blipFill>
          <a:blip r:embed="rId3"/>
          <a:stretch>
            <a:fillRect/>
          </a:stretch>
        </p:blipFill>
        <p:spPr>
          <a:xfrm rot="15596050">
            <a:off x="385031" y="207389"/>
            <a:ext cx="442168" cy="736948"/>
          </a:xfrm>
          <a:prstGeom prst="rect">
            <a:avLst/>
          </a:prstGeom>
        </p:spPr>
      </p:pic>
      <p:sp>
        <p:nvSpPr>
          <p:cNvPr id="6" name="Rectangle 5"/>
          <p:cNvSpPr/>
          <p:nvPr/>
        </p:nvSpPr>
        <p:spPr>
          <a:xfrm>
            <a:off x="606115" y="2286308"/>
            <a:ext cx="7831996" cy="2323713"/>
          </a:xfrm>
          <a:prstGeom prst="rect">
            <a:avLst/>
          </a:prstGeom>
        </p:spPr>
        <p:txBody>
          <a:bodyPr wrap="square">
            <a:spAutoFit/>
          </a:bodyPr>
          <a:lstStyle/>
          <a:p>
            <a:pPr lvl="0" algn="just">
              <a:lnSpc>
                <a:spcPct val="150000"/>
              </a:lnSpc>
              <a:spcBef>
                <a:spcPts val="300"/>
              </a:spcBef>
              <a:spcAft>
                <a:spcPts val="300"/>
              </a:spcAft>
            </a:pPr>
            <a:r>
              <a:rPr lang="vi-VN" sz="1800">
                <a:latin typeface="Arial" panose="020B0604020202020204" pitchFamily="34" charset="0"/>
              </a:rPr>
              <a:t>Gọi a là đường thẳng đi qua A và vuông góc với mặt phẳng (P). </a:t>
            </a:r>
            <a:endParaRPr lang="en-US" sz="1800">
              <a:latin typeface="Arial" panose="020B0604020202020204" pitchFamily="34" charset="0"/>
            </a:endParaRPr>
          </a:p>
          <a:p>
            <a:pPr lvl="0" algn="just">
              <a:lnSpc>
                <a:spcPct val="150000"/>
              </a:lnSpc>
              <a:spcBef>
                <a:spcPts val="300"/>
              </a:spcBef>
              <a:spcAft>
                <a:spcPts val="300"/>
              </a:spcAft>
            </a:pPr>
            <a:r>
              <a:rPr lang="vi-VN" sz="1800">
                <a:latin typeface="Arial" panose="020B0604020202020204" pitchFamily="34" charset="0"/>
              </a:rPr>
              <a:t>Lấy điểm H thuộc (P). Khi đó, đường thẳng AH vuông góc với (P) khi và chỉ khi AH trùng với a, tức là H là giao điểm của a và (P). </a:t>
            </a:r>
            <a:endParaRPr lang="en-US" sz="1800">
              <a:latin typeface="Arial" panose="020B0604020202020204" pitchFamily="34" charset="0"/>
            </a:endParaRPr>
          </a:p>
          <a:p>
            <a:pPr lvl="0" algn="just">
              <a:lnSpc>
                <a:spcPct val="150000"/>
              </a:lnSpc>
              <a:spcBef>
                <a:spcPts val="300"/>
              </a:spcBef>
              <a:spcAft>
                <a:spcPts val="300"/>
              </a:spcAft>
            </a:pPr>
            <a:r>
              <a:rPr lang="vi-VN" sz="1800">
                <a:latin typeface="Arial" panose="020B0604020202020204" pitchFamily="34" charset="0"/>
              </a:rPr>
              <a:t>Vậy có duy nhất điểm H thuộc (P) để AH vuông góc với (P), đó là giao điểm của a với (P).</a:t>
            </a:r>
          </a:p>
        </p:txBody>
      </p:sp>
    </p:spTree>
    <p:extLst>
      <p:ext uri="{BB962C8B-B14F-4D97-AF65-F5344CB8AC3E}">
        <p14:creationId xmlns:p14="http://schemas.microsoft.com/office/powerpoint/2010/main" val="78043801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barn(inVertical)">
                                      <p:cBhvr>
                                        <p:cTn id="10" dur="500"/>
                                        <p:tgtEl>
                                          <p:spTgt spid="6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randombar(horizontal)">
                                      <p:cBhvr>
                                        <p:cTn id="15" dur="500"/>
                                        <p:tgtEl>
                                          <p:spTgt spid="6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up)">
                                      <p:cBhvr>
                                        <p:cTn id="25" dur="5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left)">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2" grpId="0"/>
      <p:bldP spid="6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40"/>
          <p:cNvSpPr txBox="1">
            <a:spLocks noGrp="1"/>
          </p:cNvSpPr>
          <p:nvPr>
            <p:ph type="title"/>
          </p:nvPr>
        </p:nvSpPr>
        <p:spPr>
          <a:xfrm>
            <a:off x="195566" y="307619"/>
            <a:ext cx="8732304" cy="1108200"/>
          </a:xfrm>
          <a:prstGeom prst="rect">
            <a:avLst/>
          </a:prstGeom>
        </p:spPr>
        <p:txBody>
          <a:bodyPr spcFirstLastPara="1" wrap="square" lIns="91425" tIns="91425" rIns="91425" bIns="91425" anchor="t" anchorCtr="0">
            <a:noAutofit/>
          </a:bodyPr>
          <a:lstStyle/>
          <a:p>
            <a:pPr lvl="0">
              <a:lnSpc>
                <a:spcPct val="150000"/>
              </a:lnSpc>
            </a:pPr>
            <a:r>
              <a:rPr lang="vi-VN" sz="3800" b="1">
                <a:latin typeface="+mn-lt"/>
              </a:rPr>
              <a:t>CHƯƠNG VII: QUAN HỆ </a:t>
            </a:r>
            <a:br>
              <a:rPr lang="en-US" sz="3800" b="1">
                <a:latin typeface="+mn-lt"/>
              </a:rPr>
            </a:br>
            <a:r>
              <a:rPr lang="vi-VN" sz="3800" b="1">
                <a:latin typeface="+mn-lt"/>
              </a:rPr>
              <a:t>VUÔNG GÓC TRONG KHÔNG GIAN</a:t>
            </a:r>
          </a:p>
        </p:txBody>
      </p:sp>
      <p:grpSp>
        <p:nvGrpSpPr>
          <p:cNvPr id="989" name="Google Shape;989;p40"/>
          <p:cNvGrpSpPr/>
          <p:nvPr/>
        </p:nvGrpSpPr>
        <p:grpSpPr>
          <a:xfrm rot="5147837" flipH="1">
            <a:off x="8076226" y="4038084"/>
            <a:ext cx="1260193" cy="638783"/>
            <a:chOff x="10048400" y="2011675"/>
            <a:chExt cx="632075" cy="286275"/>
          </a:xfrm>
        </p:grpSpPr>
        <p:sp>
          <p:nvSpPr>
            <p:cNvPr id="990" name="Google Shape;990;p40"/>
            <p:cNvSpPr/>
            <p:nvPr/>
          </p:nvSpPr>
          <p:spPr>
            <a:xfrm>
              <a:off x="10048400" y="2011675"/>
              <a:ext cx="632075" cy="286275"/>
            </a:xfrm>
            <a:custGeom>
              <a:avLst/>
              <a:gdLst/>
              <a:ahLst/>
              <a:cxnLst/>
              <a:rect l="l" t="t" r="r" b="b"/>
              <a:pathLst>
                <a:path w="25283" h="11451" extrusionOk="0">
                  <a:moveTo>
                    <a:pt x="7809" y="4724"/>
                  </a:moveTo>
                  <a:cubicBezTo>
                    <a:pt x="7861" y="4724"/>
                    <a:pt x="7913" y="4733"/>
                    <a:pt x="7962" y="4754"/>
                  </a:cubicBezTo>
                  <a:lnTo>
                    <a:pt x="17288" y="8394"/>
                  </a:lnTo>
                  <a:cubicBezTo>
                    <a:pt x="17585" y="8504"/>
                    <a:pt x="17497" y="8965"/>
                    <a:pt x="17178" y="8965"/>
                  </a:cubicBezTo>
                  <a:lnTo>
                    <a:pt x="17178" y="8954"/>
                  </a:lnTo>
                  <a:lnTo>
                    <a:pt x="5686" y="8954"/>
                  </a:lnTo>
                  <a:cubicBezTo>
                    <a:pt x="5356" y="8954"/>
                    <a:pt x="5147" y="8581"/>
                    <a:pt x="5323" y="8295"/>
                  </a:cubicBezTo>
                  <a:lnTo>
                    <a:pt x="7445" y="4918"/>
                  </a:lnTo>
                  <a:cubicBezTo>
                    <a:pt x="7526" y="4797"/>
                    <a:pt x="7666" y="4724"/>
                    <a:pt x="7809" y="4724"/>
                  </a:cubicBezTo>
                  <a:close/>
                  <a:moveTo>
                    <a:pt x="6808" y="0"/>
                  </a:moveTo>
                  <a:cubicBezTo>
                    <a:pt x="6434" y="0"/>
                    <a:pt x="6071" y="197"/>
                    <a:pt x="5862" y="542"/>
                  </a:cubicBezTo>
                  <a:lnTo>
                    <a:pt x="440" y="9779"/>
                  </a:lnTo>
                  <a:cubicBezTo>
                    <a:pt x="0" y="10516"/>
                    <a:pt x="528" y="11451"/>
                    <a:pt x="1375" y="11451"/>
                  </a:cubicBezTo>
                  <a:lnTo>
                    <a:pt x="23765" y="11451"/>
                  </a:lnTo>
                  <a:cubicBezTo>
                    <a:pt x="24898" y="11451"/>
                    <a:pt x="25283" y="9922"/>
                    <a:pt x="24282" y="9372"/>
                  </a:cubicBezTo>
                  <a:lnTo>
                    <a:pt x="7324" y="135"/>
                  </a:lnTo>
                  <a:cubicBezTo>
                    <a:pt x="7159" y="44"/>
                    <a:pt x="6982" y="0"/>
                    <a:pt x="6808" y="0"/>
                  </a:cubicBezTo>
                  <a:close/>
                </a:path>
              </a:pathLst>
            </a:custGeom>
            <a:solidFill>
              <a:schemeClr val="accent1"/>
            </a:solidFill>
            <a:ln>
              <a:noFill/>
            </a:ln>
            <a:effectLst>
              <a:outerShdw dist="38100" dir="28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0"/>
            <p:cNvSpPr/>
            <p:nvPr/>
          </p:nvSpPr>
          <p:spPr>
            <a:xfrm>
              <a:off x="10428450" y="2138725"/>
              <a:ext cx="224200" cy="125650"/>
            </a:xfrm>
            <a:custGeom>
              <a:avLst/>
              <a:gdLst/>
              <a:ahLst/>
              <a:cxnLst/>
              <a:rect l="l" t="t" r="r" b="b"/>
              <a:pathLst>
                <a:path w="8968" h="5026" extrusionOk="0">
                  <a:moveTo>
                    <a:pt x="173" y="0"/>
                  </a:moveTo>
                  <a:cubicBezTo>
                    <a:pt x="42" y="0"/>
                    <a:pt x="0" y="236"/>
                    <a:pt x="150" y="320"/>
                  </a:cubicBezTo>
                  <a:cubicBezTo>
                    <a:pt x="2911" y="1992"/>
                    <a:pt x="5759" y="3696"/>
                    <a:pt x="8717" y="5005"/>
                  </a:cubicBezTo>
                  <a:cubicBezTo>
                    <a:pt x="8746" y="5019"/>
                    <a:pt x="8773" y="5025"/>
                    <a:pt x="8796" y="5025"/>
                  </a:cubicBezTo>
                  <a:cubicBezTo>
                    <a:pt x="8940" y="5025"/>
                    <a:pt x="8967" y="4793"/>
                    <a:pt x="8816" y="4708"/>
                  </a:cubicBezTo>
                  <a:cubicBezTo>
                    <a:pt x="5968" y="3136"/>
                    <a:pt x="3064" y="1684"/>
                    <a:pt x="249" y="23"/>
                  </a:cubicBezTo>
                  <a:cubicBezTo>
                    <a:pt x="222" y="7"/>
                    <a:pt x="196" y="0"/>
                    <a:pt x="173"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0"/>
            <p:cNvSpPr/>
            <p:nvPr/>
          </p:nvSpPr>
          <p:spPr>
            <a:xfrm>
              <a:off x="10185050" y="2034675"/>
              <a:ext cx="51700" cy="28075"/>
            </a:xfrm>
            <a:custGeom>
              <a:avLst/>
              <a:gdLst/>
              <a:ahLst/>
              <a:cxnLst/>
              <a:rect l="l" t="t" r="r" b="b"/>
              <a:pathLst>
                <a:path w="2068" h="1123" extrusionOk="0">
                  <a:moveTo>
                    <a:pt x="1599" y="1"/>
                  </a:moveTo>
                  <a:cubicBezTo>
                    <a:pt x="1011" y="1"/>
                    <a:pt x="358" y="327"/>
                    <a:pt x="66" y="842"/>
                  </a:cubicBezTo>
                  <a:cubicBezTo>
                    <a:pt x="0" y="973"/>
                    <a:pt x="105" y="1122"/>
                    <a:pt x="227" y="1122"/>
                  </a:cubicBezTo>
                  <a:cubicBezTo>
                    <a:pt x="268" y="1122"/>
                    <a:pt x="312" y="1105"/>
                    <a:pt x="352" y="1062"/>
                  </a:cubicBezTo>
                  <a:cubicBezTo>
                    <a:pt x="781" y="600"/>
                    <a:pt x="1220" y="391"/>
                    <a:pt x="1858" y="380"/>
                  </a:cubicBezTo>
                  <a:cubicBezTo>
                    <a:pt x="2067" y="369"/>
                    <a:pt x="2001" y="51"/>
                    <a:pt x="1825" y="18"/>
                  </a:cubicBezTo>
                  <a:cubicBezTo>
                    <a:pt x="1752" y="6"/>
                    <a:pt x="1676" y="1"/>
                    <a:pt x="1599"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Rectangle 61"/>
          <p:cNvSpPr/>
          <p:nvPr/>
        </p:nvSpPr>
        <p:spPr>
          <a:xfrm>
            <a:off x="844135" y="2183471"/>
            <a:ext cx="7447112" cy="1846659"/>
          </a:xfrm>
          <a:prstGeom prst="rect">
            <a:avLst/>
          </a:prstGeom>
        </p:spPr>
        <p:txBody>
          <a:bodyPr wrap="square">
            <a:spAutoFit/>
          </a:bodyPr>
          <a:lstStyle/>
          <a:p>
            <a:pPr algn="ctr">
              <a:lnSpc>
                <a:spcPct val="150000"/>
              </a:lnSpc>
              <a:buClrTx/>
            </a:pPr>
            <a:r>
              <a:rPr lang="vi-VN" sz="3800" b="1">
                <a:solidFill>
                  <a:srgbClr val="C00000"/>
                </a:solidFill>
                <a:latin typeface="Arial" panose="020B0604020202020204" pitchFamily="34" charset="0"/>
                <a:ea typeface="Maven Pro"/>
                <a:cs typeface="Maven Pro"/>
                <a:sym typeface="Maven Pro"/>
              </a:rPr>
              <a:t>BÀI 23. ĐƯỜNG THẲNG VUÔNG GÓC VỚI MẶT PHẲNG</a:t>
            </a:r>
            <a:endParaRPr lang="vi-VN" sz="3800">
              <a:solidFill>
                <a:srgbClr val="C00000"/>
              </a:solidFill>
              <a:ea typeface="Maven Pro"/>
              <a:cs typeface="Maven Pro"/>
              <a:sym typeface="Maven Pro"/>
            </a:endParaRPr>
          </a:p>
        </p:txBody>
      </p:sp>
      <p:pic>
        <p:nvPicPr>
          <p:cNvPr id="2" name="Picture 1"/>
          <p:cNvPicPr>
            <a:picLocks noChangeAspect="1"/>
          </p:cNvPicPr>
          <p:nvPr/>
        </p:nvPicPr>
        <p:blipFill>
          <a:blip r:embed="rId3"/>
          <a:stretch>
            <a:fillRect/>
          </a:stretch>
        </p:blipFill>
        <p:spPr>
          <a:xfrm>
            <a:off x="571268" y="4331646"/>
            <a:ext cx="1058028" cy="2600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prism/>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41"/>
          <p:cNvSpPr txBox="1">
            <a:spLocks noGrp="1"/>
          </p:cNvSpPr>
          <p:nvPr>
            <p:ph type="title"/>
          </p:nvPr>
        </p:nvSpPr>
        <p:spPr>
          <a:xfrm>
            <a:off x="246732" y="1234272"/>
            <a:ext cx="8269115" cy="877200"/>
          </a:xfrm>
          <a:prstGeom prst="rect">
            <a:avLst/>
          </a:prstGeom>
        </p:spPr>
        <p:txBody>
          <a:bodyPr spcFirstLastPara="1" wrap="square" lIns="91425" tIns="91425" rIns="91425" bIns="91425" anchor="t" anchorCtr="0">
            <a:noAutofit/>
          </a:bodyPr>
          <a:lstStyle/>
          <a:p>
            <a:pPr lvl="0" algn="r">
              <a:lnSpc>
                <a:spcPct val="150000"/>
              </a:lnSpc>
            </a:pPr>
            <a:r>
              <a:rPr lang="vi-VN" sz="3600" b="1">
                <a:latin typeface="+mn-lt"/>
              </a:rPr>
              <a:t>LIÊN HỆ GIỮA </a:t>
            </a:r>
            <a:br>
              <a:rPr lang="en-US" sz="3600" b="1">
                <a:latin typeface="+mn-lt"/>
              </a:rPr>
            </a:br>
            <a:r>
              <a:rPr lang="vi-VN" sz="3600" b="1">
                <a:latin typeface="+mn-lt"/>
              </a:rPr>
              <a:t>QUAN HỆ SONG SONG VÀ </a:t>
            </a:r>
            <a:br>
              <a:rPr lang="en-US" sz="3600" b="1">
                <a:latin typeface="+mn-lt"/>
              </a:rPr>
            </a:br>
            <a:r>
              <a:rPr lang="vi-VN" sz="3600" b="1">
                <a:latin typeface="+mn-lt"/>
              </a:rPr>
              <a:t>QUAN HỆ VUÔNG GÓC CỦA </a:t>
            </a:r>
            <a:br>
              <a:rPr lang="en-US" sz="3600" b="1">
                <a:latin typeface="+mn-lt"/>
              </a:rPr>
            </a:br>
            <a:r>
              <a:rPr lang="vi-VN" sz="3600" b="1">
                <a:latin typeface="+mn-lt"/>
              </a:rPr>
              <a:t>ĐƯỜNG THẲNG VÀ MẶT PHẲNG</a:t>
            </a:r>
            <a:endParaRPr sz="3600" b="1">
              <a:latin typeface="+mn-lt"/>
            </a:endParaRPr>
          </a:p>
        </p:txBody>
      </p:sp>
      <p:sp>
        <p:nvSpPr>
          <p:cNvPr id="998" name="Google Shape;998;p41"/>
          <p:cNvSpPr txBox="1">
            <a:spLocks noGrp="1"/>
          </p:cNvSpPr>
          <p:nvPr>
            <p:ph type="title" idx="2"/>
          </p:nvPr>
        </p:nvSpPr>
        <p:spPr>
          <a:xfrm>
            <a:off x="674988" y="671466"/>
            <a:ext cx="1343771" cy="87188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b="1">
                <a:latin typeface="+mj-lt"/>
              </a:rPr>
              <a:t>03</a:t>
            </a:r>
            <a:endParaRPr sz="6000" b="1">
              <a:latin typeface="+mj-lt"/>
            </a:endParaRPr>
          </a:p>
        </p:txBody>
      </p:sp>
      <p:grpSp>
        <p:nvGrpSpPr>
          <p:cNvPr id="61" name="Google Shape;1447;p50"/>
          <p:cNvGrpSpPr/>
          <p:nvPr/>
        </p:nvGrpSpPr>
        <p:grpSpPr>
          <a:xfrm rot="16806261">
            <a:off x="-60603" y="2525017"/>
            <a:ext cx="1133267" cy="664491"/>
            <a:chOff x="10048400" y="2011675"/>
            <a:chExt cx="632075" cy="286275"/>
          </a:xfrm>
        </p:grpSpPr>
        <p:sp>
          <p:nvSpPr>
            <p:cNvPr id="62" name="Google Shape;1448;p50"/>
            <p:cNvSpPr/>
            <p:nvPr/>
          </p:nvSpPr>
          <p:spPr>
            <a:xfrm>
              <a:off x="10048400" y="2011675"/>
              <a:ext cx="632075" cy="286275"/>
            </a:xfrm>
            <a:custGeom>
              <a:avLst/>
              <a:gdLst/>
              <a:ahLst/>
              <a:cxnLst/>
              <a:rect l="l" t="t" r="r" b="b"/>
              <a:pathLst>
                <a:path w="25283" h="11451" extrusionOk="0">
                  <a:moveTo>
                    <a:pt x="7809" y="4724"/>
                  </a:moveTo>
                  <a:cubicBezTo>
                    <a:pt x="7861" y="4724"/>
                    <a:pt x="7913" y="4733"/>
                    <a:pt x="7962" y="4754"/>
                  </a:cubicBezTo>
                  <a:lnTo>
                    <a:pt x="17288" y="8394"/>
                  </a:lnTo>
                  <a:cubicBezTo>
                    <a:pt x="17585" y="8504"/>
                    <a:pt x="17497" y="8965"/>
                    <a:pt x="17178" y="8965"/>
                  </a:cubicBezTo>
                  <a:lnTo>
                    <a:pt x="17178" y="8954"/>
                  </a:lnTo>
                  <a:lnTo>
                    <a:pt x="5686" y="8954"/>
                  </a:lnTo>
                  <a:cubicBezTo>
                    <a:pt x="5356" y="8954"/>
                    <a:pt x="5147" y="8581"/>
                    <a:pt x="5323" y="8295"/>
                  </a:cubicBezTo>
                  <a:lnTo>
                    <a:pt x="7445" y="4918"/>
                  </a:lnTo>
                  <a:cubicBezTo>
                    <a:pt x="7526" y="4797"/>
                    <a:pt x="7666" y="4724"/>
                    <a:pt x="7809" y="4724"/>
                  </a:cubicBezTo>
                  <a:close/>
                  <a:moveTo>
                    <a:pt x="6808" y="0"/>
                  </a:moveTo>
                  <a:cubicBezTo>
                    <a:pt x="6434" y="0"/>
                    <a:pt x="6071" y="197"/>
                    <a:pt x="5862" y="542"/>
                  </a:cubicBezTo>
                  <a:lnTo>
                    <a:pt x="440" y="9779"/>
                  </a:lnTo>
                  <a:cubicBezTo>
                    <a:pt x="0" y="10516"/>
                    <a:pt x="528" y="11451"/>
                    <a:pt x="1375" y="11451"/>
                  </a:cubicBezTo>
                  <a:lnTo>
                    <a:pt x="23765" y="11451"/>
                  </a:lnTo>
                  <a:cubicBezTo>
                    <a:pt x="24898" y="11451"/>
                    <a:pt x="25283" y="9922"/>
                    <a:pt x="24282" y="9372"/>
                  </a:cubicBezTo>
                  <a:lnTo>
                    <a:pt x="7324" y="135"/>
                  </a:lnTo>
                  <a:cubicBezTo>
                    <a:pt x="7159" y="44"/>
                    <a:pt x="6982" y="0"/>
                    <a:pt x="6808" y="0"/>
                  </a:cubicBezTo>
                  <a:close/>
                </a:path>
              </a:pathLst>
            </a:custGeom>
            <a:solidFill>
              <a:schemeClr val="accent1"/>
            </a:solidFill>
            <a:ln>
              <a:noFill/>
            </a:ln>
            <a:effectLst>
              <a:outerShdw dist="38100" dir="28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449;p50"/>
            <p:cNvSpPr/>
            <p:nvPr/>
          </p:nvSpPr>
          <p:spPr>
            <a:xfrm>
              <a:off x="10428450" y="2138725"/>
              <a:ext cx="224200" cy="125650"/>
            </a:xfrm>
            <a:custGeom>
              <a:avLst/>
              <a:gdLst/>
              <a:ahLst/>
              <a:cxnLst/>
              <a:rect l="l" t="t" r="r" b="b"/>
              <a:pathLst>
                <a:path w="8968" h="5026" extrusionOk="0">
                  <a:moveTo>
                    <a:pt x="173" y="0"/>
                  </a:moveTo>
                  <a:cubicBezTo>
                    <a:pt x="42" y="0"/>
                    <a:pt x="0" y="236"/>
                    <a:pt x="150" y="320"/>
                  </a:cubicBezTo>
                  <a:cubicBezTo>
                    <a:pt x="2911" y="1992"/>
                    <a:pt x="5759" y="3696"/>
                    <a:pt x="8717" y="5005"/>
                  </a:cubicBezTo>
                  <a:cubicBezTo>
                    <a:pt x="8746" y="5019"/>
                    <a:pt x="8773" y="5025"/>
                    <a:pt x="8796" y="5025"/>
                  </a:cubicBezTo>
                  <a:cubicBezTo>
                    <a:pt x="8940" y="5025"/>
                    <a:pt x="8967" y="4793"/>
                    <a:pt x="8816" y="4708"/>
                  </a:cubicBezTo>
                  <a:cubicBezTo>
                    <a:pt x="5968" y="3136"/>
                    <a:pt x="3064" y="1684"/>
                    <a:pt x="249" y="23"/>
                  </a:cubicBezTo>
                  <a:cubicBezTo>
                    <a:pt x="222" y="7"/>
                    <a:pt x="196" y="0"/>
                    <a:pt x="173"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450;p50"/>
            <p:cNvSpPr/>
            <p:nvPr/>
          </p:nvSpPr>
          <p:spPr>
            <a:xfrm>
              <a:off x="10185050" y="2034675"/>
              <a:ext cx="51700" cy="28075"/>
            </a:xfrm>
            <a:custGeom>
              <a:avLst/>
              <a:gdLst/>
              <a:ahLst/>
              <a:cxnLst/>
              <a:rect l="l" t="t" r="r" b="b"/>
              <a:pathLst>
                <a:path w="2068" h="1123" extrusionOk="0">
                  <a:moveTo>
                    <a:pt x="1599" y="1"/>
                  </a:moveTo>
                  <a:cubicBezTo>
                    <a:pt x="1011" y="1"/>
                    <a:pt x="358" y="327"/>
                    <a:pt x="66" y="842"/>
                  </a:cubicBezTo>
                  <a:cubicBezTo>
                    <a:pt x="0" y="973"/>
                    <a:pt x="105" y="1122"/>
                    <a:pt x="227" y="1122"/>
                  </a:cubicBezTo>
                  <a:cubicBezTo>
                    <a:pt x="268" y="1122"/>
                    <a:pt x="312" y="1105"/>
                    <a:pt x="352" y="1062"/>
                  </a:cubicBezTo>
                  <a:cubicBezTo>
                    <a:pt x="781" y="600"/>
                    <a:pt x="1220" y="391"/>
                    <a:pt x="1858" y="380"/>
                  </a:cubicBezTo>
                  <a:cubicBezTo>
                    <a:pt x="2067" y="369"/>
                    <a:pt x="2001" y="51"/>
                    <a:pt x="1825" y="18"/>
                  </a:cubicBezTo>
                  <a:cubicBezTo>
                    <a:pt x="1752" y="6"/>
                    <a:pt x="1676" y="1"/>
                    <a:pt x="1599"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58618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8" name="Rectangle 7"/>
          <p:cNvSpPr/>
          <p:nvPr/>
        </p:nvSpPr>
        <p:spPr>
          <a:xfrm>
            <a:off x="222639" y="190831"/>
            <a:ext cx="8706676" cy="4738978"/>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14040"/>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6" name="Rectangle 1"/>
              <p:cNvSpPr>
                <a:spLocks noChangeArrowheads="1"/>
              </p:cNvSpPr>
              <p:nvPr/>
            </p:nvSpPr>
            <p:spPr bwMode="auto">
              <a:xfrm>
                <a:off x="339777" y="185238"/>
                <a:ext cx="8472399" cy="147732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342900" lvl="0" indent="-342900" algn="just" eaLnBrk="1" fontAlgn="auto" hangingPunct="1">
                  <a:lnSpc>
                    <a:spcPct val="150000"/>
                  </a:lnSpc>
                  <a:spcBef>
                    <a:spcPts val="600"/>
                  </a:spcBef>
                  <a:spcAft>
                    <a:spcPts val="600"/>
                  </a:spcAft>
                  <a:buClr>
                    <a:srgbClr val="C00000"/>
                  </a:buClr>
                  <a:buFont typeface="Wingdings" panose="05000000000000000000" pitchFamily="2" charset="2"/>
                  <a:buChar char="q"/>
                  <a:defRPr/>
                </a:pPr>
                <a:r>
                  <a:rPr lang="en-US" sz="2200" b="1">
                    <a:solidFill>
                      <a:srgbClr val="C00000"/>
                    </a:solidFill>
                    <a:latin typeface="Arial"/>
                    <a:ea typeface="Dotum" panose="020B0600000101010101" pitchFamily="34" charset="-127"/>
                    <a:cs typeface="Times New Roman" panose="02020603050405020304" pitchFamily="18" charset="0"/>
                  </a:rPr>
                  <a:t>HĐ5: </a:t>
                </a:r>
                <a:r>
                  <a:rPr lang="vi-VN" sz="1900">
                    <a:solidFill>
                      <a:srgbClr val="000000"/>
                    </a:solidFill>
                    <a:latin typeface="+mn-lt"/>
                  </a:rPr>
                  <a:t>Cho đường thẳng </a:t>
                </a:r>
                <a14:m>
                  <m:oMath xmlns:m="http://schemas.openxmlformats.org/officeDocument/2006/math">
                    <m:r>
                      <a:rPr lang="vi-VN" sz="1900" i="1" smtClean="0">
                        <a:solidFill>
                          <a:srgbClr val="000000"/>
                        </a:solidFill>
                        <a:latin typeface="Cambria Math" panose="02040503050406030204" pitchFamily="18" charset="0"/>
                      </a:rPr>
                      <m:t>𝑎</m:t>
                    </m:r>
                  </m:oMath>
                </a14:m>
                <a:r>
                  <a:rPr lang="vi-VN" sz="1900">
                    <a:solidFill>
                      <a:srgbClr val="000000"/>
                    </a:solidFill>
                    <a:latin typeface="+mn-lt"/>
                  </a:rPr>
                  <a:t> vuông góc với mặt phẳng </a:t>
                </a:r>
                <a14:m>
                  <m:oMath xmlns:m="http://schemas.openxmlformats.org/officeDocument/2006/math">
                    <m:r>
                      <a:rPr lang="vi-VN" sz="1900" i="1" smtClean="0">
                        <a:solidFill>
                          <a:srgbClr val="000000"/>
                        </a:solidFill>
                        <a:latin typeface="Cambria Math" panose="02040503050406030204" pitchFamily="18" charset="0"/>
                      </a:rPr>
                      <m:t>(</m:t>
                    </m:r>
                    <m:r>
                      <a:rPr lang="vi-VN" sz="1900" i="1" smtClean="0">
                        <a:solidFill>
                          <a:srgbClr val="000000"/>
                        </a:solidFill>
                        <a:latin typeface="Cambria Math" panose="02040503050406030204" pitchFamily="18" charset="0"/>
                      </a:rPr>
                      <m:t>𝑃</m:t>
                    </m:r>
                    <m:r>
                      <a:rPr lang="vi-VN" sz="1900" i="1" smtClean="0">
                        <a:solidFill>
                          <a:srgbClr val="000000"/>
                        </a:solidFill>
                        <a:latin typeface="Cambria Math" panose="02040503050406030204" pitchFamily="18" charset="0"/>
                      </a:rPr>
                      <m:t>)</m:t>
                    </m:r>
                  </m:oMath>
                </a14:m>
                <a:r>
                  <a:rPr lang="vi-VN" sz="1900">
                    <a:solidFill>
                      <a:srgbClr val="000000"/>
                    </a:solidFill>
                    <a:latin typeface="+mn-lt"/>
                  </a:rPr>
                  <a:t> và song song với đường thẳng </a:t>
                </a:r>
                <a14:m>
                  <m:oMath xmlns:m="http://schemas.openxmlformats.org/officeDocument/2006/math">
                    <m:r>
                      <a:rPr lang="vi-VN" sz="1900" i="1" smtClean="0">
                        <a:solidFill>
                          <a:srgbClr val="000000"/>
                        </a:solidFill>
                        <a:latin typeface="Cambria Math" panose="02040503050406030204" pitchFamily="18" charset="0"/>
                      </a:rPr>
                      <m:t>𝑏</m:t>
                    </m:r>
                  </m:oMath>
                </a14:m>
                <a:r>
                  <a:rPr lang="vi-VN" sz="1900">
                    <a:solidFill>
                      <a:srgbClr val="000000"/>
                    </a:solidFill>
                    <a:latin typeface="+mn-lt"/>
                  </a:rPr>
                  <a:t>. Lấy một đường thẳng </a:t>
                </a:r>
                <a14:m>
                  <m:oMath xmlns:m="http://schemas.openxmlformats.org/officeDocument/2006/math">
                    <m:r>
                      <a:rPr lang="vi-VN" sz="1900" i="1" smtClean="0">
                        <a:solidFill>
                          <a:srgbClr val="000000"/>
                        </a:solidFill>
                        <a:latin typeface="Cambria Math" panose="02040503050406030204" pitchFamily="18" charset="0"/>
                      </a:rPr>
                      <m:t>𝑚</m:t>
                    </m:r>
                  </m:oMath>
                </a14:m>
                <a:r>
                  <a:rPr lang="vi-VN" sz="1900">
                    <a:solidFill>
                      <a:srgbClr val="000000"/>
                    </a:solidFill>
                    <a:latin typeface="+mn-lt"/>
                  </a:rPr>
                  <a:t> bất kì thuộc mặt phẳng </a:t>
                </a:r>
                <a14:m>
                  <m:oMath xmlns:m="http://schemas.openxmlformats.org/officeDocument/2006/math">
                    <m:d>
                      <m:dPr>
                        <m:ctrlPr>
                          <a:rPr lang="vi-VN" sz="1900" i="1" smtClean="0">
                            <a:solidFill>
                              <a:srgbClr val="000000"/>
                            </a:solidFill>
                            <a:latin typeface="Cambria Math" panose="02040503050406030204" pitchFamily="18" charset="0"/>
                          </a:rPr>
                        </m:ctrlPr>
                      </m:dPr>
                      <m:e>
                        <m:r>
                          <a:rPr lang="vi-VN" sz="1900" i="1" smtClean="0">
                            <a:solidFill>
                              <a:srgbClr val="000000"/>
                            </a:solidFill>
                            <a:latin typeface="Cambria Math" panose="02040503050406030204" pitchFamily="18" charset="0"/>
                          </a:rPr>
                          <m:t>𝑃</m:t>
                        </m:r>
                      </m:e>
                    </m:d>
                  </m:oMath>
                </a14:m>
                <a:r>
                  <a:rPr lang="en-US" sz="1900">
                    <a:solidFill>
                      <a:srgbClr val="000000"/>
                    </a:solidFill>
                    <a:latin typeface="+mn-lt"/>
                  </a:rPr>
                  <a:t> (H.7.20). </a:t>
                </a:r>
                <a:r>
                  <a:rPr lang="vi-VN" sz="1900">
                    <a:solidFill>
                      <a:srgbClr val="000000"/>
                    </a:solidFill>
                    <a:latin typeface="+mn-lt"/>
                  </a:rPr>
                  <a:t>Tính </a:t>
                </a:r>
                <a14:m>
                  <m:oMath xmlns:m="http://schemas.openxmlformats.org/officeDocument/2006/math">
                    <m:r>
                      <a:rPr lang="vi-VN" sz="1900" i="1" smtClean="0">
                        <a:solidFill>
                          <a:srgbClr val="000000"/>
                        </a:solidFill>
                        <a:latin typeface="Cambria Math" panose="02040503050406030204" pitchFamily="18" charset="0"/>
                      </a:rPr>
                      <m:t>(</m:t>
                    </m:r>
                    <m:r>
                      <a:rPr lang="vi-VN" sz="1900" i="1" smtClean="0">
                        <a:solidFill>
                          <a:srgbClr val="000000"/>
                        </a:solidFill>
                        <a:latin typeface="Cambria Math" panose="02040503050406030204" pitchFamily="18" charset="0"/>
                      </a:rPr>
                      <m:t>𝑏</m:t>
                    </m:r>
                    <m:r>
                      <a:rPr lang="vi-VN" sz="1900" i="1" smtClean="0">
                        <a:solidFill>
                          <a:srgbClr val="000000"/>
                        </a:solidFill>
                        <a:latin typeface="Cambria Math" panose="02040503050406030204" pitchFamily="18" charset="0"/>
                      </a:rPr>
                      <m:t>, </m:t>
                    </m:r>
                    <m:r>
                      <a:rPr lang="vi-VN" sz="1900" i="1" smtClean="0">
                        <a:solidFill>
                          <a:srgbClr val="000000"/>
                        </a:solidFill>
                        <a:latin typeface="Cambria Math" panose="02040503050406030204" pitchFamily="18" charset="0"/>
                      </a:rPr>
                      <m:t>𝑚</m:t>
                    </m:r>
                    <m:r>
                      <a:rPr lang="vi-VN" sz="1900" i="1" smtClean="0">
                        <a:solidFill>
                          <a:srgbClr val="000000"/>
                        </a:solidFill>
                        <a:latin typeface="Cambria Math" panose="02040503050406030204" pitchFamily="18" charset="0"/>
                      </a:rPr>
                      <m:t>) </m:t>
                    </m:r>
                  </m:oMath>
                </a14:m>
                <a:r>
                  <a:rPr lang="vi-VN" sz="1900">
                    <a:solidFill>
                      <a:srgbClr val="000000"/>
                    </a:solidFill>
                    <a:latin typeface="+mn-lt"/>
                  </a:rPr>
                  <a:t>và từ đó rút ra mối quan hệ giữa </a:t>
                </a:r>
                <a14:m>
                  <m:oMath xmlns:m="http://schemas.openxmlformats.org/officeDocument/2006/math">
                    <m:r>
                      <a:rPr lang="vi-VN" sz="1900" i="1" smtClean="0">
                        <a:solidFill>
                          <a:srgbClr val="000000"/>
                        </a:solidFill>
                        <a:latin typeface="Cambria Math" panose="02040503050406030204" pitchFamily="18" charset="0"/>
                      </a:rPr>
                      <m:t>𝑏</m:t>
                    </m:r>
                  </m:oMath>
                </a14:m>
                <a:r>
                  <a:rPr lang="vi-VN" sz="1900">
                    <a:solidFill>
                      <a:srgbClr val="000000"/>
                    </a:solidFill>
                    <a:latin typeface="+mn-lt"/>
                  </a:rPr>
                  <a:t> và </a:t>
                </a:r>
                <a14:m>
                  <m:oMath xmlns:m="http://schemas.openxmlformats.org/officeDocument/2006/math">
                    <m:r>
                      <a:rPr lang="vi-VN" sz="1900" i="1" smtClean="0">
                        <a:solidFill>
                          <a:srgbClr val="000000"/>
                        </a:solidFill>
                        <a:latin typeface="Cambria Math" panose="02040503050406030204" pitchFamily="18" charset="0"/>
                      </a:rPr>
                      <m:t>(</m:t>
                    </m:r>
                    <m:r>
                      <a:rPr lang="vi-VN" sz="1900" i="1">
                        <a:solidFill>
                          <a:srgbClr val="000000"/>
                        </a:solidFill>
                        <a:latin typeface="Cambria Math" panose="02040503050406030204" pitchFamily="18" charset="0"/>
                      </a:rPr>
                      <m:t>𝑃</m:t>
                    </m:r>
                    <m:r>
                      <a:rPr lang="vi-VN" sz="1900" i="1" smtClean="0">
                        <a:solidFill>
                          <a:srgbClr val="000000"/>
                        </a:solidFill>
                        <a:latin typeface="Cambria Math" panose="02040503050406030204" pitchFamily="18" charset="0"/>
                      </a:rPr>
                      <m:t>)</m:t>
                    </m:r>
                  </m:oMath>
                </a14:m>
                <a:r>
                  <a:rPr lang="vi-VN" sz="1900">
                    <a:solidFill>
                      <a:srgbClr val="000000"/>
                    </a:solidFill>
                    <a:latin typeface="+mn-lt"/>
                  </a:rPr>
                  <a:t>.</a:t>
                </a:r>
                <a:endParaRPr kumimoji="0" lang="vi-VN" altLang="en-US" sz="1900" b="0" i="0" u="none" strike="noStrike" kern="0" cap="none" spc="0" normalizeH="0" baseline="0" noProof="0">
                  <a:ln>
                    <a:noFill/>
                  </a:ln>
                  <a:solidFill>
                    <a:srgbClr val="000000"/>
                  </a:solidFill>
                  <a:effectLst/>
                  <a:uLnTx/>
                  <a:uFillTx/>
                  <a:latin typeface="+mn-lt"/>
                  <a:ea typeface="Open Sans"/>
                  <a:sym typeface="Arial"/>
                </a:endParaRPr>
              </a:p>
            </p:txBody>
          </p:sp>
        </mc:Choice>
        <mc:Fallback xmlns="">
          <p:sp>
            <p:nvSpPr>
              <p:cNvPr id="6" name="Rectangle 1"/>
              <p:cNvSpPr>
                <a:spLocks noRot="1" noChangeAspect="1" noMove="1" noResize="1" noEditPoints="1" noAdjustHandles="1" noChangeArrowheads="1" noChangeShapeType="1" noTextEdit="1"/>
              </p:cNvSpPr>
              <p:nvPr/>
            </p:nvSpPr>
            <p:spPr bwMode="auto">
              <a:xfrm>
                <a:off x="339777" y="185238"/>
                <a:ext cx="8472399" cy="1477328"/>
              </a:xfrm>
              <a:prstGeom prst="rect">
                <a:avLst/>
              </a:prstGeom>
              <a:blipFill>
                <a:blip r:embed="rId3"/>
                <a:stretch>
                  <a:fillRect l="-791" r="-647" b="-288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a:off x="5809328" y="2313121"/>
            <a:ext cx="2849171" cy="2503573"/>
          </a:xfrm>
          <a:prstGeom prst="rect">
            <a:avLst/>
          </a:prstGeom>
        </p:spPr>
      </p:pic>
      <mc:AlternateContent xmlns:mc="http://schemas.openxmlformats.org/markup-compatibility/2006" xmlns:a14="http://schemas.microsoft.com/office/drawing/2010/main">
        <mc:Choice Requires="a14">
          <p:sp>
            <p:nvSpPr>
              <p:cNvPr id="14" name="Rectangle 13"/>
              <p:cNvSpPr/>
              <p:nvPr/>
            </p:nvSpPr>
            <p:spPr>
              <a:xfrm>
                <a:off x="683885" y="2140092"/>
                <a:ext cx="4664197" cy="2723823"/>
              </a:xfrm>
              <a:prstGeom prst="rect">
                <a:avLst/>
              </a:prstGeom>
            </p:spPr>
            <p:txBody>
              <a:bodyPr wrap="square">
                <a:spAutoFit/>
              </a:bodyPr>
              <a:lstStyle/>
              <a:p>
                <a:pPr algn="just">
                  <a:lnSpc>
                    <a:spcPct val="150000"/>
                  </a:lnSpc>
                </a:pPr>
                <a:r>
                  <a:rPr lang="nl-NL" sz="1900" kern="100">
                    <a:latin typeface="+mn-lt"/>
                    <a:ea typeface="Calibri" panose="020F0502020204030204" pitchFamily="34" charset="0"/>
                    <a:cs typeface="Times New Roman" panose="02020603050405020304" pitchFamily="18" charset="0"/>
                  </a:rPr>
                  <a:t>Vì </a:t>
                </a:r>
                <a14:m>
                  <m:oMath xmlns:m="http://schemas.openxmlformats.org/officeDocument/2006/math">
                    <m:r>
                      <a:rPr lang="nl-NL" sz="19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𝑃</m:t>
                        </m:r>
                      </m:e>
                    </m:d>
                  </m:oMath>
                </a14:m>
                <a:r>
                  <a:rPr lang="nl-NL" sz="1900" kern="100">
                    <a:effectLst/>
                    <a:latin typeface="+mn-lt"/>
                    <a:ea typeface="Malgun Gothic" panose="020B0503020000020004" pitchFamily="34" charset="-127"/>
                    <a:cs typeface="Times New Roman" panose="02020603050405020304" pitchFamily="18" charset="0"/>
                  </a:rPr>
                  <a:t> nên </a:t>
                </a:r>
                <a14:m>
                  <m:oMath xmlns:m="http://schemas.openxmlformats.org/officeDocument/2006/math">
                    <m:d>
                      <m:dPr>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𝑎</m:t>
                        </m:r>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𝑚</m:t>
                        </m:r>
                      </m:e>
                    </m:d>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90</m:t>
                        </m:r>
                      </m:e>
                      <m:sup>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𝑜</m:t>
                        </m:r>
                      </m:sup>
                    </m:sSup>
                  </m:oMath>
                </a14:m>
                <a:r>
                  <a:rPr lang="nl-NL" sz="1900" kern="100">
                    <a:effectLst/>
                    <a:latin typeface="+mn-lt"/>
                    <a:ea typeface="Malgun Gothic" panose="020B0503020000020004" pitchFamily="34" charset="-127"/>
                    <a:cs typeface="Times New Roman" panose="02020603050405020304" pitchFamily="18" charset="0"/>
                  </a:rPr>
                  <a:t>.</a:t>
                </a:r>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r>
                  <a:rPr lang="nl-NL" sz="1900" kern="100">
                    <a:effectLst/>
                    <a:latin typeface="+mn-lt"/>
                    <a:ea typeface="Calibri" panose="020F0502020204030204" pitchFamily="34" charset="0"/>
                    <a:cs typeface="Times New Roman" panose="02020603050405020304" pitchFamily="18" charset="0"/>
                  </a:rPr>
                  <a:t>Mặt khác </a:t>
                </a:r>
                <a14:m>
                  <m:oMath xmlns:m="http://schemas.openxmlformats.org/officeDocument/2006/math">
                    <m:r>
                      <a:rPr lang="nl-NL" sz="1900" i="1" kern="100">
                        <a:effectLst/>
                        <a:latin typeface="Cambria Math" panose="02040503050406030204" pitchFamily="18" charset="0"/>
                        <a:ea typeface="Calibri" panose="020F0502020204030204" pitchFamily="34" charset="0"/>
                        <a:cs typeface="Times New Roman" panose="02020603050405020304" pitchFamily="18" charset="0"/>
                      </a:rPr>
                      <m:t>𝑏</m:t>
                    </m:r>
                    <m:r>
                      <a:rPr lang="nl-NL" sz="1900" i="1" kern="100">
                        <a:effectLst/>
                        <a:latin typeface="Cambria Math" panose="02040503050406030204" pitchFamily="18" charset="0"/>
                        <a:ea typeface="Calibri" panose="020F0502020204030204" pitchFamily="34" charset="0"/>
                        <a:cs typeface="Times New Roman" panose="02020603050405020304" pitchFamily="18" charset="0"/>
                      </a:rPr>
                      <m:t> </m:t>
                    </m:r>
                  </m:oMath>
                </a14:m>
                <a:r>
                  <a:rPr lang="nl-NL" sz="19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𝑎</m:t>
                    </m:r>
                  </m:oMath>
                </a14:m>
                <a:r>
                  <a:rPr lang="nl-NL" sz="1900" kern="100">
                    <a:effectLst/>
                    <a:latin typeface="+mn-lt"/>
                    <a:ea typeface="Malgun Gothic" panose="020B0503020000020004" pitchFamily="34" charset="-127"/>
                    <a:cs typeface="Times New Roman" panose="02020603050405020304" pitchFamily="18" charset="0"/>
                  </a:rPr>
                  <a:t> nên </a:t>
                </a:r>
                <a14:m>
                  <m:oMath xmlns:m="http://schemas.openxmlformats.org/officeDocument/2006/math">
                    <m:d>
                      <m:dPr>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𝑏</m:t>
                        </m:r>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𝑚</m:t>
                        </m:r>
                      </m:e>
                    </m:d>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𝑎</m:t>
                        </m:r>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𝑚</m:t>
                        </m:r>
                      </m:e>
                    </m:d>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90</m:t>
                        </m:r>
                      </m:e>
                      <m:sup>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𝑜</m:t>
                        </m:r>
                      </m:sup>
                    </m:sSup>
                  </m:oMath>
                </a14:m>
                <a:r>
                  <a:rPr lang="nl-NL" sz="1900" kern="100">
                    <a:effectLst/>
                    <a:latin typeface="+mn-lt"/>
                    <a:ea typeface="Malgun Gothic" panose="020B0503020000020004" pitchFamily="34" charset="-127"/>
                    <a:cs typeface="Times New Roman" panose="02020603050405020304" pitchFamily="18" charset="0"/>
                  </a:rPr>
                  <a:t>.</a:t>
                </a:r>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r>
                  <a:rPr lang="nl-NL" sz="1900" kern="100">
                    <a:effectLst/>
                    <a:latin typeface="+mn-lt"/>
                    <a:ea typeface="Malgun Gothic" panose="020B0503020000020004" pitchFamily="34" charset="-127"/>
                    <a:cs typeface="Times New Roman" panose="02020603050405020304" pitchFamily="18" charset="0"/>
                  </a:rPr>
                  <a:t>Mà </a:t>
                </a:r>
                <a14:m>
                  <m:oMath xmlns:m="http://schemas.openxmlformats.org/officeDocument/2006/math">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𝑚</m:t>
                    </m:r>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nl-NL" sz="1900" kern="100">
                    <a:effectLst/>
                    <a:latin typeface="+mn-lt"/>
                    <a:ea typeface="Malgun Gothic" panose="020B0503020000020004" pitchFamily="34" charset="-127"/>
                    <a:cs typeface="Times New Roman" panose="02020603050405020304" pitchFamily="18" charset="0"/>
                  </a:rPr>
                  <a:t>là đường thẳng bất kì thuộc </a:t>
                </a:r>
                <a14:m>
                  <m:oMath xmlns:m="http://schemas.openxmlformats.org/officeDocument/2006/math">
                    <m:d>
                      <m:dPr>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𝑃</m:t>
                        </m:r>
                      </m:e>
                    </m:d>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nl-NL" sz="1900" kern="100">
                    <a:effectLst/>
                    <a:latin typeface="+mn-lt"/>
                    <a:ea typeface="Malgun Gothic" panose="020B0503020000020004" pitchFamily="34" charset="-127"/>
                    <a:cs typeface="Times New Roman" panose="02020603050405020304" pitchFamily="18" charset="0"/>
                  </a:rPr>
                  <a:t> nên </a:t>
                </a:r>
                <a14:m>
                  <m:oMath xmlns:m="http://schemas.openxmlformats.org/officeDocument/2006/math">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𝑏</m:t>
                    </m:r>
                    <m:r>
                      <a:rPr lang="nl-NL" sz="190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nl-NL" sz="1900" kern="100">
                    <a:effectLst/>
                    <a:latin typeface="+mn-lt"/>
                    <a:ea typeface="Malgun Gothic" panose="020B0503020000020004" pitchFamily="34" charset="-127"/>
                    <a:cs typeface="Times New Roman" panose="02020603050405020304" pitchFamily="18" charset="0"/>
                  </a:rPr>
                  <a:t>vuông góc với mọi đường thẳng trong (P).</a:t>
                </a:r>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nl-NL" sz="1900" i="1" kern="100">
                          <a:effectLst/>
                          <a:latin typeface="Cambria Math" panose="02040503050406030204" pitchFamily="18" charset="0"/>
                          <a:ea typeface="Calibri" panose="020F0502020204030204" pitchFamily="34" charset="0"/>
                          <a:cs typeface="Times New Roman" panose="02020603050405020304" pitchFamily="18" charset="0"/>
                        </a:rPr>
                        <m:t>⇒</m:t>
                      </m:r>
                      <m:r>
                        <a:rPr lang="nl-NL" sz="1900" i="1" kern="100">
                          <a:effectLst/>
                          <a:latin typeface="Cambria Math" panose="02040503050406030204" pitchFamily="18" charset="0"/>
                          <a:ea typeface="Calibri" panose="020F0502020204030204" pitchFamily="34" charset="0"/>
                          <a:cs typeface="Times New Roman" panose="02020603050405020304" pitchFamily="18" charset="0"/>
                        </a:rPr>
                        <m:t>𝑏</m:t>
                      </m:r>
                      <m:r>
                        <a:rPr lang="nl-NL" sz="1900" i="1" kern="1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nl-NL" sz="1900" i="1" kern="100">
                              <a:effectLst/>
                              <a:latin typeface="Cambria Math" panose="02040503050406030204" pitchFamily="18" charset="0"/>
                              <a:ea typeface="Calibri" panose="020F0502020204030204" pitchFamily="34" charset="0"/>
                              <a:cs typeface="Times New Roman" panose="02020603050405020304" pitchFamily="18" charset="0"/>
                            </a:rPr>
                            <m:t>𝑃</m:t>
                          </m:r>
                        </m:e>
                      </m:d>
                    </m:oMath>
                  </m:oMathPara>
                </a14:m>
                <a:endParaRPr lang="en-US" sz="1900" kern="100">
                  <a:effectLst/>
                  <a:latin typeface="+mn-lt"/>
                  <a:ea typeface="Calibri" panose="020F050202020403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683885" y="2140092"/>
                <a:ext cx="4664197" cy="2723823"/>
              </a:xfrm>
              <a:prstGeom prst="rect">
                <a:avLst/>
              </a:prstGeom>
              <a:blipFill>
                <a:blip r:embed="rId5"/>
                <a:stretch>
                  <a:fillRect l="-1176" r="-1307"/>
                </a:stretch>
              </a:blipFill>
            </p:spPr>
            <p:txBody>
              <a:bodyPr/>
              <a:lstStyle/>
              <a:p>
                <a:r>
                  <a:rPr lang="en-US">
                    <a:noFill/>
                  </a:rPr>
                  <a:t> </a:t>
                </a:r>
              </a:p>
            </p:txBody>
          </p:sp>
        </mc:Fallback>
      </mc:AlternateContent>
      <p:sp>
        <p:nvSpPr>
          <p:cNvPr id="15" name="Rectangle 14"/>
          <p:cNvSpPr/>
          <p:nvPr/>
        </p:nvSpPr>
        <p:spPr>
          <a:xfrm>
            <a:off x="4212735" y="1746857"/>
            <a:ext cx="726481" cy="384721"/>
          </a:xfrm>
          <a:prstGeom prst="rect">
            <a:avLst/>
          </a:prstGeom>
        </p:spPr>
        <p:txBody>
          <a:bodyPr wrap="none">
            <a:spAutoFit/>
          </a:bodyPr>
          <a:lstStyle/>
          <a:p>
            <a:pPr algn="ctr">
              <a:buClrTx/>
              <a:defRPr/>
            </a:pPr>
            <a:r>
              <a:rPr lang="en-US" sz="1900" b="1" i="1" u="sng" kern="1200">
                <a:solidFill>
                  <a:schemeClr val="tx1"/>
                </a:solidFill>
                <a:latin typeface="Arial" panose="020B0604020202020204" pitchFamily="34" charset="0"/>
                <a:ea typeface="+mn-ea"/>
              </a:rPr>
              <a:t>Giải:</a:t>
            </a:r>
            <a:endParaRPr lang="en-US" sz="1900" b="1" i="1" u="sng" kern="1200" dirty="0">
              <a:solidFill>
                <a:schemeClr val="tx1"/>
              </a:solidFill>
              <a:latin typeface="Calibri"/>
              <a:ea typeface="+mn-ea"/>
            </a:endParaRPr>
          </a:p>
        </p:txBody>
      </p:sp>
      <p:pic>
        <p:nvPicPr>
          <p:cNvPr id="75" name="Picture 74"/>
          <p:cNvPicPr>
            <a:picLocks noChangeAspect="1"/>
          </p:cNvPicPr>
          <p:nvPr/>
        </p:nvPicPr>
        <p:blipFill>
          <a:blip r:embed="rId6"/>
          <a:stretch>
            <a:fillRect/>
          </a:stretch>
        </p:blipFill>
        <p:spPr>
          <a:xfrm rot="7427111">
            <a:off x="8438526" y="1601048"/>
            <a:ext cx="710762" cy="773591"/>
          </a:xfrm>
          <a:prstGeom prst="rect">
            <a:avLst/>
          </a:prstGeom>
        </p:spPr>
      </p:pic>
      <p:pic>
        <p:nvPicPr>
          <p:cNvPr id="77" name="Picture 76"/>
          <p:cNvPicPr>
            <a:picLocks noChangeAspect="1"/>
          </p:cNvPicPr>
          <p:nvPr/>
        </p:nvPicPr>
        <p:blipFill>
          <a:blip r:embed="rId7"/>
          <a:stretch>
            <a:fillRect/>
          </a:stretch>
        </p:blipFill>
        <p:spPr>
          <a:xfrm rot="3051417">
            <a:off x="307613" y="4529533"/>
            <a:ext cx="579198" cy="668764"/>
          </a:xfrm>
          <a:prstGeom prst="rect">
            <a:avLst/>
          </a:prstGeom>
        </p:spPr>
      </p:pic>
    </p:spTree>
    <p:extLst>
      <p:ext uri="{BB962C8B-B14F-4D97-AF65-F5344CB8AC3E}">
        <p14:creationId xmlns:p14="http://schemas.microsoft.com/office/powerpoint/2010/main" val="236187119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wipe(down)">
                                      <p:cBhvr>
                                        <p:cTn id="20" dur="5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fade">
                                      <p:cBhvr>
                                        <p:cTn id="25" dur="500"/>
                                        <p:tgtEl>
                                          <p:spTgt spid="1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30" dur="500"/>
                                        <p:tgtEl>
                                          <p:spTgt spid="1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4">
                                            <p:txEl>
                                              <p:pRg st="3" end="3"/>
                                            </p:txEl>
                                          </p:spTgt>
                                        </p:tgtEl>
                                        <p:attrNameLst>
                                          <p:attrName>style.visibility</p:attrName>
                                        </p:attrNameLst>
                                      </p:cBhvr>
                                      <p:to>
                                        <p:strVal val="visible"/>
                                      </p:to>
                                    </p:set>
                                    <p:animEffect transition="in" filter="wipe(left)">
                                      <p:cBhvr>
                                        <p:cTn id="35"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8" name="Rectangle 7"/>
          <p:cNvSpPr/>
          <p:nvPr/>
        </p:nvSpPr>
        <p:spPr>
          <a:xfrm>
            <a:off x="222639" y="190831"/>
            <a:ext cx="8706676" cy="4738978"/>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14040"/>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6" name="Rectangle 1"/>
              <p:cNvSpPr>
                <a:spLocks noChangeArrowheads="1"/>
              </p:cNvSpPr>
              <p:nvPr/>
            </p:nvSpPr>
            <p:spPr bwMode="auto">
              <a:xfrm>
                <a:off x="391071" y="235770"/>
                <a:ext cx="8322104" cy="140807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342900" lvl="0" indent="-342900" algn="just" eaLnBrk="1" fontAlgn="auto" hangingPunct="1">
                  <a:lnSpc>
                    <a:spcPct val="150000"/>
                  </a:lnSpc>
                  <a:spcBef>
                    <a:spcPts val="0"/>
                  </a:spcBef>
                  <a:spcAft>
                    <a:spcPts val="0"/>
                  </a:spcAft>
                  <a:buClr>
                    <a:srgbClr val="C00000"/>
                  </a:buClr>
                  <a:buFont typeface="Wingdings" panose="05000000000000000000" pitchFamily="2" charset="2"/>
                  <a:buChar char="q"/>
                  <a:defRPr/>
                </a:pPr>
                <a:r>
                  <a:rPr kumimoji="0" lang="en-US" sz="2100" b="1" i="0" u="none" strike="noStrike" kern="0" cap="none" spc="0" normalizeH="0" baseline="0" noProof="0">
                    <a:ln>
                      <a:noFill/>
                    </a:ln>
                    <a:solidFill>
                      <a:srgbClr val="C00000"/>
                    </a:solidFill>
                    <a:effectLst/>
                    <a:uLnTx/>
                    <a:uFillTx/>
                    <a:latin typeface="Arial"/>
                    <a:ea typeface="Dotum" panose="020B0600000101010101" pitchFamily="34" charset="-127"/>
                    <a:cs typeface="Times New Roman" panose="02020603050405020304" pitchFamily="18" charset="0"/>
                    <a:sym typeface="Arial"/>
                  </a:rPr>
                  <a:t>HĐ6: </a:t>
                </a:r>
                <a:r>
                  <a:rPr lang="vi-VN" sz="1800">
                    <a:solidFill>
                      <a:srgbClr val="000000"/>
                    </a:solidFill>
                  </a:rPr>
                  <a:t>Cho hai đường thẳng phân biệt </a:t>
                </a:r>
                <a14:m>
                  <m:oMath xmlns:m="http://schemas.openxmlformats.org/officeDocument/2006/math">
                    <m:r>
                      <a:rPr lang="vi-VN" sz="1800" i="1" smtClean="0">
                        <a:solidFill>
                          <a:srgbClr val="000000"/>
                        </a:solidFill>
                        <a:latin typeface="Cambria Math" panose="02040503050406030204" pitchFamily="18" charset="0"/>
                      </a:rPr>
                      <m:t>𝑎</m:t>
                    </m:r>
                  </m:oMath>
                </a14:m>
                <a:r>
                  <a:rPr lang="vi-VN" sz="1800">
                    <a:solidFill>
                      <a:srgbClr val="000000"/>
                    </a:solidFill>
                  </a:rPr>
                  <a:t> và </a:t>
                </a:r>
                <a14:m>
                  <m:oMath xmlns:m="http://schemas.openxmlformats.org/officeDocument/2006/math">
                    <m:r>
                      <a:rPr lang="vi-VN" sz="1800" i="1" smtClean="0">
                        <a:solidFill>
                          <a:srgbClr val="000000"/>
                        </a:solidFill>
                        <a:latin typeface="Cambria Math" panose="02040503050406030204" pitchFamily="18" charset="0"/>
                      </a:rPr>
                      <m:t>𝑏</m:t>
                    </m:r>
                  </m:oMath>
                </a14:m>
                <a:r>
                  <a:rPr lang="vi-VN" sz="1800">
                    <a:solidFill>
                      <a:srgbClr val="000000"/>
                    </a:solidFill>
                  </a:rPr>
                  <a:t> cùng vuông góc với mặt phẳng </a:t>
                </a:r>
                <a14:m>
                  <m:oMath xmlns:m="http://schemas.openxmlformats.org/officeDocument/2006/math">
                    <m:r>
                      <a:rPr lang="vi-VN" sz="1800" i="1" smtClean="0">
                        <a:solidFill>
                          <a:srgbClr val="000000"/>
                        </a:solidFill>
                        <a:latin typeface="Cambria Math" panose="02040503050406030204" pitchFamily="18" charset="0"/>
                      </a:rPr>
                      <m:t>(</m:t>
                    </m:r>
                    <m:r>
                      <a:rPr lang="vi-VN" sz="1800" i="1" smtClean="0">
                        <a:solidFill>
                          <a:srgbClr val="000000"/>
                        </a:solidFill>
                        <a:latin typeface="Cambria Math" panose="02040503050406030204" pitchFamily="18" charset="0"/>
                      </a:rPr>
                      <m:t>𝑃</m:t>
                    </m:r>
                    <m:r>
                      <a:rPr lang="vi-VN" sz="1800" i="1" smtClean="0">
                        <a:solidFill>
                          <a:srgbClr val="000000"/>
                        </a:solidFill>
                        <a:latin typeface="Cambria Math" panose="02040503050406030204" pitchFamily="18" charset="0"/>
                      </a:rPr>
                      <m:t>). </m:t>
                    </m:r>
                  </m:oMath>
                </a14:m>
                <a:r>
                  <a:rPr lang="vi-VN" sz="1800">
                    <a:solidFill>
                      <a:srgbClr val="000000"/>
                    </a:solidFill>
                  </a:rPr>
                  <a:t>Xét </a:t>
                </a:r>
                <a14:m>
                  <m:oMath xmlns:m="http://schemas.openxmlformats.org/officeDocument/2006/math">
                    <m:r>
                      <a:rPr lang="vi-VN" sz="1800" i="1" smtClean="0">
                        <a:solidFill>
                          <a:srgbClr val="000000"/>
                        </a:solidFill>
                        <a:latin typeface="Cambria Math" panose="02040503050406030204" pitchFamily="18" charset="0"/>
                      </a:rPr>
                      <m:t>𝑂</m:t>
                    </m:r>
                  </m:oMath>
                </a14:m>
                <a:r>
                  <a:rPr lang="vi-VN" sz="1800">
                    <a:solidFill>
                      <a:srgbClr val="000000"/>
                    </a:solidFill>
                  </a:rPr>
                  <a:t> là một điểm thuộc </a:t>
                </a:r>
                <a14:m>
                  <m:oMath xmlns:m="http://schemas.openxmlformats.org/officeDocument/2006/math">
                    <m:r>
                      <a:rPr lang="vi-VN" sz="1800" i="1" smtClean="0">
                        <a:solidFill>
                          <a:srgbClr val="000000"/>
                        </a:solidFill>
                        <a:latin typeface="Cambria Math" panose="02040503050406030204" pitchFamily="18" charset="0"/>
                      </a:rPr>
                      <m:t>𝑎</m:t>
                    </m:r>
                  </m:oMath>
                </a14:m>
                <a:r>
                  <a:rPr lang="vi-VN" sz="1800">
                    <a:solidFill>
                      <a:srgbClr val="000000"/>
                    </a:solidFill>
                  </a:rPr>
                  <a:t> nhưng không thuộc </a:t>
                </a:r>
                <a14:m>
                  <m:oMath xmlns:m="http://schemas.openxmlformats.org/officeDocument/2006/math">
                    <m:r>
                      <a:rPr lang="vi-VN" sz="1800" i="1" smtClean="0">
                        <a:solidFill>
                          <a:srgbClr val="000000"/>
                        </a:solidFill>
                        <a:latin typeface="Cambria Math" panose="02040503050406030204" pitchFamily="18" charset="0"/>
                      </a:rPr>
                      <m:t>𝑏</m:t>
                    </m:r>
                  </m:oMath>
                </a14:m>
                <a:r>
                  <a:rPr lang="vi-VN" sz="1800">
                    <a:solidFill>
                      <a:srgbClr val="000000"/>
                    </a:solidFill>
                  </a:rPr>
                  <a:t>. Gọi </a:t>
                </a:r>
                <a14:m>
                  <m:oMath xmlns:m="http://schemas.openxmlformats.org/officeDocument/2006/math">
                    <m:r>
                      <a:rPr lang="vi-VN" sz="1800" i="1" smtClean="0">
                        <a:solidFill>
                          <a:srgbClr val="000000"/>
                        </a:solidFill>
                        <a:latin typeface="Cambria Math" panose="02040503050406030204" pitchFamily="18" charset="0"/>
                      </a:rPr>
                      <m:t>𝑐</m:t>
                    </m:r>
                  </m:oMath>
                </a14:m>
                <a:r>
                  <a:rPr lang="vi-VN" sz="1800">
                    <a:solidFill>
                      <a:srgbClr val="000000"/>
                    </a:solidFill>
                  </a:rPr>
                  <a:t> là đường thẳng qua </a:t>
                </a:r>
                <a14:m>
                  <m:oMath xmlns:m="http://schemas.openxmlformats.org/officeDocument/2006/math">
                    <m:r>
                      <a:rPr lang="vi-VN" sz="1800" i="1" smtClean="0">
                        <a:solidFill>
                          <a:srgbClr val="000000"/>
                        </a:solidFill>
                        <a:latin typeface="Cambria Math" panose="02040503050406030204" pitchFamily="18" charset="0"/>
                      </a:rPr>
                      <m:t>𝑂</m:t>
                    </m:r>
                  </m:oMath>
                </a14:m>
                <a:r>
                  <a:rPr lang="vi-VN" sz="1800">
                    <a:solidFill>
                      <a:srgbClr val="000000"/>
                    </a:solidFill>
                  </a:rPr>
                  <a:t> và song song với </a:t>
                </a:r>
                <a14:m>
                  <m:oMath xmlns:m="http://schemas.openxmlformats.org/officeDocument/2006/math">
                    <m:r>
                      <a:rPr lang="vi-VN" sz="1800" i="1" smtClean="0">
                        <a:solidFill>
                          <a:srgbClr val="000000"/>
                        </a:solidFill>
                        <a:latin typeface="Cambria Math" panose="02040503050406030204" pitchFamily="18" charset="0"/>
                      </a:rPr>
                      <m:t>𝑏</m:t>
                    </m:r>
                  </m:oMath>
                </a14:m>
                <a:r>
                  <a:rPr lang="en-US" sz="1800">
                    <a:solidFill>
                      <a:srgbClr val="000000"/>
                    </a:solidFill>
                  </a:rPr>
                  <a:t> </a:t>
                </a:r>
                <a:r>
                  <a:rPr lang="vi-VN" sz="1800">
                    <a:solidFill>
                      <a:srgbClr val="000000"/>
                    </a:solidFill>
                  </a:rPr>
                  <a:t>(H.7.2</a:t>
                </a:r>
                <a:r>
                  <a:rPr lang="en-US" sz="1800">
                    <a:solidFill>
                      <a:srgbClr val="000000"/>
                    </a:solidFill>
                  </a:rPr>
                  <a:t>1</a:t>
                </a:r>
                <a:r>
                  <a:rPr lang="vi-VN" sz="1800">
                    <a:solidFill>
                      <a:srgbClr val="000000"/>
                    </a:solidFill>
                  </a:rPr>
                  <a:t>). </a:t>
                </a:r>
                <a:endParaRPr lang="en-US" sz="1800">
                  <a:solidFill>
                    <a:srgbClr val="000000"/>
                  </a:solidFill>
                </a:endParaRPr>
              </a:p>
            </p:txBody>
          </p:sp>
        </mc:Choice>
        <mc:Fallback xmlns="">
          <p:sp>
            <p:nvSpPr>
              <p:cNvPr id="6" name="Rectangle 1"/>
              <p:cNvSpPr>
                <a:spLocks noRot="1" noChangeAspect="1" noMove="1" noResize="1" noEditPoints="1" noAdjustHandles="1" noChangeArrowheads="1" noChangeShapeType="1" noTextEdit="1"/>
              </p:cNvSpPr>
              <p:nvPr/>
            </p:nvSpPr>
            <p:spPr bwMode="auto">
              <a:xfrm>
                <a:off x="391071" y="235770"/>
                <a:ext cx="8322104" cy="1408078"/>
              </a:xfrm>
              <a:prstGeom prst="rect">
                <a:avLst/>
              </a:prstGeom>
              <a:blipFill>
                <a:blip r:embed="rId3"/>
                <a:stretch>
                  <a:fillRect l="-733" r="-659" b="-303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759348" y="1591295"/>
                <a:ext cx="4750905" cy="1754326"/>
              </a:xfrm>
              <a:prstGeom prst="rect">
                <a:avLst/>
              </a:prstGeom>
            </p:spPr>
            <p:txBody>
              <a:bodyPr wrap="square">
                <a:spAutoFit/>
              </a:bodyPr>
              <a:lstStyle/>
              <a:p>
                <a:pPr lvl="0" algn="just">
                  <a:lnSpc>
                    <a:spcPct val="150000"/>
                  </a:lnSpc>
                  <a:buClr>
                    <a:srgbClr val="C00000"/>
                  </a:buClr>
                  <a:defRPr/>
                </a:pPr>
                <a:r>
                  <a:rPr lang="vi-VN" sz="1800"/>
                  <a:t>a) Hỏi </a:t>
                </a:r>
                <a14:m>
                  <m:oMath xmlns:m="http://schemas.openxmlformats.org/officeDocument/2006/math">
                    <m:r>
                      <a:rPr lang="vi-VN" sz="1800" i="1" smtClean="0">
                        <a:latin typeface="Cambria Math" panose="02040503050406030204" pitchFamily="18" charset="0"/>
                      </a:rPr>
                      <m:t>𝑐</m:t>
                    </m:r>
                  </m:oMath>
                </a14:m>
                <a:r>
                  <a:rPr lang="vi-VN" sz="1800"/>
                  <a:t> có vuông góc với </a:t>
                </a:r>
                <a14:m>
                  <m:oMath xmlns:m="http://schemas.openxmlformats.org/officeDocument/2006/math">
                    <m:r>
                      <a:rPr lang="vi-VN" sz="1800" i="1" smtClean="0">
                        <a:latin typeface="Cambria Math" panose="02040503050406030204" pitchFamily="18" charset="0"/>
                      </a:rPr>
                      <m:t>(</m:t>
                    </m:r>
                    <m:r>
                      <a:rPr lang="vi-VN" sz="1800" i="1" smtClean="0">
                        <a:latin typeface="Cambria Math" panose="02040503050406030204" pitchFamily="18" charset="0"/>
                      </a:rPr>
                      <m:t>𝑃</m:t>
                    </m:r>
                    <m:r>
                      <a:rPr lang="vi-VN" sz="1800" i="1" smtClean="0">
                        <a:latin typeface="Cambria Math" panose="02040503050406030204" pitchFamily="18" charset="0"/>
                      </a:rPr>
                      <m:t>)</m:t>
                    </m:r>
                  </m:oMath>
                </a14:m>
                <a:r>
                  <a:rPr lang="vi-VN" sz="1800"/>
                  <a:t> hay không? Nêu nhận xét về vị trí tương đối giữa </a:t>
                </a:r>
                <a14:m>
                  <m:oMath xmlns:m="http://schemas.openxmlformats.org/officeDocument/2006/math">
                    <m:r>
                      <a:rPr lang="vi-VN" sz="1800" i="1" smtClean="0">
                        <a:latin typeface="Cambria Math" panose="02040503050406030204" pitchFamily="18" charset="0"/>
                      </a:rPr>
                      <m:t>𝑎</m:t>
                    </m:r>
                  </m:oMath>
                </a14:m>
                <a:r>
                  <a:rPr lang="vi-VN" sz="1800"/>
                  <a:t> và </a:t>
                </a:r>
                <a14:m>
                  <m:oMath xmlns:m="http://schemas.openxmlformats.org/officeDocument/2006/math">
                    <m:r>
                      <a:rPr lang="vi-VN" sz="1800" i="1" smtClean="0">
                        <a:latin typeface="Cambria Math" panose="02040503050406030204" pitchFamily="18" charset="0"/>
                      </a:rPr>
                      <m:t>𝑐</m:t>
                    </m:r>
                  </m:oMath>
                </a14:m>
                <a:r>
                  <a:rPr lang="vi-VN" sz="1800"/>
                  <a:t>.</a:t>
                </a:r>
              </a:p>
              <a:p>
                <a:pPr lvl="0" algn="just">
                  <a:lnSpc>
                    <a:spcPct val="150000"/>
                  </a:lnSpc>
                  <a:buClr>
                    <a:srgbClr val="C00000"/>
                  </a:buClr>
                  <a:defRPr/>
                </a:pPr>
                <a:r>
                  <a:rPr lang="vi-VN" sz="1800"/>
                  <a:t>b) Nêu nhận xét về vị trí tương đối giữa hai đường thẳng </a:t>
                </a:r>
                <a14:m>
                  <m:oMath xmlns:m="http://schemas.openxmlformats.org/officeDocument/2006/math">
                    <m:r>
                      <a:rPr lang="vi-VN" sz="1800" i="1" smtClean="0">
                        <a:latin typeface="Cambria Math" panose="02040503050406030204" pitchFamily="18" charset="0"/>
                      </a:rPr>
                      <m:t>𝑎</m:t>
                    </m:r>
                  </m:oMath>
                </a14:m>
                <a:r>
                  <a:rPr lang="vi-VN" sz="1800"/>
                  <a:t> và </a:t>
                </a:r>
                <a14:m>
                  <m:oMath xmlns:m="http://schemas.openxmlformats.org/officeDocument/2006/math">
                    <m:r>
                      <a:rPr lang="vi-VN" sz="1800" i="1" smtClean="0">
                        <a:latin typeface="Cambria Math" panose="02040503050406030204" pitchFamily="18" charset="0"/>
                      </a:rPr>
                      <m:t>𝑏</m:t>
                    </m:r>
                  </m:oMath>
                </a14:m>
                <a:r>
                  <a:rPr lang="vi-VN" sz="1800"/>
                  <a:t>.</a:t>
                </a:r>
              </a:p>
            </p:txBody>
          </p:sp>
        </mc:Choice>
        <mc:Fallback xmlns="">
          <p:sp>
            <p:nvSpPr>
              <p:cNvPr id="2" name="Rectangle 1"/>
              <p:cNvSpPr>
                <a:spLocks noRot="1" noChangeAspect="1" noMove="1" noResize="1" noEditPoints="1" noAdjustHandles="1" noChangeArrowheads="1" noChangeShapeType="1" noTextEdit="1"/>
              </p:cNvSpPr>
              <p:nvPr/>
            </p:nvSpPr>
            <p:spPr>
              <a:xfrm>
                <a:off x="759348" y="1591295"/>
                <a:ext cx="4750905" cy="1754326"/>
              </a:xfrm>
              <a:prstGeom prst="rect">
                <a:avLst/>
              </a:prstGeom>
              <a:blipFill>
                <a:blip r:embed="rId4"/>
                <a:stretch>
                  <a:fillRect l="-1155" r="-1027" b="-1736"/>
                </a:stretch>
              </a:blipFill>
            </p:spPr>
            <p:txBody>
              <a:bodyPr/>
              <a:lstStyle/>
              <a:p>
                <a:r>
                  <a:rPr lang="en-US">
                    <a:noFill/>
                  </a:rPr>
                  <a:t> </a:t>
                </a:r>
              </a:p>
            </p:txBody>
          </p:sp>
        </mc:Fallback>
      </mc:AlternateContent>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1627" y="1235814"/>
            <a:ext cx="2609314" cy="2117758"/>
          </a:xfrm>
          <a:prstGeom prst="rect">
            <a:avLst/>
          </a:prstGeom>
        </p:spPr>
      </p:pic>
      <p:sp>
        <p:nvSpPr>
          <p:cNvPr id="11" name="Rectangle 10"/>
          <p:cNvSpPr/>
          <p:nvPr/>
        </p:nvSpPr>
        <p:spPr>
          <a:xfrm>
            <a:off x="4212736" y="3345621"/>
            <a:ext cx="726481" cy="384721"/>
          </a:xfrm>
          <a:prstGeom prst="rect">
            <a:avLst/>
          </a:prstGeom>
        </p:spPr>
        <p:txBody>
          <a:bodyPr wrap="none">
            <a:spAutoFit/>
          </a:bodyPr>
          <a:lstStyle/>
          <a:p>
            <a:pPr algn="ctr">
              <a:buClrTx/>
              <a:defRPr/>
            </a:pPr>
            <a:r>
              <a:rPr lang="en-US" sz="1900" b="1" i="1" u="sng" kern="1200">
                <a:solidFill>
                  <a:schemeClr val="tx1"/>
                </a:solidFill>
                <a:latin typeface="Arial" panose="020B0604020202020204" pitchFamily="34" charset="0"/>
                <a:ea typeface="+mn-ea"/>
              </a:rPr>
              <a:t>Giải:</a:t>
            </a:r>
            <a:endParaRPr lang="en-US" sz="1900" b="1" i="1" u="sng" kern="1200" dirty="0">
              <a:solidFill>
                <a:schemeClr val="tx1"/>
              </a:solidFill>
              <a:latin typeface="Calibri"/>
              <a:ea typeface="+mn-ea"/>
            </a:endParaRPr>
          </a:p>
        </p:txBody>
      </p:sp>
      <mc:AlternateContent xmlns:mc="http://schemas.openxmlformats.org/markup-compatibility/2006" xmlns:a14="http://schemas.microsoft.com/office/drawing/2010/main">
        <mc:Choice Requires="a14">
          <p:sp>
            <p:nvSpPr>
              <p:cNvPr id="5" name="Rectangle 4"/>
              <p:cNvSpPr/>
              <p:nvPr/>
            </p:nvSpPr>
            <p:spPr>
              <a:xfrm>
                <a:off x="759348" y="3855446"/>
                <a:ext cx="5466523" cy="923330"/>
              </a:xfrm>
              <a:prstGeom prst="rect">
                <a:avLst/>
              </a:prstGeom>
            </p:spPr>
            <p:txBody>
              <a:bodyPr wrap="square">
                <a:spAutoFit/>
              </a:bodyPr>
              <a:lstStyle/>
              <a:p>
                <a:pPr>
                  <a:lnSpc>
                    <a:spcPct val="150000"/>
                  </a:lnSpc>
                </a:pPr>
                <a:r>
                  <a:rPr lang="en-US" sz="1800" kern="100">
                    <a:latin typeface="+mn-lt"/>
                    <a:ea typeface="Calibri" panose="020F0502020204030204" pitchFamily="34" charset="0"/>
                    <a:cs typeface="Times New Roman" panose="02020603050405020304" pitchFamily="18" charset="0"/>
                  </a:rPr>
                  <a:t>a)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𝑏</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 // </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𝑐</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𝑏</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 ⊥ (</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𝑃</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800" kern="1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𝑐</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800" kern="100">
                    <a:effectLst/>
                    <a:latin typeface="+mn-lt"/>
                    <a:ea typeface="Calibri" panose="020F0502020204030204" pitchFamily="34" charset="0"/>
                    <a:cs typeface="Times New Roman" panose="02020603050405020304" pitchFamily="18" charset="0"/>
                  </a:rPr>
                  <a:t> (P)</a:t>
                </a:r>
              </a:p>
              <a:p>
                <a:pPr>
                  <a:lnSpc>
                    <a:spcPct val="150000"/>
                  </a:lnSpc>
                </a:pPr>
                <a:r>
                  <a:rPr lang="en-US" sz="1800" kern="100">
                    <a:effectLst/>
                    <a:latin typeface="+mn-lt"/>
                    <a:ea typeface="Calibri" panose="020F0502020204030204" pitchFamily="34" charset="0"/>
                    <a:cs typeface="Times New Roman" panose="02020603050405020304" pitchFamily="18" charset="0"/>
                  </a:rPr>
                  <a:t>Mà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𝑎</m:t>
                    </m:r>
                  </m:oMath>
                </a14:m>
                <a:r>
                  <a:rPr lang="en-US" sz="1800" kern="1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800" kern="100">
                    <a:effectLst/>
                    <a:latin typeface="+mn-lt"/>
                    <a:ea typeface="Calibri" panose="020F0502020204030204" pitchFamily="34" charset="0"/>
                    <a:cs typeface="Times New Roman" panose="02020603050405020304" pitchFamily="18" charset="0"/>
                  </a:rPr>
                  <a:t> (P),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𝑐</m:t>
                    </m:r>
                  </m:oMath>
                </a14:m>
                <a:r>
                  <a:rPr lang="en-US" sz="1800" kern="100">
                    <a:effectLst/>
                    <a:latin typeface="+mn-lt"/>
                    <a:ea typeface="Calibri" panose="020F0502020204030204" pitchFamily="34" charset="0"/>
                    <a:cs typeface="Times New Roman" panose="02020603050405020304" pitchFamily="18" charset="0"/>
                  </a:rPr>
                  <a:t> cùng đi qua điểm O </a:t>
                </a:r>
                <a14:m>
                  <m:oMath xmlns:m="http://schemas.openxmlformats.org/officeDocument/2006/math">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𝑎</m:t>
                    </m:r>
                  </m:oMath>
                </a14:m>
                <a:r>
                  <a:rPr lang="en-US" sz="1800" kern="100">
                    <a:effectLst/>
                    <a:latin typeface="+mn-lt"/>
                    <a:ea typeface="Calibri" panose="020F0502020204030204" pitchFamily="34" charset="0"/>
                    <a:cs typeface="Times New Roman" panose="02020603050405020304" pitchFamily="18" charset="0"/>
                  </a:rPr>
                  <a:t> trùng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𝑐</m:t>
                    </m:r>
                  </m:oMath>
                </a14:m>
                <a:r>
                  <a:rPr lang="en-US" sz="1800" kern="100">
                    <a:effectLst/>
                    <a:latin typeface="+mn-lt"/>
                    <a:ea typeface="Calibri" panose="020F0502020204030204" pitchFamily="34" charset="0"/>
                    <a:cs typeface="Times New Roman" panose="02020603050405020304" pitchFamily="18"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759348" y="3855446"/>
                <a:ext cx="5466523" cy="923330"/>
              </a:xfrm>
              <a:prstGeom prst="rect">
                <a:avLst/>
              </a:prstGeom>
              <a:blipFill>
                <a:blip r:embed="rId6"/>
                <a:stretch>
                  <a:fillRect l="-1004" b="-3947"/>
                </a:stretch>
              </a:blipFill>
            </p:spPr>
            <p:txBody>
              <a:bodyPr/>
              <a:lstStyle/>
              <a:p>
                <a:r>
                  <a:rPr lang="en-US">
                    <a:noFill/>
                  </a:rPr>
                  <a:t> </a:t>
                </a:r>
              </a:p>
            </p:txBody>
          </p:sp>
        </mc:Fallback>
      </mc:AlternateContent>
      <p:pic>
        <p:nvPicPr>
          <p:cNvPr id="7" name="Picture 6"/>
          <p:cNvPicPr>
            <a:picLocks noChangeAspect="1"/>
          </p:cNvPicPr>
          <p:nvPr/>
        </p:nvPicPr>
        <p:blipFill>
          <a:blip r:embed="rId7"/>
          <a:stretch>
            <a:fillRect/>
          </a:stretch>
        </p:blipFill>
        <p:spPr>
          <a:xfrm rot="20456789">
            <a:off x="8117848" y="4291904"/>
            <a:ext cx="575100" cy="832059"/>
          </a:xfrm>
          <a:prstGeom prst="rect">
            <a:avLst/>
          </a:prstGeom>
        </p:spPr>
      </p:pic>
    </p:spTree>
    <p:extLst>
      <p:ext uri="{BB962C8B-B14F-4D97-AF65-F5344CB8AC3E}">
        <p14:creationId xmlns:p14="http://schemas.microsoft.com/office/powerpoint/2010/main" val="215050298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anim calcmode="lin" valueType="num">
                                      <p:cBhvr>
                                        <p:cTn id="8" dur="1500" fill="hold"/>
                                        <p:tgtEl>
                                          <p:spTgt spid="6"/>
                                        </p:tgtEl>
                                        <p:attrNameLst>
                                          <p:attrName>ppt_x</p:attrName>
                                        </p:attrNameLst>
                                      </p:cBhvr>
                                      <p:tavLst>
                                        <p:tav tm="0">
                                          <p:val>
                                            <p:strVal val="#ppt_x"/>
                                          </p:val>
                                        </p:tav>
                                        <p:tav tm="100000">
                                          <p:val>
                                            <p:strVal val="#ppt_x"/>
                                          </p:val>
                                        </p:tav>
                                      </p:tavLst>
                                    </p:anim>
                                    <p:anim calcmode="lin" valueType="num">
                                      <p:cBhvr>
                                        <p:cTn id="9" dur="1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500"/>
                                        <p:tgtEl>
                                          <p:spTgt spid="3"/>
                                        </p:tgtEl>
                                      </p:cBhvr>
                                    </p:animEffect>
                                    <p:anim calcmode="lin" valueType="num">
                                      <p:cBhvr>
                                        <p:cTn id="13" dur="1500" fill="hold"/>
                                        <p:tgtEl>
                                          <p:spTgt spid="3"/>
                                        </p:tgtEl>
                                        <p:attrNameLst>
                                          <p:attrName>ppt_x</p:attrName>
                                        </p:attrNameLst>
                                      </p:cBhvr>
                                      <p:tavLst>
                                        <p:tav tm="0">
                                          <p:val>
                                            <p:strVal val="#ppt_x"/>
                                          </p:val>
                                        </p:tav>
                                        <p:tav tm="100000">
                                          <p:val>
                                            <p:strVal val="#ppt_x"/>
                                          </p:val>
                                        </p:tav>
                                      </p:tavLst>
                                    </p:anim>
                                    <p:anim calcmode="lin" valueType="num">
                                      <p:cBhvr>
                                        <p:cTn id="14" dur="1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500"/>
                                        <p:tgtEl>
                                          <p:spTgt spid="2"/>
                                        </p:tgtEl>
                                      </p:cBhvr>
                                    </p:animEffect>
                                    <p:anim calcmode="lin" valueType="num">
                                      <p:cBhvr>
                                        <p:cTn id="18" dur="1500" fill="hold"/>
                                        <p:tgtEl>
                                          <p:spTgt spid="2"/>
                                        </p:tgtEl>
                                        <p:attrNameLst>
                                          <p:attrName>ppt_x</p:attrName>
                                        </p:attrNameLst>
                                      </p:cBhvr>
                                      <p:tavLst>
                                        <p:tav tm="0">
                                          <p:val>
                                            <p:strVal val="#ppt_x"/>
                                          </p:val>
                                        </p:tav>
                                        <p:tav tm="100000">
                                          <p:val>
                                            <p:strVal val="#ppt_x"/>
                                          </p:val>
                                        </p:tav>
                                      </p:tavLst>
                                    </p:anim>
                                    <p:anim calcmode="lin" valueType="num">
                                      <p:cBhvr>
                                        <p:cTn id="19" dur="1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wipe(down)">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wipe(left)">
                                      <p:cBhvr>
                                        <p:cTn id="34"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8" name="Rectangle 7"/>
          <p:cNvSpPr/>
          <p:nvPr/>
        </p:nvSpPr>
        <p:spPr>
          <a:xfrm>
            <a:off x="222639" y="190831"/>
            <a:ext cx="8706676" cy="4738978"/>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14040"/>
              </a:solidFill>
              <a:effectLst/>
              <a:uLnTx/>
              <a:uFillTx/>
              <a:latin typeface="Arial"/>
              <a:ea typeface="+mn-ea"/>
              <a:cs typeface="+mn-cs"/>
              <a:sym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1627" y="1235814"/>
            <a:ext cx="2609314" cy="2117758"/>
          </a:xfrm>
          <a:prstGeom prst="rect">
            <a:avLst/>
          </a:prstGeom>
        </p:spPr>
      </p:pic>
      <p:sp>
        <p:nvSpPr>
          <p:cNvPr id="11" name="Rectangle 10"/>
          <p:cNvSpPr/>
          <p:nvPr/>
        </p:nvSpPr>
        <p:spPr>
          <a:xfrm>
            <a:off x="4212736" y="3345621"/>
            <a:ext cx="726481"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01404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01404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759348" y="3913967"/>
                <a:ext cx="5466523" cy="463397"/>
              </a:xfrm>
              <a:prstGeom prst="rect">
                <a:avLst/>
              </a:prstGeom>
            </p:spPr>
            <p:txBody>
              <a:bodyPr wrap="square">
                <a:spAutoFit/>
              </a:bodyPr>
              <a:lstStyle/>
              <a:p>
                <a:pPr>
                  <a:lnSpc>
                    <a:spcPct val="150000"/>
                  </a:lnSpc>
                  <a:spcAft>
                    <a:spcPts val="1200"/>
                  </a:spcAft>
                </a:pPr>
                <a:r>
                  <a:rPr lang="en-US" sz="1800" kern="100">
                    <a:latin typeface="+mn-lt"/>
                    <a:ea typeface="Calibri" panose="020F0502020204030204" pitchFamily="34" charset="0"/>
                    <a:cs typeface="Times New Roman" panose="02020603050405020304" pitchFamily="18" charset="0"/>
                  </a:rPr>
                  <a:t>b) Ta có </a:t>
                </a:r>
                <a14:m>
                  <m:oMath xmlns:m="http://schemas.openxmlformats.org/officeDocument/2006/math">
                    <m:r>
                      <a:rPr lang="en-US" sz="1800" b="0" i="1" kern="100" smtClean="0">
                        <a:latin typeface="Cambria Math" panose="02040503050406030204" pitchFamily="18" charset="0"/>
                        <a:ea typeface="Malgun Gothic" panose="020B0503020000020004" pitchFamily="34" charset="-127"/>
                        <a:cs typeface="Times New Roman" panose="02020603050405020304" pitchFamily="18" charset="0"/>
                      </a:rPr>
                      <m:t>𝑏</m:t>
                    </m:r>
                    <m:r>
                      <a:rPr lang="en-US" sz="1800" i="1" kern="100">
                        <a:latin typeface="Cambria Math" panose="02040503050406030204" pitchFamily="18" charset="0"/>
                        <a:ea typeface="Malgun Gothic" panose="020B0503020000020004" pitchFamily="34" charset="-127"/>
                        <a:cs typeface="Times New Roman" panose="02020603050405020304" pitchFamily="18" charset="0"/>
                      </a:rPr>
                      <m:t>//</m:t>
                    </m:r>
                    <m:r>
                      <a:rPr lang="en-US" sz="1800" b="0" i="1" kern="100" smtClean="0">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1800" kern="100">
                    <a:effectLst/>
                    <a:latin typeface="+mn-lt"/>
                    <a:ea typeface="Malgun Gothic" panose="020B0503020000020004" pitchFamily="34" charset="-127"/>
                    <a:cs typeface="Times New Roman" panose="02020603050405020304" pitchFamily="18" charset="0"/>
                  </a:rPr>
                  <a:t> mà </a:t>
                </a:r>
                <a14:m>
                  <m:oMath xmlns:m="http://schemas.openxmlformats.org/officeDocument/2006/math">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𝑎</m:t>
                    </m:r>
                  </m:oMath>
                </a14:m>
                <a:r>
                  <a:rPr lang="en-US" sz="1800" kern="100">
                    <a:effectLst/>
                    <a:latin typeface="+mn-lt"/>
                    <a:ea typeface="Malgun Gothic" panose="020B0503020000020004" pitchFamily="34" charset="-127"/>
                    <a:cs typeface="Times New Roman" panose="02020603050405020304" pitchFamily="18" charset="0"/>
                  </a:rPr>
                  <a:t> trùng </a:t>
                </a:r>
                <a14:m>
                  <m:oMath xmlns:m="http://schemas.openxmlformats.org/officeDocument/2006/math">
                    <m:r>
                      <a:rPr lang="en-US" sz="1800" i="1" kern="100" smtClean="0">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1800" kern="100">
                    <a:effectLst/>
                    <a:latin typeface="+mn-lt"/>
                    <a:ea typeface="Malgun Gothic" panose="020B0503020000020004" pitchFamily="34" charset="-127"/>
                    <a:cs typeface="Times New Roman" panose="02020603050405020304" pitchFamily="18" charset="0"/>
                  </a:rPr>
                  <a:t> nên </a:t>
                </a:r>
                <a14:m>
                  <m:oMath xmlns:m="http://schemas.openxmlformats.org/officeDocument/2006/math">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kern="100">
                  <a:latin typeface="+mn-lt"/>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59348" y="3913967"/>
                <a:ext cx="5466523" cy="463397"/>
              </a:xfrm>
              <a:prstGeom prst="rect">
                <a:avLst/>
              </a:prstGeom>
              <a:blipFill>
                <a:blip r:embed="rId4"/>
                <a:stretch>
                  <a:fillRect l="-1004" b="-19737"/>
                </a:stretch>
              </a:blipFill>
            </p:spPr>
            <p:txBody>
              <a:bodyPr/>
              <a:lstStyle/>
              <a:p>
                <a:r>
                  <a:rPr lang="en-US">
                    <a:noFill/>
                  </a:rPr>
                  <a:t> </a:t>
                </a:r>
              </a:p>
            </p:txBody>
          </p:sp>
        </mc:Fallback>
      </mc:AlternateContent>
      <p:pic>
        <p:nvPicPr>
          <p:cNvPr id="7" name="Picture 6"/>
          <p:cNvPicPr>
            <a:picLocks noChangeAspect="1"/>
          </p:cNvPicPr>
          <p:nvPr/>
        </p:nvPicPr>
        <p:blipFill>
          <a:blip r:embed="rId5"/>
          <a:stretch>
            <a:fillRect/>
          </a:stretch>
        </p:blipFill>
        <p:spPr>
          <a:xfrm rot="20456789">
            <a:off x="8117848" y="4291904"/>
            <a:ext cx="575100" cy="832059"/>
          </a:xfrm>
          <a:prstGeom prst="rect">
            <a:avLst/>
          </a:prstGeom>
        </p:spPr>
      </p:pic>
      <mc:AlternateContent xmlns:mc="http://schemas.openxmlformats.org/markup-compatibility/2006" xmlns:a14="http://schemas.microsoft.com/office/drawing/2010/main">
        <mc:Choice Requires="a14">
          <p:sp>
            <p:nvSpPr>
              <p:cNvPr id="9" name="Rectangle 1"/>
              <p:cNvSpPr>
                <a:spLocks noChangeArrowheads="1"/>
              </p:cNvSpPr>
              <p:nvPr/>
            </p:nvSpPr>
            <p:spPr bwMode="auto">
              <a:xfrm>
                <a:off x="391071" y="235770"/>
                <a:ext cx="8322104" cy="140807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342900" lvl="0" indent="-342900" algn="just" eaLnBrk="1" fontAlgn="auto" hangingPunct="1">
                  <a:lnSpc>
                    <a:spcPct val="150000"/>
                  </a:lnSpc>
                  <a:spcBef>
                    <a:spcPts val="0"/>
                  </a:spcBef>
                  <a:spcAft>
                    <a:spcPts val="0"/>
                  </a:spcAft>
                  <a:buClr>
                    <a:srgbClr val="C00000"/>
                  </a:buClr>
                  <a:buFont typeface="Wingdings" panose="05000000000000000000" pitchFamily="2" charset="2"/>
                  <a:buChar char="q"/>
                  <a:defRPr/>
                </a:pPr>
                <a:r>
                  <a:rPr kumimoji="0" lang="en-US" sz="2100" b="1" i="0" u="none" strike="noStrike" kern="0" cap="none" spc="0" normalizeH="0" baseline="0" noProof="0">
                    <a:ln>
                      <a:noFill/>
                    </a:ln>
                    <a:solidFill>
                      <a:srgbClr val="C00000"/>
                    </a:solidFill>
                    <a:effectLst/>
                    <a:uLnTx/>
                    <a:uFillTx/>
                    <a:latin typeface="Arial"/>
                    <a:ea typeface="Dotum" panose="020B0600000101010101" pitchFamily="34" charset="-127"/>
                    <a:cs typeface="Times New Roman" panose="02020603050405020304" pitchFamily="18" charset="0"/>
                    <a:sym typeface="Arial"/>
                  </a:rPr>
                  <a:t>HĐ6: </a:t>
                </a:r>
                <a:r>
                  <a:rPr lang="vi-VN" sz="1800">
                    <a:solidFill>
                      <a:srgbClr val="000000"/>
                    </a:solidFill>
                  </a:rPr>
                  <a:t>Cho hai đường thẳng phân biệt </a:t>
                </a:r>
                <a14:m>
                  <m:oMath xmlns:m="http://schemas.openxmlformats.org/officeDocument/2006/math">
                    <m:r>
                      <a:rPr lang="vi-VN" sz="1800" i="1" smtClean="0">
                        <a:solidFill>
                          <a:srgbClr val="000000"/>
                        </a:solidFill>
                        <a:latin typeface="Cambria Math" panose="02040503050406030204" pitchFamily="18" charset="0"/>
                      </a:rPr>
                      <m:t>𝑎</m:t>
                    </m:r>
                  </m:oMath>
                </a14:m>
                <a:r>
                  <a:rPr lang="vi-VN" sz="1800">
                    <a:solidFill>
                      <a:srgbClr val="000000"/>
                    </a:solidFill>
                  </a:rPr>
                  <a:t> và </a:t>
                </a:r>
                <a14:m>
                  <m:oMath xmlns:m="http://schemas.openxmlformats.org/officeDocument/2006/math">
                    <m:r>
                      <a:rPr lang="vi-VN" sz="1800" i="1" smtClean="0">
                        <a:solidFill>
                          <a:srgbClr val="000000"/>
                        </a:solidFill>
                        <a:latin typeface="Cambria Math" panose="02040503050406030204" pitchFamily="18" charset="0"/>
                      </a:rPr>
                      <m:t>𝑏</m:t>
                    </m:r>
                  </m:oMath>
                </a14:m>
                <a:r>
                  <a:rPr lang="vi-VN" sz="1800">
                    <a:solidFill>
                      <a:srgbClr val="000000"/>
                    </a:solidFill>
                  </a:rPr>
                  <a:t> cùng vuông góc với mặt phẳng </a:t>
                </a:r>
                <a14:m>
                  <m:oMath xmlns:m="http://schemas.openxmlformats.org/officeDocument/2006/math">
                    <m:r>
                      <a:rPr lang="vi-VN" sz="1800" i="1" smtClean="0">
                        <a:solidFill>
                          <a:srgbClr val="000000"/>
                        </a:solidFill>
                        <a:latin typeface="Cambria Math" panose="02040503050406030204" pitchFamily="18" charset="0"/>
                      </a:rPr>
                      <m:t>(</m:t>
                    </m:r>
                    <m:r>
                      <a:rPr lang="vi-VN" sz="1800" i="1" smtClean="0">
                        <a:solidFill>
                          <a:srgbClr val="000000"/>
                        </a:solidFill>
                        <a:latin typeface="Cambria Math" panose="02040503050406030204" pitchFamily="18" charset="0"/>
                      </a:rPr>
                      <m:t>𝑃</m:t>
                    </m:r>
                    <m:r>
                      <a:rPr lang="vi-VN" sz="1800" i="1" smtClean="0">
                        <a:solidFill>
                          <a:srgbClr val="000000"/>
                        </a:solidFill>
                        <a:latin typeface="Cambria Math" panose="02040503050406030204" pitchFamily="18" charset="0"/>
                      </a:rPr>
                      <m:t>). </m:t>
                    </m:r>
                  </m:oMath>
                </a14:m>
                <a:r>
                  <a:rPr lang="vi-VN" sz="1800">
                    <a:solidFill>
                      <a:srgbClr val="000000"/>
                    </a:solidFill>
                  </a:rPr>
                  <a:t>Xét </a:t>
                </a:r>
                <a14:m>
                  <m:oMath xmlns:m="http://schemas.openxmlformats.org/officeDocument/2006/math">
                    <m:r>
                      <a:rPr lang="vi-VN" sz="1800" i="1" smtClean="0">
                        <a:solidFill>
                          <a:srgbClr val="000000"/>
                        </a:solidFill>
                        <a:latin typeface="Cambria Math" panose="02040503050406030204" pitchFamily="18" charset="0"/>
                      </a:rPr>
                      <m:t>𝑂</m:t>
                    </m:r>
                  </m:oMath>
                </a14:m>
                <a:r>
                  <a:rPr lang="vi-VN" sz="1800">
                    <a:solidFill>
                      <a:srgbClr val="000000"/>
                    </a:solidFill>
                  </a:rPr>
                  <a:t> là một điểm thuộc </a:t>
                </a:r>
                <a14:m>
                  <m:oMath xmlns:m="http://schemas.openxmlformats.org/officeDocument/2006/math">
                    <m:r>
                      <a:rPr lang="vi-VN" sz="1800" i="1" smtClean="0">
                        <a:solidFill>
                          <a:srgbClr val="000000"/>
                        </a:solidFill>
                        <a:latin typeface="Cambria Math" panose="02040503050406030204" pitchFamily="18" charset="0"/>
                      </a:rPr>
                      <m:t>𝑎</m:t>
                    </m:r>
                  </m:oMath>
                </a14:m>
                <a:r>
                  <a:rPr lang="vi-VN" sz="1800">
                    <a:solidFill>
                      <a:srgbClr val="000000"/>
                    </a:solidFill>
                  </a:rPr>
                  <a:t> nhưng không thuộc </a:t>
                </a:r>
                <a14:m>
                  <m:oMath xmlns:m="http://schemas.openxmlformats.org/officeDocument/2006/math">
                    <m:r>
                      <a:rPr lang="vi-VN" sz="1800" i="1" smtClean="0">
                        <a:solidFill>
                          <a:srgbClr val="000000"/>
                        </a:solidFill>
                        <a:latin typeface="Cambria Math" panose="02040503050406030204" pitchFamily="18" charset="0"/>
                      </a:rPr>
                      <m:t>𝑏</m:t>
                    </m:r>
                  </m:oMath>
                </a14:m>
                <a:r>
                  <a:rPr lang="vi-VN" sz="1800">
                    <a:solidFill>
                      <a:srgbClr val="000000"/>
                    </a:solidFill>
                  </a:rPr>
                  <a:t>. Gọi </a:t>
                </a:r>
                <a14:m>
                  <m:oMath xmlns:m="http://schemas.openxmlformats.org/officeDocument/2006/math">
                    <m:r>
                      <a:rPr lang="vi-VN" sz="1800" i="1" smtClean="0">
                        <a:solidFill>
                          <a:srgbClr val="000000"/>
                        </a:solidFill>
                        <a:latin typeface="Cambria Math" panose="02040503050406030204" pitchFamily="18" charset="0"/>
                      </a:rPr>
                      <m:t>𝑐</m:t>
                    </m:r>
                  </m:oMath>
                </a14:m>
                <a:r>
                  <a:rPr lang="vi-VN" sz="1800">
                    <a:solidFill>
                      <a:srgbClr val="000000"/>
                    </a:solidFill>
                  </a:rPr>
                  <a:t> là đường thẳng qua </a:t>
                </a:r>
                <a14:m>
                  <m:oMath xmlns:m="http://schemas.openxmlformats.org/officeDocument/2006/math">
                    <m:r>
                      <a:rPr lang="vi-VN" sz="1800" i="1" smtClean="0">
                        <a:solidFill>
                          <a:srgbClr val="000000"/>
                        </a:solidFill>
                        <a:latin typeface="Cambria Math" panose="02040503050406030204" pitchFamily="18" charset="0"/>
                      </a:rPr>
                      <m:t>𝑂</m:t>
                    </m:r>
                  </m:oMath>
                </a14:m>
                <a:r>
                  <a:rPr lang="vi-VN" sz="1800">
                    <a:solidFill>
                      <a:srgbClr val="000000"/>
                    </a:solidFill>
                  </a:rPr>
                  <a:t> và song song với </a:t>
                </a:r>
                <a14:m>
                  <m:oMath xmlns:m="http://schemas.openxmlformats.org/officeDocument/2006/math">
                    <m:r>
                      <a:rPr lang="vi-VN" sz="1800" i="1" smtClean="0">
                        <a:solidFill>
                          <a:srgbClr val="000000"/>
                        </a:solidFill>
                        <a:latin typeface="Cambria Math" panose="02040503050406030204" pitchFamily="18" charset="0"/>
                      </a:rPr>
                      <m:t>𝑏</m:t>
                    </m:r>
                  </m:oMath>
                </a14:m>
                <a:r>
                  <a:rPr lang="en-US" sz="1800">
                    <a:solidFill>
                      <a:srgbClr val="000000"/>
                    </a:solidFill>
                  </a:rPr>
                  <a:t> </a:t>
                </a:r>
                <a:r>
                  <a:rPr lang="vi-VN" sz="1800">
                    <a:solidFill>
                      <a:srgbClr val="000000"/>
                    </a:solidFill>
                  </a:rPr>
                  <a:t>(H.7.2</a:t>
                </a:r>
                <a:r>
                  <a:rPr lang="en-US" sz="1800">
                    <a:solidFill>
                      <a:srgbClr val="000000"/>
                    </a:solidFill>
                  </a:rPr>
                  <a:t>1</a:t>
                </a:r>
                <a:r>
                  <a:rPr lang="vi-VN" sz="1800">
                    <a:solidFill>
                      <a:srgbClr val="000000"/>
                    </a:solidFill>
                  </a:rPr>
                  <a:t>). </a:t>
                </a:r>
                <a:endParaRPr lang="en-US" sz="1800">
                  <a:solidFill>
                    <a:srgbClr val="000000"/>
                  </a:solidFill>
                </a:endParaRPr>
              </a:p>
            </p:txBody>
          </p:sp>
        </mc:Choice>
        <mc:Fallback xmlns="">
          <p:sp>
            <p:nvSpPr>
              <p:cNvPr id="9" name="Rectangle 1"/>
              <p:cNvSpPr>
                <a:spLocks noRot="1" noChangeAspect="1" noMove="1" noResize="1" noEditPoints="1" noAdjustHandles="1" noChangeArrowheads="1" noChangeShapeType="1" noTextEdit="1"/>
              </p:cNvSpPr>
              <p:nvPr/>
            </p:nvSpPr>
            <p:spPr bwMode="auto">
              <a:xfrm>
                <a:off x="391071" y="235770"/>
                <a:ext cx="8322104" cy="1408078"/>
              </a:xfrm>
              <a:prstGeom prst="rect">
                <a:avLst/>
              </a:prstGeom>
              <a:blipFill>
                <a:blip r:embed="rId6"/>
                <a:stretch>
                  <a:fillRect l="-733" r="-659" b="-303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759348" y="1591295"/>
                <a:ext cx="4750905" cy="1754326"/>
              </a:xfrm>
              <a:prstGeom prst="rect">
                <a:avLst/>
              </a:prstGeom>
            </p:spPr>
            <p:txBody>
              <a:bodyPr wrap="square">
                <a:spAutoFit/>
              </a:bodyPr>
              <a:lstStyle/>
              <a:p>
                <a:pPr lvl="0" algn="just">
                  <a:lnSpc>
                    <a:spcPct val="150000"/>
                  </a:lnSpc>
                  <a:buClr>
                    <a:srgbClr val="C00000"/>
                  </a:buClr>
                  <a:defRPr/>
                </a:pPr>
                <a:r>
                  <a:rPr lang="vi-VN" sz="1800"/>
                  <a:t>a) Hỏi </a:t>
                </a:r>
                <a14:m>
                  <m:oMath xmlns:m="http://schemas.openxmlformats.org/officeDocument/2006/math">
                    <m:r>
                      <a:rPr lang="vi-VN" sz="1800" i="1" smtClean="0">
                        <a:latin typeface="Cambria Math" panose="02040503050406030204" pitchFamily="18" charset="0"/>
                      </a:rPr>
                      <m:t>𝑐</m:t>
                    </m:r>
                  </m:oMath>
                </a14:m>
                <a:r>
                  <a:rPr lang="vi-VN" sz="1800"/>
                  <a:t> có vuông góc với </a:t>
                </a:r>
                <a14:m>
                  <m:oMath xmlns:m="http://schemas.openxmlformats.org/officeDocument/2006/math">
                    <m:r>
                      <a:rPr lang="vi-VN" sz="1800" i="1" smtClean="0">
                        <a:latin typeface="Cambria Math" panose="02040503050406030204" pitchFamily="18" charset="0"/>
                      </a:rPr>
                      <m:t>(</m:t>
                    </m:r>
                    <m:r>
                      <a:rPr lang="vi-VN" sz="1800" i="1" smtClean="0">
                        <a:latin typeface="Cambria Math" panose="02040503050406030204" pitchFamily="18" charset="0"/>
                      </a:rPr>
                      <m:t>𝑃</m:t>
                    </m:r>
                    <m:r>
                      <a:rPr lang="vi-VN" sz="1800" i="1" smtClean="0">
                        <a:latin typeface="Cambria Math" panose="02040503050406030204" pitchFamily="18" charset="0"/>
                      </a:rPr>
                      <m:t>)</m:t>
                    </m:r>
                  </m:oMath>
                </a14:m>
                <a:r>
                  <a:rPr lang="vi-VN" sz="1800"/>
                  <a:t> hay không? Nêu nhận xét về vị trí tương đối giữa </a:t>
                </a:r>
                <a14:m>
                  <m:oMath xmlns:m="http://schemas.openxmlformats.org/officeDocument/2006/math">
                    <m:r>
                      <a:rPr lang="vi-VN" sz="1800" i="1" smtClean="0">
                        <a:latin typeface="Cambria Math" panose="02040503050406030204" pitchFamily="18" charset="0"/>
                      </a:rPr>
                      <m:t>𝑎</m:t>
                    </m:r>
                  </m:oMath>
                </a14:m>
                <a:r>
                  <a:rPr lang="vi-VN" sz="1800"/>
                  <a:t> và </a:t>
                </a:r>
                <a14:m>
                  <m:oMath xmlns:m="http://schemas.openxmlformats.org/officeDocument/2006/math">
                    <m:r>
                      <a:rPr lang="vi-VN" sz="1800" i="1" smtClean="0">
                        <a:latin typeface="Cambria Math" panose="02040503050406030204" pitchFamily="18" charset="0"/>
                      </a:rPr>
                      <m:t>𝑐</m:t>
                    </m:r>
                  </m:oMath>
                </a14:m>
                <a:r>
                  <a:rPr lang="vi-VN" sz="1800"/>
                  <a:t>.</a:t>
                </a:r>
              </a:p>
              <a:p>
                <a:pPr lvl="0" algn="just">
                  <a:lnSpc>
                    <a:spcPct val="150000"/>
                  </a:lnSpc>
                  <a:buClr>
                    <a:srgbClr val="C00000"/>
                  </a:buClr>
                  <a:defRPr/>
                </a:pPr>
                <a:r>
                  <a:rPr lang="vi-VN" sz="1800"/>
                  <a:t>b) Nêu nhận xét về vị trí tương đối giữa hai đường thẳng </a:t>
                </a:r>
                <a14:m>
                  <m:oMath xmlns:m="http://schemas.openxmlformats.org/officeDocument/2006/math">
                    <m:r>
                      <a:rPr lang="vi-VN" sz="1800" i="1" smtClean="0">
                        <a:latin typeface="Cambria Math" panose="02040503050406030204" pitchFamily="18" charset="0"/>
                      </a:rPr>
                      <m:t>𝑎</m:t>
                    </m:r>
                  </m:oMath>
                </a14:m>
                <a:r>
                  <a:rPr lang="vi-VN" sz="1800"/>
                  <a:t> và </a:t>
                </a:r>
                <a14:m>
                  <m:oMath xmlns:m="http://schemas.openxmlformats.org/officeDocument/2006/math">
                    <m:r>
                      <a:rPr lang="vi-VN" sz="1800" i="1" smtClean="0">
                        <a:latin typeface="Cambria Math" panose="02040503050406030204" pitchFamily="18" charset="0"/>
                      </a:rPr>
                      <m:t>𝑏</m:t>
                    </m:r>
                  </m:oMath>
                </a14:m>
                <a:r>
                  <a:rPr lang="vi-VN" sz="1800"/>
                  <a:t>.</a:t>
                </a:r>
              </a:p>
            </p:txBody>
          </p:sp>
        </mc:Choice>
        <mc:Fallback xmlns="">
          <p:sp>
            <p:nvSpPr>
              <p:cNvPr id="10" name="Rectangle 9"/>
              <p:cNvSpPr>
                <a:spLocks noRot="1" noChangeAspect="1" noMove="1" noResize="1" noEditPoints="1" noAdjustHandles="1" noChangeArrowheads="1" noChangeShapeType="1" noTextEdit="1"/>
              </p:cNvSpPr>
              <p:nvPr/>
            </p:nvSpPr>
            <p:spPr>
              <a:xfrm>
                <a:off x="759348" y="1591295"/>
                <a:ext cx="4750905" cy="1754326"/>
              </a:xfrm>
              <a:prstGeom prst="rect">
                <a:avLst/>
              </a:prstGeom>
              <a:blipFill>
                <a:blip r:embed="rId7"/>
                <a:stretch>
                  <a:fillRect l="-1155" r="-1027" b="-1736"/>
                </a:stretch>
              </a:blipFill>
            </p:spPr>
            <p:txBody>
              <a:bodyPr/>
              <a:lstStyle/>
              <a:p>
                <a:r>
                  <a:rPr lang="en-US">
                    <a:noFill/>
                  </a:rPr>
                  <a:t> </a:t>
                </a:r>
              </a:p>
            </p:txBody>
          </p:sp>
        </mc:Fallback>
      </mc:AlternateContent>
    </p:spTree>
    <p:extLst>
      <p:ext uri="{BB962C8B-B14F-4D97-AF65-F5344CB8AC3E}">
        <p14:creationId xmlns:p14="http://schemas.microsoft.com/office/powerpoint/2010/main" val="107255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79" name="Google Shape;2540;p49"/>
          <p:cNvSpPr txBox="1">
            <a:spLocks/>
          </p:cNvSpPr>
          <p:nvPr/>
        </p:nvSpPr>
        <p:spPr>
          <a:xfrm>
            <a:off x="3006156" y="675630"/>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vi-VN" sz="3300" b="1" i="0" u="none" strike="noStrike" kern="0" cap="none" spc="0" normalizeH="0" baseline="0" noProof="0">
                <a:ln>
                  <a:noFill/>
                </a:ln>
                <a:solidFill>
                  <a:srgbClr val="C00000"/>
                </a:solidFill>
                <a:effectLst/>
                <a:uLnTx/>
                <a:uFillTx/>
                <a:latin typeface="Arial" panose="020B0604020202020204" pitchFamily="34" charset="0"/>
                <a:cs typeface="Maven Pro ExtraBold"/>
                <a:sym typeface="Maven Pro ExtraBold"/>
              </a:rPr>
              <a:t>Kết luận</a:t>
            </a:r>
          </a:p>
        </p:txBody>
      </p:sp>
      <mc:AlternateContent xmlns:mc="http://schemas.openxmlformats.org/markup-compatibility/2006" xmlns:a14="http://schemas.microsoft.com/office/drawing/2010/main">
        <mc:Choice Requires="a14">
          <p:sp>
            <p:nvSpPr>
              <p:cNvPr id="80" name="Rectangle 79"/>
              <p:cNvSpPr/>
              <p:nvPr/>
            </p:nvSpPr>
            <p:spPr>
              <a:xfrm>
                <a:off x="747873" y="1517253"/>
                <a:ext cx="7642362" cy="2200602"/>
              </a:xfrm>
              <a:prstGeom prst="rect">
                <a:avLst/>
              </a:prstGeom>
              <a:solidFill>
                <a:srgbClr val="BFDBF7"/>
              </a:solidFill>
              <a:ln w="25400" cap="flat" cmpd="sng" algn="ctr">
                <a:solidFill>
                  <a:srgbClr val="FFFFFF"/>
                </a:solidFill>
                <a:prstDash val="solid"/>
              </a:ln>
              <a:effectLst/>
            </p:spPr>
            <p:txBody>
              <a:bodyPr wrap="square">
                <a:spAutoFit/>
              </a:bodyPr>
              <a:lstStyle/>
              <a:p>
                <a:pPr marL="342900" indent="-342900" algn="just">
                  <a:lnSpc>
                    <a:spcPct val="150000"/>
                  </a:lnSpc>
                  <a:spcBef>
                    <a:spcPts val="300"/>
                  </a:spcBef>
                  <a:spcAft>
                    <a:spcPts val="300"/>
                  </a:spcAft>
                  <a:buFontTx/>
                  <a:buChar char="-"/>
                </a:pPr>
                <a:r>
                  <a:rPr lang="nl-NL" sz="2200" kern="100">
                    <a:latin typeface="+mn-lt"/>
                    <a:ea typeface="Malgun Gothic" panose="020B0503020000020004" pitchFamily="34" charset="-127"/>
                    <a:cs typeface="Times New Roman" panose="02020603050405020304" pitchFamily="18" charset="0"/>
                  </a:rPr>
                  <a:t>Nếu đường thẳng </a:t>
                </a:r>
                <a14:m>
                  <m:oMath xmlns:m="http://schemas.openxmlformats.org/officeDocument/2006/math">
                    <m:r>
                      <a:rPr lang="nl-NL" sz="2200" i="1" kern="100">
                        <a:effectLst/>
                        <a:latin typeface="Cambria Math" panose="02040503050406030204" pitchFamily="18" charset="0"/>
                        <a:ea typeface="Malgun Gothic" panose="020B0503020000020004" pitchFamily="34" charset="-127"/>
                        <a:cs typeface="Times New Roman" panose="02020603050405020304" pitchFamily="18" charset="0"/>
                      </a:rPr>
                      <m:t>𝑎</m:t>
                    </m:r>
                  </m:oMath>
                </a14:m>
                <a:r>
                  <a:rPr lang="nl-NL" sz="2200" kern="100">
                    <a:effectLst/>
                    <a:latin typeface="+mn-lt"/>
                    <a:ea typeface="Malgun Gothic" panose="020B0503020000020004" pitchFamily="34" charset="-127"/>
                    <a:cs typeface="Times New Roman" panose="02020603050405020304" pitchFamily="18" charset="0"/>
                  </a:rPr>
                  <a:t> vuông góc với mặt phẳng </a:t>
                </a:r>
                <a14:m>
                  <m:oMath xmlns:m="http://schemas.openxmlformats.org/officeDocument/2006/math">
                    <m:r>
                      <a:rPr lang="nl-NL" sz="2200" i="1" kern="100" smtClean="0">
                        <a:effectLst/>
                        <a:latin typeface="Cambria Math" panose="02040503050406030204" pitchFamily="18" charset="0"/>
                        <a:ea typeface="Malgun Gothic" panose="020B0503020000020004" pitchFamily="34" charset="-127"/>
                        <a:cs typeface="Times New Roman" panose="02020603050405020304" pitchFamily="18" charset="0"/>
                      </a:rPr>
                      <m:t>(</m:t>
                    </m:r>
                    <m:r>
                      <a:rPr lang="nl-NL" sz="2200" i="1" kern="100" smtClean="0">
                        <a:effectLst/>
                        <a:latin typeface="Cambria Math" panose="02040503050406030204" pitchFamily="18" charset="0"/>
                        <a:ea typeface="Malgun Gothic" panose="020B0503020000020004" pitchFamily="34" charset="-127"/>
                        <a:cs typeface="Times New Roman" panose="02020603050405020304" pitchFamily="18" charset="0"/>
                      </a:rPr>
                      <m:t>𝑃</m:t>
                    </m:r>
                    <m:r>
                      <a:rPr lang="nl-NL" sz="2200" i="1" kern="100" smtClean="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nl-NL" sz="2200" kern="100">
                    <a:effectLst/>
                    <a:latin typeface="+mn-lt"/>
                    <a:ea typeface="Malgun Gothic" panose="020B0503020000020004" pitchFamily="34" charset="-127"/>
                    <a:cs typeface="Times New Roman" panose="02020603050405020304" pitchFamily="18" charset="0"/>
                  </a:rPr>
                  <a:t> thì các đường thẳng song song với </a:t>
                </a:r>
                <a14:m>
                  <m:oMath xmlns:m="http://schemas.openxmlformats.org/officeDocument/2006/math">
                    <m:r>
                      <a:rPr lang="nl-NL" sz="2200" i="1" kern="100">
                        <a:effectLst/>
                        <a:latin typeface="Cambria Math" panose="02040503050406030204" pitchFamily="18" charset="0"/>
                        <a:ea typeface="Malgun Gothic" panose="020B0503020000020004" pitchFamily="34" charset="-127"/>
                        <a:cs typeface="Times New Roman" panose="02020603050405020304" pitchFamily="18" charset="0"/>
                      </a:rPr>
                      <m:t>𝑎</m:t>
                    </m:r>
                  </m:oMath>
                </a14:m>
                <a:r>
                  <a:rPr lang="nl-NL" sz="2200" kern="100">
                    <a:effectLst/>
                    <a:latin typeface="+mn-lt"/>
                    <a:ea typeface="Malgun Gothic" panose="020B0503020000020004" pitchFamily="34" charset="-127"/>
                    <a:cs typeface="Times New Roman" panose="02020603050405020304" pitchFamily="18" charset="0"/>
                  </a:rPr>
                  <a:t> cũng vuông góc với </a:t>
                </a:r>
                <a14:m>
                  <m:oMath xmlns:m="http://schemas.openxmlformats.org/officeDocument/2006/math">
                    <m:r>
                      <a:rPr lang="nl-NL" sz="2200" i="1" kern="100" smtClean="0">
                        <a:effectLst/>
                        <a:latin typeface="Cambria Math" panose="02040503050406030204" pitchFamily="18" charset="0"/>
                        <a:ea typeface="Malgun Gothic" panose="020B0503020000020004" pitchFamily="34" charset="-127"/>
                        <a:cs typeface="Times New Roman" panose="02020603050405020304" pitchFamily="18" charset="0"/>
                      </a:rPr>
                      <m:t>(</m:t>
                    </m:r>
                    <m:r>
                      <a:rPr lang="nl-NL" sz="2200" i="1" kern="100">
                        <a:effectLst/>
                        <a:latin typeface="Cambria Math" panose="02040503050406030204" pitchFamily="18" charset="0"/>
                        <a:ea typeface="Malgun Gothic" panose="020B0503020000020004" pitchFamily="34" charset="-127"/>
                        <a:cs typeface="Times New Roman" panose="02020603050405020304" pitchFamily="18" charset="0"/>
                      </a:rPr>
                      <m:t>𝑃</m:t>
                    </m:r>
                    <m:r>
                      <a:rPr lang="nl-NL" sz="2200" i="1" kern="100" smtClean="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nl-NL" sz="2200" kern="100">
                  <a:effectLst/>
                  <a:latin typeface="+mn-lt"/>
                  <a:ea typeface="Malgun Gothic" panose="020B0503020000020004" pitchFamily="34" charset="-127"/>
                  <a:cs typeface="Times New Roman" panose="02020603050405020304" pitchFamily="18" charset="0"/>
                </a:endParaRPr>
              </a:p>
              <a:p>
                <a:pPr marL="342900" indent="-342900" algn="just">
                  <a:lnSpc>
                    <a:spcPct val="150000"/>
                  </a:lnSpc>
                  <a:spcBef>
                    <a:spcPts val="300"/>
                  </a:spcBef>
                  <a:spcAft>
                    <a:spcPts val="300"/>
                  </a:spcAft>
                  <a:buFontTx/>
                  <a:buChar char="-"/>
                </a:pPr>
                <a:r>
                  <a:rPr lang="nl-NL" sz="2200" kern="100">
                    <a:effectLst/>
                    <a:latin typeface="+mn-lt"/>
                    <a:ea typeface="Malgun Gothic" panose="020B0503020000020004" pitchFamily="34" charset="-127"/>
                    <a:cs typeface="Times New Roman" panose="02020603050405020304" pitchFamily="18" charset="0"/>
                  </a:rPr>
                  <a:t>Hai đường thẳng phân biệt cùng vuông góc với một mặt phẳng thì song song với nhau.</a:t>
                </a:r>
                <a:endParaRPr lang="en-US" sz="2200" kern="100">
                  <a:effectLst/>
                  <a:latin typeface="+mn-lt"/>
                  <a:ea typeface="Calibri" panose="020F0502020204030204" pitchFamily="34" charset="0"/>
                  <a:cs typeface="Times New Roman" panose="02020603050405020304" pitchFamily="18" charset="0"/>
                </a:endParaRPr>
              </a:p>
            </p:txBody>
          </p:sp>
        </mc:Choice>
        <mc:Fallback xmlns="">
          <p:sp>
            <p:nvSpPr>
              <p:cNvPr id="80" name="Rectangle 79"/>
              <p:cNvSpPr>
                <a:spLocks noRot="1" noChangeAspect="1" noMove="1" noResize="1" noEditPoints="1" noAdjustHandles="1" noChangeArrowheads="1" noChangeShapeType="1" noTextEdit="1"/>
              </p:cNvSpPr>
              <p:nvPr/>
            </p:nvSpPr>
            <p:spPr>
              <a:xfrm>
                <a:off x="747873" y="1517253"/>
                <a:ext cx="7642362" cy="2200602"/>
              </a:xfrm>
              <a:prstGeom prst="rect">
                <a:avLst/>
              </a:prstGeom>
              <a:blipFill>
                <a:blip r:embed="rId3"/>
                <a:stretch>
                  <a:fillRect l="-796" r="-875" b="-1370"/>
                </a:stretch>
              </a:blipFill>
              <a:ln w="25400" cap="flat" cmpd="sng" algn="ctr">
                <a:solidFill>
                  <a:srgbClr val="FFFFFF"/>
                </a:solidFill>
                <a:prstDash val="solid"/>
              </a:ln>
              <a:effectLst/>
            </p:spPr>
            <p:txBody>
              <a:bodyPr/>
              <a:lstStyle/>
              <a:p>
                <a:r>
                  <a:rPr lang="en-US">
                    <a:noFill/>
                  </a:rPr>
                  <a:t> </a:t>
                </a:r>
              </a:p>
            </p:txBody>
          </p:sp>
        </mc:Fallback>
      </mc:AlternateContent>
      <p:grpSp>
        <p:nvGrpSpPr>
          <p:cNvPr id="83" name="Google Shape;1293;p48"/>
          <p:cNvGrpSpPr/>
          <p:nvPr/>
        </p:nvGrpSpPr>
        <p:grpSpPr>
          <a:xfrm rot="1016262" flipH="1">
            <a:off x="343263" y="4169520"/>
            <a:ext cx="1493005" cy="525061"/>
            <a:chOff x="10418321" y="-3066640"/>
            <a:chExt cx="949000" cy="333745"/>
          </a:xfrm>
        </p:grpSpPr>
        <p:sp>
          <p:nvSpPr>
            <p:cNvPr id="84" name="Google Shape;1294;p4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295;p4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296;p4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297;p4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298;p4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Rectangle 2"/>
          <p:cNvSpPr/>
          <p:nvPr/>
        </p:nvSpPr>
        <p:spPr>
          <a:xfrm>
            <a:off x="7911548" y="4441143"/>
            <a:ext cx="803082" cy="2710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7F7F7"/>
              </a:solidFill>
              <a:effectLst/>
              <a:uLnTx/>
              <a:uFillTx/>
              <a:latin typeface="Arial"/>
              <a:ea typeface="+mn-ea"/>
              <a:cs typeface="+mn-cs"/>
              <a:sym typeface="Arial"/>
            </a:endParaRPr>
          </a:p>
        </p:txBody>
      </p:sp>
    </p:spTree>
    <p:extLst>
      <p:ext uri="{BB962C8B-B14F-4D97-AF65-F5344CB8AC3E}">
        <p14:creationId xmlns:p14="http://schemas.microsoft.com/office/powerpoint/2010/main" val="407063661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barn(inVertical)">
                                      <p:cBhvr>
                                        <p:cTn id="7" dur="500"/>
                                        <p:tgtEl>
                                          <p:spTgt spid="7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barn(inVertical)">
                                      <p:cBhvr>
                                        <p:cTn id="10"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0"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1209"/>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42877" y="137161"/>
            <a:ext cx="8861318" cy="4864052"/>
          </a:xfrm>
          <a:prstGeom prst="rect">
            <a:avLst/>
          </a:prstGeom>
        </p:spPr>
      </p:pic>
      <p:sp>
        <p:nvSpPr>
          <p:cNvPr id="53" name="Google Shape;735;p18"/>
          <p:cNvSpPr txBox="1">
            <a:spLocks/>
          </p:cNvSpPr>
          <p:nvPr/>
        </p:nvSpPr>
        <p:spPr>
          <a:xfrm>
            <a:off x="234317" y="245802"/>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rPr>
              <a:t>Ví dụ 4:</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mc:AlternateContent xmlns:mc="http://schemas.openxmlformats.org/markup-compatibility/2006" xmlns:a14="http://schemas.microsoft.com/office/drawing/2010/main">
        <mc:Choice Requires="a14">
          <p:sp>
            <p:nvSpPr>
              <p:cNvPr id="55" name="TextBox 54"/>
              <p:cNvSpPr txBox="1"/>
              <p:nvPr/>
            </p:nvSpPr>
            <p:spPr>
              <a:xfrm>
                <a:off x="1359266" y="133166"/>
                <a:ext cx="7393928" cy="1287532"/>
              </a:xfrm>
              <a:prstGeom prst="rect">
                <a:avLst/>
              </a:prstGeom>
              <a:noFill/>
            </p:spPr>
            <p:txBody>
              <a:bodyPr wrap="square" rtlCol="0">
                <a:spAutoFit/>
              </a:bodyPr>
              <a:lstStyle/>
              <a:p>
                <a:pPr lvl="0" algn="just" defTabSz="457200">
                  <a:lnSpc>
                    <a:spcPct val="150000"/>
                  </a:lnSpc>
                  <a:buClrTx/>
                  <a:defRPr/>
                </a:pPr>
                <a:r>
                  <a:rPr lang="vi-VN" sz="1800" kern="1200">
                    <a:solidFill>
                      <a:sysClr val="windowText" lastClr="000000"/>
                    </a:solidFill>
                    <a:latin typeface="Arial" panose="020B0604020202020204" pitchFamily="34" charset="0"/>
                    <a:ea typeface="+mn-ea"/>
                    <a:cs typeface="Arial" panose="020B0604020202020204" pitchFamily="34" charset="0"/>
                  </a:rPr>
                  <a:t>Cho tứ diện </a:t>
                </a:r>
                <a14:m>
                  <m:oMath xmlns:m="http://schemas.openxmlformats.org/officeDocument/2006/math">
                    <m:r>
                      <a:rPr lang="vi-VN" sz="1800" i="1" kern="1200" smtClean="0">
                        <a:solidFill>
                          <a:sysClr val="windowText" lastClr="000000"/>
                        </a:solidFill>
                        <a:latin typeface="Cambria Math" panose="02040503050406030204" pitchFamily="18" charset="0"/>
                        <a:ea typeface="+mn-ea"/>
                        <a:cs typeface="Arial" panose="020B0604020202020204" pitchFamily="34" charset="0"/>
                      </a:rPr>
                      <m:t>𝑂𝐴𝐵𝐶</m:t>
                    </m:r>
                  </m:oMath>
                </a14:m>
                <a:r>
                  <a:rPr lang="vi-VN" sz="1800" kern="1200">
                    <a:solidFill>
                      <a:sysClr val="windowText" lastClr="000000"/>
                    </a:solidFill>
                    <a:latin typeface="Arial" panose="020B0604020202020204" pitchFamily="34" charset="0"/>
                    <a:ea typeface="+mn-ea"/>
                    <a:cs typeface="Arial" panose="020B0604020202020204" pitchFamily="34" charset="0"/>
                  </a:rPr>
                  <a:t> có các cạnh </a:t>
                </a:r>
                <a14:m>
                  <m:oMath xmlns:m="http://schemas.openxmlformats.org/officeDocument/2006/math">
                    <m:r>
                      <a:rPr lang="vi-VN" sz="1800" i="1" kern="1200" smtClean="0">
                        <a:solidFill>
                          <a:sysClr val="windowText" lastClr="000000"/>
                        </a:solidFill>
                        <a:latin typeface="Cambria Math" panose="02040503050406030204" pitchFamily="18" charset="0"/>
                        <a:ea typeface="+mn-ea"/>
                        <a:cs typeface="Arial" panose="020B0604020202020204" pitchFamily="34" charset="0"/>
                      </a:rPr>
                      <m:t>𝑂𝐴</m:t>
                    </m:r>
                    <m:r>
                      <a:rPr lang="vi-VN" sz="1800" i="1" kern="1200" smtClean="0">
                        <a:solidFill>
                          <a:sysClr val="windowText" lastClr="000000"/>
                        </a:solidFill>
                        <a:latin typeface="Cambria Math" panose="02040503050406030204" pitchFamily="18" charset="0"/>
                        <a:ea typeface="+mn-ea"/>
                        <a:cs typeface="Arial" panose="020B0604020202020204" pitchFamily="34" charset="0"/>
                      </a:rPr>
                      <m:t>, </m:t>
                    </m:r>
                    <m:r>
                      <a:rPr lang="vi-VN" sz="1800" i="1" kern="1200" smtClean="0">
                        <a:solidFill>
                          <a:sysClr val="windowText" lastClr="000000"/>
                        </a:solidFill>
                        <a:latin typeface="Cambria Math" panose="02040503050406030204" pitchFamily="18" charset="0"/>
                        <a:ea typeface="+mn-ea"/>
                        <a:cs typeface="Arial" panose="020B0604020202020204" pitchFamily="34" charset="0"/>
                      </a:rPr>
                      <m:t>𝑂𝐵</m:t>
                    </m:r>
                    <m:r>
                      <a:rPr lang="vi-VN" sz="1800" i="1" kern="1200" smtClean="0">
                        <a:solidFill>
                          <a:sysClr val="windowText" lastClr="000000"/>
                        </a:solidFill>
                        <a:latin typeface="Cambria Math" panose="02040503050406030204" pitchFamily="18" charset="0"/>
                        <a:ea typeface="+mn-ea"/>
                        <a:cs typeface="Arial" panose="020B0604020202020204" pitchFamily="34" charset="0"/>
                      </a:rPr>
                      <m:t>, </m:t>
                    </m:r>
                    <m:r>
                      <a:rPr lang="vi-VN" sz="1800" i="1" kern="1200" smtClean="0">
                        <a:solidFill>
                          <a:sysClr val="windowText" lastClr="000000"/>
                        </a:solidFill>
                        <a:latin typeface="Cambria Math" panose="02040503050406030204" pitchFamily="18" charset="0"/>
                        <a:ea typeface="+mn-ea"/>
                        <a:cs typeface="Arial" panose="020B0604020202020204" pitchFamily="34" charset="0"/>
                      </a:rPr>
                      <m:t>𝑂𝐶</m:t>
                    </m:r>
                    <m:r>
                      <a:rPr lang="vi-VN" sz="1800" i="1" kern="1200" smtClean="0">
                        <a:solidFill>
                          <a:sysClr val="windowText" lastClr="000000"/>
                        </a:solidFill>
                        <a:latin typeface="Cambria Math" panose="02040503050406030204" pitchFamily="18" charset="0"/>
                        <a:ea typeface="+mn-ea"/>
                        <a:cs typeface="Arial" panose="020B0604020202020204" pitchFamily="34" charset="0"/>
                      </a:rPr>
                      <m:t> </m:t>
                    </m:r>
                  </m:oMath>
                </a14:m>
                <a:r>
                  <a:rPr lang="vi-VN" sz="1800" kern="1200">
                    <a:solidFill>
                      <a:sysClr val="windowText" lastClr="000000"/>
                    </a:solidFill>
                    <a:latin typeface="Arial" panose="020B0604020202020204" pitchFamily="34" charset="0"/>
                    <a:ea typeface="+mn-ea"/>
                    <a:cs typeface="Arial" panose="020B0604020202020204" pitchFamily="34" charset="0"/>
                  </a:rPr>
                  <a:t>đôi một vuông góc với nhau. Gọi </a:t>
                </a:r>
                <a14:m>
                  <m:oMath xmlns:m="http://schemas.openxmlformats.org/officeDocument/2006/math">
                    <m:r>
                      <a:rPr lang="vi-VN" sz="1800" i="1" kern="1200" smtClean="0">
                        <a:solidFill>
                          <a:sysClr val="windowText" lastClr="000000"/>
                        </a:solidFill>
                        <a:latin typeface="Cambria Math" panose="02040503050406030204" pitchFamily="18" charset="0"/>
                        <a:ea typeface="+mn-ea"/>
                        <a:cs typeface="Arial" panose="020B0604020202020204" pitchFamily="34" charset="0"/>
                      </a:rPr>
                      <m:t>𝑀</m:t>
                    </m:r>
                    <m:r>
                      <a:rPr lang="vi-VN" sz="1800" i="1" kern="1200" smtClean="0">
                        <a:solidFill>
                          <a:sysClr val="windowText" lastClr="000000"/>
                        </a:solidFill>
                        <a:latin typeface="Cambria Math" panose="02040503050406030204" pitchFamily="18" charset="0"/>
                        <a:ea typeface="+mn-ea"/>
                        <a:cs typeface="Arial" panose="020B0604020202020204" pitchFamily="34" charset="0"/>
                      </a:rPr>
                      <m:t>, </m:t>
                    </m:r>
                    <m:r>
                      <a:rPr lang="vi-VN" sz="1800" i="1" kern="1200" smtClean="0">
                        <a:solidFill>
                          <a:sysClr val="windowText" lastClr="000000"/>
                        </a:solidFill>
                        <a:latin typeface="Cambria Math" panose="02040503050406030204" pitchFamily="18" charset="0"/>
                        <a:ea typeface="+mn-ea"/>
                        <a:cs typeface="Arial" panose="020B0604020202020204" pitchFamily="34" charset="0"/>
                      </a:rPr>
                      <m:t>𝑁</m:t>
                    </m:r>
                    <m:r>
                      <a:rPr lang="vi-VN" sz="1800" i="1" kern="1200" smtClean="0">
                        <a:solidFill>
                          <a:sysClr val="windowText" lastClr="000000"/>
                        </a:solidFill>
                        <a:latin typeface="Cambria Math" panose="02040503050406030204" pitchFamily="18" charset="0"/>
                        <a:ea typeface="+mn-ea"/>
                        <a:cs typeface="Arial" panose="020B0604020202020204" pitchFamily="34" charset="0"/>
                      </a:rPr>
                      <m:t> </m:t>
                    </m:r>
                  </m:oMath>
                </a14:m>
                <a:r>
                  <a:rPr lang="vi-VN" sz="1800" kern="1200">
                    <a:solidFill>
                      <a:sysClr val="windowText" lastClr="000000"/>
                    </a:solidFill>
                    <a:latin typeface="Arial" panose="020B0604020202020204" pitchFamily="34" charset="0"/>
                    <a:ea typeface="+mn-ea"/>
                    <a:cs typeface="Arial" panose="020B0604020202020204" pitchFamily="34" charset="0"/>
                  </a:rPr>
                  <a:t>tương ứng là trọng tâm của các tam giác </a:t>
                </a:r>
                <a14:m>
                  <m:oMath xmlns:m="http://schemas.openxmlformats.org/officeDocument/2006/math">
                    <m:r>
                      <a:rPr lang="vi-VN" sz="1800" i="1" kern="1200" smtClean="0">
                        <a:solidFill>
                          <a:sysClr val="windowText" lastClr="000000"/>
                        </a:solidFill>
                        <a:latin typeface="Cambria Math" panose="02040503050406030204" pitchFamily="18" charset="0"/>
                        <a:ea typeface="+mn-ea"/>
                        <a:cs typeface="Arial" panose="020B0604020202020204" pitchFamily="34" charset="0"/>
                      </a:rPr>
                      <m:t>𝐴𝐵𝐶</m:t>
                    </m:r>
                    <m:r>
                      <a:rPr lang="vi-VN" sz="1800" i="1" kern="1200" smtClean="0">
                        <a:solidFill>
                          <a:sysClr val="windowText" lastClr="000000"/>
                        </a:solidFill>
                        <a:latin typeface="Cambria Math" panose="02040503050406030204" pitchFamily="18" charset="0"/>
                        <a:ea typeface="+mn-ea"/>
                        <a:cs typeface="Arial" panose="020B0604020202020204" pitchFamily="34" charset="0"/>
                      </a:rPr>
                      <m:t>, </m:t>
                    </m:r>
                    <m:r>
                      <a:rPr lang="vi-VN" sz="1800" i="1" kern="1200" smtClean="0">
                        <a:solidFill>
                          <a:sysClr val="windowText" lastClr="000000"/>
                        </a:solidFill>
                        <a:latin typeface="Cambria Math" panose="02040503050406030204" pitchFamily="18" charset="0"/>
                        <a:ea typeface="+mn-ea"/>
                        <a:cs typeface="Arial" panose="020B0604020202020204" pitchFamily="34" charset="0"/>
                      </a:rPr>
                      <m:t>𝑂𝐵𝐶</m:t>
                    </m:r>
                  </m:oMath>
                </a14:m>
                <a:r>
                  <a:rPr lang="vi-VN" sz="1800" kern="1200">
                    <a:solidFill>
                      <a:sysClr val="windowText" lastClr="000000"/>
                    </a:solidFill>
                    <a:latin typeface="Arial" panose="020B0604020202020204" pitchFamily="34" charset="0"/>
                    <a:ea typeface="+mn-ea"/>
                    <a:cs typeface="Arial" panose="020B0604020202020204" pitchFamily="34" charset="0"/>
                  </a:rPr>
                  <a:t>. Chứng minh rằng đường thẳng </a:t>
                </a:r>
                <a14:m>
                  <m:oMath xmlns:m="http://schemas.openxmlformats.org/officeDocument/2006/math">
                    <m:r>
                      <a:rPr lang="vi-VN" sz="1800" i="1" kern="1200" smtClean="0">
                        <a:solidFill>
                          <a:sysClr val="windowText" lastClr="000000"/>
                        </a:solidFill>
                        <a:latin typeface="Cambria Math" panose="02040503050406030204" pitchFamily="18" charset="0"/>
                        <a:ea typeface="+mn-ea"/>
                        <a:cs typeface="Arial" panose="020B0604020202020204" pitchFamily="34" charset="0"/>
                      </a:rPr>
                      <m:t>𝑀𝑁</m:t>
                    </m:r>
                  </m:oMath>
                </a14:m>
                <a:r>
                  <a:rPr lang="vi-VN" sz="1800" kern="1200">
                    <a:solidFill>
                      <a:sysClr val="windowText" lastClr="000000"/>
                    </a:solidFill>
                    <a:latin typeface="Arial" panose="020B0604020202020204" pitchFamily="34" charset="0"/>
                    <a:ea typeface="+mn-ea"/>
                    <a:cs typeface="Arial" panose="020B0604020202020204" pitchFamily="34" charset="0"/>
                  </a:rPr>
                  <a:t> vuông góc với mặt phẳng </a:t>
                </a:r>
                <a14:m>
                  <m:oMath xmlns:m="http://schemas.openxmlformats.org/officeDocument/2006/math">
                    <m:r>
                      <a:rPr lang="vi-VN" sz="1800" i="1" kern="1200" smtClean="0">
                        <a:solidFill>
                          <a:sysClr val="windowText" lastClr="000000"/>
                        </a:solidFill>
                        <a:latin typeface="Cambria Math" panose="02040503050406030204" pitchFamily="18" charset="0"/>
                        <a:ea typeface="+mn-ea"/>
                        <a:cs typeface="Arial" panose="020B0604020202020204" pitchFamily="34" charset="0"/>
                      </a:rPr>
                      <m:t>(</m:t>
                    </m:r>
                    <m:r>
                      <a:rPr lang="vi-VN" sz="1800" i="1" kern="1200" smtClean="0">
                        <a:solidFill>
                          <a:sysClr val="windowText" lastClr="000000"/>
                        </a:solidFill>
                        <a:latin typeface="Cambria Math" panose="02040503050406030204" pitchFamily="18" charset="0"/>
                        <a:ea typeface="+mn-ea"/>
                        <a:cs typeface="Arial" panose="020B0604020202020204" pitchFamily="34" charset="0"/>
                      </a:rPr>
                      <m:t>𝑂𝐵𝐶</m:t>
                    </m:r>
                    <m:r>
                      <a:rPr lang="vi-VN" sz="1800" i="1" kern="1200" smtClean="0">
                        <a:solidFill>
                          <a:sysClr val="windowText" lastClr="000000"/>
                        </a:solidFill>
                        <a:latin typeface="Cambria Math" panose="02040503050406030204" pitchFamily="18" charset="0"/>
                        <a:ea typeface="+mn-ea"/>
                        <a:cs typeface="Arial" panose="020B0604020202020204" pitchFamily="34" charset="0"/>
                      </a:rPr>
                      <m:t>).</m:t>
                    </m:r>
                  </m:oMath>
                </a14:m>
                <a:endParaRPr lang="vi-VN" sz="1800" kern="1200">
                  <a:solidFill>
                    <a:sysClr val="windowText" lastClr="000000"/>
                  </a:solidFill>
                  <a:latin typeface="Arial" panose="020B0604020202020204" pitchFamily="34" charset="0"/>
                  <a:ea typeface="+mn-ea"/>
                  <a:cs typeface="Arial" panose="020B0604020202020204" pitchFamily="34" charset="0"/>
                </a:endParaRPr>
              </a:p>
            </p:txBody>
          </p:sp>
        </mc:Choice>
        <mc:Fallback xmlns="">
          <p:sp>
            <p:nvSpPr>
              <p:cNvPr id="55" name="TextBox 54"/>
              <p:cNvSpPr txBox="1">
                <a:spLocks noRot="1" noChangeAspect="1" noMove="1" noResize="1" noEditPoints="1" noAdjustHandles="1" noChangeArrowheads="1" noChangeShapeType="1" noTextEdit="1"/>
              </p:cNvSpPr>
              <p:nvPr/>
            </p:nvSpPr>
            <p:spPr>
              <a:xfrm>
                <a:off x="1359266" y="133166"/>
                <a:ext cx="7393928" cy="1287532"/>
              </a:xfrm>
              <a:prstGeom prst="rect">
                <a:avLst/>
              </a:prstGeom>
              <a:blipFill>
                <a:blip r:embed="rId4"/>
                <a:stretch>
                  <a:fillRect l="-742" r="-660" b="-7109"/>
                </a:stretch>
              </a:blipFill>
            </p:spPr>
            <p:txBody>
              <a:bodyPr/>
              <a:lstStyle/>
              <a:p>
                <a:r>
                  <a:rPr lang="en-US">
                    <a:noFill/>
                  </a:rPr>
                  <a:t> </a:t>
                </a:r>
              </a:p>
            </p:txBody>
          </p:sp>
        </mc:Fallback>
      </mc:AlternateContent>
      <p:sp>
        <p:nvSpPr>
          <p:cNvPr id="57" name="Rectangle 56"/>
          <p:cNvSpPr/>
          <p:nvPr/>
        </p:nvSpPr>
        <p:spPr>
          <a:xfrm>
            <a:off x="554617" y="1441006"/>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10" name="Picture 9"/>
          <p:cNvPicPr>
            <a:picLocks noChangeAspect="1"/>
          </p:cNvPicPr>
          <p:nvPr/>
        </p:nvPicPr>
        <p:blipFill>
          <a:blip r:embed="rId5"/>
          <a:stretch>
            <a:fillRect/>
          </a:stretch>
        </p:blipFill>
        <p:spPr>
          <a:xfrm rot="557041">
            <a:off x="8608765" y="4111232"/>
            <a:ext cx="492794" cy="693577"/>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347314" y="1789151"/>
                <a:ext cx="5356713" cy="3175485"/>
              </a:xfrm>
              <a:prstGeom prst="rect">
                <a:avLst/>
              </a:prstGeom>
            </p:spPr>
            <p:txBody>
              <a:bodyPr wrap="square">
                <a:spAutoFit/>
              </a:bodyPr>
              <a:lstStyle/>
              <a:p>
                <a:pPr algn="just">
                  <a:lnSpc>
                    <a:spcPct val="150000"/>
                  </a:lnSpc>
                </a:pPr>
                <a:r>
                  <a:rPr lang="vi-VN" sz="1800">
                    <a:solidFill>
                      <a:srgbClr val="4B4C00"/>
                    </a:solidFill>
                    <a:latin typeface="+mn-lt"/>
                  </a:rPr>
                  <a:t>V</a:t>
                </a:r>
                <a:r>
                  <a:rPr lang="en-US" sz="1800">
                    <a:solidFill>
                      <a:srgbClr val="4B4C00"/>
                    </a:solidFill>
                    <a:latin typeface="+mn-lt"/>
                  </a:rPr>
                  <a:t>ì</a:t>
                </a:r>
                <a:r>
                  <a:rPr lang="vi-VN" sz="1800">
                    <a:solidFill>
                      <a:srgbClr val="4B4C00"/>
                    </a:solidFill>
                    <a:latin typeface="+mn-lt"/>
                  </a:rPr>
                  <a:t> </a:t>
                </a:r>
                <a14:m>
                  <m:oMath xmlns:m="http://schemas.openxmlformats.org/officeDocument/2006/math">
                    <m:r>
                      <a:rPr lang="vi-VN" sz="1800" i="1" smtClean="0">
                        <a:solidFill>
                          <a:srgbClr val="4B4C00"/>
                        </a:solidFill>
                        <a:latin typeface="Cambria Math" panose="02040503050406030204" pitchFamily="18" charset="0"/>
                      </a:rPr>
                      <m:t>𝐴𝑂</m:t>
                    </m:r>
                  </m:oMath>
                </a14:m>
                <a:r>
                  <a:rPr lang="vi-VN" sz="1800">
                    <a:solidFill>
                      <a:srgbClr val="4B4C00"/>
                    </a:solidFill>
                    <a:latin typeface="+mn-lt"/>
                  </a:rPr>
                  <a:t> vuông góc với các đường thẳng </a:t>
                </a:r>
                <a14:m>
                  <m:oMath xmlns:m="http://schemas.openxmlformats.org/officeDocument/2006/math">
                    <m:r>
                      <a:rPr lang="vi-VN" sz="1800" i="1" smtClean="0">
                        <a:solidFill>
                          <a:srgbClr val="4B4C00"/>
                        </a:solidFill>
                        <a:latin typeface="Cambria Math" panose="02040503050406030204" pitchFamily="18" charset="0"/>
                      </a:rPr>
                      <m:t>𝑂𝐵</m:t>
                    </m:r>
                    <m:r>
                      <a:rPr lang="vi-VN" sz="1800" i="1" smtClean="0">
                        <a:solidFill>
                          <a:srgbClr val="4B4C00"/>
                        </a:solidFill>
                        <a:latin typeface="Cambria Math" panose="02040503050406030204" pitchFamily="18" charset="0"/>
                      </a:rPr>
                      <m:t>, </m:t>
                    </m:r>
                    <m:r>
                      <a:rPr lang="en-US" sz="1800" b="0" i="1" smtClean="0">
                        <a:solidFill>
                          <a:srgbClr val="4B4C00"/>
                        </a:solidFill>
                        <a:latin typeface="Cambria Math" panose="02040503050406030204" pitchFamily="18" charset="0"/>
                      </a:rPr>
                      <m:t>𝑂</m:t>
                    </m:r>
                    <m:r>
                      <a:rPr lang="vi-VN" sz="1800" i="1" smtClean="0">
                        <a:solidFill>
                          <a:srgbClr val="4B4C00"/>
                        </a:solidFill>
                        <a:latin typeface="Cambria Math" panose="02040503050406030204" pitchFamily="18" charset="0"/>
                      </a:rPr>
                      <m:t>𝐶</m:t>
                    </m:r>
                    <m:r>
                      <a:rPr lang="vi-VN" sz="1800" i="1" smtClean="0">
                        <a:solidFill>
                          <a:srgbClr val="4B4C00"/>
                        </a:solidFill>
                        <a:latin typeface="Cambria Math" panose="02040503050406030204" pitchFamily="18" charset="0"/>
                      </a:rPr>
                      <m:t> </m:t>
                    </m:r>
                  </m:oMath>
                </a14:m>
                <a:r>
                  <a:rPr lang="vi-VN" sz="1800">
                    <a:solidFill>
                      <a:srgbClr val="4B4C00"/>
                    </a:solidFill>
                    <a:latin typeface="+mn-lt"/>
                  </a:rPr>
                  <a:t>nên </a:t>
                </a:r>
                <a14:m>
                  <m:oMath xmlns:m="http://schemas.openxmlformats.org/officeDocument/2006/math">
                    <m:r>
                      <a:rPr lang="vi-VN" sz="1800" i="1" smtClean="0">
                        <a:solidFill>
                          <a:srgbClr val="4B4C00"/>
                        </a:solidFill>
                        <a:latin typeface="Cambria Math" panose="02040503050406030204" pitchFamily="18" charset="0"/>
                      </a:rPr>
                      <m:t>𝐴𝑂</m:t>
                    </m:r>
                    <m:r>
                      <a:rPr lang="nl-NL" sz="1800" i="1" kern="100">
                        <a:latin typeface="Cambria Math" panose="02040503050406030204" pitchFamily="18" charset="0"/>
                        <a:ea typeface="Calibri" panose="020F0502020204030204" pitchFamily="34" charset="0"/>
                        <a:cs typeface="Times New Roman" panose="02020603050405020304" pitchFamily="18" charset="0"/>
                      </a:rPr>
                      <m:t>⊥</m:t>
                    </m:r>
                    <m:r>
                      <a:rPr lang="vi-VN" sz="1800" i="1" smtClean="0">
                        <a:solidFill>
                          <a:srgbClr val="4B4C00"/>
                        </a:solidFill>
                        <a:latin typeface="Cambria Math" panose="02040503050406030204" pitchFamily="18" charset="0"/>
                      </a:rPr>
                      <m:t>(</m:t>
                    </m:r>
                    <m:r>
                      <a:rPr lang="vi-VN" sz="1800" i="1" smtClean="0">
                        <a:solidFill>
                          <a:srgbClr val="4B4C00"/>
                        </a:solidFill>
                        <a:latin typeface="Cambria Math" panose="02040503050406030204" pitchFamily="18" charset="0"/>
                      </a:rPr>
                      <m:t>𝑂𝐵𝐶</m:t>
                    </m:r>
                    <m:r>
                      <a:rPr lang="vi-VN" sz="1800" i="1" smtClean="0">
                        <a:solidFill>
                          <a:srgbClr val="4B4C00"/>
                        </a:solidFill>
                        <a:latin typeface="Cambria Math" panose="02040503050406030204" pitchFamily="18" charset="0"/>
                      </a:rPr>
                      <m:t>).</m:t>
                    </m:r>
                  </m:oMath>
                </a14:m>
                <a:r>
                  <a:rPr lang="en-US" sz="1800">
                    <a:solidFill>
                      <a:srgbClr val="4B4C00"/>
                    </a:solidFill>
                    <a:latin typeface="+mn-lt"/>
                  </a:rPr>
                  <a:t> </a:t>
                </a:r>
              </a:p>
              <a:p>
                <a:pPr algn="just">
                  <a:lnSpc>
                    <a:spcPct val="150000"/>
                  </a:lnSpc>
                </a:pPr>
                <a:r>
                  <a:rPr lang="vi-VN" sz="1800">
                    <a:solidFill>
                      <a:srgbClr val="4B4C00"/>
                    </a:solidFill>
                    <a:latin typeface="+mn-lt"/>
                  </a:rPr>
                  <a:t>Kẻ các đường trung tuyến </a:t>
                </a:r>
                <a14:m>
                  <m:oMath xmlns:m="http://schemas.openxmlformats.org/officeDocument/2006/math">
                    <m:r>
                      <a:rPr lang="vi-VN" sz="1800" i="1" smtClean="0">
                        <a:solidFill>
                          <a:srgbClr val="4B4C00"/>
                        </a:solidFill>
                        <a:latin typeface="Cambria Math" panose="02040503050406030204" pitchFamily="18" charset="0"/>
                      </a:rPr>
                      <m:t>𝐴𝐷</m:t>
                    </m:r>
                    <m:r>
                      <a:rPr lang="vi-VN" sz="1800" i="1" smtClean="0">
                        <a:solidFill>
                          <a:srgbClr val="4B4C00"/>
                        </a:solidFill>
                        <a:latin typeface="Cambria Math" panose="02040503050406030204" pitchFamily="18" charset="0"/>
                      </a:rPr>
                      <m:t>, </m:t>
                    </m:r>
                    <m:r>
                      <a:rPr lang="vi-VN" sz="1800" i="1" smtClean="0">
                        <a:solidFill>
                          <a:srgbClr val="4B4C00"/>
                        </a:solidFill>
                        <a:latin typeface="Cambria Math" panose="02040503050406030204" pitchFamily="18" charset="0"/>
                      </a:rPr>
                      <m:t>𝑂𝐷</m:t>
                    </m:r>
                  </m:oMath>
                </a14:m>
                <a:r>
                  <a:rPr lang="en-US" sz="1800">
                    <a:solidFill>
                      <a:srgbClr val="4B4C00"/>
                    </a:solidFill>
                    <a:latin typeface="+mn-lt"/>
                  </a:rPr>
                  <a:t> </a:t>
                </a:r>
                <a:r>
                  <a:rPr lang="vi-VN" sz="1800">
                    <a:solidFill>
                      <a:srgbClr val="4B4C00"/>
                    </a:solidFill>
                    <a:latin typeface="+mn-lt"/>
                  </a:rPr>
                  <a:t>tương ứng của các tam giác </a:t>
                </a:r>
                <a14:m>
                  <m:oMath xmlns:m="http://schemas.openxmlformats.org/officeDocument/2006/math">
                    <m:r>
                      <a:rPr lang="vi-VN" sz="1800" i="1" smtClean="0">
                        <a:solidFill>
                          <a:srgbClr val="4B4C00"/>
                        </a:solidFill>
                        <a:latin typeface="Cambria Math" panose="02040503050406030204" pitchFamily="18" charset="0"/>
                      </a:rPr>
                      <m:t>𝐴𝐵𝐶</m:t>
                    </m:r>
                    <m:r>
                      <a:rPr lang="vi-VN" sz="1800" i="1" smtClean="0">
                        <a:solidFill>
                          <a:srgbClr val="4B4C00"/>
                        </a:solidFill>
                        <a:latin typeface="Cambria Math" panose="02040503050406030204" pitchFamily="18" charset="0"/>
                      </a:rPr>
                      <m:t>, </m:t>
                    </m:r>
                    <m:r>
                      <a:rPr lang="vi-VN" sz="1800" i="1" smtClean="0">
                        <a:solidFill>
                          <a:srgbClr val="4B4C00"/>
                        </a:solidFill>
                        <a:latin typeface="Cambria Math" panose="02040503050406030204" pitchFamily="18" charset="0"/>
                      </a:rPr>
                      <m:t>𝑂𝐵𝐶</m:t>
                    </m:r>
                  </m:oMath>
                </a14:m>
                <a:r>
                  <a:rPr lang="vi-VN" sz="1800">
                    <a:solidFill>
                      <a:srgbClr val="4B4C00"/>
                    </a:solidFill>
                    <a:latin typeface="+mn-lt"/>
                  </a:rPr>
                  <a:t>.</a:t>
                </a:r>
                <a:endParaRPr lang="vi-VN" sz="1800">
                  <a:latin typeface="+mn-lt"/>
                </a:endParaRPr>
              </a:p>
              <a:p>
                <a:pPr algn="just">
                  <a:lnSpc>
                    <a:spcPct val="150000"/>
                  </a:lnSpc>
                </a:pPr>
                <a:r>
                  <a:rPr lang="vi-VN" sz="1800">
                    <a:solidFill>
                      <a:srgbClr val="3C3D00"/>
                    </a:solidFill>
                    <a:latin typeface="+mn-lt"/>
                  </a:rPr>
                  <a:t>Ta có</a:t>
                </a:r>
                <a:r>
                  <a:rPr lang="vi-VN" sz="1800">
                    <a:solidFill>
                      <a:srgbClr val="4B4C00"/>
                    </a:solidFill>
                    <a:latin typeface="+mn-lt"/>
                  </a:rPr>
                  <a:t> </a:t>
                </a:r>
                <a14:m>
                  <m:oMath xmlns:m="http://schemas.openxmlformats.org/officeDocument/2006/math">
                    <m:f>
                      <m:fPr>
                        <m:ctrlPr>
                          <a:rPr lang="vi-VN" sz="1800" i="1" smtClean="0">
                            <a:solidFill>
                              <a:srgbClr val="4B4C00"/>
                            </a:solidFill>
                            <a:latin typeface="Cambria Math" panose="02040503050406030204" pitchFamily="18" charset="0"/>
                          </a:rPr>
                        </m:ctrlPr>
                      </m:fPr>
                      <m:num>
                        <m:r>
                          <a:rPr lang="en-US" sz="1800" b="0" i="1" smtClean="0">
                            <a:solidFill>
                              <a:srgbClr val="4B4C00"/>
                            </a:solidFill>
                            <a:latin typeface="Cambria Math" panose="02040503050406030204" pitchFamily="18" charset="0"/>
                          </a:rPr>
                          <m:t>𝑀𝐴</m:t>
                        </m:r>
                      </m:num>
                      <m:den>
                        <m:r>
                          <a:rPr lang="en-US" sz="1800" b="0" i="1" smtClean="0">
                            <a:solidFill>
                              <a:srgbClr val="4B4C00"/>
                            </a:solidFill>
                            <a:latin typeface="Cambria Math" panose="02040503050406030204" pitchFamily="18" charset="0"/>
                          </a:rPr>
                          <m:t>𝑀𝐷</m:t>
                        </m:r>
                      </m:den>
                    </m:f>
                    <m:r>
                      <a:rPr lang="en-US" sz="1800" b="0" i="1" smtClean="0">
                        <a:solidFill>
                          <a:srgbClr val="4B4C00"/>
                        </a:solidFill>
                        <a:latin typeface="Cambria Math" panose="02040503050406030204" pitchFamily="18" charset="0"/>
                      </a:rPr>
                      <m:t>=2=</m:t>
                    </m:r>
                    <m:f>
                      <m:fPr>
                        <m:ctrlPr>
                          <a:rPr lang="en-US" sz="1800" b="0" i="1" smtClean="0">
                            <a:solidFill>
                              <a:srgbClr val="4B4C00"/>
                            </a:solidFill>
                            <a:latin typeface="Cambria Math" panose="02040503050406030204" pitchFamily="18" charset="0"/>
                          </a:rPr>
                        </m:ctrlPr>
                      </m:fPr>
                      <m:num>
                        <m:r>
                          <a:rPr lang="en-US" sz="1800" b="0" i="1" smtClean="0">
                            <a:solidFill>
                              <a:srgbClr val="4B4C00"/>
                            </a:solidFill>
                            <a:latin typeface="Cambria Math" panose="02040503050406030204" pitchFamily="18" charset="0"/>
                          </a:rPr>
                          <m:t>𝑁𝑂</m:t>
                        </m:r>
                      </m:num>
                      <m:den>
                        <m:r>
                          <a:rPr lang="en-US" sz="1800" b="0" i="1" smtClean="0">
                            <a:solidFill>
                              <a:srgbClr val="4B4C00"/>
                            </a:solidFill>
                            <a:latin typeface="Cambria Math" panose="02040503050406030204" pitchFamily="18" charset="0"/>
                          </a:rPr>
                          <m:t>𝑁𝐷</m:t>
                        </m:r>
                      </m:den>
                    </m:f>
                  </m:oMath>
                </a14:m>
                <a:endParaRPr lang="en-US" sz="1800">
                  <a:solidFill>
                    <a:srgbClr val="4B4C00"/>
                  </a:solidFill>
                  <a:latin typeface="+mn-lt"/>
                </a:endParaRPr>
              </a:p>
              <a:p>
                <a:pPr algn="just">
                  <a:lnSpc>
                    <a:spcPct val="150000"/>
                  </a:lnSpc>
                </a:pPr>
                <a:r>
                  <a:rPr lang="vi-VN" sz="1800">
                    <a:solidFill>
                      <a:srgbClr val="4B4C00"/>
                    </a:solidFill>
                    <a:latin typeface="+mn-lt"/>
                  </a:rPr>
                  <a:t>Do đó, </a:t>
                </a:r>
                <a14:m>
                  <m:oMath xmlns:m="http://schemas.openxmlformats.org/officeDocument/2006/math">
                    <m:r>
                      <a:rPr lang="vi-VN" sz="1800" i="1" smtClean="0">
                        <a:solidFill>
                          <a:srgbClr val="4B4C00"/>
                        </a:solidFill>
                        <a:latin typeface="Cambria Math" panose="02040503050406030204" pitchFamily="18" charset="0"/>
                      </a:rPr>
                      <m:t>𝑀𝑁</m:t>
                    </m:r>
                  </m:oMath>
                </a14:m>
                <a:r>
                  <a:rPr lang="vi-VN" sz="1800">
                    <a:solidFill>
                      <a:srgbClr val="4B4C00"/>
                    </a:solidFill>
                    <a:latin typeface="+mn-lt"/>
                  </a:rPr>
                  <a:t> song song với </a:t>
                </a:r>
                <a14:m>
                  <m:oMath xmlns:m="http://schemas.openxmlformats.org/officeDocument/2006/math">
                    <m:r>
                      <a:rPr lang="vi-VN" sz="1800" i="1" smtClean="0">
                        <a:solidFill>
                          <a:srgbClr val="4B4C00"/>
                        </a:solidFill>
                        <a:latin typeface="Cambria Math" panose="02040503050406030204" pitchFamily="18" charset="0"/>
                      </a:rPr>
                      <m:t>𝐴𝑂</m:t>
                    </m:r>
                    <m:r>
                      <a:rPr lang="en-US" sz="1800" b="0" i="1" smtClean="0">
                        <a:solidFill>
                          <a:srgbClr val="4B4C00"/>
                        </a:solidFill>
                        <a:latin typeface="Cambria Math" panose="02040503050406030204" pitchFamily="18" charset="0"/>
                      </a:rPr>
                      <m:t>.</m:t>
                    </m:r>
                  </m:oMath>
                </a14:m>
                <a:endParaRPr lang="en-US" sz="1800">
                  <a:solidFill>
                    <a:srgbClr val="444500"/>
                  </a:solidFill>
                  <a:latin typeface="+mn-lt"/>
                </a:endParaRPr>
              </a:p>
              <a:p>
                <a:pPr algn="just">
                  <a:lnSpc>
                    <a:spcPct val="150000"/>
                  </a:lnSpc>
                </a:pPr>
                <a:r>
                  <a:rPr lang="vi-VN" sz="1800">
                    <a:solidFill>
                      <a:srgbClr val="444500"/>
                    </a:solidFill>
                    <a:latin typeface="+mn-lt"/>
                  </a:rPr>
                  <a:t>Mặt khác, </a:t>
                </a:r>
                <a14:m>
                  <m:oMath xmlns:m="http://schemas.openxmlformats.org/officeDocument/2006/math">
                    <m:r>
                      <a:rPr lang="vi-VN" sz="1800" i="1">
                        <a:solidFill>
                          <a:srgbClr val="4B4C00"/>
                        </a:solidFill>
                        <a:latin typeface="Cambria Math" panose="02040503050406030204" pitchFamily="18" charset="0"/>
                      </a:rPr>
                      <m:t>𝐴𝑂</m:t>
                    </m:r>
                    <m:r>
                      <a:rPr lang="nl-NL" sz="1800" i="1" kern="100">
                        <a:latin typeface="Cambria Math" panose="02040503050406030204" pitchFamily="18" charset="0"/>
                        <a:ea typeface="Calibri" panose="020F0502020204030204" pitchFamily="34" charset="0"/>
                        <a:cs typeface="Times New Roman" panose="02020603050405020304" pitchFamily="18" charset="0"/>
                      </a:rPr>
                      <m:t>⊥</m:t>
                    </m:r>
                    <m:r>
                      <a:rPr lang="vi-VN" sz="1800" i="1">
                        <a:solidFill>
                          <a:srgbClr val="4B4C00"/>
                        </a:solidFill>
                        <a:latin typeface="Cambria Math" panose="02040503050406030204" pitchFamily="18" charset="0"/>
                      </a:rPr>
                      <m:t>(</m:t>
                    </m:r>
                    <m:r>
                      <a:rPr lang="vi-VN" sz="1800" i="1">
                        <a:solidFill>
                          <a:srgbClr val="4B4C00"/>
                        </a:solidFill>
                        <a:latin typeface="Cambria Math" panose="02040503050406030204" pitchFamily="18" charset="0"/>
                      </a:rPr>
                      <m:t>𝑂𝐵𝐶</m:t>
                    </m:r>
                    <m:r>
                      <a:rPr lang="vi-VN" sz="1800" i="1">
                        <a:solidFill>
                          <a:srgbClr val="4B4C00"/>
                        </a:solidFill>
                        <a:latin typeface="Cambria Math" panose="02040503050406030204" pitchFamily="18" charset="0"/>
                      </a:rPr>
                      <m:t>)</m:t>
                    </m:r>
                  </m:oMath>
                </a14:m>
                <a:r>
                  <a:rPr lang="en-US" sz="1800">
                    <a:solidFill>
                      <a:srgbClr val="444500"/>
                    </a:solidFill>
                    <a:latin typeface="+mn-lt"/>
                  </a:rPr>
                  <a:t> </a:t>
                </a:r>
                <a:r>
                  <a:rPr lang="vi-VN" sz="1800">
                    <a:solidFill>
                      <a:srgbClr val="444500"/>
                    </a:solidFill>
                    <a:latin typeface="+mn-lt"/>
                  </a:rPr>
                  <a:t>nên </a:t>
                </a:r>
                <a14:m>
                  <m:oMath xmlns:m="http://schemas.openxmlformats.org/officeDocument/2006/math">
                    <m:r>
                      <a:rPr lang="vi-VN" sz="1800" i="1" smtClean="0">
                        <a:solidFill>
                          <a:srgbClr val="444500"/>
                        </a:solidFill>
                        <a:latin typeface="Cambria Math" panose="02040503050406030204" pitchFamily="18" charset="0"/>
                      </a:rPr>
                      <m:t>𝑀𝑁</m:t>
                    </m:r>
                    <m:r>
                      <a:rPr lang="nl-NL" sz="1800" i="1" kern="100">
                        <a:latin typeface="Cambria Math" panose="02040503050406030204" pitchFamily="18" charset="0"/>
                        <a:ea typeface="Calibri" panose="020F0502020204030204" pitchFamily="34" charset="0"/>
                        <a:cs typeface="Times New Roman" panose="02020603050405020304" pitchFamily="18" charset="0"/>
                      </a:rPr>
                      <m:t>⊥</m:t>
                    </m:r>
                    <m:r>
                      <a:rPr lang="vi-VN" sz="1800" i="1" smtClean="0">
                        <a:solidFill>
                          <a:srgbClr val="444500"/>
                        </a:solidFill>
                        <a:latin typeface="Cambria Math" panose="02040503050406030204" pitchFamily="18" charset="0"/>
                      </a:rPr>
                      <m:t>(</m:t>
                    </m:r>
                    <m:r>
                      <a:rPr lang="vi-VN" sz="1800" i="1" smtClean="0">
                        <a:solidFill>
                          <a:srgbClr val="444500"/>
                        </a:solidFill>
                        <a:latin typeface="Cambria Math" panose="02040503050406030204" pitchFamily="18" charset="0"/>
                      </a:rPr>
                      <m:t>𝑂𝐵𝐶</m:t>
                    </m:r>
                    <m:r>
                      <a:rPr lang="vi-VN" sz="1800" i="1" smtClean="0">
                        <a:solidFill>
                          <a:srgbClr val="444500"/>
                        </a:solidFill>
                        <a:latin typeface="Cambria Math" panose="02040503050406030204" pitchFamily="18" charset="0"/>
                      </a:rPr>
                      <m:t>).</m:t>
                    </m:r>
                  </m:oMath>
                </a14:m>
                <a:endParaRPr lang="vi-VN" sz="1800">
                  <a:latin typeface="+mn-lt"/>
                </a:endParaRPr>
              </a:p>
            </p:txBody>
          </p:sp>
        </mc:Choice>
        <mc:Fallback xmlns="">
          <p:sp>
            <p:nvSpPr>
              <p:cNvPr id="2" name="Rectangle 1"/>
              <p:cNvSpPr>
                <a:spLocks noRot="1" noChangeAspect="1" noMove="1" noResize="1" noEditPoints="1" noAdjustHandles="1" noChangeArrowheads="1" noChangeShapeType="1" noTextEdit="1"/>
              </p:cNvSpPr>
              <p:nvPr/>
            </p:nvSpPr>
            <p:spPr>
              <a:xfrm>
                <a:off x="3347314" y="1789151"/>
                <a:ext cx="5356713" cy="3175485"/>
              </a:xfrm>
              <a:prstGeom prst="rect">
                <a:avLst/>
              </a:prstGeom>
              <a:blipFill>
                <a:blip r:embed="rId6"/>
                <a:stretch>
                  <a:fillRect l="-910" r="-1024" b="-576"/>
                </a:stretch>
              </a:blipFill>
            </p:spPr>
            <p:txBody>
              <a:bodyPr/>
              <a:lstStyle/>
              <a:p>
                <a:r>
                  <a:rPr lang="en-US">
                    <a:noFill/>
                  </a:rPr>
                  <a:t> </a:t>
                </a:r>
              </a:p>
            </p:txBody>
          </p:sp>
        </mc:Fallback>
      </mc:AlternateContent>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82122" y="1976683"/>
            <a:ext cx="2589955" cy="2728227"/>
          </a:xfrm>
          <a:prstGeom prst="rect">
            <a:avLst/>
          </a:prstGeom>
        </p:spPr>
      </p:pic>
    </p:spTree>
    <p:extLst>
      <p:ext uri="{BB962C8B-B14F-4D97-AF65-F5344CB8AC3E}">
        <p14:creationId xmlns:p14="http://schemas.microsoft.com/office/powerpoint/2010/main" val="232269790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barn(inVertical)">
                                      <p:cBhvr>
                                        <p:cTn id="10" dur="500"/>
                                        <p:tgtEl>
                                          <p:spTgt spid="5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randombar(horizontal)">
                                      <p:cBhvr>
                                        <p:cTn id="15" dur="500"/>
                                        <p:tgtEl>
                                          <p:spTgt spid="5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fade">
                                      <p:cBhvr>
                                        <p:cTn id="25" dur="500"/>
                                        <p:tgtEl>
                                          <p:spTgt spid="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Effect transition="in" filter="wipe(up)">
                                      <p:cBhvr>
                                        <p:cTn id="30" dur="500"/>
                                        <p:tgtEl>
                                          <p:spTgt spid="2">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xEl>
                                              <p:pRg st="2" end="2"/>
                                            </p:txEl>
                                          </p:spTgt>
                                        </p:tgtEl>
                                        <p:attrNameLst>
                                          <p:attrName>style.visibility</p:attrName>
                                        </p:attrNameLst>
                                      </p:cBhvr>
                                      <p:to>
                                        <p:strVal val="visible"/>
                                      </p:to>
                                    </p:set>
                                    <p:animEffect transition="in" filter="barn(inVertical)">
                                      <p:cBhvr>
                                        <p:cTn id="35" dur="500"/>
                                        <p:tgtEl>
                                          <p:spTgt spid="2">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
                                            <p:txEl>
                                              <p:pRg st="3" end="3"/>
                                            </p:txEl>
                                          </p:spTgt>
                                        </p:tgtEl>
                                        <p:attrNameLst>
                                          <p:attrName>style.visibility</p:attrName>
                                        </p:attrNameLst>
                                      </p:cBhvr>
                                      <p:to>
                                        <p:strVal val="visible"/>
                                      </p:to>
                                    </p:set>
                                    <p:animEffect transition="in" filter="wipe(left)">
                                      <p:cBhvr>
                                        <p:cTn id="40" dur="500"/>
                                        <p:tgtEl>
                                          <p:spTgt spid="2">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2">
                                            <p:txEl>
                                              <p:pRg st="4" end="4"/>
                                            </p:txEl>
                                          </p:spTgt>
                                        </p:tgtEl>
                                        <p:attrNameLst>
                                          <p:attrName>style.visibility</p:attrName>
                                        </p:attrNameLst>
                                      </p:cBhvr>
                                      <p:to>
                                        <p:strVal val="visible"/>
                                      </p:to>
                                    </p:set>
                                    <p:animEffect transition="in" filter="randombar(horizontal)">
                                      <p:cBhvr>
                                        <p:cTn id="4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5" grpId="0"/>
      <p:bldP spid="57"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6885" y="188007"/>
            <a:ext cx="8730229" cy="4767485"/>
          </a:xfrm>
          <a:prstGeom prst="rect">
            <a:avLst/>
          </a:prstGeom>
        </p:spPr>
      </p:pic>
      <p:sp>
        <p:nvSpPr>
          <p:cNvPr id="5" name="Rectangle 4"/>
          <p:cNvSpPr/>
          <p:nvPr/>
        </p:nvSpPr>
        <p:spPr>
          <a:xfrm>
            <a:off x="552024" y="433130"/>
            <a:ext cx="1095172" cy="537391"/>
          </a:xfrm>
          <a:prstGeom prst="rect">
            <a:avLst/>
          </a:prstGeom>
        </p:spPr>
        <p:txBody>
          <a:bodyPr wrap="none">
            <a:spAutoFit/>
          </a:bodyPr>
          <a:lstStyle/>
          <a:p>
            <a:pPr marL="342900" marR="0" lvl="0" indent="-342900" algn="just" defTabSz="914400" rtl="0" eaLnBrk="1" fontAlgn="auto" latinLnBrk="0" hangingPunct="1">
              <a:lnSpc>
                <a:spcPct val="150000"/>
              </a:lnSpc>
              <a:spcBef>
                <a:spcPts val="600"/>
              </a:spcBef>
              <a:spcAft>
                <a:spcPts val="600"/>
              </a:spcAft>
              <a:buClr>
                <a:srgbClr val="C00000"/>
              </a:buClr>
              <a:buSzTx/>
              <a:buFont typeface="Wingdings" panose="05000000000000000000" pitchFamily="2" charset="2"/>
              <a:buChar char="q"/>
              <a:tabLst/>
              <a:defRPr/>
            </a:pPr>
            <a:r>
              <a:rPr kumimoji="0" lang="en-US" sz="2200" b="1" i="0" u="none" strike="noStrike" kern="0" cap="none" spc="0" normalizeH="0" baseline="0" noProof="0">
                <a:ln>
                  <a:noFill/>
                </a:ln>
                <a:solidFill>
                  <a:srgbClr val="C00000"/>
                </a:solidFill>
                <a:effectLst/>
                <a:uLnTx/>
                <a:uFillTx/>
                <a:latin typeface="Arial"/>
                <a:ea typeface="Dotum" panose="020B0600000101010101" pitchFamily="34" charset="-127"/>
                <a:cs typeface="Times New Roman" panose="02020603050405020304" pitchFamily="18" charset="0"/>
                <a:sym typeface="Arial"/>
              </a:rPr>
              <a:t>HĐ7</a:t>
            </a:r>
            <a:endParaRPr kumimoji="0" lang="en-US" sz="2200" b="0" i="0"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endParaRPr>
          </a:p>
        </p:txBody>
      </p:sp>
      <p:sp>
        <p:nvSpPr>
          <p:cNvPr id="6" name="Rectangle 1"/>
          <p:cNvSpPr>
            <a:spLocks noChangeArrowheads="1"/>
          </p:cNvSpPr>
          <p:nvPr/>
        </p:nvSpPr>
        <p:spPr bwMode="auto">
          <a:xfrm>
            <a:off x="552024" y="1016241"/>
            <a:ext cx="4868632"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Tx/>
            </a:pPr>
            <a:r>
              <a:rPr lang="vi-VN" sz="2000">
                <a:solidFill>
                  <a:srgbClr val="000000"/>
                </a:solidFill>
                <a:latin typeface="OpenSans"/>
              </a:rPr>
              <a:t>Cho hai mặt phẳng (P) và (Q) song song với nhau và đường thẳng </a:t>
            </a:r>
            <a:r>
              <a:rPr lang="el-GR" sz="2000">
                <a:solidFill>
                  <a:srgbClr val="000000"/>
                </a:solidFill>
                <a:latin typeface="OpenSans"/>
              </a:rPr>
              <a:t>Δ </a:t>
            </a:r>
            <a:r>
              <a:rPr lang="vi-VN" sz="2000">
                <a:solidFill>
                  <a:srgbClr val="000000"/>
                </a:solidFill>
                <a:latin typeface="OpenSans"/>
              </a:rPr>
              <a:t>vuông góc với (P). Gọi b là một đường thẳng bất kì thuộc (Q). Lấy một đường thẳng a thuộc (P) sao cho a song song với b (H.7.23). So sánh (</a:t>
            </a:r>
            <a:r>
              <a:rPr lang="el-GR" sz="2000">
                <a:solidFill>
                  <a:srgbClr val="000000"/>
                </a:solidFill>
                <a:latin typeface="OpenSans"/>
              </a:rPr>
              <a:t>Δ, </a:t>
            </a:r>
            <a:r>
              <a:rPr lang="vi-VN" sz="2000">
                <a:solidFill>
                  <a:srgbClr val="000000"/>
                </a:solidFill>
                <a:latin typeface="OpenSans"/>
              </a:rPr>
              <a:t>b) và (</a:t>
            </a:r>
            <a:r>
              <a:rPr lang="el-GR" sz="2000">
                <a:solidFill>
                  <a:srgbClr val="000000"/>
                </a:solidFill>
                <a:latin typeface="OpenSans"/>
              </a:rPr>
              <a:t>Δ, </a:t>
            </a:r>
            <a:r>
              <a:rPr lang="vi-VN" sz="2000">
                <a:solidFill>
                  <a:srgbClr val="000000"/>
                </a:solidFill>
                <a:latin typeface="OpenSans"/>
              </a:rPr>
              <a:t>a). Từ đó rút ra mối quan hệ giữa </a:t>
            </a:r>
            <a:r>
              <a:rPr lang="el-GR" sz="2000">
                <a:solidFill>
                  <a:srgbClr val="000000"/>
                </a:solidFill>
                <a:latin typeface="OpenSans"/>
              </a:rPr>
              <a:t>Δ </a:t>
            </a:r>
            <a:r>
              <a:rPr lang="vi-VN" sz="2000">
                <a:solidFill>
                  <a:srgbClr val="000000"/>
                </a:solidFill>
                <a:latin typeface="OpenSans"/>
              </a:rPr>
              <a:t>và (Q).</a:t>
            </a:r>
            <a:endParaRPr kumimoji="0" lang="vi-VN" altLang="en-US" sz="19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endParaRPr>
          </a:p>
        </p:txBody>
      </p:sp>
      <p:pic>
        <p:nvPicPr>
          <p:cNvPr id="9" name="Picture 8"/>
          <p:cNvPicPr>
            <a:picLocks noChangeAspect="1"/>
          </p:cNvPicPr>
          <p:nvPr/>
        </p:nvPicPr>
        <p:blipFill>
          <a:blip r:embed="rId4"/>
          <a:stretch>
            <a:fillRect/>
          </a:stretch>
        </p:blipFill>
        <p:spPr>
          <a:xfrm rot="4566313">
            <a:off x="-2594" y="4248713"/>
            <a:ext cx="883001" cy="751862"/>
          </a:xfrm>
          <a:prstGeom prst="rect">
            <a:avLst/>
          </a:prstGeom>
        </p:spPr>
      </p:pic>
      <p:grpSp>
        <p:nvGrpSpPr>
          <p:cNvPr id="10" name="Google Shape;1887;p58"/>
          <p:cNvGrpSpPr/>
          <p:nvPr/>
        </p:nvGrpSpPr>
        <p:grpSpPr>
          <a:xfrm rot="16405694">
            <a:off x="8050116" y="-49951"/>
            <a:ext cx="726205" cy="1006166"/>
            <a:chOff x="10478963" y="-3477862"/>
            <a:chExt cx="489325" cy="680500"/>
          </a:xfrm>
        </p:grpSpPr>
        <p:sp>
          <p:nvSpPr>
            <p:cNvPr id="11" name="Google Shape;1888;p58"/>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2" name="Google Shape;1889;p58"/>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3" name="Google Shape;1890;p58"/>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4" name="Google Shape;1891;p58"/>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5" name="Google Shape;1892;p58"/>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6" name="Google Shape;1893;p58"/>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7" name="Google Shape;1894;p58"/>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8" name="Google Shape;1895;p58"/>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9" name="Google Shape;1896;p58"/>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0" name="Google Shape;1897;p58"/>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1" name="Google Shape;1898;p58"/>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2" name="Google Shape;1899;p58"/>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3" name="Google Shape;1900;p58"/>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4" name="Google Shape;1901;p58"/>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5" name="Google Shape;1902;p58"/>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6" name="Google Shape;1903;p58"/>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7" name="Google Shape;1904;p58"/>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gr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646890" y="1207888"/>
            <a:ext cx="2972154" cy="3278445"/>
          </a:xfrm>
          <a:prstGeom prst="rect">
            <a:avLst/>
          </a:prstGeom>
        </p:spPr>
      </p:pic>
    </p:spTree>
    <p:extLst>
      <p:ext uri="{BB962C8B-B14F-4D97-AF65-F5344CB8AC3E}">
        <p14:creationId xmlns:p14="http://schemas.microsoft.com/office/powerpoint/2010/main" val="338214133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6885" y="188007"/>
            <a:ext cx="8730229" cy="4767485"/>
          </a:xfrm>
          <a:prstGeom prst="rect">
            <a:avLst/>
          </a:prstGeom>
        </p:spPr>
      </p:pic>
      <p:pic>
        <p:nvPicPr>
          <p:cNvPr id="9" name="Picture 8"/>
          <p:cNvPicPr>
            <a:picLocks noChangeAspect="1"/>
          </p:cNvPicPr>
          <p:nvPr/>
        </p:nvPicPr>
        <p:blipFill>
          <a:blip r:embed="rId4"/>
          <a:stretch>
            <a:fillRect/>
          </a:stretch>
        </p:blipFill>
        <p:spPr>
          <a:xfrm rot="4566313">
            <a:off x="-2594" y="4248713"/>
            <a:ext cx="883001" cy="751862"/>
          </a:xfrm>
          <a:prstGeom prst="rect">
            <a:avLst/>
          </a:prstGeom>
        </p:spPr>
      </p:pic>
      <p:grpSp>
        <p:nvGrpSpPr>
          <p:cNvPr id="10" name="Google Shape;1887;p58"/>
          <p:cNvGrpSpPr/>
          <p:nvPr/>
        </p:nvGrpSpPr>
        <p:grpSpPr>
          <a:xfrm rot="16405694">
            <a:off x="8050116" y="-49951"/>
            <a:ext cx="726205" cy="1006166"/>
            <a:chOff x="10478963" y="-3477862"/>
            <a:chExt cx="489325" cy="680500"/>
          </a:xfrm>
        </p:grpSpPr>
        <p:sp>
          <p:nvSpPr>
            <p:cNvPr id="11" name="Google Shape;1888;p58"/>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2" name="Google Shape;1889;p58"/>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3" name="Google Shape;1890;p58"/>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4" name="Google Shape;1891;p58"/>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5" name="Google Shape;1892;p58"/>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6" name="Google Shape;1893;p58"/>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7" name="Google Shape;1894;p58"/>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8" name="Google Shape;1895;p58"/>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9" name="Google Shape;1896;p58"/>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0" name="Google Shape;1897;p58"/>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1" name="Google Shape;1898;p58"/>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2" name="Google Shape;1899;p58"/>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3" name="Google Shape;1900;p58"/>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4" name="Google Shape;1901;p58"/>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5" name="Google Shape;1902;p58"/>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6" name="Google Shape;1903;p58"/>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7" name="Google Shape;1904;p58"/>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gr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17067" y="1287605"/>
            <a:ext cx="2885888" cy="3183289"/>
          </a:xfrm>
          <a:prstGeom prst="rect">
            <a:avLst/>
          </a:prstGeom>
        </p:spPr>
      </p:pic>
      <p:sp>
        <p:nvSpPr>
          <p:cNvPr id="28" name="Rectangle 27"/>
          <p:cNvSpPr/>
          <p:nvPr/>
        </p:nvSpPr>
        <p:spPr>
          <a:xfrm>
            <a:off x="909859" y="538385"/>
            <a:ext cx="694421"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1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4172350" y="1768688"/>
                <a:ext cx="4257949" cy="2221121"/>
              </a:xfrm>
              <a:prstGeom prst="rect">
                <a:avLst/>
              </a:prstGeom>
            </p:spPr>
            <p:txBody>
              <a:bodyPr wrap="square">
                <a:spAutoFit/>
              </a:bodyPr>
              <a:lstStyle/>
              <a:p>
                <a:pPr algn="just">
                  <a:lnSpc>
                    <a:spcPct val="150000"/>
                  </a:lnSpc>
                  <a:spcBef>
                    <a:spcPts val="600"/>
                  </a:spcBef>
                  <a:spcAft>
                    <a:spcPts val="800"/>
                  </a:spcAft>
                </a:pPr>
                <a14:m>
                  <m:oMath xmlns:m="http://schemas.openxmlformats.org/officeDocument/2006/math">
                    <m:r>
                      <a:rPr lang="nl-NL" sz="2000" i="1" kern="100" smtClean="0">
                        <a:latin typeface="Cambria Math" panose="02040503050406030204" pitchFamily="18" charset="0"/>
                        <a:ea typeface="Malgun Gothic" panose="020B0503020000020004" pitchFamily="34" charset="-127"/>
                        <a:cs typeface="Times New Roman" panose="02020603050405020304" pitchFamily="18" charset="0"/>
                      </a:rPr>
                      <m:t>∆</m:t>
                    </m:r>
                    <m:r>
                      <a:rPr lang="en-US" sz="2000" b="0" i="1" kern="100" smtClean="0">
                        <a:latin typeface="Cambria Math" panose="02040503050406030204" pitchFamily="18" charset="0"/>
                        <a:ea typeface="Malgun Gothic" panose="020B0503020000020004" pitchFamily="34" charset="-127"/>
                        <a:cs typeface="Times New Roman" panose="02020603050405020304" pitchFamily="18" charset="0"/>
                      </a:rPr>
                      <m:t> </m:t>
                    </m:r>
                    <m:r>
                      <a:rPr lang="nl-NL" sz="2000" i="1" kern="100">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𝑃</m:t>
                        </m:r>
                      </m:e>
                    </m:d>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𝑎</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nl-NL" sz="20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𝑏</m:t>
                    </m:r>
                  </m:oMath>
                </a14:m>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2000" kern="100">
                              <a:effectLst/>
                              <a:latin typeface="Cambria Math" panose="02040503050406030204" pitchFamily="18" charset="0"/>
                              <a:ea typeface="Calibri" panose="020F0502020204030204" pitchFamily="34" charset="0"/>
                              <a:cs typeface="Times New Roman" panose="02020603050405020304" pitchFamily="18" charset="0"/>
                            </a:rPr>
                            <m:t>Δ</m:t>
                          </m:r>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𝑎</m:t>
                          </m:r>
                        </m:e>
                      </m:d>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kern="100">
                              <a:effectLst/>
                              <a:latin typeface="Cambria Math" panose="02040503050406030204" pitchFamily="18" charset="0"/>
                              <a:ea typeface="Calibri" panose="020F0502020204030204" pitchFamily="34" charset="0"/>
                              <a:cs typeface="Times New Roman" panose="02020603050405020304" pitchFamily="18" charset="0"/>
                            </a:rPr>
                            <m:t>b</m:t>
                          </m:r>
                        </m:e>
                      </m:d>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kern="100">
                              <a:effectLst/>
                              <a:latin typeface="Cambria Math" panose="02040503050406030204" pitchFamily="18" charset="0"/>
                              <a:ea typeface="Calibri" panose="020F0502020204030204" pitchFamily="34" charset="0"/>
                              <a:cs typeface="Times New Roman" panose="02020603050405020304" pitchFamily="18" charset="0"/>
                            </a:rPr>
                            <m:t>90</m:t>
                          </m:r>
                        </m:e>
                        <m:sup>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sup>
                      </m:sSup>
                    </m:oMath>
                  </m:oMathPara>
                </a14:m>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r>
                  <a:rPr lang="nl-NL" sz="2000" kern="100">
                    <a:effectLst/>
                    <a:latin typeface="+mn-lt"/>
                    <a:ea typeface="Malgun Gothic" panose="020B0503020000020004" pitchFamily="34" charset="-127"/>
                    <a:cs typeface="Times New Roman" panose="02020603050405020304" pitchFamily="18" charset="0"/>
                  </a:rPr>
                  <a:t>Do </a:t>
                </a:r>
                <a14:m>
                  <m:oMath xmlns:m="http://schemas.openxmlformats.org/officeDocument/2006/math">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nl-NL" sz="2000" kern="100">
                    <a:effectLst/>
                    <a:latin typeface="+mn-lt"/>
                    <a:ea typeface="Malgun Gothic" panose="020B0503020000020004" pitchFamily="34" charset="-127"/>
                    <a:cs typeface="Times New Roman" panose="02020603050405020304" pitchFamily="18" charset="0"/>
                  </a:rPr>
                  <a:t> vuông góc mọi đường thẳng </a:t>
                </a:r>
                <a14:m>
                  <m:oMath xmlns:m="http://schemas.openxmlformats.org/officeDocument/2006/math">
                    <m:r>
                      <a:rPr lang="nl-NL" sz="2000" i="1" kern="100" smtClean="0">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nl-NL" sz="2000" kern="100">
                    <a:effectLst/>
                    <a:latin typeface="+mn-lt"/>
                    <a:ea typeface="Malgun Gothic" panose="020B0503020000020004" pitchFamily="34" charset="-127"/>
                    <a:cs typeface="Times New Roman" panose="02020603050405020304" pitchFamily="18" charset="0"/>
                  </a:rPr>
                  <a:t> trong </a:t>
                </a:r>
                <a14:m>
                  <m:oMath xmlns:m="http://schemas.openxmlformats.org/officeDocument/2006/math">
                    <m:d>
                      <m:dPr>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𝑄</m:t>
                        </m:r>
                      </m:e>
                    </m:d>
                  </m:oMath>
                </a14:m>
                <a:r>
                  <a:rPr lang="nl-NL" sz="2000" kern="100">
                    <a:effectLst/>
                    <a:latin typeface="+mn-lt"/>
                    <a:ea typeface="Malgun Gothic" panose="020B0503020000020004" pitchFamily="34" charset="-127"/>
                    <a:cs typeface="Times New Roman" panose="02020603050405020304" pitchFamily="18" charset="0"/>
                  </a:rPr>
                  <a:t> nên </a:t>
                </a:r>
                <a14:m>
                  <m:oMath xmlns:m="http://schemas.openxmlformats.org/officeDocument/2006/math">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nl-NL" sz="2000" kern="100">
                    <a:effectLst/>
                    <a:latin typeface="+mn-lt"/>
                    <a:ea typeface="Malgun Gothic" panose="020B0503020000020004" pitchFamily="34" charset="-127"/>
                    <a:cs typeface="Times New Roman" panose="02020603050405020304" pitchFamily="18" charset="0"/>
                  </a:rPr>
                  <a:t>(Q).</a:t>
                </a:r>
                <a:endParaRPr lang="en-US" sz="2000" kern="100">
                  <a:effectLst/>
                  <a:latin typeface="+mn-l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172350" y="1768688"/>
                <a:ext cx="4257949" cy="2221121"/>
              </a:xfrm>
              <a:prstGeom prst="rect">
                <a:avLst/>
              </a:prstGeom>
              <a:blipFill>
                <a:blip r:embed="rId7"/>
                <a:stretch>
                  <a:fillRect l="-1431" b="-1648"/>
                </a:stretch>
              </a:blipFill>
            </p:spPr>
            <p:txBody>
              <a:bodyPr/>
              <a:lstStyle/>
              <a:p>
                <a:r>
                  <a:rPr lang="en-US">
                    <a:noFill/>
                  </a:rPr>
                  <a:t> </a:t>
                </a:r>
              </a:p>
            </p:txBody>
          </p:sp>
        </mc:Fallback>
      </mc:AlternateContent>
    </p:spTree>
    <p:extLst>
      <p:ext uri="{BB962C8B-B14F-4D97-AF65-F5344CB8AC3E}">
        <p14:creationId xmlns:p14="http://schemas.microsoft.com/office/powerpoint/2010/main" val="3663528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1126"/>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206885" y="188007"/>
            <a:ext cx="8730229" cy="4767485"/>
          </a:xfrm>
          <a:prstGeom prst="rect">
            <a:avLst/>
          </a:prstGeom>
        </p:spPr>
      </p:pic>
      <p:grpSp>
        <p:nvGrpSpPr>
          <p:cNvPr id="50" name="Google Shape;1475;p51"/>
          <p:cNvGrpSpPr/>
          <p:nvPr/>
        </p:nvGrpSpPr>
        <p:grpSpPr>
          <a:xfrm rot="18974261">
            <a:off x="17994" y="442684"/>
            <a:ext cx="1029200" cy="410686"/>
            <a:chOff x="10418321" y="-3066640"/>
            <a:chExt cx="949000" cy="333745"/>
          </a:xfrm>
        </p:grpSpPr>
        <p:sp>
          <p:nvSpPr>
            <p:cNvPr id="51" name="Google Shape;1476;p51"/>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477;p51"/>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478;p51"/>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479;p51"/>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480;p51"/>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Rectangle 13"/>
          <p:cNvSpPr/>
          <p:nvPr/>
        </p:nvSpPr>
        <p:spPr>
          <a:xfrm>
            <a:off x="3923199" y="275968"/>
            <a:ext cx="1095172" cy="537391"/>
          </a:xfrm>
          <a:prstGeom prst="rect">
            <a:avLst/>
          </a:prstGeom>
        </p:spPr>
        <p:txBody>
          <a:bodyPr wrap="none">
            <a:spAutoFit/>
          </a:bodyPr>
          <a:lstStyle/>
          <a:p>
            <a:pPr marL="342900" marR="0" lvl="0" indent="-342900" algn="just" defTabSz="914400" rtl="0" eaLnBrk="1" fontAlgn="auto" latinLnBrk="0" hangingPunct="1">
              <a:lnSpc>
                <a:spcPct val="150000"/>
              </a:lnSpc>
              <a:spcBef>
                <a:spcPts val="600"/>
              </a:spcBef>
              <a:spcAft>
                <a:spcPts val="600"/>
              </a:spcAft>
              <a:buClr>
                <a:srgbClr val="C00000"/>
              </a:buClr>
              <a:buSzTx/>
              <a:buFont typeface="Wingdings" panose="05000000000000000000" pitchFamily="2" charset="2"/>
              <a:buChar char="q"/>
              <a:tabLst/>
              <a:defRPr/>
            </a:pPr>
            <a:r>
              <a:rPr kumimoji="0" lang="en-US" sz="2200" b="1" i="0" u="none" strike="noStrike" kern="0" cap="none" spc="0" normalizeH="0" baseline="0" noProof="0">
                <a:ln>
                  <a:noFill/>
                </a:ln>
                <a:solidFill>
                  <a:srgbClr val="C00000"/>
                </a:solidFill>
                <a:effectLst/>
                <a:uLnTx/>
                <a:uFillTx/>
                <a:latin typeface="Arial"/>
                <a:ea typeface="Dotum" panose="020B0600000101010101" pitchFamily="34" charset="-127"/>
                <a:cs typeface="Times New Roman" panose="02020603050405020304" pitchFamily="18" charset="0"/>
                <a:sym typeface="Arial"/>
              </a:rPr>
              <a:t>HĐ8</a:t>
            </a:r>
            <a:endParaRPr kumimoji="0" lang="en-US" sz="2200" b="0" i="0"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15" name="Rectangle 1"/>
              <p:cNvSpPr>
                <a:spLocks noChangeArrowheads="1"/>
              </p:cNvSpPr>
              <p:nvPr/>
            </p:nvSpPr>
            <p:spPr bwMode="auto">
              <a:xfrm>
                <a:off x="670863" y="799086"/>
                <a:ext cx="7714186" cy="193899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lang="vi-VN" sz="2000">
                    <a:solidFill>
                      <a:srgbClr val="000000"/>
                    </a:solidFill>
                    <a:latin typeface="+mn-lt"/>
                  </a:rPr>
                  <a:t>Cho hai mặt phẳng phân biệt </a:t>
                </a:r>
                <a14:m>
                  <m:oMath xmlns:m="http://schemas.openxmlformats.org/officeDocument/2006/math">
                    <m:r>
                      <a:rPr lang="vi-VN" sz="2000" i="1" smtClean="0">
                        <a:solidFill>
                          <a:srgbClr val="000000"/>
                        </a:solidFill>
                        <a:latin typeface="Cambria Math" panose="02040503050406030204" pitchFamily="18" charset="0"/>
                      </a:rPr>
                      <m:t>(</m:t>
                    </m:r>
                    <m:r>
                      <a:rPr lang="vi-VN" sz="2000" i="1" smtClean="0">
                        <a:solidFill>
                          <a:srgbClr val="000000"/>
                        </a:solidFill>
                        <a:latin typeface="Cambria Math" panose="02040503050406030204" pitchFamily="18" charset="0"/>
                      </a:rPr>
                      <m:t>𝑃</m:t>
                    </m:r>
                    <m:r>
                      <a:rPr lang="vi-VN" sz="2000" i="1" smtClean="0">
                        <a:solidFill>
                          <a:srgbClr val="000000"/>
                        </a:solidFill>
                        <a:latin typeface="Cambria Math" panose="02040503050406030204" pitchFamily="18" charset="0"/>
                      </a:rPr>
                      <m:t>)</m:t>
                    </m:r>
                  </m:oMath>
                </a14:m>
                <a:r>
                  <a:rPr lang="vi-VN" sz="2000">
                    <a:solidFill>
                      <a:srgbClr val="000000"/>
                    </a:solidFill>
                    <a:latin typeface="+mn-lt"/>
                  </a:rPr>
                  <a:t> và </a:t>
                </a:r>
                <a14:m>
                  <m:oMath xmlns:m="http://schemas.openxmlformats.org/officeDocument/2006/math">
                    <m:r>
                      <a:rPr lang="vi-VN" sz="2000" i="1" smtClean="0">
                        <a:solidFill>
                          <a:srgbClr val="000000"/>
                        </a:solidFill>
                        <a:latin typeface="Cambria Math" panose="02040503050406030204" pitchFamily="18" charset="0"/>
                      </a:rPr>
                      <m:t>(</m:t>
                    </m:r>
                    <m:r>
                      <a:rPr lang="vi-VN" sz="2000" i="1" smtClean="0">
                        <a:solidFill>
                          <a:srgbClr val="000000"/>
                        </a:solidFill>
                        <a:latin typeface="Cambria Math" panose="02040503050406030204" pitchFamily="18" charset="0"/>
                      </a:rPr>
                      <m:t>𝑄</m:t>
                    </m:r>
                    <m:r>
                      <a:rPr lang="vi-VN" sz="2000" i="1" smtClean="0">
                        <a:solidFill>
                          <a:srgbClr val="000000"/>
                        </a:solidFill>
                        <a:latin typeface="Cambria Math" panose="02040503050406030204" pitchFamily="18" charset="0"/>
                      </a:rPr>
                      <m:t>)</m:t>
                    </m:r>
                  </m:oMath>
                </a14:m>
                <a:r>
                  <a:rPr lang="vi-VN" sz="2000">
                    <a:solidFill>
                      <a:srgbClr val="000000"/>
                    </a:solidFill>
                    <a:latin typeface="+mn-lt"/>
                  </a:rPr>
                  <a:t> cùng vuông góc với đường thẳng </a:t>
                </a:r>
                <a14:m>
                  <m:oMath xmlns:m="http://schemas.openxmlformats.org/officeDocument/2006/math">
                    <m:r>
                      <m:rPr>
                        <m:sty m:val="p"/>
                      </m:rPr>
                      <a:rPr lang="el-GR" sz="2000" i="0" smtClean="0">
                        <a:solidFill>
                          <a:srgbClr val="000000"/>
                        </a:solidFill>
                        <a:latin typeface="Cambria Math" panose="02040503050406030204" pitchFamily="18" charset="0"/>
                      </a:rPr>
                      <m:t>Δ</m:t>
                    </m:r>
                  </m:oMath>
                </a14:m>
                <a:r>
                  <a:rPr lang="el-GR" sz="2000">
                    <a:solidFill>
                      <a:srgbClr val="000000"/>
                    </a:solidFill>
                    <a:latin typeface="+mn-lt"/>
                  </a:rPr>
                  <a:t>. </a:t>
                </a:r>
                <a:r>
                  <a:rPr lang="vi-VN" sz="2000">
                    <a:solidFill>
                      <a:srgbClr val="000000"/>
                    </a:solidFill>
                    <a:latin typeface="+mn-lt"/>
                  </a:rPr>
                  <a:t>Xét </a:t>
                </a:r>
                <a14:m>
                  <m:oMath xmlns:m="http://schemas.openxmlformats.org/officeDocument/2006/math">
                    <m:r>
                      <a:rPr lang="vi-VN" sz="2000" i="1" smtClean="0">
                        <a:solidFill>
                          <a:srgbClr val="000000"/>
                        </a:solidFill>
                        <a:latin typeface="Cambria Math" panose="02040503050406030204" pitchFamily="18" charset="0"/>
                      </a:rPr>
                      <m:t>𝑂</m:t>
                    </m:r>
                  </m:oMath>
                </a14:m>
                <a:r>
                  <a:rPr lang="vi-VN" sz="2000">
                    <a:solidFill>
                      <a:srgbClr val="000000"/>
                    </a:solidFill>
                    <a:latin typeface="+mn-lt"/>
                  </a:rPr>
                  <a:t> là một điểm thuộc mặt phẳng </a:t>
                </a:r>
                <a14:m>
                  <m:oMath xmlns:m="http://schemas.openxmlformats.org/officeDocument/2006/math">
                    <m:r>
                      <a:rPr lang="vi-VN" sz="2000" i="1" smtClean="0">
                        <a:solidFill>
                          <a:srgbClr val="000000"/>
                        </a:solidFill>
                        <a:latin typeface="Cambria Math" panose="02040503050406030204" pitchFamily="18" charset="0"/>
                      </a:rPr>
                      <m:t>(</m:t>
                    </m:r>
                    <m:r>
                      <a:rPr lang="vi-VN" sz="2000" i="1" smtClean="0">
                        <a:solidFill>
                          <a:srgbClr val="000000"/>
                        </a:solidFill>
                        <a:latin typeface="Cambria Math" panose="02040503050406030204" pitchFamily="18" charset="0"/>
                      </a:rPr>
                      <m:t>𝑃</m:t>
                    </m:r>
                    <m:r>
                      <a:rPr lang="vi-VN" sz="2000" i="1" smtClean="0">
                        <a:solidFill>
                          <a:srgbClr val="000000"/>
                        </a:solidFill>
                        <a:latin typeface="Cambria Math" panose="02040503050406030204" pitchFamily="18" charset="0"/>
                      </a:rPr>
                      <m:t>)</m:t>
                    </m:r>
                  </m:oMath>
                </a14:m>
                <a:r>
                  <a:rPr lang="vi-VN" sz="2000">
                    <a:solidFill>
                      <a:srgbClr val="000000"/>
                    </a:solidFill>
                    <a:latin typeface="+mn-lt"/>
                  </a:rPr>
                  <a:t> nhưng không thuộc mặt phẳng </a:t>
                </a:r>
                <a14:m>
                  <m:oMath xmlns:m="http://schemas.openxmlformats.org/officeDocument/2006/math">
                    <m:r>
                      <a:rPr lang="vi-VN" sz="2000" i="1" smtClean="0">
                        <a:solidFill>
                          <a:srgbClr val="000000"/>
                        </a:solidFill>
                        <a:latin typeface="Cambria Math" panose="02040503050406030204" pitchFamily="18" charset="0"/>
                      </a:rPr>
                      <m:t>(</m:t>
                    </m:r>
                    <m:r>
                      <a:rPr lang="vi-VN" sz="2000" i="1" smtClean="0">
                        <a:solidFill>
                          <a:srgbClr val="000000"/>
                        </a:solidFill>
                        <a:latin typeface="Cambria Math" panose="02040503050406030204" pitchFamily="18" charset="0"/>
                      </a:rPr>
                      <m:t>𝑄</m:t>
                    </m:r>
                    <m:r>
                      <a:rPr lang="vi-VN" sz="2000" i="1" smtClean="0">
                        <a:solidFill>
                          <a:srgbClr val="000000"/>
                        </a:solidFill>
                        <a:latin typeface="Cambria Math" panose="02040503050406030204" pitchFamily="18" charset="0"/>
                      </a:rPr>
                      <m:t>)</m:t>
                    </m:r>
                  </m:oMath>
                </a14:m>
                <a:r>
                  <a:rPr lang="vi-VN" sz="2000">
                    <a:solidFill>
                      <a:srgbClr val="000000"/>
                    </a:solidFill>
                    <a:latin typeface="+mn-lt"/>
                  </a:rPr>
                  <a:t>. Gọi </a:t>
                </a:r>
                <a14:m>
                  <m:oMath xmlns:m="http://schemas.openxmlformats.org/officeDocument/2006/math">
                    <m:r>
                      <a:rPr lang="vi-VN" sz="2000" i="1" smtClean="0">
                        <a:solidFill>
                          <a:srgbClr val="000000"/>
                        </a:solidFill>
                        <a:latin typeface="Cambria Math" panose="02040503050406030204" pitchFamily="18" charset="0"/>
                      </a:rPr>
                      <m:t>(</m:t>
                    </m:r>
                    <m:r>
                      <a:rPr lang="vi-VN" sz="2000" i="1" smtClean="0">
                        <a:solidFill>
                          <a:srgbClr val="000000"/>
                        </a:solidFill>
                        <a:latin typeface="Cambria Math" panose="02040503050406030204" pitchFamily="18" charset="0"/>
                      </a:rPr>
                      <m:t>𝑅</m:t>
                    </m:r>
                    <m:r>
                      <a:rPr lang="vi-VN" sz="2000" i="1" smtClean="0">
                        <a:solidFill>
                          <a:srgbClr val="000000"/>
                        </a:solidFill>
                        <a:latin typeface="Cambria Math" panose="02040503050406030204" pitchFamily="18" charset="0"/>
                      </a:rPr>
                      <m:t>)</m:t>
                    </m:r>
                  </m:oMath>
                </a14:m>
                <a:r>
                  <a:rPr lang="vi-VN" sz="2000">
                    <a:solidFill>
                      <a:srgbClr val="000000"/>
                    </a:solidFill>
                    <a:latin typeface="+mn-lt"/>
                  </a:rPr>
                  <a:t> là mặt phẳng đi qua </a:t>
                </a:r>
                <a14:m>
                  <m:oMath xmlns:m="http://schemas.openxmlformats.org/officeDocument/2006/math">
                    <m:r>
                      <a:rPr lang="vi-VN" sz="2000" i="1" smtClean="0">
                        <a:solidFill>
                          <a:srgbClr val="000000"/>
                        </a:solidFill>
                        <a:latin typeface="Cambria Math" panose="02040503050406030204" pitchFamily="18" charset="0"/>
                      </a:rPr>
                      <m:t>𝑂</m:t>
                    </m:r>
                  </m:oMath>
                </a14:m>
                <a:r>
                  <a:rPr lang="vi-VN" sz="2000">
                    <a:solidFill>
                      <a:srgbClr val="000000"/>
                    </a:solidFill>
                    <a:latin typeface="+mn-lt"/>
                  </a:rPr>
                  <a:t> và song song với </a:t>
                </a:r>
                <a14:m>
                  <m:oMath xmlns:m="http://schemas.openxmlformats.org/officeDocument/2006/math">
                    <m:r>
                      <a:rPr lang="vi-VN" sz="2000" i="1" smtClean="0">
                        <a:solidFill>
                          <a:srgbClr val="000000"/>
                        </a:solidFill>
                        <a:latin typeface="Cambria Math" panose="02040503050406030204" pitchFamily="18" charset="0"/>
                      </a:rPr>
                      <m:t>(</m:t>
                    </m:r>
                    <m:r>
                      <a:rPr lang="vi-VN" sz="2000" i="1" smtClean="0">
                        <a:solidFill>
                          <a:srgbClr val="000000"/>
                        </a:solidFill>
                        <a:latin typeface="Cambria Math" panose="02040503050406030204" pitchFamily="18" charset="0"/>
                      </a:rPr>
                      <m:t>𝑄</m:t>
                    </m:r>
                    <m:r>
                      <a:rPr lang="vi-VN" sz="2000" i="1" smtClean="0">
                        <a:solidFill>
                          <a:srgbClr val="000000"/>
                        </a:solidFill>
                        <a:latin typeface="Cambria Math" panose="02040503050406030204" pitchFamily="18" charset="0"/>
                      </a:rPr>
                      <m:t>) </m:t>
                    </m:r>
                  </m:oMath>
                </a14:m>
                <a:r>
                  <a:rPr lang="vi-VN" sz="2000">
                    <a:solidFill>
                      <a:srgbClr val="000000"/>
                    </a:solidFill>
                    <a:latin typeface="+mn-lt"/>
                  </a:rPr>
                  <a:t>(H.7.24).</a:t>
                </a:r>
                <a:endParaRPr kumimoji="0" lang="vi-VN" sz="1900" b="0" i="0" u="none" strike="noStrike" kern="0" cap="none" spc="0" normalizeH="0" baseline="0" noProof="0">
                  <a:ln>
                    <a:noFill/>
                  </a:ln>
                  <a:solidFill>
                    <a:srgbClr val="000000"/>
                  </a:solidFill>
                  <a:effectLst/>
                  <a:uLnTx/>
                  <a:uFillTx/>
                  <a:latin typeface="+mn-lt"/>
                  <a:sym typeface="Arial"/>
                </a:endParaRPr>
              </a:p>
            </p:txBody>
          </p:sp>
        </mc:Choice>
        <mc:Fallback xmlns="">
          <p:sp>
            <p:nvSpPr>
              <p:cNvPr id="15" name="Rectangle 1"/>
              <p:cNvSpPr>
                <a:spLocks noRot="1" noChangeAspect="1" noMove="1" noResize="1" noEditPoints="1" noAdjustHandles="1" noChangeArrowheads="1" noChangeShapeType="1" noTextEdit="1"/>
              </p:cNvSpPr>
              <p:nvPr/>
            </p:nvSpPr>
            <p:spPr bwMode="auto">
              <a:xfrm>
                <a:off x="670863" y="799086"/>
                <a:ext cx="7714186" cy="1938992"/>
              </a:xfrm>
              <a:prstGeom prst="rect">
                <a:avLst/>
              </a:prstGeom>
              <a:blipFill>
                <a:blip r:embed="rId4"/>
                <a:stretch>
                  <a:fillRect l="-790" r="-790" b="-251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670862" y="2719790"/>
                <a:ext cx="4555811" cy="1938992"/>
              </a:xfrm>
              <a:prstGeom prst="rect">
                <a:avLst/>
              </a:prstGeom>
            </p:spPr>
            <p:txBody>
              <a:bodyPr wrap="square">
                <a:spAutoFit/>
              </a:bodyPr>
              <a:lstStyle/>
              <a:p>
                <a:pPr algn="just">
                  <a:lnSpc>
                    <a:spcPct val="150000"/>
                  </a:lnSpc>
                </a:pPr>
                <a:r>
                  <a:rPr lang="vi-VN" sz="2000">
                    <a:latin typeface="+mn-lt"/>
                  </a:rPr>
                  <a:t>a) Hỏi </a:t>
                </a:r>
                <a14:m>
                  <m:oMath xmlns:m="http://schemas.openxmlformats.org/officeDocument/2006/math">
                    <m:r>
                      <a:rPr lang="vi-VN" sz="2000" i="1" smtClean="0">
                        <a:latin typeface="Cambria Math" panose="02040503050406030204" pitchFamily="18" charset="0"/>
                      </a:rPr>
                      <m:t>(</m:t>
                    </m:r>
                    <m:r>
                      <a:rPr lang="vi-VN" sz="2000" i="1" smtClean="0">
                        <a:latin typeface="Cambria Math" panose="02040503050406030204" pitchFamily="18" charset="0"/>
                      </a:rPr>
                      <m:t>𝑅</m:t>
                    </m:r>
                    <m:r>
                      <a:rPr lang="vi-VN" sz="2000" i="1" smtClean="0">
                        <a:latin typeface="Cambria Math" panose="02040503050406030204" pitchFamily="18" charset="0"/>
                      </a:rPr>
                      <m:t>)</m:t>
                    </m:r>
                  </m:oMath>
                </a14:m>
                <a:r>
                  <a:rPr lang="vi-VN" sz="2000">
                    <a:latin typeface="+mn-lt"/>
                  </a:rPr>
                  <a:t> có vuông góc với </a:t>
                </a:r>
                <a:r>
                  <a:rPr lang="el-GR" sz="2000"/>
                  <a:t> </a:t>
                </a:r>
                <a14:m>
                  <m:oMath xmlns:m="http://schemas.openxmlformats.org/officeDocument/2006/math">
                    <m:r>
                      <m:rPr>
                        <m:sty m:val="p"/>
                      </m:rPr>
                      <a:rPr lang="el-GR" sz="2000">
                        <a:latin typeface="Cambria Math" panose="02040503050406030204" pitchFamily="18" charset="0"/>
                      </a:rPr>
                      <m:t>Δ</m:t>
                    </m:r>
                    <m:r>
                      <a:rPr lang="el-GR" sz="2000" i="1">
                        <a:latin typeface="Cambria Math" panose="02040503050406030204" pitchFamily="18" charset="0"/>
                      </a:rPr>
                      <m:t> </m:t>
                    </m:r>
                  </m:oMath>
                </a14:m>
                <a:r>
                  <a:rPr lang="el-GR" sz="2000">
                    <a:latin typeface="+mn-lt"/>
                  </a:rPr>
                  <a:t> </a:t>
                </a:r>
                <a:r>
                  <a:rPr lang="vi-VN" sz="2000">
                    <a:latin typeface="+mn-lt"/>
                  </a:rPr>
                  <a:t>hay không? Nêu nhận xét về vị trí tương đối giữa </a:t>
                </a:r>
                <a14:m>
                  <m:oMath xmlns:m="http://schemas.openxmlformats.org/officeDocument/2006/math">
                    <m:r>
                      <a:rPr lang="vi-VN" sz="2000" i="1" smtClean="0">
                        <a:latin typeface="Cambria Math" panose="02040503050406030204" pitchFamily="18" charset="0"/>
                      </a:rPr>
                      <m:t>(</m:t>
                    </m:r>
                    <m:r>
                      <a:rPr lang="vi-VN" sz="2000" i="1" smtClean="0">
                        <a:latin typeface="Cambria Math" panose="02040503050406030204" pitchFamily="18" charset="0"/>
                      </a:rPr>
                      <m:t>𝑃</m:t>
                    </m:r>
                    <m:r>
                      <a:rPr lang="vi-VN" sz="2000" i="1" smtClean="0">
                        <a:latin typeface="Cambria Math" panose="02040503050406030204" pitchFamily="18" charset="0"/>
                      </a:rPr>
                      <m:t>)</m:t>
                    </m:r>
                  </m:oMath>
                </a14:m>
                <a:r>
                  <a:rPr lang="vi-VN" sz="2000">
                    <a:latin typeface="+mn-lt"/>
                  </a:rPr>
                  <a:t> và </a:t>
                </a:r>
                <a14:m>
                  <m:oMath xmlns:m="http://schemas.openxmlformats.org/officeDocument/2006/math">
                    <m:r>
                      <a:rPr lang="vi-VN" sz="2000" i="1" smtClean="0">
                        <a:latin typeface="Cambria Math" panose="02040503050406030204" pitchFamily="18" charset="0"/>
                      </a:rPr>
                      <m:t>(</m:t>
                    </m:r>
                    <m:r>
                      <a:rPr lang="vi-VN" sz="2000" i="1" smtClean="0">
                        <a:latin typeface="Cambria Math" panose="02040503050406030204" pitchFamily="18" charset="0"/>
                      </a:rPr>
                      <m:t>𝑅</m:t>
                    </m:r>
                    <m:r>
                      <a:rPr lang="vi-VN" sz="2000" i="1" smtClean="0">
                        <a:latin typeface="Cambria Math" panose="02040503050406030204" pitchFamily="18" charset="0"/>
                      </a:rPr>
                      <m:t>)</m:t>
                    </m:r>
                  </m:oMath>
                </a14:m>
                <a:r>
                  <a:rPr lang="vi-VN" sz="2000">
                    <a:latin typeface="+mn-lt"/>
                  </a:rPr>
                  <a:t>.</a:t>
                </a:r>
              </a:p>
              <a:p>
                <a:pPr algn="just">
                  <a:lnSpc>
                    <a:spcPct val="150000"/>
                  </a:lnSpc>
                </a:pPr>
                <a:r>
                  <a:rPr lang="vi-VN" sz="2000">
                    <a:latin typeface="+mn-lt"/>
                  </a:rPr>
                  <a:t>b) Nêu vị trí tương đối giữa </a:t>
                </a:r>
                <a14:m>
                  <m:oMath xmlns:m="http://schemas.openxmlformats.org/officeDocument/2006/math">
                    <m:r>
                      <a:rPr lang="vi-VN" sz="2000" i="1" smtClean="0">
                        <a:latin typeface="Cambria Math" panose="02040503050406030204" pitchFamily="18" charset="0"/>
                      </a:rPr>
                      <m:t>(</m:t>
                    </m:r>
                    <m:r>
                      <a:rPr lang="vi-VN" sz="2000" i="1" smtClean="0">
                        <a:latin typeface="Cambria Math" panose="02040503050406030204" pitchFamily="18" charset="0"/>
                      </a:rPr>
                      <m:t>𝑃</m:t>
                    </m:r>
                    <m:r>
                      <a:rPr lang="vi-VN" sz="2000" i="1" smtClean="0">
                        <a:latin typeface="Cambria Math" panose="02040503050406030204" pitchFamily="18" charset="0"/>
                      </a:rPr>
                      <m:t>)</m:t>
                    </m:r>
                  </m:oMath>
                </a14:m>
                <a:r>
                  <a:rPr lang="vi-VN" sz="2000">
                    <a:latin typeface="+mn-lt"/>
                  </a:rPr>
                  <a:t> và </a:t>
                </a:r>
                <a14:m>
                  <m:oMath xmlns:m="http://schemas.openxmlformats.org/officeDocument/2006/math">
                    <m:r>
                      <a:rPr lang="vi-VN" sz="2000" i="1" smtClean="0">
                        <a:latin typeface="Cambria Math" panose="02040503050406030204" pitchFamily="18" charset="0"/>
                      </a:rPr>
                      <m:t>(</m:t>
                    </m:r>
                    <m:r>
                      <a:rPr lang="vi-VN" sz="2000" i="1" smtClean="0">
                        <a:latin typeface="Cambria Math" panose="02040503050406030204" pitchFamily="18" charset="0"/>
                      </a:rPr>
                      <m:t>𝑄</m:t>
                    </m:r>
                    <m:r>
                      <a:rPr lang="vi-VN" sz="2000" i="1" smtClean="0">
                        <a:latin typeface="Cambria Math" panose="02040503050406030204" pitchFamily="18" charset="0"/>
                      </a:rPr>
                      <m:t>)</m:t>
                    </m:r>
                  </m:oMath>
                </a14:m>
                <a:r>
                  <a:rPr lang="vi-VN" sz="2000">
                    <a:latin typeface="+mn-lt"/>
                  </a:rPr>
                  <a:t>.</a:t>
                </a:r>
              </a:p>
            </p:txBody>
          </p:sp>
        </mc:Choice>
        <mc:Fallback xmlns="">
          <p:sp>
            <p:nvSpPr>
              <p:cNvPr id="12" name="Rectangle 11"/>
              <p:cNvSpPr>
                <a:spLocks noRot="1" noChangeAspect="1" noMove="1" noResize="1" noEditPoints="1" noAdjustHandles="1" noChangeArrowheads="1" noChangeShapeType="1" noTextEdit="1"/>
              </p:cNvSpPr>
              <p:nvPr/>
            </p:nvSpPr>
            <p:spPr>
              <a:xfrm>
                <a:off x="670862" y="2719790"/>
                <a:ext cx="4555811" cy="1938992"/>
              </a:xfrm>
              <a:prstGeom prst="rect">
                <a:avLst/>
              </a:prstGeom>
              <a:blipFill>
                <a:blip r:embed="rId5"/>
                <a:stretch>
                  <a:fillRect l="-1339" r="-1473" b="-1887"/>
                </a:stretch>
              </a:blipFill>
            </p:spPr>
            <p:txBody>
              <a:bodyPr/>
              <a:lstStyle/>
              <a:p>
                <a:r>
                  <a:rPr lang="en-US">
                    <a:noFill/>
                  </a:rPr>
                  <a:t> </a:t>
                </a:r>
              </a:p>
            </p:txBody>
          </p:sp>
        </mc:Fallback>
      </mc:AlternateContent>
      <p:pic>
        <p:nvPicPr>
          <p:cNvPr id="19" name="Picture 18"/>
          <p:cNvPicPr>
            <a:picLocks noChangeAspect="1"/>
          </p:cNvPicPr>
          <p:nvPr/>
        </p:nvPicPr>
        <p:blipFill>
          <a:blip r:embed="rId6"/>
          <a:stretch>
            <a:fillRect/>
          </a:stretch>
        </p:blipFill>
        <p:spPr>
          <a:xfrm rot="15461742">
            <a:off x="-49623" y="4384273"/>
            <a:ext cx="978535" cy="546828"/>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667130" y="2258567"/>
            <a:ext cx="2599046" cy="2589238"/>
          </a:xfrm>
          <a:prstGeom prst="rect">
            <a:avLst/>
          </a:prstGeom>
        </p:spPr>
      </p:pic>
    </p:spTree>
    <p:extLst>
      <p:ext uri="{BB962C8B-B14F-4D97-AF65-F5344CB8AC3E}">
        <p14:creationId xmlns:p14="http://schemas.microsoft.com/office/powerpoint/2010/main" val="2089068414"/>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1126"/>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206885" y="188007"/>
            <a:ext cx="8730229" cy="4767485"/>
          </a:xfrm>
          <a:prstGeom prst="rect">
            <a:avLst/>
          </a:prstGeom>
        </p:spPr>
      </p:pic>
      <p:grpSp>
        <p:nvGrpSpPr>
          <p:cNvPr id="50" name="Google Shape;1475;p51"/>
          <p:cNvGrpSpPr/>
          <p:nvPr/>
        </p:nvGrpSpPr>
        <p:grpSpPr>
          <a:xfrm rot="18974261">
            <a:off x="17994" y="442684"/>
            <a:ext cx="1029200" cy="410686"/>
            <a:chOff x="10418321" y="-3066640"/>
            <a:chExt cx="949000" cy="333745"/>
          </a:xfrm>
        </p:grpSpPr>
        <p:sp>
          <p:nvSpPr>
            <p:cNvPr id="51" name="Google Shape;1476;p51"/>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477;p51"/>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478;p51"/>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479;p51"/>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480;p51"/>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9" name="Picture 18"/>
          <p:cNvPicPr>
            <a:picLocks noChangeAspect="1"/>
          </p:cNvPicPr>
          <p:nvPr/>
        </p:nvPicPr>
        <p:blipFill>
          <a:blip r:embed="rId4"/>
          <a:stretch>
            <a:fillRect/>
          </a:stretch>
        </p:blipFill>
        <p:spPr>
          <a:xfrm rot="15461742">
            <a:off x="-49623" y="4384273"/>
            <a:ext cx="978535" cy="546828"/>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93268" y="1426509"/>
            <a:ext cx="2599046" cy="2589238"/>
          </a:xfrm>
          <a:prstGeom prst="rect">
            <a:avLst/>
          </a:prstGeom>
        </p:spPr>
      </p:pic>
      <p:sp>
        <p:nvSpPr>
          <p:cNvPr id="16" name="Rectangle 15"/>
          <p:cNvSpPr/>
          <p:nvPr/>
        </p:nvSpPr>
        <p:spPr>
          <a:xfrm>
            <a:off x="4224788" y="555692"/>
            <a:ext cx="694421"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1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3996985" y="1210734"/>
                <a:ext cx="4415495" cy="3159263"/>
              </a:xfrm>
              <a:prstGeom prst="rect">
                <a:avLst/>
              </a:prstGeom>
            </p:spPr>
            <p:txBody>
              <a:bodyPr wrap="square">
                <a:spAutoFit/>
              </a:bodyPr>
              <a:lstStyle/>
              <a:p>
                <a:pPr>
                  <a:lnSpc>
                    <a:spcPct val="170000"/>
                  </a:lnSpc>
                </a:pPr>
                <a:r>
                  <a:rPr lang="en-US" sz="2000" kern="100">
                    <a:latin typeface="+mn-lt"/>
                    <a:ea typeface="Calibri" panose="020F0502020204030204" pitchFamily="34" charset="0"/>
                    <a:cs typeface="Times New Roman" panose="02020603050405020304" pitchFamily="18" charset="0"/>
                  </a:rPr>
                  <a:t>a)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𝑅</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 // (</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𝑄</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a:effectLst/>
                    <a:latin typeface="+mn-lt"/>
                    <a:ea typeface="Calibri" panose="020F0502020204030204" pitchFamily="34" charset="0"/>
                    <a:cs typeface="Times New Roman" panose="02020603050405020304" pitchFamily="18" charset="0"/>
                  </a:rPr>
                  <a:t> </a:t>
                </a:r>
                <a14:m>
                  <m:oMath xmlns:m="http://schemas.openxmlformats.org/officeDocument/2006/math">
                    <m:r>
                      <m:rPr>
                        <m:sty m:val="p"/>
                      </m:rPr>
                      <a:rPr lang="en-US" sz="2000" kern="100">
                        <a:effectLst/>
                        <a:latin typeface="Cambria Math" panose="02040503050406030204" pitchFamily="18" charset="0"/>
                        <a:ea typeface="Calibri" panose="020F0502020204030204" pitchFamily="34" charset="0"/>
                        <a:cs typeface="Times New Roman" panose="02020603050405020304" pitchFamily="18" charset="0"/>
                      </a:rPr>
                      <m:t>Δ</m:t>
                    </m:r>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a:effectLst/>
                    <a:latin typeface="+mn-lt"/>
                    <a:ea typeface="Calibri" panose="020F0502020204030204" pitchFamily="34" charset="0"/>
                    <a:cs typeface="Times New Roman" panose="02020603050405020304" pitchFamily="18" charset="0"/>
                  </a:rPr>
                  <a:t> (Q) </a:t>
                </a:r>
                <a14:m>
                  <m:oMath xmlns:m="http://schemas.openxmlformats.org/officeDocument/2006/math">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kern="100">
                        <a:effectLst/>
                        <a:latin typeface="Cambria Math" panose="02040503050406030204" pitchFamily="18" charset="0"/>
                        <a:ea typeface="Calibri" panose="020F0502020204030204" pitchFamily="34" charset="0"/>
                        <a:cs typeface="Times New Roman" panose="02020603050405020304" pitchFamily="18" charset="0"/>
                      </a:rPr>
                      <m:t>Δ</m:t>
                    </m:r>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𝑅</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2000" kern="100">
                  <a:effectLst/>
                  <a:latin typeface="+mn-lt"/>
                  <a:ea typeface="Calibri" panose="020F0502020204030204" pitchFamily="34" charset="0"/>
                  <a:cs typeface="Times New Roman" panose="02020603050405020304" pitchFamily="18" charset="0"/>
                </a:endParaRPr>
              </a:p>
              <a:p>
                <a:pPr>
                  <a:lnSpc>
                    <a:spcPct val="170000"/>
                  </a:lnSpc>
                </a:pPr>
                <a:r>
                  <a:rPr lang="en-US" sz="2000" kern="100">
                    <a:effectLst/>
                    <a:latin typeface="+mn-lt"/>
                    <a:ea typeface="Calibri" panose="020F0502020204030204" pitchFamily="34" charset="0"/>
                    <a:cs typeface="Times New Roman" panose="02020603050405020304" pitchFamily="18" charset="0"/>
                  </a:rPr>
                  <a:t>Mà </a:t>
                </a:r>
                <a14:m>
                  <m:oMath xmlns:m="http://schemas.openxmlformats.org/officeDocument/2006/math">
                    <m:r>
                      <m:rPr>
                        <m:sty m:val="p"/>
                      </m:rPr>
                      <a:rPr lang="en-US" sz="2000" kern="100">
                        <a:effectLst/>
                        <a:latin typeface="Cambria Math" panose="02040503050406030204" pitchFamily="18" charset="0"/>
                        <a:ea typeface="Calibri" panose="020F0502020204030204" pitchFamily="34" charset="0"/>
                        <a:cs typeface="Times New Roman" panose="02020603050405020304" pitchFamily="18" charset="0"/>
                      </a:rPr>
                      <m:t>Δ</m:t>
                    </m:r>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kern="100">
                        <a:effectLst/>
                        <a:latin typeface="Cambria Math" panose="02040503050406030204" pitchFamily="18" charset="0"/>
                        <a:ea typeface="Calibri" panose="020F0502020204030204" pitchFamily="34" charset="0"/>
                        <a:cs typeface="Times New Roman" panose="02020603050405020304" pitchFamily="18" charset="0"/>
                      </a:rPr>
                      <m:t>P</m:t>
                    </m:r>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a:effectLst/>
                    <a:latin typeface="+mn-lt"/>
                    <a:ea typeface="Calibri" panose="020F0502020204030204" pitchFamily="34" charset="0"/>
                    <a:cs typeface="Times New Roman" panose="02020603050405020304" pitchFamily="18" charset="0"/>
                  </a:rPr>
                  <a:t> và </a:t>
                </a:r>
                <a14:m>
                  <m:oMath xmlns:m="http://schemas.openxmlformats.org/officeDocument/2006/math">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kern="100">
                        <a:effectLst/>
                        <a:latin typeface="Cambria Math" panose="02040503050406030204" pitchFamily="18" charset="0"/>
                        <a:ea typeface="Calibri" panose="020F0502020204030204" pitchFamily="34" charset="0"/>
                        <a:cs typeface="Times New Roman" panose="02020603050405020304" pitchFamily="18" charset="0"/>
                      </a:rPr>
                      <m:t>R</m:t>
                    </m:r>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kern="100">
                        <a:effectLst/>
                        <a:latin typeface="Cambria Math" panose="02040503050406030204" pitchFamily="18" charset="0"/>
                        <a:ea typeface="Calibri" panose="020F0502020204030204" pitchFamily="34" charset="0"/>
                        <a:cs typeface="Times New Roman" panose="02020603050405020304" pitchFamily="18" charset="0"/>
                      </a:rPr>
                      <m:t>Q</m:t>
                    </m:r>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a:effectLst/>
                    <a:latin typeface="+mn-lt"/>
                    <a:ea typeface="Calibri" panose="020F0502020204030204" pitchFamily="34" charset="0"/>
                    <a:cs typeface="Times New Roman" panose="02020603050405020304" pitchFamily="18" charset="0"/>
                  </a:rPr>
                  <a:t> là 2 mặt phẳng cùng đi qua O.</a:t>
                </a:r>
              </a:p>
              <a:p>
                <a:pPr>
                  <a:lnSpc>
                    <a:spcPct val="170000"/>
                  </a:lnSpc>
                </a:pPr>
                <a14:m>
                  <m:oMath xmlns:m="http://schemas.openxmlformats.org/officeDocument/2006/math">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𝑅</m:t>
                    </m:r>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a:effectLst/>
                    <a:latin typeface="+mn-lt"/>
                    <a:ea typeface="Calibri" panose="020F0502020204030204" pitchFamily="34" charset="0"/>
                    <a:cs typeface="Times New Roman" panose="02020603050405020304" pitchFamily="18" charset="0"/>
                  </a:rPr>
                  <a:t> trùng </a:t>
                </a:r>
                <a14:m>
                  <m:oMath xmlns:m="http://schemas.openxmlformats.org/officeDocument/2006/math">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𝑃</m:t>
                    </m:r>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2000" kern="100">
                  <a:effectLst/>
                  <a:latin typeface="+mn-lt"/>
                  <a:ea typeface="Calibri" panose="020F0502020204030204" pitchFamily="34" charset="0"/>
                  <a:cs typeface="Times New Roman" panose="02020603050405020304" pitchFamily="18" charset="0"/>
                </a:endParaRPr>
              </a:p>
              <a:p>
                <a:pPr>
                  <a:lnSpc>
                    <a:spcPct val="170000"/>
                  </a:lnSpc>
                </a:pPr>
                <a:r>
                  <a:rPr lang="en-US" sz="2000" kern="100">
                    <a:effectLst/>
                    <a:latin typeface="+mn-lt"/>
                    <a:ea typeface="Calibri" panose="020F0502020204030204" pitchFamily="34" charset="0"/>
                    <a:cs typeface="Times New Roman" panose="02020603050405020304" pitchFamily="18" charset="0"/>
                  </a:rPr>
                  <a:t>b) </a:t>
                </a:r>
                <a14:m>
                  <m:oMath xmlns:m="http://schemas.openxmlformats.org/officeDocument/2006/math">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kern="100">
                        <a:effectLst/>
                        <a:latin typeface="Cambria Math" panose="02040503050406030204" pitchFamily="18" charset="0"/>
                        <a:ea typeface="Calibri" panose="020F0502020204030204" pitchFamily="34" charset="0"/>
                        <a:cs typeface="Times New Roman" panose="02020603050405020304" pitchFamily="18" charset="0"/>
                      </a:rPr>
                      <m:t>R</m:t>
                    </m:r>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kern="100">
                        <a:effectLst/>
                        <a:latin typeface="Cambria Math" panose="02040503050406030204" pitchFamily="18" charset="0"/>
                        <a:ea typeface="Calibri" panose="020F0502020204030204" pitchFamily="34" charset="0"/>
                        <a:cs typeface="Times New Roman" panose="02020603050405020304" pitchFamily="18" charset="0"/>
                      </a:rPr>
                      <m:t>Q</m:t>
                    </m:r>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a:effectLst/>
                    <a:latin typeface="+mn-lt"/>
                    <a:ea typeface="Calibri" panose="020F0502020204030204" pitchFamily="34" charset="0"/>
                    <a:cs typeface="Times New Roman" panose="02020603050405020304" pitchFamily="18" charset="0"/>
                  </a:rPr>
                  <a:t> mà </a:t>
                </a:r>
                <a14:m>
                  <m:oMath xmlns:m="http://schemas.openxmlformats.org/officeDocument/2006/math">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kern="100">
                        <a:effectLst/>
                        <a:latin typeface="Cambria Math" panose="02040503050406030204" pitchFamily="18" charset="0"/>
                        <a:ea typeface="Calibri" panose="020F0502020204030204" pitchFamily="34" charset="0"/>
                        <a:cs typeface="Times New Roman" panose="02020603050405020304" pitchFamily="18" charset="0"/>
                      </a:rPr>
                      <m:t>R</m:t>
                    </m:r>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a:effectLst/>
                    <a:latin typeface="+mn-lt"/>
                    <a:ea typeface="Calibri" panose="020F0502020204030204" pitchFamily="34" charset="0"/>
                    <a:cs typeface="Times New Roman" panose="02020603050405020304" pitchFamily="18" charset="0"/>
                  </a:rPr>
                  <a:t> trùng </a:t>
                </a:r>
                <a14:m>
                  <m:oMath xmlns:m="http://schemas.openxmlformats.org/officeDocument/2006/math">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kern="100">
                        <a:effectLst/>
                        <a:latin typeface="Cambria Math" panose="02040503050406030204" pitchFamily="18" charset="0"/>
                        <a:ea typeface="Calibri" panose="020F0502020204030204" pitchFamily="34" charset="0"/>
                        <a:cs typeface="Times New Roman" panose="02020603050405020304" pitchFamily="18" charset="0"/>
                      </a:rPr>
                      <m:t>P</m:t>
                    </m:r>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a:effectLst/>
                    <a:latin typeface="+mn-lt"/>
                    <a:ea typeface="Calibri" panose="020F0502020204030204" pitchFamily="34" charset="0"/>
                    <a:cs typeface="Times New Roman" panose="02020603050405020304" pitchFamily="18" charset="0"/>
                  </a:rPr>
                  <a:t> nên </a:t>
                </a:r>
                <a14:m>
                  <m:oMath xmlns:m="http://schemas.openxmlformats.org/officeDocument/2006/math">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kern="100">
                        <a:effectLst/>
                        <a:latin typeface="Cambria Math" panose="02040503050406030204" pitchFamily="18" charset="0"/>
                        <a:ea typeface="Calibri" panose="020F0502020204030204" pitchFamily="34" charset="0"/>
                        <a:cs typeface="Times New Roman" panose="02020603050405020304" pitchFamily="18" charset="0"/>
                      </a:rPr>
                      <m:t>P</m:t>
                    </m:r>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kern="100">
                        <a:effectLst/>
                        <a:latin typeface="Cambria Math" panose="02040503050406030204" pitchFamily="18" charset="0"/>
                        <a:ea typeface="Calibri" panose="020F0502020204030204" pitchFamily="34" charset="0"/>
                        <a:cs typeface="Times New Roman" panose="02020603050405020304" pitchFamily="18" charset="0"/>
                      </a:rPr>
                      <m:t>Q</m:t>
                    </m:r>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a:effectLst/>
                    <a:latin typeface="+mn-lt"/>
                    <a:ea typeface="Malgun Gothic" panose="020B0503020000020004" pitchFamily="34" charset="-127"/>
                    <a:cs typeface="Times New Roman" panose="02020603050405020304" pitchFamily="18" charset="0"/>
                  </a:rPr>
                  <a:t>.</a:t>
                </a:r>
                <a:endParaRPr lang="en-US" sz="2000" kern="100">
                  <a:effectLst/>
                  <a:latin typeface="+mn-l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996985" y="1210734"/>
                <a:ext cx="4415495" cy="3159263"/>
              </a:xfrm>
              <a:prstGeom prst="rect">
                <a:avLst/>
              </a:prstGeom>
              <a:blipFill>
                <a:blip r:embed="rId7"/>
                <a:stretch>
                  <a:fillRect l="-1519" r="-2901" b="-2703"/>
                </a:stretch>
              </a:blipFill>
            </p:spPr>
            <p:txBody>
              <a:bodyPr/>
              <a:lstStyle/>
              <a:p>
                <a:r>
                  <a:rPr lang="en-US">
                    <a:noFill/>
                  </a:rPr>
                  <a:t> </a:t>
                </a:r>
              </a:p>
            </p:txBody>
          </p:sp>
        </mc:Fallback>
      </mc:AlternateContent>
    </p:spTree>
    <p:extLst>
      <p:ext uri="{BB962C8B-B14F-4D97-AF65-F5344CB8AC3E}">
        <p14:creationId xmlns:p14="http://schemas.microsoft.com/office/powerpoint/2010/main" val="154941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up)">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left)">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anim calcmode="lin" valueType="num">
                                      <p:cBhvr>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2"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39"/>
          <p:cNvSpPr txBox="1">
            <a:spLocks noGrp="1"/>
          </p:cNvSpPr>
          <p:nvPr>
            <p:ph type="title"/>
          </p:nvPr>
        </p:nvSpPr>
        <p:spPr>
          <a:xfrm>
            <a:off x="688340" y="602031"/>
            <a:ext cx="7717500" cy="523200"/>
          </a:xfrm>
          <a:prstGeom prst="rect">
            <a:avLst/>
          </a:prstGeom>
        </p:spPr>
        <p:txBody>
          <a:bodyPr spcFirstLastPara="1" wrap="square" lIns="91425" tIns="91425" rIns="91425" bIns="91425" anchor="t" anchorCtr="0">
            <a:noAutofit/>
          </a:bodyPr>
          <a:lstStyle/>
          <a:p>
            <a:pPr lvl="0"/>
            <a:r>
              <a:rPr lang="en-US" sz="3500" b="1">
                <a:solidFill>
                  <a:srgbClr val="C00000"/>
                </a:solidFill>
                <a:latin typeface="+mj-lt"/>
              </a:rPr>
              <a:t>NỘI DUNG BÀI HỌC</a:t>
            </a:r>
          </a:p>
        </p:txBody>
      </p:sp>
      <p:sp>
        <p:nvSpPr>
          <p:cNvPr id="914" name="Google Shape;914;p39"/>
          <p:cNvSpPr txBox="1">
            <a:spLocks noGrp="1"/>
          </p:cNvSpPr>
          <p:nvPr>
            <p:ph type="title" idx="3"/>
          </p:nvPr>
        </p:nvSpPr>
        <p:spPr>
          <a:xfrm>
            <a:off x="1172902" y="1523547"/>
            <a:ext cx="647583" cy="55580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b="1">
                <a:latin typeface="+mj-lt"/>
              </a:rPr>
              <a:t>01</a:t>
            </a:r>
            <a:endParaRPr sz="3000" b="1">
              <a:latin typeface="+mj-lt"/>
            </a:endParaRPr>
          </a:p>
        </p:txBody>
      </p:sp>
      <p:sp>
        <p:nvSpPr>
          <p:cNvPr id="13" name="Rectangle 12"/>
          <p:cNvSpPr/>
          <p:nvPr/>
        </p:nvSpPr>
        <p:spPr>
          <a:xfrm>
            <a:off x="2074601" y="1595657"/>
            <a:ext cx="5521063" cy="430887"/>
          </a:xfrm>
          <a:prstGeom prst="rect">
            <a:avLst/>
          </a:prstGeom>
        </p:spPr>
        <p:txBody>
          <a:bodyPr wrap="none">
            <a:spAutoFit/>
          </a:bodyPr>
          <a:lstStyle/>
          <a:p>
            <a:pPr lvl="0" algn="ctr">
              <a:buClr>
                <a:srgbClr val="014040"/>
              </a:buClr>
              <a:buSzPts val="4600"/>
            </a:pPr>
            <a:r>
              <a:rPr lang="vi-VN" sz="2200" b="1">
                <a:solidFill>
                  <a:srgbClr val="014040"/>
                </a:solidFill>
                <a:sym typeface="DM Sans SemiBold"/>
              </a:rPr>
              <a:t>Đường thẳng vuông góc với mặt phẳng</a:t>
            </a:r>
            <a:endParaRPr lang="en" sz="2200" b="1">
              <a:solidFill>
                <a:srgbClr val="014040"/>
              </a:solidFill>
              <a:sym typeface="DM Sans SemiBold"/>
            </a:endParaRPr>
          </a:p>
        </p:txBody>
      </p:sp>
      <p:sp>
        <p:nvSpPr>
          <p:cNvPr id="33" name="Rectangle 32"/>
          <p:cNvSpPr/>
          <p:nvPr/>
        </p:nvSpPr>
        <p:spPr>
          <a:xfrm>
            <a:off x="2074601" y="2583464"/>
            <a:ext cx="1443024" cy="430887"/>
          </a:xfrm>
          <a:prstGeom prst="rect">
            <a:avLst/>
          </a:prstGeom>
        </p:spPr>
        <p:txBody>
          <a:bodyPr wrap="none">
            <a:spAutoFit/>
          </a:bodyPr>
          <a:lstStyle/>
          <a:p>
            <a:pPr lvl="0" algn="ctr">
              <a:buClr>
                <a:srgbClr val="014040"/>
              </a:buClr>
              <a:buSzPts val="4600"/>
            </a:pPr>
            <a:r>
              <a:rPr lang="en" sz="2200" b="1">
                <a:solidFill>
                  <a:srgbClr val="014040"/>
                </a:solidFill>
                <a:sym typeface="DM Sans SemiBold"/>
              </a:rPr>
              <a:t>Tính chất</a:t>
            </a:r>
          </a:p>
        </p:txBody>
      </p:sp>
      <p:sp>
        <p:nvSpPr>
          <p:cNvPr id="41" name="Google Shape;914;p39"/>
          <p:cNvSpPr txBox="1">
            <a:spLocks noGrp="1"/>
          </p:cNvSpPr>
          <p:nvPr>
            <p:ph type="title" idx="3"/>
          </p:nvPr>
        </p:nvSpPr>
        <p:spPr>
          <a:xfrm>
            <a:off x="1172902" y="2521004"/>
            <a:ext cx="647583" cy="55580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b="1">
                <a:latin typeface="+mj-lt"/>
              </a:rPr>
              <a:t>02</a:t>
            </a:r>
            <a:endParaRPr sz="3000" b="1">
              <a:latin typeface="+mj-lt"/>
            </a:endParaRPr>
          </a:p>
        </p:txBody>
      </p:sp>
      <p:pic>
        <p:nvPicPr>
          <p:cNvPr id="2" name="Picture 1"/>
          <p:cNvPicPr>
            <a:picLocks noChangeAspect="1"/>
          </p:cNvPicPr>
          <p:nvPr/>
        </p:nvPicPr>
        <p:blipFill>
          <a:blip r:embed="rId3"/>
          <a:stretch>
            <a:fillRect/>
          </a:stretch>
        </p:blipFill>
        <p:spPr>
          <a:xfrm>
            <a:off x="404549" y="444133"/>
            <a:ext cx="567581" cy="345576"/>
          </a:xfrm>
          <a:prstGeom prst="rect">
            <a:avLst/>
          </a:prstGeom>
        </p:spPr>
      </p:pic>
      <p:sp>
        <p:nvSpPr>
          <p:cNvPr id="20" name="Rectangle 19"/>
          <p:cNvSpPr/>
          <p:nvPr/>
        </p:nvSpPr>
        <p:spPr>
          <a:xfrm>
            <a:off x="2074601" y="3238520"/>
            <a:ext cx="6125740" cy="1107996"/>
          </a:xfrm>
          <a:prstGeom prst="rect">
            <a:avLst/>
          </a:prstGeom>
        </p:spPr>
        <p:txBody>
          <a:bodyPr wrap="square">
            <a:spAutoFit/>
          </a:bodyPr>
          <a:lstStyle/>
          <a:p>
            <a:pPr lvl="0" algn="just">
              <a:lnSpc>
                <a:spcPct val="150000"/>
              </a:lnSpc>
              <a:buClr>
                <a:srgbClr val="014040"/>
              </a:buClr>
              <a:buSzPts val="4600"/>
            </a:pPr>
            <a:r>
              <a:rPr lang="vi-VN" sz="2200" b="1">
                <a:solidFill>
                  <a:srgbClr val="014040"/>
                </a:solidFill>
                <a:sym typeface="DM Sans SemiBold"/>
              </a:rPr>
              <a:t>Liên hệ giữa quan hệ song song và quan hệ vuông góc của đường thẳng và mặt phẳng</a:t>
            </a:r>
            <a:endParaRPr lang="en" sz="2200" b="1">
              <a:solidFill>
                <a:srgbClr val="014040"/>
              </a:solidFill>
              <a:sym typeface="DM Sans SemiBold"/>
            </a:endParaRPr>
          </a:p>
        </p:txBody>
      </p:sp>
      <p:sp>
        <p:nvSpPr>
          <p:cNvPr id="21" name="Google Shape;914;p39"/>
          <p:cNvSpPr txBox="1">
            <a:spLocks noGrp="1"/>
          </p:cNvSpPr>
          <p:nvPr>
            <p:ph type="title" idx="3"/>
          </p:nvPr>
        </p:nvSpPr>
        <p:spPr>
          <a:xfrm>
            <a:off x="1172901" y="3526774"/>
            <a:ext cx="647583" cy="55580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b="1">
                <a:latin typeface="+mj-lt"/>
              </a:rPr>
              <a:t>03</a:t>
            </a:r>
            <a:endParaRPr sz="3000" b="1">
              <a:latin typeface="+mj-lt"/>
            </a:endParaRPr>
          </a:p>
        </p:txBody>
      </p:sp>
      <p:pic>
        <p:nvPicPr>
          <p:cNvPr id="3" name="Picture 2"/>
          <p:cNvPicPr>
            <a:picLocks noChangeAspect="1"/>
          </p:cNvPicPr>
          <p:nvPr/>
        </p:nvPicPr>
        <p:blipFill>
          <a:blip r:embed="rId4"/>
          <a:stretch>
            <a:fillRect/>
          </a:stretch>
        </p:blipFill>
        <p:spPr>
          <a:xfrm>
            <a:off x="7455605" y="602031"/>
            <a:ext cx="1139755" cy="1805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11"/>
                                        </p:tgtEl>
                                        <p:attrNameLst>
                                          <p:attrName>style.visibility</p:attrName>
                                        </p:attrNameLst>
                                      </p:cBhvr>
                                      <p:to>
                                        <p:strVal val="visible"/>
                                      </p:to>
                                    </p:set>
                                    <p:animEffect transition="in" filter="barn(inVertical)">
                                      <p:cBhvr>
                                        <p:cTn id="7" dur="500"/>
                                        <p:tgtEl>
                                          <p:spTgt spid="9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14"/>
                                        </p:tgtEl>
                                        <p:attrNameLst>
                                          <p:attrName>style.visibility</p:attrName>
                                        </p:attrNameLst>
                                      </p:cBhvr>
                                      <p:to>
                                        <p:strVal val="visible"/>
                                      </p:to>
                                    </p:set>
                                    <p:animEffect transition="in" filter="wipe(down)">
                                      <p:cBhvr>
                                        <p:cTn id="11" dur="500"/>
                                        <p:tgtEl>
                                          <p:spTgt spid="91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randombar(horizontal)">
                                      <p:cBhvr>
                                        <p:cTn id="18" dur="500"/>
                                        <p:tgtEl>
                                          <p:spTgt spid="4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randombar(horizontal)">
                                      <p:cBhvr>
                                        <p:cTn id="21" dur="500"/>
                                        <p:tgtEl>
                                          <p:spTgt spid="33"/>
                                        </p:tgtEl>
                                      </p:cBhvr>
                                    </p:animEffect>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anim calcmode="lin" valueType="num">
                                      <p:cBhvr>
                                        <p:cTn id="26" dur="500" fill="hold"/>
                                        <p:tgtEl>
                                          <p:spTgt spid="21"/>
                                        </p:tgtEl>
                                        <p:attrNameLst>
                                          <p:attrName>ppt_x</p:attrName>
                                        </p:attrNameLst>
                                      </p:cBhvr>
                                      <p:tavLst>
                                        <p:tav tm="0">
                                          <p:val>
                                            <p:strVal val="#ppt_x"/>
                                          </p:val>
                                        </p:tav>
                                        <p:tav tm="100000">
                                          <p:val>
                                            <p:strVal val="#ppt_x"/>
                                          </p:val>
                                        </p:tav>
                                      </p:tavLst>
                                    </p:anim>
                                    <p:anim calcmode="lin" valueType="num">
                                      <p:cBhvr>
                                        <p:cTn id="27" dur="500" fill="hold"/>
                                        <p:tgtEl>
                                          <p:spTgt spid="21"/>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anim calcmode="lin" valueType="num">
                                      <p:cBhvr>
                                        <p:cTn id="31" dur="500" fill="hold"/>
                                        <p:tgtEl>
                                          <p:spTgt spid="20"/>
                                        </p:tgtEl>
                                        <p:attrNameLst>
                                          <p:attrName>ppt_x</p:attrName>
                                        </p:attrNameLst>
                                      </p:cBhvr>
                                      <p:tavLst>
                                        <p:tav tm="0">
                                          <p:val>
                                            <p:strVal val="#ppt_x"/>
                                          </p:val>
                                        </p:tav>
                                        <p:tav tm="100000">
                                          <p:val>
                                            <p:strVal val="#ppt_x"/>
                                          </p:val>
                                        </p:tav>
                                      </p:tavLst>
                                    </p:anim>
                                    <p:anim calcmode="lin" valueType="num">
                                      <p:cBhvr>
                                        <p:cTn id="32"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 grpId="0"/>
      <p:bldP spid="914" grpId="0" animBg="1"/>
      <p:bldP spid="13" grpId="0"/>
      <p:bldP spid="33" grpId="0"/>
      <p:bldP spid="41" grpId="0" animBg="1"/>
      <p:bldP spid="20" grpId="0"/>
      <p:bldP spid="2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grpSp>
        <p:nvGrpSpPr>
          <p:cNvPr id="1293" name="Google Shape;1293;p48"/>
          <p:cNvGrpSpPr/>
          <p:nvPr/>
        </p:nvGrpSpPr>
        <p:grpSpPr>
          <a:xfrm rot="19723911">
            <a:off x="109871" y="359284"/>
            <a:ext cx="1551844" cy="549127"/>
            <a:chOff x="10418321" y="-3066640"/>
            <a:chExt cx="949000" cy="333745"/>
          </a:xfrm>
        </p:grpSpPr>
        <p:sp>
          <p:nvSpPr>
            <p:cNvPr id="1294" name="Google Shape;1294;p4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4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4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4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4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0" name="Google Shape;2540;p49"/>
          <p:cNvSpPr txBox="1">
            <a:spLocks/>
          </p:cNvSpPr>
          <p:nvPr/>
        </p:nvSpPr>
        <p:spPr>
          <a:xfrm>
            <a:off x="2967061" y="633847"/>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US" sz="3000" b="1" i="0" u="none" strike="noStrike" kern="0" cap="none" spc="0" normalizeH="0" baseline="0" noProof="0">
                <a:ln>
                  <a:noFill/>
                </a:ln>
                <a:solidFill>
                  <a:srgbClr val="C00000"/>
                </a:solidFill>
                <a:effectLst/>
                <a:uLnTx/>
                <a:uFillTx/>
                <a:latin typeface="Arial" panose="020B0604020202020204" pitchFamily="34" charset="0"/>
                <a:cs typeface="Maven Pro ExtraBold"/>
                <a:sym typeface="Maven Pro ExtraBold"/>
              </a:rPr>
              <a:t>KẾT LUẬN</a:t>
            </a:r>
            <a:endParaRPr kumimoji="0" lang="vi-VN" sz="3000" b="1" i="0" u="none" strike="noStrike" kern="0" cap="none" spc="0" normalizeH="0" baseline="0" noProof="0">
              <a:ln>
                <a:noFill/>
              </a:ln>
              <a:solidFill>
                <a:srgbClr val="C00000"/>
              </a:solidFill>
              <a:effectLst/>
              <a:uLnTx/>
              <a:uFillTx/>
              <a:latin typeface="Arial" panose="020B0604020202020204" pitchFamily="34" charset="0"/>
              <a:cs typeface="Maven Pro ExtraBold"/>
              <a:sym typeface="Maven Pro ExtraBold"/>
            </a:endParaRPr>
          </a:p>
        </p:txBody>
      </p:sp>
      <mc:AlternateContent xmlns:mc="http://schemas.openxmlformats.org/markup-compatibility/2006" xmlns:a14="http://schemas.microsoft.com/office/drawing/2010/main">
        <mc:Choice Requires="a14">
          <p:sp>
            <p:nvSpPr>
              <p:cNvPr id="61" name="Rectangle 60"/>
              <p:cNvSpPr/>
              <p:nvPr/>
            </p:nvSpPr>
            <p:spPr>
              <a:xfrm>
                <a:off x="1054323" y="1447279"/>
                <a:ext cx="7036940" cy="2926442"/>
              </a:xfrm>
              <a:prstGeom prst="rect">
                <a:avLst/>
              </a:prstGeom>
              <a:solidFill>
                <a:srgbClr val="BFDBF7"/>
              </a:solidFill>
              <a:ln w="25400" cap="flat" cmpd="sng" algn="ctr">
                <a:solidFill>
                  <a:srgbClr val="FFFFFF"/>
                </a:solidFill>
                <a:prstDash val="solid"/>
              </a:ln>
              <a:effectLst/>
            </p:spPr>
            <p:txBody>
              <a:bodyPr wrap="square">
                <a:spAutoFit/>
              </a:bodyPr>
              <a:lstStyle/>
              <a:p>
                <a:pPr marL="342900" indent="-342900" algn="just">
                  <a:lnSpc>
                    <a:spcPct val="150000"/>
                  </a:lnSpc>
                  <a:spcBef>
                    <a:spcPts val="600"/>
                  </a:spcBef>
                  <a:spcAft>
                    <a:spcPts val="800"/>
                  </a:spcAft>
                  <a:buFontTx/>
                  <a:buChar char="-"/>
                </a:pPr>
                <a:r>
                  <a:rPr lang="nl-NL" sz="2300" kern="100">
                    <a:latin typeface="+mn-lt"/>
                    <a:ea typeface="Malgun Gothic" panose="020B0503020000020004" pitchFamily="34" charset="-127"/>
                    <a:cs typeface="Times New Roman" panose="02020603050405020304" pitchFamily="18" charset="0"/>
                  </a:rPr>
                  <a:t>Nếu đường thẳng </a:t>
                </a:r>
                <a14:m>
                  <m:oMath xmlns:m="http://schemas.openxmlformats.org/officeDocument/2006/math">
                    <m:r>
                      <a:rPr lang="nl-NL" sz="23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nl-NL" sz="2300" kern="100">
                    <a:effectLst/>
                    <a:latin typeface="+mn-lt"/>
                    <a:ea typeface="Malgun Gothic" panose="020B0503020000020004" pitchFamily="34" charset="-127"/>
                    <a:cs typeface="Times New Roman" panose="02020603050405020304" pitchFamily="18" charset="0"/>
                  </a:rPr>
                  <a:t> vuông góc với mặt phẳng </a:t>
                </a:r>
                <a14:m>
                  <m:oMath xmlns:m="http://schemas.openxmlformats.org/officeDocument/2006/math">
                    <m:d>
                      <m:dPr>
                        <m:ctrlPr>
                          <a:rPr lang="en-US" sz="23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2300" i="1" kern="100">
                            <a:effectLst/>
                            <a:latin typeface="Cambria Math" panose="02040503050406030204" pitchFamily="18" charset="0"/>
                            <a:ea typeface="Malgun Gothic" panose="020B0503020000020004" pitchFamily="34" charset="-127"/>
                            <a:cs typeface="Times New Roman" panose="02020603050405020304" pitchFamily="18" charset="0"/>
                          </a:rPr>
                          <m:t>𝑃</m:t>
                        </m:r>
                      </m:e>
                    </m:d>
                  </m:oMath>
                </a14:m>
                <a:r>
                  <a:rPr lang="nl-NL" sz="2300" kern="100">
                    <a:effectLst/>
                    <a:latin typeface="+mn-lt"/>
                    <a:ea typeface="Malgun Gothic" panose="020B0503020000020004" pitchFamily="34" charset="-127"/>
                    <a:cs typeface="Times New Roman" panose="02020603050405020304" pitchFamily="18" charset="0"/>
                  </a:rPr>
                  <a:t> thì </a:t>
                </a:r>
                <a14:m>
                  <m:oMath xmlns:m="http://schemas.openxmlformats.org/officeDocument/2006/math">
                    <m:r>
                      <a:rPr lang="nl-NL" sz="23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nl-NL" sz="2300" kern="100">
                    <a:effectLst/>
                    <a:latin typeface="+mn-lt"/>
                    <a:ea typeface="Malgun Gothic" panose="020B0503020000020004" pitchFamily="34" charset="-127"/>
                    <a:cs typeface="Times New Roman" panose="02020603050405020304" pitchFamily="18" charset="0"/>
                  </a:rPr>
                  <a:t> cũng vuông góc với các mặt phẳng song song với </a:t>
                </a:r>
                <a14:m>
                  <m:oMath xmlns:m="http://schemas.openxmlformats.org/officeDocument/2006/math">
                    <m:d>
                      <m:dPr>
                        <m:ctrlPr>
                          <a:rPr lang="nl-NL" sz="23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2300" i="1" kern="100">
                            <a:effectLst/>
                            <a:latin typeface="Cambria Math" panose="02040503050406030204" pitchFamily="18" charset="0"/>
                            <a:ea typeface="Malgun Gothic" panose="020B0503020000020004" pitchFamily="34" charset="-127"/>
                            <a:cs typeface="Times New Roman" panose="02020603050405020304" pitchFamily="18" charset="0"/>
                          </a:rPr>
                          <m:t>𝑃</m:t>
                        </m:r>
                      </m:e>
                    </m:d>
                    <m:r>
                      <a:rPr lang="nl-NL" sz="23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2300" kern="100">
                  <a:effectLst/>
                  <a:latin typeface="+mn-lt"/>
                  <a:ea typeface="Malgun Gothic" panose="020B0503020000020004" pitchFamily="34" charset="-127"/>
                  <a:cs typeface="Times New Roman" panose="02020603050405020304" pitchFamily="18" charset="0"/>
                </a:endParaRPr>
              </a:p>
              <a:p>
                <a:pPr marL="342900" indent="-342900" algn="just">
                  <a:lnSpc>
                    <a:spcPct val="150000"/>
                  </a:lnSpc>
                  <a:spcBef>
                    <a:spcPts val="600"/>
                  </a:spcBef>
                  <a:spcAft>
                    <a:spcPts val="800"/>
                  </a:spcAft>
                  <a:buFontTx/>
                  <a:buChar char="-"/>
                </a:pPr>
                <a:r>
                  <a:rPr lang="nl-NL" sz="2300" kern="100">
                    <a:effectLst/>
                    <a:latin typeface="+mn-lt"/>
                    <a:ea typeface="Malgun Gothic" panose="020B0503020000020004" pitchFamily="34" charset="-127"/>
                    <a:cs typeface="Times New Roman" panose="02020603050405020304" pitchFamily="18" charset="0"/>
                  </a:rPr>
                  <a:t>Hai mặt phẳng phân biệt cùng vuông góc với một đường thẳng thì song song với nhau.</a:t>
                </a:r>
                <a:endParaRPr lang="en-US" sz="2300" kern="100">
                  <a:effectLst/>
                  <a:latin typeface="+mn-lt"/>
                  <a:ea typeface="Calibri" panose="020F0502020204030204" pitchFamily="34" charset="0"/>
                  <a:cs typeface="Times New Roman" panose="02020603050405020304" pitchFamily="18" charset="0"/>
                </a:endParaRPr>
              </a:p>
            </p:txBody>
          </p:sp>
        </mc:Choice>
        <mc:Fallback xmlns="">
          <p:sp>
            <p:nvSpPr>
              <p:cNvPr id="61" name="Rectangle 60"/>
              <p:cNvSpPr>
                <a:spLocks noRot="1" noChangeAspect="1" noMove="1" noResize="1" noEditPoints="1" noAdjustHandles="1" noChangeArrowheads="1" noChangeShapeType="1" noTextEdit="1"/>
              </p:cNvSpPr>
              <p:nvPr/>
            </p:nvSpPr>
            <p:spPr>
              <a:xfrm>
                <a:off x="1054323" y="1447279"/>
                <a:ext cx="7036940" cy="2926442"/>
              </a:xfrm>
              <a:prstGeom prst="rect">
                <a:avLst/>
              </a:prstGeom>
              <a:blipFill>
                <a:blip r:embed="rId3"/>
                <a:stretch>
                  <a:fillRect l="-864" r="-1036" b="-1033"/>
                </a:stretch>
              </a:blipFill>
              <a:ln w="25400" cap="flat" cmpd="sng" algn="ctr">
                <a:solidFill>
                  <a:srgbClr val="FFFFFF"/>
                </a:solidFill>
                <a:prstDash val="solid"/>
              </a:ln>
              <a:effectLst/>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rot="1718490">
            <a:off x="7991021" y="3775496"/>
            <a:ext cx="694543" cy="845805"/>
          </a:xfrm>
          <a:prstGeom prst="rect">
            <a:avLst/>
          </a:prstGeom>
        </p:spPr>
      </p:pic>
    </p:spTree>
    <p:extLst>
      <p:ext uri="{BB962C8B-B14F-4D97-AF65-F5344CB8AC3E}">
        <p14:creationId xmlns:p14="http://schemas.microsoft.com/office/powerpoint/2010/main" val="37834542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arn(inVertical)">
                                      <p:cBhvr>
                                        <p:cTn id="10"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1209"/>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206885" y="188007"/>
            <a:ext cx="8730229" cy="4767485"/>
          </a:xfrm>
          <a:prstGeom prst="rect">
            <a:avLst/>
          </a:prstGeom>
        </p:spPr>
      </p:pic>
      <p:sp>
        <p:nvSpPr>
          <p:cNvPr id="53" name="Google Shape;735;p18"/>
          <p:cNvSpPr txBox="1">
            <a:spLocks/>
          </p:cNvSpPr>
          <p:nvPr/>
        </p:nvSpPr>
        <p:spPr>
          <a:xfrm>
            <a:off x="486923" y="387662"/>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rPr>
              <a:t>Ví dụ 5:</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mc:AlternateContent xmlns:mc="http://schemas.openxmlformats.org/markup-compatibility/2006" xmlns:a14="http://schemas.microsoft.com/office/drawing/2010/main">
        <mc:Choice Requires="a14">
          <p:sp>
            <p:nvSpPr>
              <p:cNvPr id="55" name="TextBox 54"/>
              <p:cNvSpPr txBox="1"/>
              <p:nvPr/>
            </p:nvSpPr>
            <p:spPr>
              <a:xfrm>
                <a:off x="544452" y="712254"/>
                <a:ext cx="8055094" cy="1477328"/>
              </a:xfrm>
              <a:prstGeom prst="rect">
                <a:avLst/>
              </a:prstGeom>
              <a:noFill/>
            </p:spPr>
            <p:txBody>
              <a:bodyPr wrap="square" rtlCol="0">
                <a:spAutoFit/>
              </a:bodyPr>
              <a:lstStyle/>
              <a:p>
                <a:pPr lvl="0" algn="just" defTabSz="457200">
                  <a:lnSpc>
                    <a:spcPct val="150000"/>
                  </a:lnSpc>
                  <a:buClrTx/>
                  <a:defRPr/>
                </a:pPr>
                <a:r>
                  <a:rPr lang="vi-VN" sz="2000" kern="1200">
                    <a:solidFill>
                      <a:sysClr val="windowText" lastClr="000000"/>
                    </a:solidFill>
                    <a:latin typeface="Arial" panose="020B0604020202020204" pitchFamily="34" charset="0"/>
                    <a:ea typeface="+mn-ea"/>
                    <a:cs typeface="Arial" panose="020B0604020202020204" pitchFamily="34" charset="0"/>
                  </a:rPr>
                  <a:t>Cho hình chóp </a:t>
                </a:r>
                <a14:m>
                  <m:oMath xmlns:m="http://schemas.openxmlformats.org/officeDocument/2006/math">
                    <m:r>
                      <a:rPr lang="vi-VN" sz="2000" i="1" kern="1200" smtClean="0">
                        <a:solidFill>
                          <a:sysClr val="windowText" lastClr="000000"/>
                        </a:solidFill>
                        <a:latin typeface="Cambria Math" panose="02040503050406030204" pitchFamily="18" charset="0"/>
                        <a:ea typeface="+mn-ea"/>
                        <a:cs typeface="Arial" panose="020B0604020202020204" pitchFamily="34" charset="0"/>
                      </a:rPr>
                      <m:t>𝑆</m:t>
                    </m:r>
                    <m:r>
                      <a:rPr lang="vi-VN" sz="2000" i="1" kern="1200" smtClean="0">
                        <a:solidFill>
                          <a:sysClr val="windowText" lastClr="000000"/>
                        </a:solidFill>
                        <a:latin typeface="Cambria Math" panose="02040503050406030204" pitchFamily="18" charset="0"/>
                        <a:ea typeface="+mn-ea"/>
                        <a:cs typeface="Arial" panose="020B0604020202020204" pitchFamily="34" charset="0"/>
                      </a:rPr>
                      <m:t>.</m:t>
                    </m:r>
                    <m:r>
                      <a:rPr lang="vi-VN" sz="2000" i="1" kern="1200" smtClean="0">
                        <a:solidFill>
                          <a:sysClr val="windowText" lastClr="000000"/>
                        </a:solidFill>
                        <a:latin typeface="Cambria Math" panose="02040503050406030204" pitchFamily="18" charset="0"/>
                        <a:ea typeface="+mn-ea"/>
                        <a:cs typeface="Arial" panose="020B0604020202020204" pitchFamily="34" charset="0"/>
                      </a:rPr>
                      <m:t>𝐴𝐵𝐶</m:t>
                    </m:r>
                  </m:oMath>
                </a14:m>
                <a:r>
                  <a:rPr lang="vi-VN" sz="2000" kern="1200">
                    <a:solidFill>
                      <a:sysClr val="windowText" lastClr="000000"/>
                    </a:solidFill>
                    <a:latin typeface="Arial" panose="020B0604020202020204" pitchFamily="34" charset="0"/>
                    <a:ea typeface="+mn-ea"/>
                    <a:cs typeface="Arial" panose="020B0604020202020204" pitchFamily="34" charset="0"/>
                  </a:rPr>
                  <a:t>. Các điểm </a:t>
                </a:r>
                <a14:m>
                  <m:oMath xmlns:m="http://schemas.openxmlformats.org/officeDocument/2006/math">
                    <m:r>
                      <a:rPr lang="vi-VN" sz="2000" i="1" kern="1200" smtClean="0">
                        <a:solidFill>
                          <a:sysClr val="windowText" lastClr="000000"/>
                        </a:solidFill>
                        <a:latin typeface="Cambria Math" panose="02040503050406030204" pitchFamily="18" charset="0"/>
                        <a:ea typeface="+mn-ea"/>
                        <a:cs typeface="Arial" panose="020B0604020202020204" pitchFamily="34" charset="0"/>
                      </a:rPr>
                      <m:t>𝑀</m:t>
                    </m:r>
                    <m:r>
                      <a:rPr lang="vi-VN" sz="2000" i="1" kern="1200" smtClean="0">
                        <a:solidFill>
                          <a:sysClr val="windowText" lastClr="000000"/>
                        </a:solidFill>
                        <a:latin typeface="Cambria Math" panose="02040503050406030204" pitchFamily="18" charset="0"/>
                        <a:ea typeface="+mn-ea"/>
                        <a:cs typeface="Arial" panose="020B0604020202020204" pitchFamily="34" charset="0"/>
                      </a:rPr>
                      <m:t>, </m:t>
                    </m:r>
                    <m:r>
                      <a:rPr lang="vi-VN" sz="2000" i="1" kern="1200" smtClean="0">
                        <a:solidFill>
                          <a:sysClr val="windowText" lastClr="000000"/>
                        </a:solidFill>
                        <a:latin typeface="Cambria Math" panose="02040503050406030204" pitchFamily="18" charset="0"/>
                        <a:ea typeface="+mn-ea"/>
                        <a:cs typeface="Arial" panose="020B0604020202020204" pitchFamily="34" charset="0"/>
                      </a:rPr>
                      <m:t>𝑁</m:t>
                    </m:r>
                    <m:r>
                      <a:rPr lang="vi-VN" sz="2000" i="1" kern="1200" smtClean="0">
                        <a:solidFill>
                          <a:sysClr val="windowText" lastClr="000000"/>
                        </a:solidFill>
                        <a:latin typeface="Cambria Math" panose="02040503050406030204" pitchFamily="18" charset="0"/>
                        <a:ea typeface="+mn-ea"/>
                        <a:cs typeface="Arial" panose="020B0604020202020204" pitchFamily="34" charset="0"/>
                      </a:rPr>
                      <m:t>, </m:t>
                    </m:r>
                    <m:r>
                      <a:rPr lang="vi-VN" sz="2000" i="1" kern="1200" smtClean="0">
                        <a:solidFill>
                          <a:sysClr val="windowText" lastClr="000000"/>
                        </a:solidFill>
                        <a:latin typeface="Cambria Math" panose="02040503050406030204" pitchFamily="18" charset="0"/>
                        <a:ea typeface="+mn-ea"/>
                        <a:cs typeface="Arial" panose="020B0604020202020204" pitchFamily="34" charset="0"/>
                      </a:rPr>
                      <m:t>𝑃</m:t>
                    </m:r>
                    <m:r>
                      <a:rPr lang="vi-VN" sz="2000" i="1" kern="1200" smtClean="0">
                        <a:solidFill>
                          <a:sysClr val="windowText" lastClr="000000"/>
                        </a:solidFill>
                        <a:latin typeface="Cambria Math" panose="02040503050406030204" pitchFamily="18" charset="0"/>
                        <a:ea typeface="+mn-ea"/>
                        <a:cs typeface="Arial" panose="020B0604020202020204" pitchFamily="34" charset="0"/>
                      </a:rPr>
                      <m:t> </m:t>
                    </m:r>
                  </m:oMath>
                </a14:m>
                <a:r>
                  <a:rPr lang="vi-VN" sz="2000" kern="1200">
                    <a:solidFill>
                      <a:sysClr val="windowText" lastClr="000000"/>
                    </a:solidFill>
                    <a:latin typeface="Arial" panose="020B0604020202020204" pitchFamily="34" charset="0"/>
                    <a:ea typeface="+mn-ea"/>
                    <a:cs typeface="Arial" panose="020B0604020202020204" pitchFamily="34" charset="0"/>
                  </a:rPr>
                  <a:t>tương ứng là trung điểm của </a:t>
                </a:r>
                <a14:m>
                  <m:oMath xmlns:m="http://schemas.openxmlformats.org/officeDocument/2006/math">
                    <m:r>
                      <a:rPr lang="vi-VN" sz="2000" i="1" kern="1200" smtClean="0">
                        <a:solidFill>
                          <a:sysClr val="windowText" lastClr="000000"/>
                        </a:solidFill>
                        <a:latin typeface="Cambria Math" panose="02040503050406030204" pitchFamily="18" charset="0"/>
                        <a:ea typeface="+mn-ea"/>
                        <a:cs typeface="Arial" panose="020B0604020202020204" pitchFamily="34" charset="0"/>
                      </a:rPr>
                      <m:t>𝑆𝐴</m:t>
                    </m:r>
                    <m:r>
                      <a:rPr lang="vi-VN" sz="2000" i="1" kern="1200" smtClean="0">
                        <a:solidFill>
                          <a:sysClr val="windowText" lastClr="000000"/>
                        </a:solidFill>
                        <a:latin typeface="Cambria Math" panose="02040503050406030204" pitchFamily="18" charset="0"/>
                        <a:ea typeface="+mn-ea"/>
                        <a:cs typeface="Arial" panose="020B0604020202020204" pitchFamily="34" charset="0"/>
                      </a:rPr>
                      <m:t>, </m:t>
                    </m:r>
                    <m:r>
                      <a:rPr lang="vi-VN" sz="2000" i="1" kern="1200" smtClean="0">
                        <a:solidFill>
                          <a:sysClr val="windowText" lastClr="000000"/>
                        </a:solidFill>
                        <a:latin typeface="Cambria Math" panose="02040503050406030204" pitchFamily="18" charset="0"/>
                        <a:ea typeface="+mn-ea"/>
                        <a:cs typeface="Arial" panose="020B0604020202020204" pitchFamily="34" charset="0"/>
                      </a:rPr>
                      <m:t>𝑆𝐵</m:t>
                    </m:r>
                    <m:r>
                      <a:rPr lang="vi-VN" sz="2000" i="1" kern="1200" smtClean="0">
                        <a:solidFill>
                          <a:sysClr val="windowText" lastClr="000000"/>
                        </a:solidFill>
                        <a:latin typeface="Cambria Math" panose="02040503050406030204" pitchFamily="18" charset="0"/>
                        <a:ea typeface="+mn-ea"/>
                        <a:cs typeface="Arial" panose="020B0604020202020204" pitchFamily="34" charset="0"/>
                      </a:rPr>
                      <m:t>, </m:t>
                    </m:r>
                    <m:r>
                      <a:rPr lang="vi-VN" sz="2000" i="1" kern="1200" smtClean="0">
                        <a:solidFill>
                          <a:sysClr val="windowText" lastClr="000000"/>
                        </a:solidFill>
                        <a:latin typeface="Cambria Math" panose="02040503050406030204" pitchFamily="18" charset="0"/>
                        <a:ea typeface="+mn-ea"/>
                        <a:cs typeface="Arial" panose="020B0604020202020204" pitchFamily="34" charset="0"/>
                      </a:rPr>
                      <m:t>𝑆𝐶</m:t>
                    </m:r>
                  </m:oMath>
                </a14:m>
                <a:r>
                  <a:rPr lang="vi-VN" sz="2000" kern="1200">
                    <a:solidFill>
                      <a:sysClr val="windowText" lastClr="000000"/>
                    </a:solidFill>
                    <a:latin typeface="Arial" panose="020B0604020202020204" pitchFamily="34" charset="0"/>
                    <a:ea typeface="+mn-ea"/>
                    <a:cs typeface="Arial" panose="020B0604020202020204" pitchFamily="34" charset="0"/>
                  </a:rPr>
                  <a:t>. Đường thẳng qua </a:t>
                </a:r>
                <a14:m>
                  <m:oMath xmlns:m="http://schemas.openxmlformats.org/officeDocument/2006/math">
                    <m:r>
                      <a:rPr lang="vi-VN" sz="2000" i="1" kern="1200" smtClean="0">
                        <a:solidFill>
                          <a:sysClr val="windowText" lastClr="000000"/>
                        </a:solidFill>
                        <a:latin typeface="Cambria Math" panose="02040503050406030204" pitchFamily="18" charset="0"/>
                        <a:ea typeface="+mn-ea"/>
                        <a:cs typeface="Arial" panose="020B0604020202020204" pitchFamily="34" charset="0"/>
                      </a:rPr>
                      <m:t>𝑆</m:t>
                    </m:r>
                  </m:oMath>
                </a14:m>
                <a:r>
                  <a:rPr lang="vi-VN" sz="2000" kern="1200">
                    <a:solidFill>
                      <a:sysClr val="windowText" lastClr="000000"/>
                    </a:solidFill>
                    <a:latin typeface="Arial" panose="020B0604020202020204" pitchFamily="34" charset="0"/>
                    <a:ea typeface="+mn-ea"/>
                    <a:cs typeface="Arial" panose="020B0604020202020204" pitchFamily="34" charset="0"/>
                  </a:rPr>
                  <a:t> vuông góc với mặt phẳng </a:t>
                </a:r>
                <a14:m>
                  <m:oMath xmlns:m="http://schemas.openxmlformats.org/officeDocument/2006/math">
                    <m:r>
                      <a:rPr lang="vi-VN" sz="2000" i="1" kern="1200" smtClean="0">
                        <a:solidFill>
                          <a:sysClr val="windowText" lastClr="000000"/>
                        </a:solidFill>
                        <a:latin typeface="Cambria Math" panose="02040503050406030204" pitchFamily="18" charset="0"/>
                        <a:ea typeface="+mn-ea"/>
                        <a:cs typeface="Arial" panose="020B0604020202020204" pitchFamily="34" charset="0"/>
                      </a:rPr>
                      <m:t>(</m:t>
                    </m:r>
                    <m:r>
                      <a:rPr lang="vi-VN" sz="2000" i="1" kern="1200" smtClean="0">
                        <a:solidFill>
                          <a:sysClr val="windowText" lastClr="000000"/>
                        </a:solidFill>
                        <a:latin typeface="Cambria Math" panose="02040503050406030204" pitchFamily="18" charset="0"/>
                        <a:ea typeface="+mn-ea"/>
                        <a:cs typeface="Arial" panose="020B0604020202020204" pitchFamily="34" charset="0"/>
                      </a:rPr>
                      <m:t>𝐴𝐵𝐶</m:t>
                    </m:r>
                    <m:r>
                      <a:rPr lang="vi-VN" sz="2000" i="1" kern="1200" smtClean="0">
                        <a:solidFill>
                          <a:sysClr val="windowText" lastClr="000000"/>
                        </a:solidFill>
                        <a:latin typeface="Cambria Math" panose="02040503050406030204" pitchFamily="18" charset="0"/>
                        <a:ea typeface="+mn-ea"/>
                        <a:cs typeface="Arial" panose="020B0604020202020204" pitchFamily="34" charset="0"/>
                      </a:rPr>
                      <m:t>) </m:t>
                    </m:r>
                  </m:oMath>
                </a14:m>
                <a:r>
                  <a:rPr lang="vi-VN" sz="2000" kern="1200">
                    <a:solidFill>
                      <a:sysClr val="windowText" lastClr="000000"/>
                    </a:solidFill>
                    <a:latin typeface="Arial" panose="020B0604020202020204" pitchFamily="34" charset="0"/>
                    <a:ea typeface="+mn-ea"/>
                    <a:cs typeface="Arial" panose="020B0604020202020204" pitchFamily="34" charset="0"/>
                  </a:rPr>
                  <a:t>và cắt mặt phẳng đó tại </a:t>
                </a:r>
                <a14:m>
                  <m:oMath xmlns:m="http://schemas.openxmlformats.org/officeDocument/2006/math">
                    <m:r>
                      <a:rPr lang="vi-VN" sz="2000" i="1" kern="1200" smtClean="0">
                        <a:solidFill>
                          <a:sysClr val="windowText" lastClr="000000"/>
                        </a:solidFill>
                        <a:latin typeface="Cambria Math" panose="02040503050406030204" pitchFamily="18" charset="0"/>
                        <a:ea typeface="+mn-ea"/>
                        <a:cs typeface="Arial" panose="020B0604020202020204" pitchFamily="34" charset="0"/>
                      </a:rPr>
                      <m:t>𝐻</m:t>
                    </m:r>
                  </m:oMath>
                </a14:m>
                <a:r>
                  <a:rPr lang="vi-VN" sz="2000" kern="1200">
                    <a:solidFill>
                      <a:sysClr val="windowText" lastClr="000000"/>
                    </a:solidFill>
                    <a:latin typeface="Arial" panose="020B0604020202020204" pitchFamily="34" charset="0"/>
                    <a:ea typeface="+mn-ea"/>
                    <a:cs typeface="Arial" panose="020B0604020202020204" pitchFamily="34" charset="0"/>
                  </a:rPr>
                  <a:t>. Chứng minh rằng </a:t>
                </a:r>
                <a14:m>
                  <m:oMath xmlns:m="http://schemas.openxmlformats.org/officeDocument/2006/math">
                    <m:r>
                      <a:rPr lang="vi-VN" sz="2000" i="1" kern="1200" smtClean="0">
                        <a:solidFill>
                          <a:sysClr val="windowText" lastClr="000000"/>
                        </a:solidFill>
                        <a:latin typeface="Cambria Math" panose="02040503050406030204" pitchFamily="18" charset="0"/>
                        <a:ea typeface="+mn-ea"/>
                        <a:cs typeface="Arial" panose="020B0604020202020204" pitchFamily="34" charset="0"/>
                      </a:rPr>
                      <m:t>𝑆𝐻</m:t>
                    </m:r>
                    <m:r>
                      <a:rPr lang="en-US" sz="2000" kern="100">
                        <a:latin typeface="Cambria Math" panose="02040503050406030204" pitchFamily="18" charset="0"/>
                        <a:ea typeface="Calibri" panose="020F0502020204030204" pitchFamily="34" charset="0"/>
                        <a:cs typeface="Times New Roman" panose="02020603050405020304" pitchFamily="18" charset="0"/>
                      </a:rPr>
                      <m:t>⊥</m:t>
                    </m:r>
                    <m:r>
                      <a:rPr lang="vi-VN" sz="2000" i="1" kern="1200" smtClean="0">
                        <a:solidFill>
                          <a:sysClr val="windowText" lastClr="000000"/>
                        </a:solidFill>
                        <a:latin typeface="Cambria Math" panose="02040503050406030204" pitchFamily="18" charset="0"/>
                        <a:ea typeface="+mn-ea"/>
                        <a:cs typeface="Arial" panose="020B0604020202020204" pitchFamily="34" charset="0"/>
                      </a:rPr>
                      <m:t>(</m:t>
                    </m:r>
                    <m:r>
                      <a:rPr lang="vi-VN" sz="2000" i="1" kern="1200" smtClean="0">
                        <a:solidFill>
                          <a:sysClr val="windowText" lastClr="000000"/>
                        </a:solidFill>
                        <a:latin typeface="Cambria Math" panose="02040503050406030204" pitchFamily="18" charset="0"/>
                        <a:ea typeface="+mn-ea"/>
                        <a:cs typeface="Arial" panose="020B0604020202020204" pitchFamily="34" charset="0"/>
                      </a:rPr>
                      <m:t>𝑀𝑁𝑃</m:t>
                    </m:r>
                    <m:r>
                      <a:rPr lang="vi-VN" sz="2000" i="1" kern="1200" smtClean="0">
                        <a:solidFill>
                          <a:sysClr val="windowText" lastClr="000000"/>
                        </a:solidFill>
                        <a:latin typeface="Cambria Math" panose="02040503050406030204" pitchFamily="18" charset="0"/>
                        <a:ea typeface="+mn-ea"/>
                        <a:cs typeface="Arial" panose="020B0604020202020204" pitchFamily="34" charset="0"/>
                      </a:rPr>
                      <m:t>)</m:t>
                    </m:r>
                  </m:oMath>
                </a14:m>
                <a:r>
                  <a:rPr lang="vi-VN" sz="2000" kern="1200">
                    <a:solidFill>
                      <a:sysClr val="windowText" lastClr="000000"/>
                    </a:solidFill>
                    <a:latin typeface="Arial" panose="020B0604020202020204" pitchFamily="34" charset="0"/>
                    <a:ea typeface="+mn-ea"/>
                    <a:cs typeface="Arial" panose="020B0604020202020204" pitchFamily="34" charset="0"/>
                  </a:rPr>
                  <a:t>.</a:t>
                </a:r>
              </a:p>
            </p:txBody>
          </p:sp>
        </mc:Choice>
        <mc:Fallback xmlns="">
          <p:sp>
            <p:nvSpPr>
              <p:cNvPr id="55" name="TextBox 54"/>
              <p:cNvSpPr txBox="1">
                <a:spLocks noRot="1" noChangeAspect="1" noMove="1" noResize="1" noEditPoints="1" noAdjustHandles="1" noChangeArrowheads="1" noChangeShapeType="1" noTextEdit="1"/>
              </p:cNvSpPr>
              <p:nvPr/>
            </p:nvSpPr>
            <p:spPr>
              <a:xfrm>
                <a:off x="544452" y="712254"/>
                <a:ext cx="8055094" cy="1477328"/>
              </a:xfrm>
              <a:prstGeom prst="rect">
                <a:avLst/>
              </a:prstGeom>
              <a:blipFill>
                <a:blip r:embed="rId4"/>
                <a:stretch>
                  <a:fillRect l="-756" r="-756" b="-2893"/>
                </a:stretch>
              </a:blipFill>
            </p:spPr>
            <p:txBody>
              <a:bodyPr/>
              <a:lstStyle/>
              <a:p>
                <a:r>
                  <a:rPr lang="en-US">
                    <a:noFill/>
                  </a:rPr>
                  <a:t> </a:t>
                </a:r>
              </a:p>
            </p:txBody>
          </p:sp>
        </mc:Fallback>
      </mc:AlternateContent>
      <p:sp>
        <p:nvSpPr>
          <p:cNvPr id="57" name="Rectangle 56"/>
          <p:cNvSpPr/>
          <p:nvPr/>
        </p:nvSpPr>
        <p:spPr>
          <a:xfrm>
            <a:off x="4056345" y="2219982"/>
            <a:ext cx="694421"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1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10" name="Picture 9"/>
          <p:cNvPicPr>
            <a:picLocks noChangeAspect="1"/>
          </p:cNvPicPr>
          <p:nvPr/>
        </p:nvPicPr>
        <p:blipFill>
          <a:blip r:embed="rId5"/>
          <a:stretch>
            <a:fillRect/>
          </a:stretch>
        </p:blipFill>
        <p:spPr>
          <a:xfrm>
            <a:off x="8522007" y="2122275"/>
            <a:ext cx="419952" cy="607590"/>
          </a:xfrm>
          <a:prstGeom prst="rect">
            <a:avLst/>
          </a:prstGeom>
        </p:spPr>
      </p:pic>
      <p:pic>
        <p:nvPicPr>
          <p:cNvPr id="4" name="Picture 3"/>
          <p:cNvPicPr>
            <a:picLocks noChangeAspect="1"/>
          </p:cNvPicPr>
          <p:nvPr/>
        </p:nvPicPr>
        <p:blipFill>
          <a:blip r:embed="rId6"/>
          <a:stretch>
            <a:fillRect/>
          </a:stretch>
        </p:blipFill>
        <p:spPr>
          <a:xfrm rot="21287462">
            <a:off x="193047" y="4316368"/>
            <a:ext cx="290726" cy="686911"/>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4037377" y="2657980"/>
                <a:ext cx="4795727" cy="2185214"/>
              </a:xfrm>
              <a:prstGeom prst="rect">
                <a:avLst/>
              </a:prstGeom>
            </p:spPr>
            <p:txBody>
              <a:bodyPr wrap="square">
                <a:spAutoFit/>
              </a:bodyPr>
              <a:lstStyle/>
              <a:p>
                <a:pPr>
                  <a:lnSpc>
                    <a:spcPct val="170000"/>
                  </a:lnSpc>
                </a:pPr>
                <a:r>
                  <a:rPr lang="en-US" sz="2000">
                    <a:latin typeface="Arial" panose="020B0604020202020204" pitchFamily="34" charset="0"/>
                  </a:rPr>
                  <a:t>Do </a:t>
                </a:r>
                <a14:m>
                  <m:oMath xmlns:m="http://schemas.openxmlformats.org/officeDocument/2006/math">
                    <m:r>
                      <a:rPr lang="en-US" sz="2000" i="1" smtClean="0">
                        <a:latin typeface="Cambria Math" panose="02040503050406030204" pitchFamily="18" charset="0"/>
                      </a:rPr>
                      <m:t>𝑀𝑁</m:t>
                    </m:r>
                    <m:r>
                      <m:rPr>
                        <m:nor/>
                      </m:rPr>
                      <a:rPr lang="en-US" sz="2000" b="0" i="0" smtClean="0">
                        <a:latin typeface="Cambria Math" panose="02040503050406030204" pitchFamily="18" charset="0"/>
                      </a:rPr>
                      <m:t> </m:t>
                    </m:r>
                    <m:r>
                      <m:rPr>
                        <m:nor/>
                      </m:rPr>
                      <a:rPr lang="en-US" sz="2000">
                        <a:latin typeface="Arial" panose="020B0604020202020204" pitchFamily="34" charset="0"/>
                      </a:rPr>
                      <m:t>//</m:t>
                    </m:r>
                    <m:r>
                      <a:rPr lang="en-US" sz="2000" b="0" i="1" smtClean="0">
                        <a:latin typeface="Cambria Math" panose="02040503050406030204" pitchFamily="18" charset="0"/>
                      </a:rPr>
                      <m:t> </m:t>
                    </m:r>
                    <m:r>
                      <a:rPr lang="en-US" sz="2000" i="1" smtClean="0">
                        <a:latin typeface="Cambria Math" panose="02040503050406030204" pitchFamily="18" charset="0"/>
                      </a:rPr>
                      <m:t>𝐴𝐵</m:t>
                    </m:r>
                    <m:r>
                      <a:rPr lang="en-US" sz="2000" i="1" smtClean="0">
                        <a:latin typeface="Cambria Math" panose="02040503050406030204" pitchFamily="18" charset="0"/>
                      </a:rPr>
                      <m:t>, </m:t>
                    </m:r>
                    <m:r>
                      <a:rPr lang="en-US" sz="2000" i="1" smtClean="0">
                        <a:latin typeface="Cambria Math" panose="02040503050406030204" pitchFamily="18" charset="0"/>
                      </a:rPr>
                      <m:t>𝑀𝑃</m:t>
                    </m:r>
                    <m:r>
                      <a:rPr lang="en-US" sz="2000" b="0" i="1" smtClean="0">
                        <a:latin typeface="Cambria Math" panose="02040503050406030204" pitchFamily="18" charset="0"/>
                      </a:rPr>
                      <m:t> </m:t>
                    </m:r>
                    <m:r>
                      <m:rPr>
                        <m:nor/>
                      </m:rPr>
                      <a:rPr lang="en-US" sz="2000">
                        <a:latin typeface="Arial" panose="020B0604020202020204" pitchFamily="34" charset="0"/>
                      </a:rPr>
                      <m:t>//</m:t>
                    </m:r>
                    <m:r>
                      <a:rPr lang="en-US" sz="2000" b="0" i="1" smtClean="0">
                        <a:latin typeface="Cambria Math" panose="02040503050406030204" pitchFamily="18" charset="0"/>
                      </a:rPr>
                      <m:t> </m:t>
                    </m:r>
                    <m:r>
                      <a:rPr lang="en-US" sz="2000" i="1" smtClean="0">
                        <a:latin typeface="Cambria Math" panose="02040503050406030204" pitchFamily="18" charset="0"/>
                      </a:rPr>
                      <m:t>𝐴𝐶</m:t>
                    </m:r>
                    <m:r>
                      <a:rPr lang="en-US" sz="2000" i="1" smtClean="0">
                        <a:latin typeface="Cambria Math" panose="02040503050406030204" pitchFamily="18" charset="0"/>
                      </a:rPr>
                      <m:t> </m:t>
                    </m:r>
                  </m:oMath>
                </a14:m>
                <a:r>
                  <a:rPr lang="en-US" sz="2000">
                    <a:latin typeface="Arial" panose="020B0604020202020204" pitchFamily="34" charset="0"/>
                  </a:rPr>
                  <a:t>nên </a:t>
                </a:r>
              </a:p>
              <a:p>
                <a:pPr>
                  <a:lnSpc>
                    <a:spcPct val="170000"/>
                  </a:lnSpc>
                </a:pPr>
                <a14:m>
                  <m:oMathPara xmlns:m="http://schemas.openxmlformats.org/officeDocument/2006/math">
                    <m:oMathParaPr>
                      <m:jc m:val="centerGroup"/>
                    </m:oMathParaPr>
                    <m:oMath xmlns:m="http://schemas.openxmlformats.org/officeDocument/2006/math">
                      <m:d>
                        <m:dPr>
                          <m:ctrlPr>
                            <a:rPr lang="en-US" sz="2000" i="1" smtClean="0">
                              <a:latin typeface="Cambria Math" panose="02040503050406030204" pitchFamily="18" charset="0"/>
                            </a:rPr>
                          </m:ctrlPr>
                        </m:dPr>
                        <m:e>
                          <m:r>
                            <a:rPr lang="en-US" sz="2000" i="1" smtClean="0">
                              <a:latin typeface="Cambria Math" panose="02040503050406030204" pitchFamily="18" charset="0"/>
                            </a:rPr>
                            <m:t>𝑀𝑁𝑃</m:t>
                          </m:r>
                        </m:e>
                      </m:d>
                      <m:r>
                        <m:rPr>
                          <m:nor/>
                        </m:rPr>
                        <a:rPr lang="en-US" sz="2000" b="0" i="0" smtClean="0">
                          <a:latin typeface="Cambria Math" panose="02040503050406030204" pitchFamily="18" charset="0"/>
                        </a:rPr>
                        <m:t> </m:t>
                      </m:r>
                      <m:r>
                        <m:rPr>
                          <m:nor/>
                        </m:rPr>
                        <a:rPr lang="en-US" sz="2000">
                          <a:latin typeface="Arial" panose="020B0604020202020204" pitchFamily="34" charset="0"/>
                        </a:rPr>
                        <m:t>//</m:t>
                      </m:r>
                      <m:r>
                        <a:rPr lang="en-US" sz="2000" b="0" i="1" smtClean="0">
                          <a:latin typeface="Cambria Math" panose="02040503050406030204" pitchFamily="18" charset="0"/>
                        </a:rPr>
                        <m:t> </m:t>
                      </m:r>
                      <m:r>
                        <a:rPr lang="en-US" sz="2000" i="1" smtClean="0">
                          <a:latin typeface="Cambria Math" panose="02040503050406030204" pitchFamily="18" charset="0"/>
                        </a:rPr>
                        <m:t>(</m:t>
                      </m:r>
                      <m:r>
                        <a:rPr lang="en-US" sz="2000" i="1" smtClean="0">
                          <a:latin typeface="Cambria Math" panose="02040503050406030204" pitchFamily="18" charset="0"/>
                        </a:rPr>
                        <m:t>𝐴𝐵𝐶</m:t>
                      </m:r>
                      <m:r>
                        <a:rPr lang="en-US" sz="2000" i="1">
                          <a:latin typeface="Cambria Math" panose="02040503050406030204" pitchFamily="18" charset="0"/>
                        </a:rPr>
                        <m:t>) </m:t>
                      </m:r>
                    </m:oMath>
                  </m:oMathPara>
                </a14:m>
                <a:endParaRPr lang="en-US" sz="2000">
                  <a:latin typeface="Arial" panose="020B0604020202020204" pitchFamily="34" charset="0"/>
                </a:endParaRPr>
              </a:p>
              <a:p>
                <a:pPr>
                  <a:lnSpc>
                    <a:spcPct val="170000"/>
                  </a:lnSpc>
                </a:pPr>
                <a:r>
                  <a:rPr lang="en-US" sz="2000">
                    <a:latin typeface="Arial" panose="020B0604020202020204" pitchFamily="34" charset="0"/>
                  </a:rPr>
                  <a:t>Mặt khác, </a:t>
                </a:r>
                <a14:m>
                  <m:oMath xmlns:m="http://schemas.openxmlformats.org/officeDocument/2006/math">
                    <m:r>
                      <a:rPr lang="en-US" sz="2000" i="1" smtClean="0">
                        <a:latin typeface="Cambria Math" panose="02040503050406030204" pitchFamily="18" charset="0"/>
                      </a:rPr>
                      <m:t>𝑆𝐻</m:t>
                    </m:r>
                    <m:r>
                      <a:rPr lang="en-US" sz="2000" kern="100">
                        <a:latin typeface="Cambria Math" panose="02040503050406030204" pitchFamily="18" charset="0"/>
                        <a:ea typeface="Calibri" panose="020F0502020204030204" pitchFamily="34" charset="0"/>
                        <a:cs typeface="Times New Roman" panose="02020603050405020304" pitchFamily="18" charset="0"/>
                      </a:rPr>
                      <m:t>⊥</m:t>
                    </m:r>
                    <m:r>
                      <a:rPr lang="en-US" sz="2000" i="1" smtClean="0">
                        <a:latin typeface="Cambria Math" panose="02040503050406030204" pitchFamily="18" charset="0"/>
                      </a:rPr>
                      <m:t>(</m:t>
                    </m:r>
                    <m:r>
                      <a:rPr lang="en-US" sz="2000" i="1" smtClean="0">
                        <a:latin typeface="Cambria Math" panose="02040503050406030204" pitchFamily="18" charset="0"/>
                      </a:rPr>
                      <m:t>𝐴𝐵𝐶</m:t>
                    </m:r>
                    <m:r>
                      <a:rPr lang="en-US" sz="2000" i="1" smtClean="0">
                        <a:latin typeface="Cambria Math" panose="02040503050406030204" pitchFamily="18" charset="0"/>
                      </a:rPr>
                      <m:t>). </m:t>
                    </m:r>
                  </m:oMath>
                </a14:m>
                <a:endParaRPr lang="en-US" sz="2000">
                  <a:latin typeface="Arial" panose="020B0604020202020204" pitchFamily="34" charset="0"/>
                </a:endParaRPr>
              </a:p>
              <a:p>
                <a:pPr>
                  <a:lnSpc>
                    <a:spcPct val="170000"/>
                  </a:lnSpc>
                </a:pPr>
                <a:r>
                  <a:rPr lang="en-US" sz="2000">
                    <a:latin typeface="Arial" panose="020B0604020202020204" pitchFamily="34" charset="0"/>
                  </a:rPr>
                  <a:t>Do đó </a:t>
                </a:r>
                <a14:m>
                  <m:oMath xmlns:m="http://schemas.openxmlformats.org/officeDocument/2006/math">
                    <m:r>
                      <a:rPr lang="vi-VN" sz="2000" i="1" kern="1200">
                        <a:solidFill>
                          <a:sysClr val="windowText" lastClr="000000"/>
                        </a:solidFill>
                        <a:latin typeface="Cambria Math" panose="02040503050406030204" pitchFamily="18" charset="0"/>
                        <a:cs typeface="Arial" panose="020B0604020202020204" pitchFamily="34" charset="0"/>
                      </a:rPr>
                      <m:t>𝑆𝐻</m:t>
                    </m:r>
                    <m:r>
                      <a:rPr lang="en-US" sz="2000" kern="100">
                        <a:latin typeface="Cambria Math" panose="02040503050406030204" pitchFamily="18" charset="0"/>
                        <a:ea typeface="Calibri" panose="020F0502020204030204" pitchFamily="34" charset="0"/>
                        <a:cs typeface="Times New Roman" panose="02020603050405020304" pitchFamily="18" charset="0"/>
                      </a:rPr>
                      <m:t>⊥</m:t>
                    </m:r>
                    <m:d>
                      <m:dPr>
                        <m:ctrlPr>
                          <a:rPr lang="vi-VN" sz="2000" i="1" kern="1200">
                            <a:solidFill>
                              <a:sysClr val="windowText" lastClr="000000"/>
                            </a:solidFill>
                            <a:latin typeface="Cambria Math" panose="02040503050406030204" pitchFamily="18" charset="0"/>
                            <a:cs typeface="Arial" panose="020B0604020202020204" pitchFamily="34" charset="0"/>
                          </a:rPr>
                        </m:ctrlPr>
                      </m:dPr>
                      <m:e>
                        <m:r>
                          <a:rPr lang="vi-VN" sz="2000" i="1" kern="1200">
                            <a:solidFill>
                              <a:sysClr val="windowText" lastClr="000000"/>
                            </a:solidFill>
                            <a:latin typeface="Cambria Math" panose="02040503050406030204" pitchFamily="18" charset="0"/>
                            <a:cs typeface="Arial" panose="020B0604020202020204" pitchFamily="34" charset="0"/>
                          </a:rPr>
                          <m:t>𝑀𝑁𝑃</m:t>
                        </m:r>
                      </m:e>
                    </m:d>
                    <m:r>
                      <a:rPr lang="en-US" sz="2000" b="0" i="1" kern="1200" smtClean="0">
                        <a:solidFill>
                          <a:sysClr val="windowText" lastClr="000000"/>
                        </a:solidFill>
                        <a:latin typeface="Cambria Math" panose="02040503050406030204" pitchFamily="18" charset="0"/>
                        <a:cs typeface="Arial" panose="020B0604020202020204" pitchFamily="34" charset="0"/>
                      </a:rPr>
                      <m:t>.</m:t>
                    </m:r>
                  </m:oMath>
                </a14:m>
                <a:endParaRPr lang="en-US" sz="2000"/>
              </a:p>
            </p:txBody>
          </p:sp>
        </mc:Choice>
        <mc:Fallback xmlns="">
          <p:sp>
            <p:nvSpPr>
              <p:cNvPr id="5" name="Rectangle 4"/>
              <p:cNvSpPr>
                <a:spLocks noRot="1" noChangeAspect="1" noMove="1" noResize="1" noEditPoints="1" noAdjustHandles="1" noChangeArrowheads="1" noChangeShapeType="1" noTextEdit="1"/>
              </p:cNvSpPr>
              <p:nvPr/>
            </p:nvSpPr>
            <p:spPr>
              <a:xfrm>
                <a:off x="4037377" y="2657980"/>
                <a:ext cx="4795727" cy="2185214"/>
              </a:xfrm>
              <a:prstGeom prst="rect">
                <a:avLst/>
              </a:prstGeom>
              <a:blipFill>
                <a:blip r:embed="rId7"/>
                <a:stretch>
                  <a:fillRect l="-1271" b="-1117"/>
                </a:stretch>
              </a:blipFill>
            </p:spPr>
            <p:txBody>
              <a:bodyPr/>
              <a:lstStyle/>
              <a:p>
                <a:r>
                  <a:rPr lang="en-US">
                    <a:noFill/>
                  </a:rPr>
                  <a:t> </a:t>
                </a:r>
              </a:p>
            </p:txBody>
          </p:sp>
        </mc:Fallback>
      </mc:AlternateContent>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2732" y="2292735"/>
            <a:ext cx="2453759" cy="2550459"/>
          </a:xfrm>
          <a:prstGeom prst="rect">
            <a:avLst/>
          </a:prstGeom>
        </p:spPr>
      </p:pic>
    </p:spTree>
    <p:extLst>
      <p:ext uri="{BB962C8B-B14F-4D97-AF65-F5344CB8AC3E}">
        <p14:creationId xmlns:p14="http://schemas.microsoft.com/office/powerpoint/2010/main" val="150424711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anim calcmode="lin" valueType="num">
                                      <p:cBhvr>
                                        <p:cTn id="8" dur="500" fill="hold"/>
                                        <p:tgtEl>
                                          <p:spTgt spid="53"/>
                                        </p:tgtEl>
                                        <p:attrNameLst>
                                          <p:attrName>ppt_x</p:attrName>
                                        </p:attrNameLst>
                                      </p:cBhvr>
                                      <p:tavLst>
                                        <p:tav tm="0">
                                          <p:val>
                                            <p:strVal val="#ppt_x"/>
                                          </p:val>
                                        </p:tav>
                                        <p:tav tm="100000">
                                          <p:val>
                                            <p:strVal val="#ppt_x"/>
                                          </p:val>
                                        </p:tav>
                                      </p:tavLst>
                                    </p:anim>
                                    <p:anim calcmode="lin" valueType="num">
                                      <p:cBhvr>
                                        <p:cTn id="9" dur="500" fill="hold"/>
                                        <p:tgtEl>
                                          <p:spTgt spid="5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anim calcmode="lin" valueType="num">
                                      <p:cBhvr>
                                        <p:cTn id="13" dur="500" fill="hold"/>
                                        <p:tgtEl>
                                          <p:spTgt spid="55"/>
                                        </p:tgtEl>
                                        <p:attrNameLst>
                                          <p:attrName>ppt_x</p:attrName>
                                        </p:attrNameLst>
                                      </p:cBhvr>
                                      <p:tavLst>
                                        <p:tav tm="0">
                                          <p:val>
                                            <p:strVal val="#ppt_x"/>
                                          </p:val>
                                        </p:tav>
                                        <p:tav tm="100000">
                                          <p:val>
                                            <p:strVal val="#ppt_x"/>
                                          </p:val>
                                        </p:tav>
                                      </p:tavLst>
                                    </p:anim>
                                    <p:anim calcmode="lin" valueType="num">
                                      <p:cBhvr>
                                        <p:cTn id="14" dur="5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randombar(horizontal)">
                                      <p:cBhvr>
                                        <p:cTn id="19" dur="500"/>
                                        <p:tgtEl>
                                          <p:spTgt spid="5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9" dur="500"/>
                                        <p:tgtEl>
                                          <p:spTgt spid="5">
                                            <p:txEl>
                                              <p:pRg st="0" end="0"/>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32" dur="500"/>
                                        <p:tgtEl>
                                          <p:spTgt spid="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wipe(down)">
                                      <p:cBhvr>
                                        <p:cTn id="37" dur="500"/>
                                        <p:tgtEl>
                                          <p:spTgt spid="5">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Effect transition="in" filter="wipe(left)">
                                      <p:cBhvr>
                                        <p:cTn id="4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5" grpId="0"/>
      <p:bldP spid="5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92"/>
        <p:cNvGrpSpPr/>
        <p:nvPr/>
      </p:nvGrpSpPr>
      <p:grpSpPr>
        <a:xfrm>
          <a:off x="0" y="0"/>
          <a:ext cx="0" cy="0"/>
          <a:chOff x="0" y="0"/>
          <a:chExt cx="0" cy="0"/>
        </a:xfrm>
      </p:grpSpPr>
      <p:grpSp>
        <p:nvGrpSpPr>
          <p:cNvPr id="1415" name="Google Shape;1415;p50"/>
          <p:cNvGrpSpPr/>
          <p:nvPr/>
        </p:nvGrpSpPr>
        <p:grpSpPr>
          <a:xfrm rot="21066583">
            <a:off x="8311762" y="3986812"/>
            <a:ext cx="665235" cy="852321"/>
            <a:chOff x="9922842" y="-1678068"/>
            <a:chExt cx="769273" cy="1091555"/>
          </a:xfrm>
        </p:grpSpPr>
        <p:sp>
          <p:nvSpPr>
            <p:cNvPr id="1416" name="Google Shape;1416;p50"/>
            <p:cNvSpPr/>
            <p:nvPr/>
          </p:nvSpPr>
          <p:spPr>
            <a:xfrm>
              <a:off x="9924450" y="-1481725"/>
              <a:ext cx="80575" cy="62425"/>
            </a:xfrm>
            <a:custGeom>
              <a:avLst/>
              <a:gdLst/>
              <a:ahLst/>
              <a:cxnLst/>
              <a:rect l="l" t="t" r="r" b="b"/>
              <a:pathLst>
                <a:path w="3223" h="2497" extrusionOk="0">
                  <a:moveTo>
                    <a:pt x="0" y="2214"/>
                  </a:moveTo>
                  <a:lnTo>
                    <a:pt x="19" y="1942"/>
                  </a:lnTo>
                  <a:lnTo>
                    <a:pt x="1432" y="0"/>
                  </a:lnTo>
                  <a:lnTo>
                    <a:pt x="3223" y="2119"/>
                  </a:lnTo>
                  <a:lnTo>
                    <a:pt x="675" y="2497"/>
                  </a:lnTo>
                  <a:close/>
                </a:path>
              </a:pathLst>
            </a:custGeom>
            <a:solidFill>
              <a:schemeClr val="dk1"/>
            </a:solidFill>
            <a:ln>
              <a:noFill/>
            </a:ln>
          </p:spPr>
        </p:sp>
        <p:sp>
          <p:nvSpPr>
            <p:cNvPr id="1417" name="Google Shape;1417;p50"/>
            <p:cNvSpPr/>
            <p:nvPr/>
          </p:nvSpPr>
          <p:spPr>
            <a:xfrm>
              <a:off x="9922842" y="-1575794"/>
              <a:ext cx="753752" cy="989281"/>
            </a:xfrm>
            <a:custGeom>
              <a:avLst/>
              <a:gdLst/>
              <a:ahLst/>
              <a:cxnLst/>
              <a:rect l="l" t="t" r="r" b="b"/>
              <a:pathLst>
                <a:path w="7479" h="9816" extrusionOk="0">
                  <a:moveTo>
                    <a:pt x="2255" y="0"/>
                  </a:moveTo>
                  <a:lnTo>
                    <a:pt x="0" y="1463"/>
                  </a:lnTo>
                  <a:lnTo>
                    <a:pt x="4014" y="7665"/>
                  </a:lnTo>
                  <a:lnTo>
                    <a:pt x="4674" y="8699"/>
                  </a:lnTo>
                  <a:cubicBezTo>
                    <a:pt x="4751" y="8814"/>
                    <a:pt x="4887" y="8879"/>
                    <a:pt x="5015" y="8879"/>
                  </a:cubicBezTo>
                  <a:cubicBezTo>
                    <a:pt x="5034" y="8879"/>
                    <a:pt x="5052" y="8878"/>
                    <a:pt x="5070" y="8875"/>
                  </a:cubicBezTo>
                  <a:lnTo>
                    <a:pt x="5367" y="9337"/>
                  </a:lnTo>
                  <a:cubicBezTo>
                    <a:pt x="5570" y="9645"/>
                    <a:pt x="5912" y="9815"/>
                    <a:pt x="6262" y="9815"/>
                  </a:cubicBezTo>
                  <a:cubicBezTo>
                    <a:pt x="6460" y="9815"/>
                    <a:pt x="6661" y="9760"/>
                    <a:pt x="6841" y="9645"/>
                  </a:cubicBezTo>
                  <a:cubicBezTo>
                    <a:pt x="7336" y="9326"/>
                    <a:pt x="7479" y="8666"/>
                    <a:pt x="7160" y="8171"/>
                  </a:cubicBezTo>
                  <a:lnTo>
                    <a:pt x="7160" y="8171"/>
                  </a:lnTo>
                  <a:lnTo>
                    <a:pt x="7160" y="8182"/>
                  </a:lnTo>
                  <a:lnTo>
                    <a:pt x="6874" y="7742"/>
                  </a:lnTo>
                  <a:cubicBezTo>
                    <a:pt x="7006" y="7610"/>
                    <a:pt x="7039" y="7401"/>
                    <a:pt x="6929" y="7236"/>
                  </a:cubicBezTo>
                  <a:lnTo>
                    <a:pt x="6588" y="6709"/>
                  </a:lnTo>
                  <a:lnTo>
                    <a:pt x="6599" y="6698"/>
                  </a:lnTo>
                  <a:lnTo>
                    <a:pt x="22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50"/>
            <p:cNvSpPr/>
            <p:nvPr/>
          </p:nvSpPr>
          <p:spPr>
            <a:xfrm>
              <a:off x="9922842" y="-1643217"/>
              <a:ext cx="227265" cy="214868"/>
            </a:xfrm>
            <a:custGeom>
              <a:avLst/>
              <a:gdLst/>
              <a:ahLst/>
              <a:cxnLst/>
              <a:rect l="l" t="t" r="r" b="b"/>
              <a:pathLst>
                <a:path w="2255" h="2132" extrusionOk="0">
                  <a:moveTo>
                    <a:pt x="322" y="1"/>
                  </a:moveTo>
                  <a:cubicBezTo>
                    <a:pt x="243" y="1"/>
                    <a:pt x="175" y="60"/>
                    <a:pt x="165" y="141"/>
                  </a:cubicBezTo>
                  <a:lnTo>
                    <a:pt x="0" y="2132"/>
                  </a:lnTo>
                  <a:lnTo>
                    <a:pt x="2255" y="669"/>
                  </a:lnTo>
                  <a:lnTo>
                    <a:pt x="374" y="9"/>
                  </a:lnTo>
                  <a:cubicBezTo>
                    <a:pt x="357" y="4"/>
                    <a:pt x="339"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50"/>
            <p:cNvSpPr/>
            <p:nvPr/>
          </p:nvSpPr>
          <p:spPr>
            <a:xfrm>
              <a:off x="10438243" y="-852075"/>
              <a:ext cx="253871" cy="231094"/>
            </a:xfrm>
            <a:custGeom>
              <a:avLst/>
              <a:gdLst/>
              <a:ahLst/>
              <a:cxnLst/>
              <a:rect l="l" t="t" r="r" b="b"/>
              <a:pathLst>
                <a:path w="2519" h="2293" extrusionOk="0">
                  <a:moveTo>
                    <a:pt x="1782" y="0"/>
                  </a:moveTo>
                  <a:lnTo>
                    <a:pt x="0" y="1155"/>
                  </a:lnTo>
                  <a:lnTo>
                    <a:pt x="418" y="1804"/>
                  </a:lnTo>
                  <a:cubicBezTo>
                    <a:pt x="622" y="2120"/>
                    <a:pt x="965" y="2293"/>
                    <a:pt x="1313" y="2293"/>
                  </a:cubicBezTo>
                  <a:cubicBezTo>
                    <a:pt x="1509" y="2293"/>
                    <a:pt x="1706" y="2238"/>
                    <a:pt x="1881" y="2123"/>
                  </a:cubicBezTo>
                  <a:cubicBezTo>
                    <a:pt x="2376" y="1804"/>
                    <a:pt x="2519" y="1144"/>
                    <a:pt x="2200" y="649"/>
                  </a:cubicBezTo>
                  <a:lnTo>
                    <a:pt x="17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50"/>
            <p:cNvSpPr/>
            <p:nvPr/>
          </p:nvSpPr>
          <p:spPr>
            <a:xfrm>
              <a:off x="10460415" y="-717933"/>
              <a:ext cx="144119" cy="90402"/>
            </a:xfrm>
            <a:custGeom>
              <a:avLst/>
              <a:gdLst/>
              <a:ahLst/>
              <a:cxnLst/>
              <a:rect l="l" t="t" r="r" b="b"/>
              <a:pathLst>
                <a:path w="1430" h="897" extrusionOk="0">
                  <a:moveTo>
                    <a:pt x="110" y="0"/>
                  </a:moveTo>
                  <a:lnTo>
                    <a:pt x="0" y="66"/>
                  </a:lnTo>
                  <a:cubicBezTo>
                    <a:pt x="0" y="66"/>
                    <a:pt x="253" y="451"/>
                    <a:pt x="308" y="539"/>
                  </a:cubicBezTo>
                  <a:cubicBezTo>
                    <a:pt x="352" y="601"/>
                    <a:pt x="638" y="897"/>
                    <a:pt x="1079" y="897"/>
                  </a:cubicBezTo>
                  <a:cubicBezTo>
                    <a:pt x="1187" y="897"/>
                    <a:pt x="1304" y="879"/>
                    <a:pt x="1430" y="836"/>
                  </a:cubicBezTo>
                  <a:lnTo>
                    <a:pt x="1430" y="836"/>
                  </a:lnTo>
                  <a:cubicBezTo>
                    <a:pt x="1430" y="836"/>
                    <a:pt x="1379" y="842"/>
                    <a:pt x="1299" y="842"/>
                  </a:cubicBezTo>
                  <a:cubicBezTo>
                    <a:pt x="1092" y="842"/>
                    <a:pt x="692" y="802"/>
                    <a:pt x="462" y="517"/>
                  </a:cubicBezTo>
                  <a:cubicBezTo>
                    <a:pt x="242" y="242"/>
                    <a:pt x="110" y="0"/>
                    <a:pt x="110"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50"/>
            <p:cNvSpPr/>
            <p:nvPr/>
          </p:nvSpPr>
          <p:spPr>
            <a:xfrm>
              <a:off x="9938362" y="-1678068"/>
              <a:ext cx="228373" cy="214969"/>
            </a:xfrm>
            <a:custGeom>
              <a:avLst/>
              <a:gdLst/>
              <a:ahLst/>
              <a:cxnLst/>
              <a:rect l="l" t="t" r="r" b="b"/>
              <a:pathLst>
                <a:path w="2266" h="2133" extrusionOk="0">
                  <a:moveTo>
                    <a:pt x="322" y="1"/>
                  </a:moveTo>
                  <a:cubicBezTo>
                    <a:pt x="243" y="1"/>
                    <a:pt x="176" y="60"/>
                    <a:pt x="176" y="142"/>
                  </a:cubicBezTo>
                  <a:lnTo>
                    <a:pt x="165" y="142"/>
                  </a:lnTo>
                  <a:lnTo>
                    <a:pt x="0" y="2132"/>
                  </a:lnTo>
                  <a:lnTo>
                    <a:pt x="0" y="2132"/>
                  </a:lnTo>
                  <a:lnTo>
                    <a:pt x="2266" y="669"/>
                  </a:lnTo>
                  <a:lnTo>
                    <a:pt x="374" y="10"/>
                  </a:lnTo>
                  <a:cubicBezTo>
                    <a:pt x="357" y="4"/>
                    <a:pt x="339" y="1"/>
                    <a:pt x="3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50"/>
            <p:cNvSpPr/>
            <p:nvPr/>
          </p:nvSpPr>
          <p:spPr>
            <a:xfrm>
              <a:off x="9958317" y="-1671134"/>
              <a:ext cx="58857" cy="55531"/>
            </a:xfrm>
            <a:custGeom>
              <a:avLst/>
              <a:gdLst/>
              <a:ahLst/>
              <a:cxnLst/>
              <a:rect l="l" t="t" r="r" b="b"/>
              <a:pathLst>
                <a:path w="584" h="551" extrusionOk="0">
                  <a:moveTo>
                    <a:pt x="121" y="0"/>
                  </a:moveTo>
                  <a:cubicBezTo>
                    <a:pt x="98" y="0"/>
                    <a:pt x="44" y="7"/>
                    <a:pt x="44" y="67"/>
                  </a:cubicBezTo>
                  <a:cubicBezTo>
                    <a:pt x="33" y="144"/>
                    <a:pt x="0" y="550"/>
                    <a:pt x="0" y="550"/>
                  </a:cubicBezTo>
                  <a:lnTo>
                    <a:pt x="583" y="155"/>
                  </a:lnTo>
                  <a:lnTo>
                    <a:pt x="132" y="1"/>
                  </a:lnTo>
                  <a:cubicBezTo>
                    <a:pt x="132" y="1"/>
                    <a:pt x="128" y="0"/>
                    <a:pt x="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50"/>
            <p:cNvSpPr/>
            <p:nvPr/>
          </p:nvSpPr>
          <p:spPr>
            <a:xfrm>
              <a:off x="10342903" y="-985107"/>
              <a:ext cx="307084" cy="269291"/>
            </a:xfrm>
            <a:custGeom>
              <a:avLst/>
              <a:gdLst/>
              <a:ahLst/>
              <a:cxnLst/>
              <a:rect l="l" t="t" r="r" b="b"/>
              <a:pathLst>
                <a:path w="3047" h="2672" extrusionOk="0">
                  <a:moveTo>
                    <a:pt x="2255" y="1"/>
                  </a:moveTo>
                  <a:lnTo>
                    <a:pt x="0" y="1463"/>
                  </a:lnTo>
                  <a:lnTo>
                    <a:pt x="671" y="2497"/>
                  </a:lnTo>
                  <a:cubicBezTo>
                    <a:pt x="748" y="2609"/>
                    <a:pt x="874" y="2672"/>
                    <a:pt x="1003" y="2672"/>
                  </a:cubicBezTo>
                  <a:cubicBezTo>
                    <a:pt x="1078" y="2672"/>
                    <a:pt x="1153" y="2651"/>
                    <a:pt x="1221" y="2607"/>
                  </a:cubicBezTo>
                  <a:lnTo>
                    <a:pt x="2805" y="1584"/>
                  </a:lnTo>
                  <a:cubicBezTo>
                    <a:pt x="2992" y="1463"/>
                    <a:pt x="3047" y="1221"/>
                    <a:pt x="2926" y="1034"/>
                  </a:cubicBezTo>
                  <a:lnTo>
                    <a:pt x="22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50"/>
            <p:cNvSpPr/>
            <p:nvPr/>
          </p:nvSpPr>
          <p:spPr>
            <a:xfrm>
              <a:off x="10397225" y="-899745"/>
              <a:ext cx="222830" cy="140894"/>
            </a:xfrm>
            <a:custGeom>
              <a:avLst/>
              <a:gdLst/>
              <a:ahLst/>
              <a:cxnLst/>
              <a:rect l="l" t="t" r="r" b="b"/>
              <a:pathLst>
                <a:path w="2211" h="1398" fill="none" extrusionOk="0">
                  <a:moveTo>
                    <a:pt x="0" y="1397"/>
                  </a:moveTo>
                  <a:lnTo>
                    <a:pt x="221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50"/>
            <p:cNvSpPr/>
            <p:nvPr/>
          </p:nvSpPr>
          <p:spPr>
            <a:xfrm>
              <a:off x="9938362" y="-1611269"/>
              <a:ext cx="666172" cy="823595"/>
            </a:xfrm>
            <a:custGeom>
              <a:avLst/>
              <a:gdLst/>
              <a:ahLst/>
              <a:cxnLst/>
              <a:rect l="l" t="t" r="r" b="b"/>
              <a:pathLst>
                <a:path w="6610" h="8172" extrusionOk="0">
                  <a:moveTo>
                    <a:pt x="2266" y="0"/>
                  </a:moveTo>
                  <a:lnTo>
                    <a:pt x="0" y="1474"/>
                  </a:lnTo>
                  <a:lnTo>
                    <a:pt x="4344" y="8171"/>
                  </a:lnTo>
                  <a:lnTo>
                    <a:pt x="6610" y="6709"/>
                  </a:lnTo>
                  <a:lnTo>
                    <a:pt x="22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50"/>
            <p:cNvSpPr/>
            <p:nvPr/>
          </p:nvSpPr>
          <p:spPr>
            <a:xfrm>
              <a:off x="10592440" y="-793419"/>
              <a:ext cx="65307" cy="128699"/>
            </a:xfrm>
            <a:custGeom>
              <a:avLst/>
              <a:gdLst/>
              <a:ahLst/>
              <a:cxnLst/>
              <a:rect l="l" t="t" r="r" b="b"/>
              <a:pathLst>
                <a:path w="648" h="1277" extrusionOk="0">
                  <a:moveTo>
                    <a:pt x="363" y="0"/>
                  </a:moveTo>
                  <a:cubicBezTo>
                    <a:pt x="282" y="0"/>
                    <a:pt x="211" y="53"/>
                    <a:pt x="241" y="155"/>
                  </a:cubicBezTo>
                  <a:cubicBezTo>
                    <a:pt x="318" y="485"/>
                    <a:pt x="219" y="727"/>
                    <a:pt x="54" y="1002"/>
                  </a:cubicBezTo>
                  <a:cubicBezTo>
                    <a:pt x="0" y="1100"/>
                    <a:pt x="84" y="1277"/>
                    <a:pt x="193" y="1277"/>
                  </a:cubicBezTo>
                  <a:cubicBezTo>
                    <a:pt x="219" y="1277"/>
                    <a:pt x="246" y="1267"/>
                    <a:pt x="274" y="1244"/>
                  </a:cubicBezTo>
                  <a:cubicBezTo>
                    <a:pt x="593" y="969"/>
                    <a:pt x="648" y="485"/>
                    <a:pt x="527" y="111"/>
                  </a:cubicBezTo>
                  <a:cubicBezTo>
                    <a:pt x="502" y="36"/>
                    <a:pt x="429" y="0"/>
                    <a:pt x="363"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50"/>
            <p:cNvSpPr/>
            <p:nvPr/>
          </p:nvSpPr>
          <p:spPr>
            <a:xfrm>
              <a:off x="10318010" y="-1287052"/>
              <a:ext cx="230086" cy="328450"/>
            </a:xfrm>
            <a:custGeom>
              <a:avLst/>
              <a:gdLst/>
              <a:ahLst/>
              <a:cxnLst/>
              <a:rect l="l" t="t" r="r" b="b"/>
              <a:pathLst>
                <a:path w="2283" h="3259" extrusionOk="0">
                  <a:moveTo>
                    <a:pt x="206" y="1"/>
                  </a:moveTo>
                  <a:cubicBezTo>
                    <a:pt x="103" y="1"/>
                    <a:pt x="1" y="95"/>
                    <a:pt x="60" y="214"/>
                  </a:cubicBezTo>
                  <a:cubicBezTo>
                    <a:pt x="401" y="830"/>
                    <a:pt x="742" y="1435"/>
                    <a:pt x="1105" y="2040"/>
                  </a:cubicBezTo>
                  <a:cubicBezTo>
                    <a:pt x="1358" y="2458"/>
                    <a:pt x="1589" y="2920"/>
                    <a:pt x="1985" y="3217"/>
                  </a:cubicBezTo>
                  <a:cubicBezTo>
                    <a:pt x="2024" y="3246"/>
                    <a:pt x="2061" y="3259"/>
                    <a:pt x="2093" y="3259"/>
                  </a:cubicBezTo>
                  <a:cubicBezTo>
                    <a:pt x="2218" y="3259"/>
                    <a:pt x="2283" y="3075"/>
                    <a:pt x="2161" y="2953"/>
                  </a:cubicBezTo>
                  <a:cubicBezTo>
                    <a:pt x="1831" y="2623"/>
                    <a:pt x="1611" y="2205"/>
                    <a:pt x="1369" y="1809"/>
                  </a:cubicBezTo>
                  <a:cubicBezTo>
                    <a:pt x="1017" y="1237"/>
                    <a:pt x="676" y="654"/>
                    <a:pt x="335" y="72"/>
                  </a:cubicBezTo>
                  <a:cubicBezTo>
                    <a:pt x="304" y="22"/>
                    <a:pt x="255" y="1"/>
                    <a:pt x="206"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50"/>
            <p:cNvSpPr/>
            <p:nvPr/>
          </p:nvSpPr>
          <p:spPr>
            <a:xfrm>
              <a:off x="10023725" y="-1633542"/>
              <a:ext cx="71052" cy="49988"/>
            </a:xfrm>
            <a:custGeom>
              <a:avLst/>
              <a:gdLst/>
              <a:ahLst/>
              <a:cxnLst/>
              <a:rect l="l" t="t" r="r" b="b"/>
              <a:pathLst>
                <a:path w="705" h="496" extrusionOk="0">
                  <a:moveTo>
                    <a:pt x="165" y="0"/>
                  </a:moveTo>
                  <a:cubicBezTo>
                    <a:pt x="87" y="0"/>
                    <a:pt x="21" y="53"/>
                    <a:pt x="11" y="133"/>
                  </a:cubicBezTo>
                  <a:cubicBezTo>
                    <a:pt x="0" y="221"/>
                    <a:pt x="66" y="298"/>
                    <a:pt x="154" y="331"/>
                  </a:cubicBezTo>
                  <a:cubicBezTo>
                    <a:pt x="242" y="353"/>
                    <a:pt x="330" y="397"/>
                    <a:pt x="407" y="452"/>
                  </a:cubicBezTo>
                  <a:cubicBezTo>
                    <a:pt x="444" y="479"/>
                    <a:pt x="489" y="495"/>
                    <a:pt x="531" y="495"/>
                  </a:cubicBezTo>
                  <a:cubicBezTo>
                    <a:pt x="577" y="495"/>
                    <a:pt x="621" y="476"/>
                    <a:pt x="649" y="430"/>
                  </a:cubicBezTo>
                  <a:cubicBezTo>
                    <a:pt x="704" y="353"/>
                    <a:pt x="671" y="232"/>
                    <a:pt x="594" y="177"/>
                  </a:cubicBezTo>
                  <a:cubicBezTo>
                    <a:pt x="462" y="89"/>
                    <a:pt x="330" y="34"/>
                    <a:pt x="187" y="1"/>
                  </a:cubicBezTo>
                  <a:cubicBezTo>
                    <a:pt x="180" y="1"/>
                    <a:pt x="172" y="0"/>
                    <a:pt x="16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7" name="Google Shape;1447;p50"/>
          <p:cNvGrpSpPr/>
          <p:nvPr/>
        </p:nvGrpSpPr>
        <p:grpSpPr>
          <a:xfrm rot="20943013">
            <a:off x="197721" y="181154"/>
            <a:ext cx="1543074" cy="694948"/>
            <a:chOff x="10048400" y="2011675"/>
            <a:chExt cx="632075" cy="286275"/>
          </a:xfrm>
        </p:grpSpPr>
        <p:sp>
          <p:nvSpPr>
            <p:cNvPr id="1448" name="Google Shape;1448;p50"/>
            <p:cNvSpPr/>
            <p:nvPr/>
          </p:nvSpPr>
          <p:spPr>
            <a:xfrm>
              <a:off x="10048400" y="2011675"/>
              <a:ext cx="632075" cy="286275"/>
            </a:xfrm>
            <a:custGeom>
              <a:avLst/>
              <a:gdLst/>
              <a:ahLst/>
              <a:cxnLst/>
              <a:rect l="l" t="t" r="r" b="b"/>
              <a:pathLst>
                <a:path w="25283" h="11451" extrusionOk="0">
                  <a:moveTo>
                    <a:pt x="7809" y="4724"/>
                  </a:moveTo>
                  <a:cubicBezTo>
                    <a:pt x="7861" y="4724"/>
                    <a:pt x="7913" y="4733"/>
                    <a:pt x="7962" y="4754"/>
                  </a:cubicBezTo>
                  <a:lnTo>
                    <a:pt x="17288" y="8394"/>
                  </a:lnTo>
                  <a:cubicBezTo>
                    <a:pt x="17585" y="8504"/>
                    <a:pt x="17497" y="8965"/>
                    <a:pt x="17178" y="8965"/>
                  </a:cubicBezTo>
                  <a:lnTo>
                    <a:pt x="17178" y="8954"/>
                  </a:lnTo>
                  <a:lnTo>
                    <a:pt x="5686" y="8954"/>
                  </a:lnTo>
                  <a:cubicBezTo>
                    <a:pt x="5356" y="8954"/>
                    <a:pt x="5147" y="8581"/>
                    <a:pt x="5323" y="8295"/>
                  </a:cubicBezTo>
                  <a:lnTo>
                    <a:pt x="7445" y="4918"/>
                  </a:lnTo>
                  <a:cubicBezTo>
                    <a:pt x="7526" y="4797"/>
                    <a:pt x="7666" y="4724"/>
                    <a:pt x="7809" y="4724"/>
                  </a:cubicBezTo>
                  <a:close/>
                  <a:moveTo>
                    <a:pt x="6808" y="0"/>
                  </a:moveTo>
                  <a:cubicBezTo>
                    <a:pt x="6434" y="0"/>
                    <a:pt x="6071" y="197"/>
                    <a:pt x="5862" y="542"/>
                  </a:cubicBezTo>
                  <a:lnTo>
                    <a:pt x="440" y="9779"/>
                  </a:lnTo>
                  <a:cubicBezTo>
                    <a:pt x="0" y="10516"/>
                    <a:pt x="528" y="11451"/>
                    <a:pt x="1375" y="11451"/>
                  </a:cubicBezTo>
                  <a:lnTo>
                    <a:pt x="23765" y="11451"/>
                  </a:lnTo>
                  <a:cubicBezTo>
                    <a:pt x="24898" y="11451"/>
                    <a:pt x="25283" y="9922"/>
                    <a:pt x="24282" y="9372"/>
                  </a:cubicBezTo>
                  <a:lnTo>
                    <a:pt x="7324" y="135"/>
                  </a:lnTo>
                  <a:cubicBezTo>
                    <a:pt x="7159" y="44"/>
                    <a:pt x="6982" y="0"/>
                    <a:pt x="6808" y="0"/>
                  </a:cubicBezTo>
                  <a:close/>
                </a:path>
              </a:pathLst>
            </a:custGeom>
            <a:solidFill>
              <a:schemeClr val="accent1"/>
            </a:solidFill>
            <a:ln>
              <a:noFill/>
            </a:ln>
            <a:effectLst>
              <a:outerShdw dist="38100" dir="28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50"/>
            <p:cNvSpPr/>
            <p:nvPr/>
          </p:nvSpPr>
          <p:spPr>
            <a:xfrm>
              <a:off x="10428450" y="2138725"/>
              <a:ext cx="224200" cy="125650"/>
            </a:xfrm>
            <a:custGeom>
              <a:avLst/>
              <a:gdLst/>
              <a:ahLst/>
              <a:cxnLst/>
              <a:rect l="l" t="t" r="r" b="b"/>
              <a:pathLst>
                <a:path w="8968" h="5026" extrusionOk="0">
                  <a:moveTo>
                    <a:pt x="173" y="0"/>
                  </a:moveTo>
                  <a:cubicBezTo>
                    <a:pt x="42" y="0"/>
                    <a:pt x="0" y="236"/>
                    <a:pt x="150" y="320"/>
                  </a:cubicBezTo>
                  <a:cubicBezTo>
                    <a:pt x="2911" y="1992"/>
                    <a:pt x="5759" y="3696"/>
                    <a:pt x="8717" y="5005"/>
                  </a:cubicBezTo>
                  <a:cubicBezTo>
                    <a:pt x="8746" y="5019"/>
                    <a:pt x="8773" y="5025"/>
                    <a:pt x="8796" y="5025"/>
                  </a:cubicBezTo>
                  <a:cubicBezTo>
                    <a:pt x="8940" y="5025"/>
                    <a:pt x="8967" y="4793"/>
                    <a:pt x="8816" y="4708"/>
                  </a:cubicBezTo>
                  <a:cubicBezTo>
                    <a:pt x="5968" y="3136"/>
                    <a:pt x="3064" y="1684"/>
                    <a:pt x="249" y="23"/>
                  </a:cubicBezTo>
                  <a:cubicBezTo>
                    <a:pt x="222" y="7"/>
                    <a:pt x="196" y="0"/>
                    <a:pt x="173"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50"/>
            <p:cNvSpPr/>
            <p:nvPr/>
          </p:nvSpPr>
          <p:spPr>
            <a:xfrm>
              <a:off x="10185050" y="2034675"/>
              <a:ext cx="51700" cy="28075"/>
            </a:xfrm>
            <a:custGeom>
              <a:avLst/>
              <a:gdLst/>
              <a:ahLst/>
              <a:cxnLst/>
              <a:rect l="l" t="t" r="r" b="b"/>
              <a:pathLst>
                <a:path w="2068" h="1123" extrusionOk="0">
                  <a:moveTo>
                    <a:pt x="1599" y="1"/>
                  </a:moveTo>
                  <a:cubicBezTo>
                    <a:pt x="1011" y="1"/>
                    <a:pt x="358" y="327"/>
                    <a:pt x="66" y="842"/>
                  </a:cubicBezTo>
                  <a:cubicBezTo>
                    <a:pt x="0" y="973"/>
                    <a:pt x="105" y="1122"/>
                    <a:pt x="227" y="1122"/>
                  </a:cubicBezTo>
                  <a:cubicBezTo>
                    <a:pt x="268" y="1122"/>
                    <a:pt x="312" y="1105"/>
                    <a:pt x="352" y="1062"/>
                  </a:cubicBezTo>
                  <a:cubicBezTo>
                    <a:pt x="781" y="600"/>
                    <a:pt x="1220" y="391"/>
                    <a:pt x="1858" y="380"/>
                  </a:cubicBezTo>
                  <a:cubicBezTo>
                    <a:pt x="2067" y="369"/>
                    <a:pt x="2001" y="51"/>
                    <a:pt x="1825" y="18"/>
                  </a:cubicBezTo>
                  <a:cubicBezTo>
                    <a:pt x="1752" y="6"/>
                    <a:pt x="1676" y="1"/>
                    <a:pt x="1599"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TextBox 31"/>
          <p:cNvSpPr txBox="1"/>
          <p:nvPr/>
        </p:nvSpPr>
        <p:spPr>
          <a:xfrm>
            <a:off x="3605983" y="604074"/>
            <a:ext cx="1918032"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defTabSz="457200">
              <a:lnSpc>
                <a:spcPct val="150000"/>
              </a:lnSpc>
              <a:buClrTx/>
              <a:buFontTx/>
              <a:buNone/>
              <a:defRPr/>
            </a:pPr>
            <a:r>
              <a:rPr lang="en-US" sz="2200" b="1" kern="1200">
                <a:solidFill>
                  <a:srgbClr val="070185"/>
                </a:solidFill>
                <a:ea typeface="+mn-ea"/>
                <a:cs typeface="Arial" panose="020B0604020202020204" pitchFamily="34" charset="0"/>
              </a:rPr>
              <a:t>Luyện tập 3</a:t>
            </a:r>
          </a:p>
        </p:txBody>
      </p:sp>
      <p:sp>
        <p:nvSpPr>
          <p:cNvPr id="2" name="Rectangle 1"/>
          <p:cNvSpPr/>
          <p:nvPr/>
        </p:nvSpPr>
        <p:spPr>
          <a:xfrm>
            <a:off x="457579" y="1276554"/>
            <a:ext cx="8214841" cy="1408078"/>
          </a:xfrm>
          <a:prstGeom prst="rect">
            <a:avLst/>
          </a:prstGeom>
        </p:spPr>
        <p:txBody>
          <a:bodyPr wrap="square">
            <a:spAutoFit/>
          </a:bodyPr>
          <a:lstStyle/>
          <a:p>
            <a:pPr algn="just">
              <a:lnSpc>
                <a:spcPct val="150000"/>
              </a:lnSpc>
            </a:pPr>
            <a:r>
              <a:rPr lang="en-US" sz="1900">
                <a:latin typeface="+mn-lt"/>
              </a:rPr>
              <a:t>Một chiếc bàn có các chân cùng vuông góc với mặt phẳng chứa mặt bàn và mặt phẳng chứa mặt sàn. Hỏi hai mặt phẳng đó có song song với nhau hay không? Vì sao?</a:t>
            </a:r>
          </a:p>
        </p:txBody>
      </p:sp>
      <p:sp>
        <p:nvSpPr>
          <p:cNvPr id="34" name="Rectangle 33"/>
          <p:cNvSpPr/>
          <p:nvPr/>
        </p:nvSpPr>
        <p:spPr>
          <a:xfrm>
            <a:off x="4231414" y="2715114"/>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9" name="Rectangle 8"/>
          <p:cNvSpPr/>
          <p:nvPr/>
        </p:nvSpPr>
        <p:spPr>
          <a:xfrm>
            <a:off x="446729" y="3224711"/>
            <a:ext cx="8158761" cy="969496"/>
          </a:xfrm>
          <a:prstGeom prst="rect">
            <a:avLst/>
          </a:prstGeom>
        </p:spPr>
        <p:txBody>
          <a:bodyPr wrap="square">
            <a:spAutoFit/>
          </a:bodyPr>
          <a:lstStyle/>
          <a:p>
            <a:pPr algn="just">
              <a:lnSpc>
                <a:spcPct val="150000"/>
              </a:lnSpc>
              <a:spcBef>
                <a:spcPts val="600"/>
              </a:spcBef>
              <a:spcAft>
                <a:spcPts val="800"/>
              </a:spcAft>
            </a:pPr>
            <a:r>
              <a:rPr lang="nl-NL" sz="1900" kern="100">
                <a:latin typeface="+mj-lt"/>
                <a:ea typeface="Malgun Gothic" panose="020B0503020000020004" pitchFamily="34" charset="-127"/>
                <a:cs typeface="Times New Roman" panose="02020603050405020304" pitchFamily="18" charset="0"/>
              </a:rPr>
              <a:t>Hai mặt phẳng đó song song vì hai mặt phẳng đó phân biệt, cùng vuông góc với một đường thẳng (đường chứa một trong các chân bàn).</a:t>
            </a:r>
            <a:endParaRPr lang="en-US" sz="1900" kern="100">
              <a:effectLst/>
              <a:latin typeface="+mj-lt"/>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randombar(horizontal)">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 grpId="0"/>
      <p:bldP spid="34"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1704"/>
        <p:cNvGrpSpPr/>
        <p:nvPr/>
      </p:nvGrpSpPr>
      <p:grpSpPr>
        <a:xfrm>
          <a:off x="0" y="0"/>
          <a:ext cx="0" cy="0"/>
          <a:chOff x="0" y="0"/>
          <a:chExt cx="0" cy="0"/>
        </a:xfrm>
      </p:grpSpPr>
      <p:grpSp>
        <p:nvGrpSpPr>
          <p:cNvPr id="1722" name="Google Shape;1722;p56"/>
          <p:cNvGrpSpPr/>
          <p:nvPr/>
        </p:nvGrpSpPr>
        <p:grpSpPr>
          <a:xfrm rot="15778875">
            <a:off x="-308362" y="289463"/>
            <a:ext cx="1156412" cy="1101581"/>
            <a:chOff x="6195381" y="-2621175"/>
            <a:chExt cx="935514" cy="991326"/>
          </a:xfrm>
        </p:grpSpPr>
        <p:sp>
          <p:nvSpPr>
            <p:cNvPr id="1723" name="Google Shape;1723;p56"/>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56"/>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5" name="Google Shape;1725;p56"/>
            <p:cNvGrpSpPr/>
            <p:nvPr/>
          </p:nvGrpSpPr>
          <p:grpSpPr>
            <a:xfrm>
              <a:off x="6224976" y="-2534681"/>
              <a:ext cx="814619" cy="878223"/>
              <a:chOff x="10015526" y="-551931"/>
              <a:chExt cx="814619" cy="878223"/>
            </a:xfrm>
          </p:grpSpPr>
          <p:sp>
            <p:nvSpPr>
              <p:cNvPr id="1726" name="Google Shape;1726;p56"/>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56"/>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56"/>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56"/>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56"/>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56"/>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56"/>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56"/>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6"/>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6"/>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6"/>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56"/>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56"/>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56"/>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56"/>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56"/>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56"/>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56"/>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56"/>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56"/>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56"/>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56"/>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56"/>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56"/>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56"/>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56"/>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56"/>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56"/>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56"/>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56"/>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56"/>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56"/>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56"/>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56"/>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56"/>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56"/>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56"/>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56"/>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56"/>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56"/>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56"/>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56"/>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56"/>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56"/>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56"/>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56"/>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2" name="Google Shape;1772;p56"/>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9" name="Google Shape;1799;p56"/>
          <p:cNvGrpSpPr/>
          <p:nvPr/>
        </p:nvGrpSpPr>
        <p:grpSpPr>
          <a:xfrm rot="931689">
            <a:off x="8497122" y="4022613"/>
            <a:ext cx="819766" cy="748908"/>
            <a:chOff x="8986183" y="-4150167"/>
            <a:chExt cx="1073065" cy="898943"/>
          </a:xfrm>
        </p:grpSpPr>
        <p:sp>
          <p:nvSpPr>
            <p:cNvPr id="1800" name="Google Shape;1800;p56"/>
            <p:cNvSpPr/>
            <p:nvPr/>
          </p:nvSpPr>
          <p:spPr>
            <a:xfrm>
              <a:off x="8986183" y="-4138050"/>
              <a:ext cx="198352" cy="135121"/>
            </a:xfrm>
            <a:custGeom>
              <a:avLst/>
              <a:gdLst/>
              <a:ahLst/>
              <a:cxnLst/>
              <a:rect l="l" t="t" r="r" b="b"/>
              <a:pathLst>
                <a:path w="4878" h="3323" extrusionOk="0">
                  <a:moveTo>
                    <a:pt x="2940" y="3323"/>
                  </a:moveTo>
                  <a:cubicBezTo>
                    <a:pt x="1960" y="2577"/>
                    <a:pt x="980" y="1832"/>
                    <a:pt x="1" y="1065"/>
                  </a:cubicBezTo>
                  <a:lnTo>
                    <a:pt x="2109" y="43"/>
                  </a:lnTo>
                  <a:cubicBezTo>
                    <a:pt x="2152" y="22"/>
                    <a:pt x="2194" y="0"/>
                    <a:pt x="2258" y="0"/>
                  </a:cubicBezTo>
                  <a:cubicBezTo>
                    <a:pt x="2301" y="0"/>
                    <a:pt x="2343" y="43"/>
                    <a:pt x="2386" y="64"/>
                  </a:cubicBezTo>
                  <a:cubicBezTo>
                    <a:pt x="3216" y="767"/>
                    <a:pt x="4047" y="1470"/>
                    <a:pt x="4878" y="2173"/>
                  </a:cubicBezTo>
                </a:path>
              </a:pathLst>
            </a:custGeom>
            <a:solidFill>
              <a:schemeClr val="dk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56"/>
            <p:cNvSpPr/>
            <p:nvPr/>
          </p:nvSpPr>
          <p:spPr>
            <a:xfrm>
              <a:off x="9052871" y="-4150167"/>
              <a:ext cx="387148" cy="393206"/>
            </a:xfrm>
            <a:custGeom>
              <a:avLst/>
              <a:gdLst/>
              <a:ahLst/>
              <a:cxnLst/>
              <a:rect l="l" t="t" r="r" b="b"/>
              <a:pathLst>
                <a:path w="9521" h="9670" extrusionOk="0">
                  <a:moveTo>
                    <a:pt x="3749" y="2407"/>
                  </a:moveTo>
                  <a:lnTo>
                    <a:pt x="2279" y="1321"/>
                  </a:lnTo>
                  <a:lnTo>
                    <a:pt x="469" y="3493"/>
                  </a:lnTo>
                  <a:lnTo>
                    <a:pt x="1896" y="4707"/>
                  </a:lnTo>
                  <a:cubicBezTo>
                    <a:pt x="0" y="7092"/>
                    <a:pt x="788" y="7263"/>
                    <a:pt x="4430" y="9669"/>
                  </a:cubicBezTo>
                  <a:lnTo>
                    <a:pt x="9520" y="4068"/>
                  </a:lnTo>
                  <a:cubicBezTo>
                    <a:pt x="6624" y="511"/>
                    <a:pt x="5559" y="0"/>
                    <a:pt x="3749" y="2407"/>
                  </a:cubicBezTo>
                  <a:close/>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56"/>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56"/>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56"/>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56"/>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56"/>
            <p:cNvSpPr/>
            <p:nvPr/>
          </p:nvSpPr>
          <p:spPr>
            <a:xfrm>
              <a:off x="9275424" y="-3937130"/>
              <a:ext cx="491935" cy="438220"/>
            </a:xfrm>
            <a:custGeom>
              <a:avLst/>
              <a:gdLst/>
              <a:ahLst/>
              <a:cxnLst/>
              <a:rect l="l" t="t" r="r" b="b"/>
              <a:pathLst>
                <a:path w="12098" h="10777" extrusionOk="0">
                  <a:moveTo>
                    <a:pt x="9010" y="10777"/>
                  </a:moveTo>
                  <a:cubicBezTo>
                    <a:pt x="6582" y="9180"/>
                    <a:pt x="4793" y="7753"/>
                    <a:pt x="1896" y="5367"/>
                  </a:cubicBezTo>
                  <a:cubicBezTo>
                    <a:pt x="1" y="3813"/>
                    <a:pt x="86" y="3259"/>
                    <a:pt x="2535" y="682"/>
                  </a:cubicBezTo>
                  <a:cubicBezTo>
                    <a:pt x="3196" y="0"/>
                    <a:pt x="4069" y="149"/>
                    <a:pt x="4793" y="746"/>
                  </a:cubicBezTo>
                  <a:cubicBezTo>
                    <a:pt x="6561" y="2109"/>
                    <a:pt x="11331" y="5921"/>
                    <a:pt x="12098" y="6879"/>
                  </a:cubicBezTo>
                  <a:cubicBezTo>
                    <a:pt x="12098" y="6879"/>
                    <a:pt x="10117" y="9584"/>
                    <a:pt x="9010" y="10777"/>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56"/>
            <p:cNvSpPr/>
            <p:nvPr/>
          </p:nvSpPr>
          <p:spPr>
            <a:xfrm>
              <a:off x="9683687" y="-3657689"/>
              <a:ext cx="276505" cy="341321"/>
            </a:xfrm>
            <a:custGeom>
              <a:avLst/>
              <a:gdLst/>
              <a:ahLst/>
              <a:cxnLst/>
              <a:rect l="l" t="t" r="r" b="b"/>
              <a:pathLst>
                <a:path w="6800" h="8394" extrusionOk="0">
                  <a:moveTo>
                    <a:pt x="6394" y="0"/>
                  </a:moveTo>
                  <a:cubicBezTo>
                    <a:pt x="6331" y="0"/>
                    <a:pt x="6266" y="28"/>
                    <a:pt x="6211" y="93"/>
                  </a:cubicBezTo>
                  <a:cubicBezTo>
                    <a:pt x="4209" y="2691"/>
                    <a:pt x="2186" y="5289"/>
                    <a:pt x="162" y="7866"/>
                  </a:cubicBezTo>
                  <a:cubicBezTo>
                    <a:pt x="1" y="8093"/>
                    <a:pt x="196" y="8393"/>
                    <a:pt x="401" y="8393"/>
                  </a:cubicBezTo>
                  <a:cubicBezTo>
                    <a:pt x="466" y="8393"/>
                    <a:pt x="532" y="8364"/>
                    <a:pt x="588" y="8292"/>
                  </a:cubicBezTo>
                  <a:cubicBezTo>
                    <a:pt x="2590" y="5694"/>
                    <a:pt x="4614" y="3117"/>
                    <a:pt x="6637" y="519"/>
                  </a:cubicBezTo>
                  <a:cubicBezTo>
                    <a:pt x="6800" y="290"/>
                    <a:pt x="6601" y="0"/>
                    <a:pt x="6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56"/>
            <p:cNvSpPr/>
            <p:nvPr/>
          </p:nvSpPr>
          <p:spPr>
            <a:xfrm>
              <a:off x="9637819" y="-3695425"/>
              <a:ext cx="276383" cy="340955"/>
            </a:xfrm>
            <a:custGeom>
              <a:avLst/>
              <a:gdLst/>
              <a:ahLst/>
              <a:cxnLst/>
              <a:rect l="l" t="t" r="r" b="b"/>
              <a:pathLst>
                <a:path w="6797" h="8385" extrusionOk="0">
                  <a:moveTo>
                    <a:pt x="6403" y="0"/>
                  </a:moveTo>
                  <a:cubicBezTo>
                    <a:pt x="6337" y="0"/>
                    <a:pt x="6268" y="31"/>
                    <a:pt x="6210" y="105"/>
                  </a:cubicBezTo>
                  <a:cubicBezTo>
                    <a:pt x="4208" y="2682"/>
                    <a:pt x="2185" y="5280"/>
                    <a:pt x="162" y="7878"/>
                  </a:cubicBezTo>
                  <a:cubicBezTo>
                    <a:pt x="0" y="8089"/>
                    <a:pt x="194" y="8385"/>
                    <a:pt x="400" y="8385"/>
                  </a:cubicBezTo>
                  <a:cubicBezTo>
                    <a:pt x="465" y="8385"/>
                    <a:pt x="531" y="8355"/>
                    <a:pt x="588" y="8283"/>
                  </a:cubicBezTo>
                  <a:cubicBezTo>
                    <a:pt x="2590" y="5685"/>
                    <a:pt x="4613" y="3108"/>
                    <a:pt x="6636" y="509"/>
                  </a:cubicBezTo>
                  <a:cubicBezTo>
                    <a:pt x="6796" y="285"/>
                    <a:pt x="6607" y="0"/>
                    <a:pt x="64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Rectangle 64"/>
          <p:cNvSpPr/>
          <p:nvPr/>
        </p:nvSpPr>
        <p:spPr>
          <a:xfrm>
            <a:off x="3988274" y="289314"/>
            <a:ext cx="1148071" cy="577850"/>
          </a:xfrm>
          <a:prstGeom prst="rect">
            <a:avLst/>
          </a:prstGeom>
        </p:spPr>
        <p:txBody>
          <a:bodyPr wrap="none">
            <a:spAutoFit/>
          </a:bodyPr>
          <a:lstStyle/>
          <a:p>
            <a:pPr marL="342900" indent="-342900" algn="just">
              <a:lnSpc>
                <a:spcPct val="150000"/>
              </a:lnSpc>
              <a:spcBef>
                <a:spcPts val="600"/>
              </a:spcBef>
              <a:spcAft>
                <a:spcPts val="600"/>
              </a:spcAft>
              <a:buClr>
                <a:srgbClr val="C00000"/>
              </a:buClr>
              <a:buFont typeface="Wingdings" panose="05000000000000000000" pitchFamily="2" charset="2"/>
              <a:buChar char="q"/>
            </a:pPr>
            <a:r>
              <a:rPr lang="en-US" sz="2400" b="1">
                <a:solidFill>
                  <a:srgbClr val="C00000"/>
                </a:solidFill>
                <a:latin typeface="+mn-lt"/>
                <a:ea typeface="Dotum" panose="020B0600000101010101" pitchFamily="34" charset="-127"/>
                <a:cs typeface="Times New Roman" panose="02020603050405020304" pitchFamily="18" charset="0"/>
              </a:rPr>
              <a:t>HĐ9</a:t>
            </a:r>
            <a:endParaRPr lang="en-US" sz="2400">
              <a:solidFill>
                <a:srgbClr val="C00000"/>
              </a:solidFill>
              <a:effectLst/>
              <a:latin typeface="+mn-lt"/>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Rectangle 1"/>
              <p:cNvSpPr/>
              <p:nvPr/>
            </p:nvSpPr>
            <p:spPr>
              <a:xfrm>
                <a:off x="855664" y="885452"/>
                <a:ext cx="7413290" cy="1107996"/>
              </a:xfrm>
              <a:prstGeom prst="rect">
                <a:avLst/>
              </a:prstGeom>
            </p:spPr>
            <p:txBody>
              <a:bodyPr wrap="square">
                <a:spAutoFit/>
              </a:bodyPr>
              <a:lstStyle/>
              <a:p>
                <a:pPr algn="just">
                  <a:lnSpc>
                    <a:spcPct val="150000"/>
                  </a:lnSpc>
                </a:pPr>
                <a:r>
                  <a:rPr lang="vi-VN" sz="2200">
                    <a:latin typeface="+mn-lt"/>
                  </a:rPr>
                  <a:t>Cho đường thẳng </a:t>
                </a:r>
                <a14:m>
                  <m:oMath xmlns:m="http://schemas.openxmlformats.org/officeDocument/2006/math">
                    <m:r>
                      <a:rPr lang="vi-VN" sz="2200" i="1" smtClean="0">
                        <a:latin typeface="Cambria Math" panose="02040503050406030204" pitchFamily="18" charset="0"/>
                      </a:rPr>
                      <m:t>𝑎</m:t>
                    </m:r>
                  </m:oMath>
                </a14:m>
                <a:r>
                  <a:rPr lang="vi-VN" sz="2200">
                    <a:latin typeface="+mn-lt"/>
                  </a:rPr>
                  <a:t> song song với mặt phẳng </a:t>
                </a:r>
                <a14:m>
                  <m:oMath xmlns:m="http://schemas.openxmlformats.org/officeDocument/2006/math">
                    <m:r>
                      <a:rPr lang="vi-VN" sz="2200" i="1" smtClean="0">
                        <a:latin typeface="Cambria Math" panose="02040503050406030204" pitchFamily="18" charset="0"/>
                      </a:rPr>
                      <m:t>(</m:t>
                    </m:r>
                    <m:r>
                      <a:rPr lang="vi-VN" sz="2200" i="1" smtClean="0">
                        <a:latin typeface="Cambria Math" panose="02040503050406030204" pitchFamily="18" charset="0"/>
                      </a:rPr>
                      <m:t>𝑃</m:t>
                    </m:r>
                    <m:r>
                      <a:rPr lang="vi-VN" sz="2200" i="1" smtClean="0">
                        <a:latin typeface="Cambria Math" panose="02040503050406030204" pitchFamily="18" charset="0"/>
                      </a:rPr>
                      <m:t>)</m:t>
                    </m:r>
                  </m:oMath>
                </a14:m>
                <a:r>
                  <a:rPr lang="vi-VN" sz="2200">
                    <a:latin typeface="+mn-lt"/>
                  </a:rPr>
                  <a:t> và đường thẳng </a:t>
                </a:r>
                <a14:m>
                  <m:oMath xmlns:m="http://schemas.openxmlformats.org/officeDocument/2006/math">
                    <m:r>
                      <m:rPr>
                        <m:sty m:val="p"/>
                      </m:rPr>
                      <a:rPr lang="el-GR" sz="2200" i="0" smtClean="0">
                        <a:latin typeface="Cambria Math" panose="02040503050406030204" pitchFamily="18" charset="0"/>
                      </a:rPr>
                      <m:t>Δ</m:t>
                    </m:r>
                  </m:oMath>
                </a14:m>
                <a:r>
                  <a:rPr lang="en-US" sz="2200">
                    <a:latin typeface="+mn-lt"/>
                  </a:rPr>
                  <a:t> </a:t>
                </a:r>
                <a:r>
                  <a:rPr lang="vi-VN" sz="2200">
                    <a:latin typeface="+mn-lt"/>
                  </a:rPr>
                  <a:t>vuông góc với mặt phẳng </a:t>
                </a:r>
                <a14:m>
                  <m:oMath xmlns:m="http://schemas.openxmlformats.org/officeDocument/2006/math">
                    <m:r>
                      <a:rPr lang="vi-VN" sz="2200" i="1" smtClean="0">
                        <a:latin typeface="Cambria Math" panose="02040503050406030204" pitchFamily="18" charset="0"/>
                      </a:rPr>
                      <m:t>(</m:t>
                    </m:r>
                    <m:r>
                      <a:rPr lang="vi-VN" sz="2200" i="1" smtClean="0">
                        <a:latin typeface="Cambria Math" panose="02040503050406030204" pitchFamily="18" charset="0"/>
                      </a:rPr>
                      <m:t>𝑃</m:t>
                    </m:r>
                    <m:r>
                      <a:rPr lang="vi-VN" sz="2200" i="1" smtClean="0">
                        <a:latin typeface="Cambria Math" panose="02040503050406030204" pitchFamily="18" charset="0"/>
                      </a:rPr>
                      <m:t>)</m:t>
                    </m:r>
                  </m:oMath>
                </a14:m>
                <a:r>
                  <a:rPr lang="vi-VN" sz="2200">
                    <a:latin typeface="+mn-lt"/>
                  </a:rPr>
                  <a:t>. Tính (</a:t>
                </a:r>
                <a14:m>
                  <m:oMath xmlns:m="http://schemas.openxmlformats.org/officeDocument/2006/math">
                    <m:r>
                      <m:rPr>
                        <m:sty m:val="p"/>
                      </m:rPr>
                      <a:rPr lang="el-GR" sz="2200">
                        <a:latin typeface="Cambria Math" panose="02040503050406030204" pitchFamily="18" charset="0"/>
                      </a:rPr>
                      <m:t>Δ</m:t>
                    </m:r>
                  </m:oMath>
                </a14:m>
                <a:r>
                  <a:rPr lang="el-GR" sz="2200">
                    <a:latin typeface="+mn-lt"/>
                  </a:rPr>
                  <a:t>, </a:t>
                </a:r>
                <a14:m>
                  <m:oMath xmlns:m="http://schemas.openxmlformats.org/officeDocument/2006/math">
                    <m:r>
                      <a:rPr lang="vi-VN" sz="2200" i="1">
                        <a:latin typeface="Cambria Math" panose="02040503050406030204" pitchFamily="18" charset="0"/>
                      </a:rPr>
                      <m:t>𝑎</m:t>
                    </m:r>
                  </m:oMath>
                </a14:m>
                <a:r>
                  <a:rPr lang="vi-VN" sz="2200">
                    <a:latin typeface="+mn-lt"/>
                  </a:rPr>
                  <a:t>).</a:t>
                </a:r>
                <a:endParaRPr lang="en-US" sz="2200">
                  <a:latin typeface="+mn-lt"/>
                </a:endParaRPr>
              </a:p>
            </p:txBody>
          </p:sp>
        </mc:Choice>
        <mc:Fallback xmlns="">
          <p:sp>
            <p:nvSpPr>
              <p:cNvPr id="2" name="Rectangle 1"/>
              <p:cNvSpPr>
                <a:spLocks noRot="1" noChangeAspect="1" noMove="1" noResize="1" noEditPoints="1" noAdjustHandles="1" noChangeArrowheads="1" noChangeShapeType="1" noTextEdit="1"/>
              </p:cNvSpPr>
              <p:nvPr/>
            </p:nvSpPr>
            <p:spPr>
              <a:xfrm>
                <a:off x="855664" y="885452"/>
                <a:ext cx="7413290" cy="1107996"/>
              </a:xfrm>
              <a:prstGeom prst="rect">
                <a:avLst/>
              </a:prstGeom>
              <a:blipFill>
                <a:blip r:embed="rId3"/>
                <a:stretch>
                  <a:fillRect l="-1069" r="-1069" b="-49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887161" y="2855990"/>
                <a:ext cx="7222799" cy="1912127"/>
              </a:xfrm>
              <a:prstGeom prst="rect">
                <a:avLst/>
              </a:prstGeom>
            </p:spPr>
            <p:txBody>
              <a:bodyPr wrap="square">
                <a:spAutoFit/>
              </a:bodyPr>
              <a:lstStyle/>
              <a:p>
                <a:pPr algn="just">
                  <a:lnSpc>
                    <a:spcPct val="150000"/>
                  </a:lnSpc>
                  <a:spcBef>
                    <a:spcPts val="600"/>
                  </a:spcBef>
                  <a:spcAft>
                    <a:spcPts val="600"/>
                  </a:spcAft>
                </a:pPr>
                <a:r>
                  <a:rPr lang="nl-NL" sz="2200" kern="100">
                    <a:latin typeface="+mn-lt"/>
                    <a:ea typeface="Malgun Gothic" panose="020B0503020000020004" pitchFamily="34" charset="-127"/>
                    <a:cs typeface="Arial" panose="020B0604020202020204" pitchFamily="34" charset="0"/>
                  </a:rPr>
                  <a:t>Vì </a:t>
                </a:r>
                <a14:m>
                  <m:oMath xmlns:m="http://schemas.openxmlformats.org/officeDocument/2006/math">
                    <m:r>
                      <a:rPr lang="nl-NL" sz="2200" i="1" kern="100">
                        <a:effectLst/>
                        <a:latin typeface="Cambria Math" panose="02040503050406030204" pitchFamily="18" charset="0"/>
                        <a:ea typeface="Malgun Gothic" panose="020B0503020000020004" pitchFamily="34" charset="-127"/>
                        <a:cs typeface="Times New Roman" panose="02020603050405020304" pitchFamily="18" charset="0"/>
                      </a:rPr>
                      <m:t>𝑎</m:t>
                    </m:r>
                    <m:r>
                      <a:rPr lang="nl-NL" sz="220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nl-NL" sz="2200" kern="100">
                    <a:effectLst/>
                    <a:latin typeface="+mn-lt"/>
                    <a:ea typeface="Malgun Gothic" panose="020B0503020000020004" pitchFamily="34" charset="-127"/>
                    <a:cs typeface="Arial" panose="020B0604020202020204" pitchFamily="34" charset="0"/>
                  </a:rPr>
                  <a:t> // (P) nên a // b </a:t>
                </a:r>
                <a:r>
                  <a:rPr lang="en-US" sz="2200">
                    <a:latin typeface="+mn-lt"/>
                    <a:cs typeface="Arial" panose="020B0604020202020204" pitchFamily="34" charset="0"/>
                  </a:rPr>
                  <a:t>sao cho </a:t>
                </a:r>
                <a14:m>
                  <m:oMath xmlns:m="http://schemas.openxmlformats.org/officeDocument/2006/math">
                    <m:r>
                      <a:rPr lang="en-US" sz="2200" i="1" smtClean="0">
                        <a:latin typeface="Cambria Math" panose="02040503050406030204" pitchFamily="18" charset="0"/>
                        <a:cs typeface="Arial" panose="020B0604020202020204" pitchFamily="34" charset="0"/>
                      </a:rPr>
                      <m:t>𝑏</m:t>
                    </m:r>
                    <m:r>
                      <a:rPr lang="en-US" sz="2200" i="1" smtClean="0">
                        <a:latin typeface="Cambria Math" panose="02040503050406030204" pitchFamily="18" charset="0"/>
                        <a:cs typeface="Arial" panose="020B0604020202020204" pitchFamily="34" charset="0"/>
                      </a:rPr>
                      <m:t>⊂</m:t>
                    </m:r>
                    <m:d>
                      <m:dPr>
                        <m:ctrlPr>
                          <a:rPr lang="en-US" sz="2200" i="1">
                            <a:latin typeface="Cambria Math" panose="02040503050406030204" pitchFamily="18" charset="0"/>
                            <a:cs typeface="Arial" panose="020B0604020202020204" pitchFamily="34" charset="0"/>
                          </a:rPr>
                        </m:ctrlPr>
                      </m:dPr>
                      <m:e>
                        <m:r>
                          <a:rPr lang="en-US" sz="2200" i="1">
                            <a:latin typeface="Cambria Math" panose="02040503050406030204" pitchFamily="18" charset="0"/>
                            <a:cs typeface="Arial" panose="020B0604020202020204" pitchFamily="34" charset="0"/>
                          </a:rPr>
                          <m:t>𝑃</m:t>
                        </m:r>
                      </m:e>
                    </m:d>
                    <m:r>
                      <a:rPr lang="el-GR" sz="2200" i="1" smtClean="0">
                        <a:latin typeface="Cambria Math" panose="02040503050406030204" pitchFamily="18" charset="0"/>
                      </a:rPr>
                      <m:t>⇒(</m:t>
                    </m:r>
                    <m:r>
                      <m:rPr>
                        <m:sty m:val="p"/>
                      </m:rPr>
                      <a:rPr lang="el-GR" sz="2200" i="0">
                        <a:latin typeface="Cambria Math" panose="02040503050406030204" pitchFamily="18" charset="0"/>
                      </a:rPr>
                      <m:t>Δ</m:t>
                    </m:r>
                    <m:r>
                      <a:rPr lang="el-GR" sz="2200" i="1">
                        <a:latin typeface="Cambria Math" panose="02040503050406030204" pitchFamily="18" charset="0"/>
                      </a:rPr>
                      <m:t>; </m:t>
                    </m:r>
                    <m:r>
                      <a:rPr lang="en-US" sz="2200" i="1">
                        <a:latin typeface="Cambria Math" panose="02040503050406030204" pitchFamily="18" charset="0"/>
                      </a:rPr>
                      <m:t>𝑎</m:t>
                    </m:r>
                    <m:r>
                      <a:rPr lang="en-US" sz="2200" i="1">
                        <a:latin typeface="Cambria Math" panose="02040503050406030204" pitchFamily="18" charset="0"/>
                      </a:rPr>
                      <m:t>)=(</m:t>
                    </m:r>
                    <m:r>
                      <m:rPr>
                        <m:sty m:val="p"/>
                      </m:rPr>
                      <a:rPr lang="el-GR" sz="2200" i="0">
                        <a:latin typeface="Cambria Math" panose="02040503050406030204" pitchFamily="18" charset="0"/>
                      </a:rPr>
                      <m:t>Δ</m:t>
                    </m:r>
                    <m:r>
                      <a:rPr lang="el-GR" sz="2200" i="1">
                        <a:latin typeface="Cambria Math" panose="02040503050406030204" pitchFamily="18" charset="0"/>
                      </a:rPr>
                      <m:t>; </m:t>
                    </m:r>
                    <m:r>
                      <a:rPr lang="en-US" sz="2200" i="1" smtClean="0">
                        <a:latin typeface="Cambria Math" panose="02040503050406030204" pitchFamily="18" charset="0"/>
                      </a:rPr>
                      <m:t>𝑏</m:t>
                    </m:r>
                    <m:r>
                      <a:rPr lang="en-US" sz="2200" i="1" smtClean="0">
                        <a:latin typeface="Cambria Math" panose="02040503050406030204" pitchFamily="18" charset="0"/>
                      </a:rPr>
                      <m:t>)</m:t>
                    </m:r>
                  </m:oMath>
                </a14:m>
                <a:endParaRPr lang="en-US" sz="2200">
                  <a:latin typeface="+mn-lt"/>
                  <a:cs typeface="Arial" panose="020B0604020202020204" pitchFamily="34" charset="0"/>
                </a:endParaRPr>
              </a:p>
              <a:p>
                <a:pPr algn="just">
                  <a:lnSpc>
                    <a:spcPct val="150000"/>
                  </a:lnSpc>
                  <a:spcBef>
                    <a:spcPts val="600"/>
                  </a:spcBef>
                  <a:spcAft>
                    <a:spcPts val="600"/>
                  </a:spcAft>
                </a:pPr>
                <a:r>
                  <a:rPr lang="nl-NL" sz="2200" kern="100">
                    <a:effectLst/>
                    <a:latin typeface="+mn-lt"/>
                    <a:ea typeface="Malgun Gothic" panose="020B0503020000020004" pitchFamily="34" charset="-127"/>
                    <a:cs typeface="Arial" panose="020B0604020202020204" pitchFamily="34" charset="0"/>
                  </a:rPr>
                  <a:t>Mặt khác </a:t>
                </a:r>
                <a14:m>
                  <m:oMath xmlns:m="http://schemas.openxmlformats.org/officeDocument/2006/math">
                    <m:r>
                      <a:rPr lang="nl-NL" sz="22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2200" b="0" i="1" kern="100" smtClean="0">
                        <a:effectLst/>
                        <a:latin typeface="Cambria Math" panose="02040503050406030204" pitchFamily="18" charset="0"/>
                        <a:ea typeface="Malgun Gothic" panose="020B0503020000020004" pitchFamily="34" charset="-127"/>
                        <a:cs typeface="Times New Roman" panose="02020603050405020304" pitchFamily="18" charset="0"/>
                      </a:rPr>
                      <m:t> </m:t>
                    </m:r>
                    <m:r>
                      <a:rPr lang="nl-NL" sz="2200" i="1" kern="100">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22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2200" i="1" kern="100">
                            <a:effectLst/>
                            <a:latin typeface="Cambria Math" panose="02040503050406030204" pitchFamily="18" charset="0"/>
                            <a:ea typeface="Malgun Gothic" panose="020B0503020000020004" pitchFamily="34" charset="-127"/>
                            <a:cs typeface="Times New Roman" panose="02020603050405020304" pitchFamily="18" charset="0"/>
                          </a:rPr>
                          <m:t>𝑃</m:t>
                        </m:r>
                      </m:e>
                    </m:d>
                    <m:r>
                      <a:rPr lang="en-US" sz="2200" b="0" i="1" kern="100" smtClean="0">
                        <a:effectLst/>
                        <a:latin typeface="Cambria Math" panose="02040503050406030204" pitchFamily="18" charset="0"/>
                        <a:ea typeface="Malgun Gothic" panose="020B0503020000020004" pitchFamily="34" charset="-127"/>
                        <a:cs typeface="Times New Roman" panose="02020603050405020304" pitchFamily="18" charset="0"/>
                      </a:rPr>
                      <m:t>, </m:t>
                    </m:r>
                    <m:r>
                      <a:rPr lang="en-US" sz="2200" i="1">
                        <a:latin typeface="Cambria Math" panose="02040503050406030204" pitchFamily="18" charset="0"/>
                        <a:cs typeface="Arial" panose="020B0604020202020204" pitchFamily="34" charset="0"/>
                      </a:rPr>
                      <m:t>𝑏</m:t>
                    </m:r>
                    <m:r>
                      <a:rPr lang="en-US" sz="2200" i="1">
                        <a:latin typeface="Cambria Math" panose="02040503050406030204" pitchFamily="18" charset="0"/>
                        <a:cs typeface="Arial" panose="020B0604020202020204" pitchFamily="34" charset="0"/>
                      </a:rPr>
                      <m:t>⊂</m:t>
                    </m:r>
                    <m:d>
                      <m:dPr>
                        <m:ctrlPr>
                          <a:rPr lang="en-US" sz="2200" i="1">
                            <a:latin typeface="Cambria Math" panose="02040503050406030204" pitchFamily="18" charset="0"/>
                            <a:cs typeface="Arial" panose="020B0604020202020204" pitchFamily="34" charset="0"/>
                          </a:rPr>
                        </m:ctrlPr>
                      </m:dPr>
                      <m:e>
                        <m:r>
                          <a:rPr lang="en-US" sz="2200" i="1">
                            <a:latin typeface="Cambria Math" panose="02040503050406030204" pitchFamily="18" charset="0"/>
                            <a:cs typeface="Arial" panose="020B0604020202020204" pitchFamily="34" charset="0"/>
                          </a:rPr>
                          <m:t>𝑃</m:t>
                        </m:r>
                      </m:e>
                    </m:d>
                  </m:oMath>
                </a14:m>
                <a:r>
                  <a:rPr lang="en-US" sz="2200">
                    <a:latin typeface="+mn-lt"/>
                  </a:rPr>
                  <a:t> nên </a:t>
                </a:r>
                <a14:m>
                  <m:oMath xmlns:m="http://schemas.openxmlformats.org/officeDocument/2006/math">
                    <m:r>
                      <m:rPr>
                        <m:sty m:val="p"/>
                      </m:rPr>
                      <a:rPr lang="el-GR" sz="2200" i="0" smtClean="0">
                        <a:latin typeface="Cambria Math" panose="02040503050406030204" pitchFamily="18" charset="0"/>
                      </a:rPr>
                      <m:t>Δ</m:t>
                    </m:r>
                    <m:r>
                      <a:rPr lang="el-GR" sz="2200" i="1" smtClean="0">
                        <a:latin typeface="Cambria Math" panose="02040503050406030204" pitchFamily="18" charset="0"/>
                      </a:rPr>
                      <m:t>⊥</m:t>
                    </m:r>
                    <m:r>
                      <a:rPr lang="en-US" sz="2200" i="1">
                        <a:latin typeface="Cambria Math" panose="02040503050406030204" pitchFamily="18" charset="0"/>
                      </a:rPr>
                      <m:t>𝑏</m:t>
                    </m:r>
                  </m:oMath>
                </a14:m>
                <a:r>
                  <a:rPr lang="en-US" sz="2200">
                    <a:latin typeface="+mn-lt"/>
                  </a:rPr>
                  <a:t> </a:t>
                </a:r>
              </a:p>
              <a:p>
                <a:pPr algn="just">
                  <a:lnSpc>
                    <a:spcPct val="150000"/>
                  </a:lnSpc>
                  <a:spcBef>
                    <a:spcPts val="600"/>
                  </a:spcBef>
                  <a:spcAft>
                    <a:spcPts val="600"/>
                  </a:spcAft>
                </a:pPr>
                <a:r>
                  <a:rPr lang="nl-NL" sz="2200" kern="100">
                    <a:effectLst/>
                    <a:latin typeface="+mn-lt"/>
                    <a:ea typeface="Malgun Gothic" panose="020B0503020000020004" pitchFamily="34" charset="-127"/>
                    <a:cs typeface="Arial" panose="020B0604020202020204" pitchFamily="34" charset="0"/>
                  </a:rPr>
                  <a:t>nên </a:t>
                </a:r>
                <a14:m>
                  <m:oMath xmlns:m="http://schemas.openxmlformats.org/officeDocument/2006/math">
                    <m:d>
                      <m:dPr>
                        <m:ctrlPr>
                          <a:rPr lang="en-US" sz="22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22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nl-NL" sz="2200" i="1" kern="100">
                            <a:effectLst/>
                            <a:latin typeface="Cambria Math" panose="02040503050406030204" pitchFamily="18" charset="0"/>
                            <a:ea typeface="Malgun Gothic" panose="020B0503020000020004" pitchFamily="34" charset="-127"/>
                            <a:cs typeface="Times New Roman" panose="02020603050405020304" pitchFamily="18" charset="0"/>
                          </a:rPr>
                          <m:t>𝑎</m:t>
                        </m:r>
                      </m:e>
                    </m:d>
                    <m:r>
                      <a:rPr lang="nl-NL" sz="2200" i="1" kern="100">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22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22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nl-NL" sz="2200" i="1" kern="100">
                            <a:effectLst/>
                            <a:latin typeface="Cambria Math" panose="02040503050406030204" pitchFamily="18" charset="0"/>
                            <a:ea typeface="Malgun Gothic" panose="020B0503020000020004" pitchFamily="34" charset="-127"/>
                            <a:cs typeface="Times New Roman" panose="02020603050405020304" pitchFamily="18" charset="0"/>
                          </a:rPr>
                          <m:t>𝑏</m:t>
                        </m:r>
                      </m:e>
                    </m:d>
                    <m:r>
                      <a:rPr lang="nl-NL" sz="2200" i="1" kern="100">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22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2200" i="1" kern="100">
                            <a:effectLst/>
                            <a:latin typeface="Cambria Math" panose="02040503050406030204" pitchFamily="18" charset="0"/>
                            <a:ea typeface="Malgun Gothic" panose="020B0503020000020004" pitchFamily="34" charset="-127"/>
                            <a:cs typeface="Times New Roman" panose="02020603050405020304" pitchFamily="18" charset="0"/>
                          </a:rPr>
                          <m:t>90</m:t>
                        </m:r>
                      </m:e>
                      <m:sup>
                        <m:r>
                          <a:rPr lang="nl-NL" sz="2200" i="1" kern="100">
                            <a:effectLst/>
                            <a:latin typeface="Cambria Math" panose="02040503050406030204" pitchFamily="18" charset="0"/>
                            <a:ea typeface="Malgun Gothic" panose="020B0503020000020004" pitchFamily="34" charset="-127"/>
                            <a:cs typeface="Times New Roman" panose="02020603050405020304" pitchFamily="18" charset="0"/>
                          </a:rPr>
                          <m:t>𝑜</m:t>
                        </m:r>
                      </m:sup>
                    </m:sSup>
                    <m:r>
                      <a:rPr lang="nl-NL" sz="22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2200" kern="100">
                  <a:effectLst/>
                  <a:latin typeface="+mn-lt"/>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887161" y="2855990"/>
                <a:ext cx="7222799" cy="1912127"/>
              </a:xfrm>
              <a:prstGeom prst="rect">
                <a:avLst/>
              </a:prstGeom>
              <a:blipFill>
                <a:blip r:embed="rId4"/>
                <a:stretch>
                  <a:fillRect l="-1098" b="-3195"/>
                </a:stretch>
              </a:blipFill>
            </p:spPr>
            <p:txBody>
              <a:bodyPr/>
              <a:lstStyle/>
              <a:p>
                <a:r>
                  <a:rPr lang="en-US">
                    <a:noFill/>
                  </a:rPr>
                  <a:t> </a:t>
                </a:r>
              </a:p>
            </p:txBody>
          </p:sp>
        </mc:Fallback>
      </mc:AlternateContent>
      <p:sp>
        <p:nvSpPr>
          <p:cNvPr id="68" name="Rectangle 67"/>
          <p:cNvSpPr/>
          <p:nvPr/>
        </p:nvSpPr>
        <p:spPr>
          <a:xfrm>
            <a:off x="4119647" y="2230648"/>
            <a:ext cx="718466"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200" b="1" i="1" u="sng" strike="noStrike" kern="1200" cap="none" spc="0" normalizeH="0" baseline="0" noProof="0">
                <a:ln>
                  <a:noFill/>
                </a:ln>
                <a:solidFill>
                  <a:schemeClr val="accent3">
                    <a:lumMod val="90000"/>
                    <a:lumOff val="10000"/>
                  </a:schemeClr>
                </a:solidFill>
                <a:effectLst/>
                <a:uLnTx/>
                <a:uFillTx/>
                <a:latin typeface="Arial" panose="020B0604020202020204" pitchFamily="34" charset="0"/>
                <a:ea typeface="+mn-ea"/>
                <a:cs typeface="Arial"/>
                <a:sym typeface="Arial"/>
              </a:rPr>
              <a:t>Giải</a:t>
            </a:r>
            <a:endParaRPr kumimoji="0" lang="en-US" sz="2200" b="1" i="1" u="sng" strike="noStrike" kern="1200" cap="none" spc="0" normalizeH="0" baseline="0" noProof="0" dirty="0">
              <a:ln>
                <a:noFill/>
              </a:ln>
              <a:solidFill>
                <a:schemeClr val="accent3">
                  <a:lumMod val="90000"/>
                  <a:lumOff val="10000"/>
                </a:schemeClr>
              </a:solidFill>
              <a:effectLst/>
              <a:uLnTx/>
              <a:uFillTx/>
              <a:latin typeface="Calibri"/>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randombar(horizontal)">
                                      <p:cBhvr>
                                        <p:cTn id="15" dur="500"/>
                                        <p:tgtEl>
                                          <p:spTgt spid="6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left)">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2" grpId="0"/>
      <p:bldP spid="68"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Rectangle 1"/>
              <p:cNvSpPr>
                <a:spLocks noChangeArrowheads="1"/>
              </p:cNvSpPr>
              <p:nvPr/>
            </p:nvSpPr>
            <p:spPr bwMode="auto">
              <a:xfrm>
                <a:off x="599238" y="219862"/>
                <a:ext cx="7994117" cy="252376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342900" lvl="0" indent="-342900" algn="just" eaLnBrk="1" fontAlgn="auto" hangingPunct="1">
                  <a:lnSpc>
                    <a:spcPct val="150000"/>
                  </a:lnSpc>
                  <a:spcBef>
                    <a:spcPts val="600"/>
                  </a:spcBef>
                  <a:spcAft>
                    <a:spcPts val="600"/>
                  </a:spcAft>
                  <a:buClr>
                    <a:srgbClr val="C00000"/>
                  </a:buClr>
                  <a:buFont typeface="Wingdings" panose="05000000000000000000" pitchFamily="2" charset="2"/>
                  <a:buChar char="q"/>
                  <a:defRPr/>
                </a:pPr>
                <a:r>
                  <a:rPr lang="en-US" sz="2200" b="1">
                    <a:solidFill>
                      <a:srgbClr val="C00000"/>
                    </a:solidFill>
                    <a:latin typeface="Arial"/>
                    <a:ea typeface="Dotum" panose="020B0600000101010101" pitchFamily="34" charset="-127"/>
                    <a:cs typeface="Times New Roman" panose="02020603050405020304" pitchFamily="18" charset="0"/>
                  </a:rPr>
                  <a:t>HĐ10</a:t>
                </a:r>
                <a:r>
                  <a:rPr lang="en-US" sz="2200">
                    <a:solidFill>
                      <a:srgbClr val="C00000"/>
                    </a:solidFill>
                    <a:latin typeface="Arial"/>
                    <a:ea typeface="Dotum" panose="020B0600000101010101" pitchFamily="34" charset="-127"/>
                    <a:cs typeface="Times New Roman" panose="02020603050405020304" pitchFamily="18" charset="0"/>
                  </a:rPr>
                  <a:t>: </a:t>
                </a:r>
                <a:r>
                  <a:rPr lang="vi-VN" sz="2000">
                    <a:solidFill>
                      <a:srgbClr val="000000"/>
                    </a:solidFill>
                    <a:latin typeface="+mn-lt"/>
                  </a:rPr>
                  <a:t>Cho đường thẳng </a:t>
                </a:r>
                <a14:m>
                  <m:oMath xmlns:m="http://schemas.openxmlformats.org/officeDocument/2006/math">
                    <m:r>
                      <a:rPr lang="vi-VN" sz="2000" i="1" smtClean="0">
                        <a:solidFill>
                          <a:srgbClr val="000000"/>
                        </a:solidFill>
                        <a:latin typeface="Cambria Math" panose="02040503050406030204" pitchFamily="18" charset="0"/>
                      </a:rPr>
                      <m:t>𝑎</m:t>
                    </m:r>
                  </m:oMath>
                </a14:m>
                <a:r>
                  <a:rPr lang="vi-VN" sz="2000">
                    <a:solidFill>
                      <a:srgbClr val="000000"/>
                    </a:solidFill>
                    <a:latin typeface="+mn-lt"/>
                  </a:rPr>
                  <a:t> và mặt phẳng </a:t>
                </a:r>
                <a14:m>
                  <m:oMath xmlns:m="http://schemas.openxmlformats.org/officeDocument/2006/math">
                    <m:r>
                      <a:rPr lang="vi-VN" sz="2000" i="1" smtClean="0">
                        <a:solidFill>
                          <a:srgbClr val="000000"/>
                        </a:solidFill>
                        <a:latin typeface="Cambria Math" panose="02040503050406030204" pitchFamily="18" charset="0"/>
                      </a:rPr>
                      <m:t>(</m:t>
                    </m:r>
                    <m:r>
                      <a:rPr lang="vi-VN" sz="2000" i="1" smtClean="0">
                        <a:solidFill>
                          <a:srgbClr val="000000"/>
                        </a:solidFill>
                        <a:latin typeface="Cambria Math" panose="02040503050406030204" pitchFamily="18" charset="0"/>
                      </a:rPr>
                      <m:t>𝑃</m:t>
                    </m:r>
                    <m:r>
                      <a:rPr lang="vi-VN" sz="2000" i="1" smtClean="0">
                        <a:solidFill>
                          <a:srgbClr val="000000"/>
                        </a:solidFill>
                        <a:latin typeface="Cambria Math" panose="02040503050406030204" pitchFamily="18" charset="0"/>
                      </a:rPr>
                      <m:t>)</m:t>
                    </m:r>
                  </m:oMath>
                </a14:m>
                <a:r>
                  <a:rPr lang="vi-VN" sz="2000">
                    <a:solidFill>
                      <a:srgbClr val="000000"/>
                    </a:solidFill>
                    <a:latin typeface="+mn-lt"/>
                  </a:rPr>
                  <a:t> cùng vuông góc với một đường thẳng </a:t>
                </a:r>
                <a14:m>
                  <m:oMath xmlns:m="http://schemas.openxmlformats.org/officeDocument/2006/math">
                    <m:r>
                      <m:rPr>
                        <m:sty m:val="p"/>
                      </m:rPr>
                      <a:rPr lang="el-GR" sz="2000" i="0" smtClean="0">
                        <a:solidFill>
                          <a:srgbClr val="000000"/>
                        </a:solidFill>
                        <a:latin typeface="Cambria Math" panose="02040503050406030204" pitchFamily="18" charset="0"/>
                      </a:rPr>
                      <m:t>Δ</m:t>
                    </m:r>
                  </m:oMath>
                </a14:m>
                <a:r>
                  <a:rPr lang="el-GR" sz="2000">
                    <a:solidFill>
                      <a:srgbClr val="000000"/>
                    </a:solidFill>
                    <a:latin typeface="+mn-lt"/>
                  </a:rPr>
                  <a:t>.</a:t>
                </a:r>
              </a:p>
              <a:p>
                <a:pPr algn="just">
                  <a:lnSpc>
                    <a:spcPct val="150000"/>
                  </a:lnSpc>
                </a:pPr>
                <a:r>
                  <a:rPr lang="vi-VN" sz="2000">
                    <a:solidFill>
                      <a:srgbClr val="000000"/>
                    </a:solidFill>
                    <a:latin typeface="+mn-lt"/>
                  </a:rPr>
                  <a:t>a) Qua một điểm </a:t>
                </a:r>
                <a14:m>
                  <m:oMath xmlns:m="http://schemas.openxmlformats.org/officeDocument/2006/math">
                    <m:r>
                      <a:rPr lang="vi-VN" sz="2000" i="1" smtClean="0">
                        <a:solidFill>
                          <a:srgbClr val="000000"/>
                        </a:solidFill>
                        <a:latin typeface="Cambria Math" panose="02040503050406030204" pitchFamily="18" charset="0"/>
                      </a:rPr>
                      <m:t>𝑂</m:t>
                    </m:r>
                  </m:oMath>
                </a14:m>
                <a:r>
                  <a:rPr lang="vi-VN" sz="2000">
                    <a:solidFill>
                      <a:srgbClr val="000000"/>
                    </a:solidFill>
                    <a:latin typeface="+mn-lt"/>
                  </a:rPr>
                  <a:t> thuộc </a:t>
                </a:r>
                <a14:m>
                  <m:oMath xmlns:m="http://schemas.openxmlformats.org/officeDocument/2006/math">
                    <m:r>
                      <a:rPr lang="vi-VN" sz="2000" i="1" smtClean="0">
                        <a:solidFill>
                          <a:srgbClr val="000000"/>
                        </a:solidFill>
                        <a:latin typeface="Cambria Math" panose="02040503050406030204" pitchFamily="18" charset="0"/>
                      </a:rPr>
                      <m:t>(</m:t>
                    </m:r>
                    <m:r>
                      <a:rPr lang="vi-VN" sz="2000" i="1" smtClean="0">
                        <a:solidFill>
                          <a:srgbClr val="000000"/>
                        </a:solidFill>
                        <a:latin typeface="Cambria Math" panose="02040503050406030204" pitchFamily="18" charset="0"/>
                      </a:rPr>
                      <m:t>𝑃</m:t>
                    </m:r>
                    <m:r>
                      <a:rPr lang="vi-VN" sz="2000" i="1" smtClean="0">
                        <a:solidFill>
                          <a:srgbClr val="000000"/>
                        </a:solidFill>
                        <a:latin typeface="Cambria Math" panose="02040503050406030204" pitchFamily="18" charset="0"/>
                      </a:rPr>
                      <m:t>)</m:t>
                    </m:r>
                  </m:oMath>
                </a14:m>
                <a:r>
                  <a:rPr lang="vi-VN" sz="2000">
                    <a:solidFill>
                      <a:srgbClr val="000000"/>
                    </a:solidFill>
                    <a:latin typeface="+mn-lt"/>
                  </a:rPr>
                  <a:t>, kẻ đường thẳng </a:t>
                </a:r>
                <a14:m>
                  <m:oMath xmlns:m="http://schemas.openxmlformats.org/officeDocument/2006/math">
                    <m:r>
                      <a:rPr lang="vi-VN" sz="2000" i="1" smtClean="0">
                        <a:solidFill>
                          <a:srgbClr val="000000"/>
                        </a:solidFill>
                        <a:latin typeface="Cambria Math" panose="02040503050406030204" pitchFamily="18" charset="0"/>
                      </a:rPr>
                      <m:t>𝑎</m:t>
                    </m:r>
                    <m:r>
                      <a:rPr lang="vi-VN" sz="2000" i="1" smtClean="0">
                        <a:solidFill>
                          <a:srgbClr val="000000"/>
                        </a:solidFill>
                        <a:latin typeface="Cambria Math" panose="02040503050406030204" pitchFamily="18" charset="0"/>
                      </a:rPr>
                      <m:t>′</m:t>
                    </m:r>
                  </m:oMath>
                </a14:m>
                <a:r>
                  <a:rPr lang="vi-VN" sz="2000">
                    <a:solidFill>
                      <a:srgbClr val="000000"/>
                    </a:solidFill>
                    <a:latin typeface="+mn-lt"/>
                  </a:rPr>
                  <a:t> song song với </a:t>
                </a:r>
                <a14:m>
                  <m:oMath xmlns:m="http://schemas.openxmlformats.org/officeDocument/2006/math">
                    <m:r>
                      <a:rPr lang="vi-VN" sz="2000" i="1" smtClean="0">
                        <a:solidFill>
                          <a:srgbClr val="000000"/>
                        </a:solidFill>
                        <a:latin typeface="Cambria Math" panose="02040503050406030204" pitchFamily="18" charset="0"/>
                      </a:rPr>
                      <m:t>𝑎</m:t>
                    </m:r>
                  </m:oMath>
                </a14:m>
                <a:r>
                  <a:rPr lang="vi-VN" sz="2000">
                    <a:solidFill>
                      <a:srgbClr val="000000"/>
                    </a:solidFill>
                    <a:latin typeface="+mn-lt"/>
                  </a:rPr>
                  <a:t>. Nêu vị trí tương đối giữa </a:t>
                </a:r>
                <a14:m>
                  <m:oMath xmlns:m="http://schemas.openxmlformats.org/officeDocument/2006/math">
                    <m:r>
                      <a:rPr lang="vi-VN" sz="2000" i="1" smtClean="0">
                        <a:solidFill>
                          <a:srgbClr val="000000"/>
                        </a:solidFill>
                        <a:latin typeface="Cambria Math" panose="02040503050406030204" pitchFamily="18" charset="0"/>
                      </a:rPr>
                      <m:t>𝑎</m:t>
                    </m:r>
                    <m:r>
                      <a:rPr lang="vi-VN" sz="2000" i="1" smtClean="0">
                        <a:solidFill>
                          <a:srgbClr val="000000"/>
                        </a:solidFill>
                        <a:latin typeface="Cambria Math" panose="02040503050406030204" pitchFamily="18" charset="0"/>
                      </a:rPr>
                      <m:t>′</m:t>
                    </m:r>
                  </m:oMath>
                </a14:m>
                <a:r>
                  <a:rPr lang="vi-VN" sz="2000">
                    <a:solidFill>
                      <a:srgbClr val="000000"/>
                    </a:solidFill>
                    <a:latin typeface="+mn-lt"/>
                  </a:rPr>
                  <a:t> và </a:t>
                </a:r>
                <a14:m>
                  <m:oMath xmlns:m="http://schemas.openxmlformats.org/officeDocument/2006/math">
                    <m:r>
                      <a:rPr lang="vi-VN" sz="2000" i="1" smtClean="0">
                        <a:solidFill>
                          <a:srgbClr val="000000"/>
                        </a:solidFill>
                        <a:latin typeface="Cambria Math" panose="02040503050406030204" pitchFamily="18" charset="0"/>
                      </a:rPr>
                      <m:t>(</m:t>
                    </m:r>
                    <m:r>
                      <a:rPr lang="vi-VN" sz="2000" i="1" smtClean="0">
                        <a:solidFill>
                          <a:srgbClr val="000000"/>
                        </a:solidFill>
                        <a:latin typeface="Cambria Math" panose="02040503050406030204" pitchFamily="18" charset="0"/>
                      </a:rPr>
                      <m:t>𝑃</m:t>
                    </m:r>
                    <m:r>
                      <a:rPr lang="vi-VN" sz="2000" i="1" smtClean="0">
                        <a:solidFill>
                          <a:srgbClr val="000000"/>
                        </a:solidFill>
                        <a:latin typeface="Cambria Math" panose="02040503050406030204" pitchFamily="18" charset="0"/>
                      </a:rPr>
                      <m:t>)</m:t>
                    </m:r>
                  </m:oMath>
                </a14:m>
                <a:r>
                  <a:rPr lang="vi-VN" sz="2000">
                    <a:solidFill>
                      <a:srgbClr val="000000"/>
                    </a:solidFill>
                    <a:latin typeface="+mn-lt"/>
                  </a:rPr>
                  <a:t>.</a:t>
                </a:r>
              </a:p>
              <a:p>
                <a:pPr algn="just">
                  <a:lnSpc>
                    <a:spcPct val="150000"/>
                  </a:lnSpc>
                </a:pPr>
                <a:r>
                  <a:rPr lang="vi-VN" sz="2000">
                    <a:solidFill>
                      <a:srgbClr val="000000"/>
                    </a:solidFill>
                    <a:latin typeface="+mn-lt"/>
                  </a:rPr>
                  <a:t>b) Nêu vị trí tương đối giữa </a:t>
                </a:r>
                <a14:m>
                  <m:oMath xmlns:m="http://schemas.openxmlformats.org/officeDocument/2006/math">
                    <m:r>
                      <a:rPr lang="vi-VN" sz="2000" i="1" smtClean="0">
                        <a:solidFill>
                          <a:srgbClr val="000000"/>
                        </a:solidFill>
                        <a:latin typeface="Cambria Math" panose="02040503050406030204" pitchFamily="18" charset="0"/>
                      </a:rPr>
                      <m:t>𝑎</m:t>
                    </m:r>
                  </m:oMath>
                </a14:m>
                <a:r>
                  <a:rPr lang="vi-VN" sz="2000">
                    <a:solidFill>
                      <a:srgbClr val="000000"/>
                    </a:solidFill>
                    <a:latin typeface="+mn-lt"/>
                  </a:rPr>
                  <a:t> và </a:t>
                </a:r>
                <a14:m>
                  <m:oMath xmlns:m="http://schemas.openxmlformats.org/officeDocument/2006/math">
                    <m:r>
                      <a:rPr lang="vi-VN" sz="2000" i="1" smtClean="0">
                        <a:solidFill>
                          <a:srgbClr val="000000"/>
                        </a:solidFill>
                        <a:latin typeface="Cambria Math" panose="02040503050406030204" pitchFamily="18" charset="0"/>
                      </a:rPr>
                      <m:t>(</m:t>
                    </m:r>
                    <m:r>
                      <a:rPr lang="vi-VN" sz="2000" i="1">
                        <a:solidFill>
                          <a:srgbClr val="000000"/>
                        </a:solidFill>
                        <a:latin typeface="Cambria Math" panose="02040503050406030204" pitchFamily="18" charset="0"/>
                      </a:rPr>
                      <m:t>𝑃</m:t>
                    </m:r>
                    <m:r>
                      <a:rPr lang="vi-VN" sz="2000" i="1" smtClean="0">
                        <a:solidFill>
                          <a:srgbClr val="000000"/>
                        </a:solidFill>
                        <a:latin typeface="Cambria Math" panose="02040503050406030204" pitchFamily="18" charset="0"/>
                      </a:rPr>
                      <m:t>)</m:t>
                    </m:r>
                  </m:oMath>
                </a14:m>
                <a:r>
                  <a:rPr lang="vi-VN" sz="2000">
                    <a:solidFill>
                      <a:srgbClr val="000000"/>
                    </a:solidFill>
                    <a:latin typeface="+mn-lt"/>
                  </a:rPr>
                  <a:t>.</a:t>
                </a:r>
              </a:p>
            </p:txBody>
          </p:sp>
        </mc:Choice>
        <mc:Fallback xmlns="">
          <p:sp>
            <p:nvSpPr>
              <p:cNvPr id="6" name="Rectangle 1"/>
              <p:cNvSpPr>
                <a:spLocks noRot="1" noChangeAspect="1" noMove="1" noResize="1" noEditPoints="1" noAdjustHandles="1" noChangeArrowheads="1" noChangeShapeType="1" noTextEdit="1"/>
              </p:cNvSpPr>
              <p:nvPr/>
            </p:nvSpPr>
            <p:spPr bwMode="auto">
              <a:xfrm>
                <a:off x="599238" y="219862"/>
                <a:ext cx="7994117" cy="2523768"/>
              </a:xfrm>
              <a:prstGeom prst="rect">
                <a:avLst/>
              </a:prstGeom>
              <a:blipFill>
                <a:blip r:embed="rId3"/>
                <a:stretch>
                  <a:fillRect l="-838" r="-762" b="-169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9" name="Picture 8"/>
          <p:cNvPicPr>
            <a:picLocks noChangeAspect="1"/>
          </p:cNvPicPr>
          <p:nvPr/>
        </p:nvPicPr>
        <p:blipFill>
          <a:blip r:embed="rId4"/>
          <a:stretch>
            <a:fillRect/>
          </a:stretch>
        </p:blipFill>
        <p:spPr>
          <a:xfrm rot="8883230">
            <a:off x="-283057" y="903438"/>
            <a:ext cx="883001" cy="751862"/>
          </a:xfrm>
          <a:prstGeom prst="rect">
            <a:avLst/>
          </a:prstGeom>
        </p:spPr>
      </p:pic>
      <p:grpSp>
        <p:nvGrpSpPr>
          <p:cNvPr id="10" name="Google Shape;1887;p58"/>
          <p:cNvGrpSpPr/>
          <p:nvPr/>
        </p:nvGrpSpPr>
        <p:grpSpPr>
          <a:xfrm rot="13503394">
            <a:off x="8411896" y="4339920"/>
            <a:ext cx="616727" cy="825350"/>
            <a:chOff x="10478963" y="-3477862"/>
            <a:chExt cx="489325" cy="680500"/>
          </a:xfrm>
        </p:grpSpPr>
        <p:sp>
          <p:nvSpPr>
            <p:cNvPr id="11" name="Google Shape;1888;p58"/>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2" name="Google Shape;1889;p58"/>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3" name="Google Shape;1890;p58"/>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4" name="Google Shape;1891;p58"/>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5" name="Google Shape;1892;p58"/>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6" name="Google Shape;1893;p58"/>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7" name="Google Shape;1894;p58"/>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8" name="Google Shape;1895;p58"/>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19" name="Google Shape;1896;p58"/>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0" name="Google Shape;1897;p58"/>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1" name="Google Shape;1898;p58"/>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2" name="Google Shape;1899;p58"/>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3" name="Google Shape;1900;p58"/>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4" name="Google Shape;1901;p58"/>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5" name="Google Shape;1902;p58"/>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6" name="Google Shape;1903;p58"/>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sp>
          <p:nvSpPr>
            <p:cNvPr id="27" name="Google Shape;1904;p58"/>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7F7F7"/>
                </a:solidFill>
                <a:effectLst/>
                <a:uLnTx/>
                <a:uFillTx/>
                <a:latin typeface="Arial"/>
                <a:ea typeface="+mn-ea"/>
                <a:cs typeface="+mn-cs"/>
                <a:sym typeface="Arial"/>
              </a:endParaRPr>
            </a:p>
          </p:txBody>
        </p:sp>
      </p:grpSp>
      <p:sp>
        <p:nvSpPr>
          <p:cNvPr id="28" name="Rectangle 27"/>
          <p:cNvSpPr/>
          <p:nvPr/>
        </p:nvSpPr>
        <p:spPr>
          <a:xfrm>
            <a:off x="4237063" y="2825900"/>
            <a:ext cx="718466"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1200" cap="none" spc="0" normalizeH="0" baseline="0" noProof="0">
                <a:ln>
                  <a:noFill/>
                </a:ln>
                <a:solidFill>
                  <a:schemeClr val="accent3">
                    <a:lumMod val="90000"/>
                    <a:lumOff val="10000"/>
                  </a:schemeClr>
                </a:solidFill>
                <a:effectLst/>
                <a:uLnTx/>
                <a:uFillTx/>
                <a:latin typeface="Arial" panose="020B0604020202020204" pitchFamily="34" charset="0"/>
                <a:ea typeface="+mn-ea"/>
                <a:cs typeface="Arial"/>
                <a:sym typeface="Arial"/>
              </a:rPr>
              <a:t>Giải</a:t>
            </a:r>
            <a:endParaRPr kumimoji="0" lang="en-US" sz="2100" b="1" i="1" u="sng" strike="noStrike" kern="1200" cap="none" spc="0" normalizeH="0" baseline="0" noProof="0" dirty="0">
              <a:ln>
                <a:noFill/>
              </a:ln>
              <a:solidFill>
                <a:schemeClr val="accent3">
                  <a:lumMod val="90000"/>
                  <a:lumOff val="10000"/>
                </a:schemeClr>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612090" y="3296133"/>
                <a:ext cx="7267025" cy="1673407"/>
              </a:xfrm>
              <a:prstGeom prst="rect">
                <a:avLst/>
              </a:prstGeom>
            </p:spPr>
            <p:txBody>
              <a:bodyPr wrap="square">
                <a:spAutoFit/>
              </a:bodyPr>
              <a:lstStyle/>
              <a:p>
                <a:pPr algn="just">
                  <a:lnSpc>
                    <a:spcPct val="150000"/>
                  </a:lnSpc>
                  <a:spcBef>
                    <a:spcPts val="300"/>
                  </a:spcBef>
                  <a:spcAft>
                    <a:spcPts val="300"/>
                  </a:spcAft>
                </a:pPr>
                <a:r>
                  <a:rPr lang="nl-NL" sz="2000" kern="100">
                    <a:latin typeface="+mn-lt"/>
                    <a:ea typeface="Malgun Gothic" panose="020B0503020000020004" pitchFamily="34" charset="-127"/>
                    <a:cs typeface="Times New Roman" panose="02020603050405020304" pitchFamily="18" charset="0"/>
                  </a:rPr>
                  <a:t>a) Do </a:t>
                </a:r>
                <a14:m>
                  <m:oMath xmlns:m="http://schemas.openxmlformats.org/officeDocument/2006/math">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𝑎</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nl-NL" sz="20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𝑎</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nl-NL" sz="2000" kern="100">
                    <a:effectLst/>
                    <a:latin typeface="+mn-lt"/>
                    <a:ea typeface="Malgun Gothic" panose="020B0503020000020004" pitchFamily="34" charset="-127"/>
                    <a:cs typeface="Times New Roman" panose="02020603050405020304" pitchFamily="18" charset="0"/>
                  </a:rPr>
                  <a:t>và  </a:t>
                </a:r>
                <a14:m>
                  <m:oMath xmlns:m="http://schemas.openxmlformats.org/officeDocument/2006/math">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2000" b="0" i="1" kern="100" smtClean="0">
                        <a:effectLst/>
                        <a:latin typeface="Cambria Math" panose="02040503050406030204" pitchFamily="18" charset="0"/>
                        <a:ea typeface="Malgun Gothic" panose="020B0503020000020004" pitchFamily="34" charset="-127"/>
                        <a:cs typeface="Times New Roman" panose="02020603050405020304" pitchFamily="18" charset="0"/>
                      </a:rPr>
                      <m:t> </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𝑎</m:t>
                    </m:r>
                  </m:oMath>
                </a14:m>
                <a:r>
                  <a:rPr lang="nl-NL" sz="2000" kern="100">
                    <a:effectLst/>
                    <a:latin typeface="+mn-lt"/>
                    <a:ea typeface="Malgun Gothic" panose="020B0503020000020004" pitchFamily="34" charset="-127"/>
                    <a:cs typeface="Times New Roman" panose="02020603050405020304" pitchFamily="18" charset="0"/>
                  </a:rPr>
                  <a:t> nên  </a:t>
                </a:r>
                <a14:m>
                  <m:oMath xmlns:m="http://schemas.openxmlformats.org/officeDocument/2006/math">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2000" b="0" i="1" kern="100" smtClean="0">
                        <a:effectLst/>
                        <a:latin typeface="Cambria Math" panose="02040503050406030204" pitchFamily="18" charset="0"/>
                        <a:ea typeface="Malgun Gothic" panose="020B0503020000020004" pitchFamily="34" charset="-127"/>
                        <a:cs typeface="Times New Roman" panose="02020603050405020304" pitchFamily="18" charset="0"/>
                      </a:rPr>
                      <m:t> </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𝑎</m:t>
                        </m:r>
                      </m:e>
                      <m:sup>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sup>
                    </m:sSup>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nl-NL" sz="2000" kern="100">
                    <a:effectLst/>
                    <a:ea typeface="Malgun Gothic" panose="020B0503020000020004" pitchFamily="34" charset="-127"/>
                    <a:cs typeface="Times New Roman" panose="02020603050405020304" pitchFamily="18" charset="0"/>
                  </a:rPr>
                  <a:t>    </a:t>
                </a:r>
                <a14:m>
                  <m:oMath xmlns:m="http://schemas.openxmlformats.org/officeDocument/2006/math">
                    <m:r>
                      <a:rPr lang="nl-NL" sz="2000" i="1" kern="100" smtClean="0">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2000" b="0" i="1" kern="100" smtClean="0">
                        <a:effectLst/>
                        <a:latin typeface="Cambria Math" panose="02040503050406030204" pitchFamily="18" charset="0"/>
                        <a:ea typeface="Malgun Gothic" panose="020B0503020000020004" pitchFamily="34" charset="-127"/>
                        <a:cs typeface="Times New Roman" panose="02020603050405020304" pitchFamily="18" charset="0"/>
                      </a:rPr>
                      <m:t>′</m:t>
                    </m:r>
                    <m:r>
                      <a:rPr lang="nl-NL" sz="2000" i="1" kern="100" smtClean="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nl-NL" sz="2000" kern="100">
                    <a:effectLst/>
                    <a:latin typeface="+mn-lt"/>
                    <a:ea typeface="Malgun Gothic" panose="020B0503020000020004" pitchFamily="34" charset="-127"/>
                    <a:cs typeface="Times New Roman" panose="02020603050405020304" pitchFamily="18" charset="0"/>
                  </a:rPr>
                  <a:t>đi qua </a:t>
                </a:r>
                <a14:m>
                  <m:oMath xmlns:m="http://schemas.openxmlformats.org/officeDocument/2006/math">
                    <m:r>
                      <a:rPr lang="nl-NL" sz="2000" i="1" kern="100" smtClean="0">
                        <a:effectLst/>
                        <a:latin typeface="Cambria Math" panose="02040503050406030204" pitchFamily="18" charset="0"/>
                        <a:ea typeface="Malgun Gothic" panose="020B0503020000020004" pitchFamily="34" charset="-127"/>
                        <a:cs typeface="Times New Roman" panose="02020603050405020304" pitchFamily="18" charset="0"/>
                      </a:rPr>
                      <m:t>𝑂</m:t>
                    </m:r>
                  </m:oMath>
                </a14:m>
                <a:r>
                  <a:rPr lang="nl-NL" sz="20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a:rPr lang="nl-NL" sz="2000" i="1" kern="100">
                        <a:latin typeface="Cambria Math" panose="02040503050406030204" pitchFamily="18" charset="0"/>
                        <a:ea typeface="Malgun Gothic" panose="020B0503020000020004" pitchFamily="34" charset="-127"/>
                        <a:cs typeface="Times New Roman" panose="02020603050405020304" pitchFamily="18" charset="0"/>
                      </a:rPr>
                      <m:t>𝑎</m:t>
                    </m:r>
                    <m:r>
                      <a:rPr lang="en-US" sz="2000" i="1" kern="100">
                        <a:latin typeface="Cambria Math" panose="02040503050406030204" pitchFamily="18" charset="0"/>
                        <a:ea typeface="Malgun Gothic" panose="020B0503020000020004" pitchFamily="34" charset="-127"/>
                        <a:cs typeface="Times New Roman" panose="02020603050405020304" pitchFamily="18" charset="0"/>
                      </a:rPr>
                      <m:t>′</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nl-NL" sz="2000" kern="100">
                    <a:effectLst/>
                    <a:latin typeface="+mn-lt"/>
                    <a:ea typeface="Malgun Gothic" panose="020B0503020000020004" pitchFamily="34" charset="-127"/>
                    <a:cs typeface="Times New Roman" panose="02020603050405020304" pitchFamily="18" charset="0"/>
                  </a:rPr>
                  <a:t>nên </a:t>
                </a:r>
                <a14:m>
                  <m:oMath xmlns:m="http://schemas.openxmlformats.org/officeDocument/2006/math">
                    <m:sSup>
                      <m:sSupPr>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𝑎</m:t>
                        </m:r>
                      </m:e>
                      <m:sup>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sup>
                    </m:sSup>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𝑃</m:t>
                        </m:r>
                      </m:e>
                    </m:d>
                  </m:oMath>
                </a14:m>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nl-NL" sz="2000" kern="100">
                    <a:effectLst/>
                    <a:latin typeface="+mn-lt"/>
                    <a:ea typeface="Malgun Gothic" panose="020B0503020000020004" pitchFamily="34" charset="-127"/>
                    <a:cs typeface="Times New Roman" panose="02020603050405020304" pitchFamily="18" charset="0"/>
                  </a:rPr>
                  <a:t>b) Vì </a:t>
                </a:r>
                <a14:m>
                  <m:oMath xmlns:m="http://schemas.openxmlformats.org/officeDocument/2006/math">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𝑎</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 // </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𝑎</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  </m:t>
                    </m:r>
                    <m:sSup>
                      <m:sSupPr>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𝑎</m:t>
                        </m:r>
                      </m:e>
                      <m:sup>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sup>
                    </m:sSup>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𝑃</m:t>
                        </m:r>
                      </m:e>
                    </m:d>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nl-NL" sz="2000" kern="100">
                    <a:effectLst/>
                    <a:latin typeface="+mn-lt"/>
                    <a:ea typeface="Malgun Gothic" panose="020B0503020000020004" pitchFamily="34" charset="-127"/>
                    <a:cs typeface="Times New Roman" panose="02020603050405020304" pitchFamily="18" charset="0"/>
                  </a:rPr>
                  <a:t>nên </a:t>
                </a:r>
                <a14:m>
                  <m:oMath xmlns:m="http://schemas.openxmlformats.org/officeDocument/2006/math">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𝑎</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𝑃</m:t>
                        </m:r>
                      </m:e>
                    </m:d>
                  </m:oMath>
                </a14:m>
                <a:r>
                  <a:rPr lang="nl-NL" sz="2000" kern="100">
                    <a:effectLst/>
                    <a:latin typeface="+mn-lt"/>
                    <a:ea typeface="Malgun Gothic" panose="020B0503020000020004" pitchFamily="34" charset="-127"/>
                    <a:cs typeface="Times New Roman" panose="02020603050405020304" pitchFamily="18" charset="0"/>
                  </a:rPr>
                  <a:t> hoặc </a:t>
                </a:r>
                <a14:m>
                  <m:oMath xmlns:m="http://schemas.openxmlformats.org/officeDocument/2006/math">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𝑎</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nl-NL" sz="2000" kern="100">
                    <a:effectLst/>
                    <a:latin typeface="+mn-lt"/>
                    <a:ea typeface="Malgun Gothic" panose="020B0503020000020004" pitchFamily="34" charset="-127"/>
                    <a:cs typeface="Times New Roman" panose="02020603050405020304" pitchFamily="18" charset="0"/>
                  </a:rPr>
                  <a:t>//</a:t>
                </a:r>
                <a14:m>
                  <m:oMath xmlns:m="http://schemas.openxmlformats.org/officeDocument/2006/math">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𝑃</m:t>
                    </m:r>
                    <m:r>
                      <a:rPr lang="nl-NL" sz="20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2000" kern="100">
                  <a:effectLst/>
                  <a:latin typeface="+mn-l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12090" y="3296133"/>
                <a:ext cx="7267025" cy="1673407"/>
              </a:xfrm>
              <a:prstGeom prst="rect">
                <a:avLst/>
              </a:prstGeom>
              <a:blipFill>
                <a:blip r:embed="rId5"/>
                <a:stretch>
                  <a:fillRect l="-838" b="-5839"/>
                </a:stretch>
              </a:blipFill>
            </p:spPr>
            <p:txBody>
              <a:bodyPr/>
              <a:lstStyle/>
              <a:p>
                <a:r>
                  <a:rPr lang="en-US">
                    <a:noFill/>
                  </a:rPr>
                  <a:t> </a:t>
                </a:r>
              </a:p>
            </p:txBody>
          </p:sp>
        </mc:Fallback>
      </mc:AlternateContent>
    </p:spTree>
    <p:extLst>
      <p:ext uri="{BB962C8B-B14F-4D97-AF65-F5344CB8AC3E}">
        <p14:creationId xmlns:p14="http://schemas.microsoft.com/office/powerpoint/2010/main" val="587233170"/>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arn(inVertical)">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down)">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left)">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grpSp>
        <p:nvGrpSpPr>
          <p:cNvPr id="1293" name="Google Shape;1293;p48"/>
          <p:cNvGrpSpPr/>
          <p:nvPr/>
        </p:nvGrpSpPr>
        <p:grpSpPr>
          <a:xfrm rot="1572013" flipH="1">
            <a:off x="222104" y="296345"/>
            <a:ext cx="1493005" cy="525061"/>
            <a:chOff x="10418321" y="-3066640"/>
            <a:chExt cx="949000" cy="333745"/>
          </a:xfrm>
        </p:grpSpPr>
        <p:sp>
          <p:nvSpPr>
            <p:cNvPr id="1294" name="Google Shape;1294;p4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4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4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4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4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11" name="Google Shape;1311;p48"/>
          <p:cNvGrpSpPr/>
          <p:nvPr/>
        </p:nvGrpSpPr>
        <p:grpSpPr>
          <a:xfrm rot="19556640" flipH="1">
            <a:off x="7956203" y="3916616"/>
            <a:ext cx="978314" cy="813677"/>
            <a:chOff x="8986183" y="-4150167"/>
            <a:chExt cx="1073065" cy="898943"/>
          </a:xfrm>
        </p:grpSpPr>
        <p:sp>
          <p:nvSpPr>
            <p:cNvPr id="1312" name="Google Shape;1312;p48"/>
            <p:cNvSpPr/>
            <p:nvPr/>
          </p:nvSpPr>
          <p:spPr>
            <a:xfrm>
              <a:off x="8986183" y="-4138050"/>
              <a:ext cx="198352" cy="135121"/>
            </a:xfrm>
            <a:custGeom>
              <a:avLst/>
              <a:gdLst/>
              <a:ahLst/>
              <a:cxnLst/>
              <a:rect l="l" t="t" r="r" b="b"/>
              <a:pathLst>
                <a:path w="4878" h="3323" extrusionOk="0">
                  <a:moveTo>
                    <a:pt x="2940" y="3323"/>
                  </a:moveTo>
                  <a:cubicBezTo>
                    <a:pt x="1960" y="2577"/>
                    <a:pt x="980" y="1832"/>
                    <a:pt x="1" y="1065"/>
                  </a:cubicBezTo>
                  <a:lnTo>
                    <a:pt x="2109" y="43"/>
                  </a:lnTo>
                  <a:cubicBezTo>
                    <a:pt x="2152" y="22"/>
                    <a:pt x="2194" y="0"/>
                    <a:pt x="2258" y="0"/>
                  </a:cubicBezTo>
                  <a:cubicBezTo>
                    <a:pt x="2301" y="0"/>
                    <a:pt x="2343" y="43"/>
                    <a:pt x="2386" y="64"/>
                  </a:cubicBezTo>
                  <a:cubicBezTo>
                    <a:pt x="3216" y="767"/>
                    <a:pt x="4047" y="1470"/>
                    <a:pt x="4878" y="2173"/>
                  </a:cubicBezTo>
                </a:path>
              </a:pathLst>
            </a:custGeom>
            <a:solidFill>
              <a:schemeClr val="dk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48"/>
            <p:cNvSpPr/>
            <p:nvPr/>
          </p:nvSpPr>
          <p:spPr>
            <a:xfrm>
              <a:off x="9052871" y="-4150167"/>
              <a:ext cx="387148" cy="393206"/>
            </a:xfrm>
            <a:custGeom>
              <a:avLst/>
              <a:gdLst/>
              <a:ahLst/>
              <a:cxnLst/>
              <a:rect l="l" t="t" r="r" b="b"/>
              <a:pathLst>
                <a:path w="9521" h="9670" extrusionOk="0">
                  <a:moveTo>
                    <a:pt x="3749" y="2407"/>
                  </a:moveTo>
                  <a:lnTo>
                    <a:pt x="2279" y="1321"/>
                  </a:lnTo>
                  <a:lnTo>
                    <a:pt x="469" y="3493"/>
                  </a:lnTo>
                  <a:lnTo>
                    <a:pt x="1896" y="4707"/>
                  </a:lnTo>
                  <a:cubicBezTo>
                    <a:pt x="0" y="7092"/>
                    <a:pt x="788" y="7263"/>
                    <a:pt x="4430" y="9669"/>
                  </a:cubicBezTo>
                  <a:lnTo>
                    <a:pt x="9520" y="4068"/>
                  </a:lnTo>
                  <a:cubicBezTo>
                    <a:pt x="6624" y="511"/>
                    <a:pt x="5559" y="0"/>
                    <a:pt x="3749" y="2407"/>
                  </a:cubicBezTo>
                  <a:close/>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48"/>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48"/>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48"/>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48"/>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48"/>
            <p:cNvSpPr/>
            <p:nvPr/>
          </p:nvSpPr>
          <p:spPr>
            <a:xfrm>
              <a:off x="9275424" y="-3937130"/>
              <a:ext cx="491935" cy="438220"/>
            </a:xfrm>
            <a:custGeom>
              <a:avLst/>
              <a:gdLst/>
              <a:ahLst/>
              <a:cxnLst/>
              <a:rect l="l" t="t" r="r" b="b"/>
              <a:pathLst>
                <a:path w="12098" h="10777" extrusionOk="0">
                  <a:moveTo>
                    <a:pt x="9010" y="10777"/>
                  </a:moveTo>
                  <a:cubicBezTo>
                    <a:pt x="6582" y="9180"/>
                    <a:pt x="4793" y="7753"/>
                    <a:pt x="1896" y="5367"/>
                  </a:cubicBezTo>
                  <a:cubicBezTo>
                    <a:pt x="1" y="3813"/>
                    <a:pt x="86" y="3259"/>
                    <a:pt x="2535" y="682"/>
                  </a:cubicBezTo>
                  <a:cubicBezTo>
                    <a:pt x="3196" y="0"/>
                    <a:pt x="4069" y="149"/>
                    <a:pt x="4793" y="746"/>
                  </a:cubicBezTo>
                  <a:cubicBezTo>
                    <a:pt x="6561" y="2109"/>
                    <a:pt x="11331" y="5921"/>
                    <a:pt x="12098" y="6879"/>
                  </a:cubicBezTo>
                  <a:cubicBezTo>
                    <a:pt x="12098" y="6879"/>
                    <a:pt x="10117" y="9584"/>
                    <a:pt x="9010" y="10777"/>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48"/>
            <p:cNvSpPr/>
            <p:nvPr/>
          </p:nvSpPr>
          <p:spPr>
            <a:xfrm>
              <a:off x="9683687" y="-3657689"/>
              <a:ext cx="276505" cy="341321"/>
            </a:xfrm>
            <a:custGeom>
              <a:avLst/>
              <a:gdLst/>
              <a:ahLst/>
              <a:cxnLst/>
              <a:rect l="l" t="t" r="r" b="b"/>
              <a:pathLst>
                <a:path w="6800" h="8394" extrusionOk="0">
                  <a:moveTo>
                    <a:pt x="6394" y="0"/>
                  </a:moveTo>
                  <a:cubicBezTo>
                    <a:pt x="6331" y="0"/>
                    <a:pt x="6266" y="28"/>
                    <a:pt x="6211" y="93"/>
                  </a:cubicBezTo>
                  <a:cubicBezTo>
                    <a:pt x="4209" y="2691"/>
                    <a:pt x="2186" y="5289"/>
                    <a:pt x="162" y="7866"/>
                  </a:cubicBezTo>
                  <a:cubicBezTo>
                    <a:pt x="1" y="8093"/>
                    <a:pt x="196" y="8393"/>
                    <a:pt x="401" y="8393"/>
                  </a:cubicBezTo>
                  <a:cubicBezTo>
                    <a:pt x="466" y="8393"/>
                    <a:pt x="532" y="8364"/>
                    <a:pt x="588" y="8292"/>
                  </a:cubicBezTo>
                  <a:cubicBezTo>
                    <a:pt x="2590" y="5694"/>
                    <a:pt x="4614" y="3117"/>
                    <a:pt x="6637" y="519"/>
                  </a:cubicBezTo>
                  <a:cubicBezTo>
                    <a:pt x="6800" y="290"/>
                    <a:pt x="6601" y="0"/>
                    <a:pt x="63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48"/>
            <p:cNvSpPr/>
            <p:nvPr/>
          </p:nvSpPr>
          <p:spPr>
            <a:xfrm>
              <a:off x="9637819" y="-3695425"/>
              <a:ext cx="276383" cy="340955"/>
            </a:xfrm>
            <a:custGeom>
              <a:avLst/>
              <a:gdLst/>
              <a:ahLst/>
              <a:cxnLst/>
              <a:rect l="l" t="t" r="r" b="b"/>
              <a:pathLst>
                <a:path w="6797" h="8385" extrusionOk="0">
                  <a:moveTo>
                    <a:pt x="6403" y="0"/>
                  </a:moveTo>
                  <a:cubicBezTo>
                    <a:pt x="6337" y="0"/>
                    <a:pt x="6268" y="31"/>
                    <a:pt x="6210" y="105"/>
                  </a:cubicBezTo>
                  <a:cubicBezTo>
                    <a:pt x="4208" y="2682"/>
                    <a:pt x="2185" y="5280"/>
                    <a:pt x="162" y="7878"/>
                  </a:cubicBezTo>
                  <a:cubicBezTo>
                    <a:pt x="0" y="8089"/>
                    <a:pt x="194" y="8385"/>
                    <a:pt x="400" y="8385"/>
                  </a:cubicBezTo>
                  <a:cubicBezTo>
                    <a:pt x="465" y="8385"/>
                    <a:pt x="531" y="8355"/>
                    <a:pt x="588" y="8283"/>
                  </a:cubicBezTo>
                  <a:cubicBezTo>
                    <a:pt x="2590" y="5685"/>
                    <a:pt x="4613" y="3108"/>
                    <a:pt x="6636" y="509"/>
                  </a:cubicBezTo>
                  <a:cubicBezTo>
                    <a:pt x="6796" y="285"/>
                    <a:pt x="6607" y="0"/>
                    <a:pt x="64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0" name="Google Shape;2540;p49"/>
          <p:cNvSpPr txBox="1">
            <a:spLocks/>
          </p:cNvSpPr>
          <p:nvPr/>
        </p:nvSpPr>
        <p:spPr>
          <a:xfrm>
            <a:off x="3022057" y="629113"/>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US" sz="3000" b="1" i="0" u="none" strike="noStrike" kern="0" cap="none" spc="0" normalizeH="0" baseline="0" noProof="0">
                <a:ln>
                  <a:noFill/>
                </a:ln>
                <a:solidFill>
                  <a:srgbClr val="C00000"/>
                </a:solidFill>
                <a:effectLst/>
                <a:uLnTx/>
                <a:uFillTx/>
                <a:latin typeface="Arial" panose="020B0604020202020204" pitchFamily="34" charset="0"/>
                <a:cs typeface="Maven Pro ExtraBold"/>
                <a:sym typeface="Maven Pro ExtraBold"/>
              </a:rPr>
              <a:t>KẾT LUẬN</a:t>
            </a:r>
            <a:endParaRPr kumimoji="0" lang="vi-VN" sz="3000" b="1" i="0" u="none" strike="noStrike" kern="0" cap="none" spc="0" normalizeH="0" baseline="0" noProof="0">
              <a:ln>
                <a:noFill/>
              </a:ln>
              <a:solidFill>
                <a:srgbClr val="C00000"/>
              </a:solidFill>
              <a:effectLst/>
              <a:uLnTx/>
              <a:uFillTx/>
              <a:latin typeface="Arial" panose="020B0604020202020204" pitchFamily="34" charset="0"/>
              <a:cs typeface="Maven Pro ExtraBold"/>
              <a:sym typeface="Maven Pro ExtraBold"/>
            </a:endParaRPr>
          </a:p>
        </p:txBody>
      </p:sp>
      <mc:AlternateContent xmlns:mc="http://schemas.openxmlformats.org/markup-compatibility/2006" xmlns:a14="http://schemas.microsoft.com/office/drawing/2010/main">
        <mc:Choice Requires="a14">
          <p:sp>
            <p:nvSpPr>
              <p:cNvPr id="61" name="Rectangle 60"/>
              <p:cNvSpPr/>
              <p:nvPr/>
            </p:nvSpPr>
            <p:spPr>
              <a:xfrm>
                <a:off x="1066486" y="1466639"/>
                <a:ext cx="7036940" cy="2748253"/>
              </a:xfrm>
              <a:prstGeom prst="rect">
                <a:avLst/>
              </a:prstGeom>
              <a:solidFill>
                <a:srgbClr val="BFDBF7"/>
              </a:solidFill>
              <a:ln w="25400" cap="flat" cmpd="sng" algn="ctr">
                <a:solidFill>
                  <a:srgbClr val="FFFFFF"/>
                </a:solidFill>
                <a:prstDash val="solid"/>
              </a:ln>
              <a:effectLst/>
            </p:spPr>
            <p:txBody>
              <a:bodyPr wrap="square">
                <a:spAutoFit/>
              </a:bodyPr>
              <a:lstStyle/>
              <a:p>
                <a:pPr lvl="0" algn="just">
                  <a:lnSpc>
                    <a:spcPct val="150000"/>
                  </a:lnSpc>
                  <a:spcBef>
                    <a:spcPts val="600"/>
                  </a:spcBef>
                  <a:spcAft>
                    <a:spcPts val="800"/>
                  </a:spcAft>
                </a:pPr>
                <a:r>
                  <a:rPr lang="vi-VN" sz="2200" kern="100">
                    <a:ea typeface="Calibri" panose="020F0502020204030204" pitchFamily="34" charset="0"/>
                    <a:cs typeface="Times New Roman" panose="02020603050405020304" pitchFamily="18" charset="0"/>
                  </a:rPr>
                  <a:t>Nếu đường thẳng</a:t>
                </a:r>
                <a:r>
                  <a:rPr lang="en-US" sz="2200" kern="100">
                    <a:ea typeface="Calibri" panose="020F0502020204030204" pitchFamily="34" charset="0"/>
                    <a:cs typeface="Times New Roman" panose="02020603050405020304" pitchFamily="18" charset="0"/>
                  </a:rPr>
                  <a:t> </a:t>
                </a:r>
                <a14:m>
                  <m:oMath xmlns:m="http://schemas.openxmlformats.org/officeDocument/2006/math">
                    <m:r>
                      <m:rPr>
                        <m:sty m:val="p"/>
                      </m:rPr>
                      <a:rPr lang="el-GR" sz="2200">
                        <a:latin typeface="Cambria Math" panose="02040503050406030204" pitchFamily="18" charset="0"/>
                      </a:rPr>
                      <m:t>Δ</m:t>
                    </m:r>
                    <m:r>
                      <a:rPr lang="el-GR" sz="2200" i="1">
                        <a:latin typeface="Cambria Math" panose="02040503050406030204" pitchFamily="18" charset="0"/>
                      </a:rPr>
                      <m:t> </m:t>
                    </m:r>
                  </m:oMath>
                </a14:m>
                <a:r>
                  <a:rPr lang="vi-VN" sz="2200" kern="100">
                    <a:ea typeface="Calibri" panose="020F0502020204030204" pitchFamily="34" charset="0"/>
                    <a:cs typeface="Times New Roman" panose="02020603050405020304" pitchFamily="18" charset="0"/>
                  </a:rPr>
                  <a:t>vuông góc với mặt phẳng </a:t>
                </a:r>
                <a14:m>
                  <m:oMath xmlns:m="http://schemas.openxmlformats.org/officeDocument/2006/math">
                    <m:r>
                      <a:rPr lang="vi-VN" sz="2200" i="1" kern="100" smtClean="0">
                        <a:latin typeface="Cambria Math" panose="02040503050406030204" pitchFamily="18" charset="0"/>
                        <a:ea typeface="Calibri" panose="020F0502020204030204" pitchFamily="34" charset="0"/>
                        <a:cs typeface="Times New Roman" panose="02020603050405020304" pitchFamily="18" charset="0"/>
                      </a:rPr>
                      <m:t>(</m:t>
                    </m:r>
                    <m:r>
                      <a:rPr lang="vi-VN" sz="2200" i="1" kern="100" smtClean="0">
                        <a:latin typeface="Cambria Math" panose="02040503050406030204" pitchFamily="18" charset="0"/>
                        <a:ea typeface="Calibri" panose="020F0502020204030204" pitchFamily="34" charset="0"/>
                        <a:cs typeface="Times New Roman" panose="02020603050405020304" pitchFamily="18" charset="0"/>
                      </a:rPr>
                      <m:t>𝑃</m:t>
                    </m:r>
                    <m:r>
                      <a:rPr lang="vi-VN" sz="2200" i="1" kern="100" smtClean="0">
                        <a:latin typeface="Cambria Math" panose="02040503050406030204" pitchFamily="18" charset="0"/>
                        <a:ea typeface="Calibri" panose="020F0502020204030204" pitchFamily="34" charset="0"/>
                        <a:cs typeface="Times New Roman" panose="02020603050405020304" pitchFamily="18" charset="0"/>
                      </a:rPr>
                      <m:t>)</m:t>
                    </m:r>
                  </m:oMath>
                </a14:m>
                <a:r>
                  <a:rPr lang="vi-VN" sz="2200" kern="100">
                    <a:ea typeface="Calibri" panose="020F0502020204030204" pitchFamily="34" charset="0"/>
                    <a:cs typeface="Times New Roman" panose="02020603050405020304" pitchFamily="18" charset="0"/>
                  </a:rPr>
                  <a:t> thì </a:t>
                </a:r>
                <a14:m>
                  <m:oMath xmlns:m="http://schemas.openxmlformats.org/officeDocument/2006/math">
                    <m:r>
                      <m:rPr>
                        <m:sty m:val="p"/>
                      </m:rPr>
                      <a:rPr lang="el-GR" sz="2200">
                        <a:latin typeface="Cambria Math" panose="02040503050406030204" pitchFamily="18" charset="0"/>
                      </a:rPr>
                      <m:t>Δ</m:t>
                    </m:r>
                  </m:oMath>
                </a14:m>
                <a:r>
                  <a:rPr lang="vi-VN" sz="2200" kern="100">
                    <a:ea typeface="Calibri" panose="020F0502020204030204" pitchFamily="34" charset="0"/>
                    <a:cs typeface="Times New Roman" panose="02020603050405020304" pitchFamily="18" charset="0"/>
                  </a:rPr>
                  <a:t> vuông góc với mọi đường thẳng song song với </a:t>
                </a:r>
                <a14:m>
                  <m:oMath xmlns:m="http://schemas.openxmlformats.org/officeDocument/2006/math">
                    <m:r>
                      <a:rPr lang="vi-VN" sz="2200" i="1" kern="100">
                        <a:latin typeface="Cambria Math" panose="02040503050406030204" pitchFamily="18" charset="0"/>
                        <a:ea typeface="Calibri" panose="020F0502020204030204" pitchFamily="34" charset="0"/>
                        <a:cs typeface="Times New Roman" panose="02020603050405020304" pitchFamily="18" charset="0"/>
                      </a:rPr>
                      <m:t>(</m:t>
                    </m:r>
                    <m:r>
                      <a:rPr lang="vi-VN" sz="2200" i="1" kern="100">
                        <a:latin typeface="Cambria Math" panose="02040503050406030204" pitchFamily="18" charset="0"/>
                        <a:ea typeface="Calibri" panose="020F0502020204030204" pitchFamily="34" charset="0"/>
                        <a:cs typeface="Times New Roman" panose="02020603050405020304" pitchFamily="18" charset="0"/>
                      </a:rPr>
                      <m:t>𝑃</m:t>
                    </m:r>
                    <m:r>
                      <a:rPr lang="vi-VN" sz="2200" i="1" kern="100">
                        <a:latin typeface="Cambria Math" panose="02040503050406030204" pitchFamily="18" charset="0"/>
                        <a:ea typeface="Calibri" panose="020F0502020204030204" pitchFamily="34" charset="0"/>
                        <a:cs typeface="Times New Roman" panose="02020603050405020304" pitchFamily="18" charset="0"/>
                      </a:rPr>
                      <m:t>)</m:t>
                    </m:r>
                  </m:oMath>
                </a14:m>
                <a:r>
                  <a:rPr lang="vi-VN" sz="2200" kern="100">
                    <a:ea typeface="Calibri" panose="020F0502020204030204" pitchFamily="34" charset="0"/>
                    <a:cs typeface="Times New Roman" panose="02020603050405020304" pitchFamily="18" charset="0"/>
                  </a:rPr>
                  <a:t> .</a:t>
                </a:r>
              </a:p>
              <a:p>
                <a:pPr lvl="0" algn="just">
                  <a:lnSpc>
                    <a:spcPct val="150000"/>
                  </a:lnSpc>
                  <a:spcBef>
                    <a:spcPts val="600"/>
                  </a:spcBef>
                  <a:spcAft>
                    <a:spcPts val="800"/>
                  </a:spcAft>
                </a:pPr>
                <a:r>
                  <a:rPr lang="vi-VN" sz="2200" kern="100">
                    <a:ea typeface="Calibri" panose="020F0502020204030204" pitchFamily="34" charset="0"/>
                    <a:cs typeface="Times New Roman" panose="02020603050405020304" pitchFamily="18" charset="0"/>
                  </a:rPr>
                  <a:t>Nếu đường thẳng </a:t>
                </a:r>
                <a14:m>
                  <m:oMath xmlns:m="http://schemas.openxmlformats.org/officeDocument/2006/math">
                    <m:r>
                      <a:rPr lang="vi-VN" sz="2200" i="1" kern="100" smtClean="0">
                        <a:latin typeface="Cambria Math" panose="02040503050406030204" pitchFamily="18" charset="0"/>
                        <a:ea typeface="Calibri" panose="020F0502020204030204" pitchFamily="34" charset="0"/>
                        <a:cs typeface="Times New Roman" panose="02020603050405020304" pitchFamily="18" charset="0"/>
                      </a:rPr>
                      <m:t>𝑎</m:t>
                    </m:r>
                  </m:oMath>
                </a14:m>
                <a:r>
                  <a:rPr lang="vi-VN" sz="2200" kern="100">
                    <a:ea typeface="Calibri" panose="020F0502020204030204" pitchFamily="34" charset="0"/>
                    <a:cs typeface="Times New Roman" panose="02020603050405020304" pitchFamily="18" charset="0"/>
                  </a:rPr>
                  <a:t> và mặt phẳng </a:t>
                </a:r>
                <a14:m>
                  <m:oMath xmlns:m="http://schemas.openxmlformats.org/officeDocument/2006/math">
                    <m:r>
                      <a:rPr lang="vi-VN" sz="2200" i="1" kern="100">
                        <a:latin typeface="Cambria Math" panose="02040503050406030204" pitchFamily="18" charset="0"/>
                        <a:ea typeface="Calibri" panose="020F0502020204030204" pitchFamily="34" charset="0"/>
                        <a:cs typeface="Times New Roman" panose="02020603050405020304" pitchFamily="18" charset="0"/>
                      </a:rPr>
                      <m:t>(</m:t>
                    </m:r>
                    <m:r>
                      <a:rPr lang="vi-VN" sz="2200" i="1" kern="100">
                        <a:latin typeface="Cambria Math" panose="02040503050406030204" pitchFamily="18" charset="0"/>
                        <a:ea typeface="Calibri" panose="020F0502020204030204" pitchFamily="34" charset="0"/>
                        <a:cs typeface="Times New Roman" panose="02020603050405020304" pitchFamily="18" charset="0"/>
                      </a:rPr>
                      <m:t>𝑃</m:t>
                    </m:r>
                    <m:r>
                      <a:rPr lang="vi-VN" sz="2200" i="1" kern="100">
                        <a:latin typeface="Cambria Math" panose="02040503050406030204" pitchFamily="18" charset="0"/>
                        <a:ea typeface="Calibri" panose="020F0502020204030204" pitchFamily="34" charset="0"/>
                        <a:cs typeface="Times New Roman" panose="02020603050405020304" pitchFamily="18" charset="0"/>
                      </a:rPr>
                      <m:t>)</m:t>
                    </m:r>
                  </m:oMath>
                </a14:m>
                <a:r>
                  <a:rPr lang="vi-VN" sz="2200" kern="100">
                    <a:ea typeface="Calibri" panose="020F0502020204030204" pitchFamily="34" charset="0"/>
                    <a:cs typeface="Times New Roman" panose="02020603050405020304" pitchFamily="18" charset="0"/>
                  </a:rPr>
                  <a:t> cùng vuông góc với một đường thẳng </a:t>
                </a:r>
                <a14:m>
                  <m:oMath xmlns:m="http://schemas.openxmlformats.org/officeDocument/2006/math">
                    <m:r>
                      <m:rPr>
                        <m:sty m:val="p"/>
                      </m:rPr>
                      <a:rPr lang="el-GR" sz="2200">
                        <a:latin typeface="Cambria Math" panose="02040503050406030204" pitchFamily="18" charset="0"/>
                      </a:rPr>
                      <m:t>Δ</m:t>
                    </m:r>
                  </m:oMath>
                </a14:m>
                <a:r>
                  <a:rPr lang="vi-VN" sz="2200" kern="100">
                    <a:ea typeface="Calibri" panose="020F0502020204030204" pitchFamily="34" charset="0"/>
                    <a:cs typeface="Times New Roman" panose="02020603050405020304" pitchFamily="18" charset="0"/>
                  </a:rPr>
                  <a:t> thì </a:t>
                </a:r>
                <a14:m>
                  <m:oMath xmlns:m="http://schemas.openxmlformats.org/officeDocument/2006/math">
                    <m:r>
                      <a:rPr lang="vi-VN" sz="2200" i="1" kern="100">
                        <a:latin typeface="Cambria Math" panose="02040503050406030204" pitchFamily="18" charset="0"/>
                        <a:ea typeface="Calibri" panose="020F0502020204030204" pitchFamily="34" charset="0"/>
                        <a:cs typeface="Times New Roman" panose="02020603050405020304" pitchFamily="18" charset="0"/>
                      </a:rPr>
                      <m:t>𝑎</m:t>
                    </m:r>
                  </m:oMath>
                </a14:m>
                <a:r>
                  <a:rPr lang="vi-VN" sz="2200" kern="100">
                    <a:ea typeface="Calibri" panose="020F0502020204030204" pitchFamily="34" charset="0"/>
                    <a:cs typeface="Times New Roman" panose="02020603050405020304" pitchFamily="18" charset="0"/>
                  </a:rPr>
                  <a:t> nằm trong </a:t>
                </a:r>
                <a14:m>
                  <m:oMath xmlns:m="http://schemas.openxmlformats.org/officeDocument/2006/math">
                    <m:r>
                      <a:rPr lang="vi-VN" sz="2200" i="1" kern="100">
                        <a:latin typeface="Cambria Math" panose="02040503050406030204" pitchFamily="18" charset="0"/>
                        <a:ea typeface="Calibri" panose="020F0502020204030204" pitchFamily="34" charset="0"/>
                        <a:cs typeface="Times New Roman" panose="02020603050405020304" pitchFamily="18" charset="0"/>
                      </a:rPr>
                      <m:t>(</m:t>
                    </m:r>
                    <m:r>
                      <a:rPr lang="vi-VN" sz="2200" i="1" kern="100">
                        <a:latin typeface="Cambria Math" panose="02040503050406030204" pitchFamily="18" charset="0"/>
                        <a:ea typeface="Calibri" panose="020F0502020204030204" pitchFamily="34" charset="0"/>
                        <a:cs typeface="Times New Roman" panose="02020603050405020304" pitchFamily="18" charset="0"/>
                      </a:rPr>
                      <m:t>𝑃</m:t>
                    </m:r>
                    <m:r>
                      <a:rPr lang="vi-VN" sz="2200" i="1" kern="100">
                        <a:latin typeface="Cambria Math" panose="02040503050406030204" pitchFamily="18" charset="0"/>
                        <a:ea typeface="Calibri" panose="020F0502020204030204" pitchFamily="34" charset="0"/>
                        <a:cs typeface="Times New Roman" panose="02020603050405020304" pitchFamily="18" charset="0"/>
                      </a:rPr>
                      <m:t>)</m:t>
                    </m:r>
                  </m:oMath>
                </a14:m>
                <a:r>
                  <a:rPr lang="vi-VN" sz="2200" kern="100">
                    <a:ea typeface="Calibri" panose="020F0502020204030204" pitchFamily="34" charset="0"/>
                    <a:cs typeface="Times New Roman" panose="02020603050405020304" pitchFamily="18" charset="0"/>
                  </a:rPr>
                  <a:t> hoặc song song với </a:t>
                </a:r>
                <a14:m>
                  <m:oMath xmlns:m="http://schemas.openxmlformats.org/officeDocument/2006/math">
                    <m:r>
                      <a:rPr lang="vi-VN" sz="2200" i="1" kern="100">
                        <a:latin typeface="Cambria Math" panose="02040503050406030204" pitchFamily="18" charset="0"/>
                        <a:ea typeface="Calibri" panose="020F0502020204030204" pitchFamily="34" charset="0"/>
                        <a:cs typeface="Times New Roman" panose="02020603050405020304" pitchFamily="18" charset="0"/>
                      </a:rPr>
                      <m:t>(</m:t>
                    </m:r>
                    <m:r>
                      <a:rPr lang="vi-VN" sz="2200" i="1" kern="100">
                        <a:latin typeface="Cambria Math" panose="02040503050406030204" pitchFamily="18" charset="0"/>
                        <a:ea typeface="Calibri" panose="020F0502020204030204" pitchFamily="34" charset="0"/>
                        <a:cs typeface="Times New Roman" panose="02020603050405020304" pitchFamily="18" charset="0"/>
                      </a:rPr>
                      <m:t>𝑃</m:t>
                    </m:r>
                    <m:r>
                      <a:rPr lang="vi-VN" sz="2200" i="1" kern="100">
                        <a:latin typeface="Cambria Math" panose="02040503050406030204" pitchFamily="18" charset="0"/>
                        <a:ea typeface="Calibri" panose="020F0502020204030204" pitchFamily="34" charset="0"/>
                        <a:cs typeface="Times New Roman" panose="02020603050405020304" pitchFamily="18" charset="0"/>
                      </a:rPr>
                      <m:t>)</m:t>
                    </m:r>
                  </m:oMath>
                </a14:m>
                <a:r>
                  <a:rPr lang="vi-VN" sz="2200" kern="100">
                    <a:ea typeface="Calibri" panose="020F0502020204030204" pitchFamily="34" charset="0"/>
                    <a:cs typeface="Times New Roman" panose="02020603050405020304" pitchFamily="18" charset="0"/>
                  </a:rPr>
                  <a:t> .</a:t>
                </a:r>
              </a:p>
            </p:txBody>
          </p:sp>
        </mc:Choice>
        <mc:Fallback xmlns="">
          <p:sp>
            <p:nvSpPr>
              <p:cNvPr id="61" name="Rectangle 60"/>
              <p:cNvSpPr>
                <a:spLocks noRot="1" noChangeAspect="1" noMove="1" noResize="1" noEditPoints="1" noAdjustHandles="1" noChangeArrowheads="1" noChangeShapeType="1" noTextEdit="1"/>
              </p:cNvSpPr>
              <p:nvPr/>
            </p:nvSpPr>
            <p:spPr>
              <a:xfrm>
                <a:off x="1066486" y="1466639"/>
                <a:ext cx="7036940" cy="2748253"/>
              </a:xfrm>
              <a:prstGeom prst="rect">
                <a:avLst/>
              </a:prstGeom>
              <a:blipFill>
                <a:blip r:embed="rId3"/>
                <a:stretch>
                  <a:fillRect l="-950" r="-950" b="-3304"/>
                </a:stretch>
              </a:blipFill>
              <a:ln w="25400" cap="flat" cmpd="sng" algn="ctr">
                <a:solidFill>
                  <a:srgbClr val="FFFFFF"/>
                </a:solidFill>
                <a:prstDash val="solid"/>
              </a:ln>
              <a:effectLst/>
            </p:spPr>
            <p:txBody>
              <a:bodyPr/>
              <a:lstStyle/>
              <a:p>
                <a:r>
                  <a:rPr lang="en-US">
                    <a:noFill/>
                  </a:rPr>
                  <a:t> </a:t>
                </a:r>
              </a:p>
            </p:txBody>
          </p:sp>
        </mc:Fallback>
      </mc:AlternateContent>
    </p:spTree>
    <p:extLst>
      <p:ext uri="{BB962C8B-B14F-4D97-AF65-F5344CB8AC3E}">
        <p14:creationId xmlns:p14="http://schemas.microsoft.com/office/powerpoint/2010/main" val="227966755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arn(inVertical)">
                                      <p:cBhvr>
                                        <p:cTn id="10"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8" name="Rectangle 7"/>
          <p:cNvSpPr/>
          <p:nvPr/>
        </p:nvSpPr>
        <p:spPr>
          <a:xfrm>
            <a:off x="222639" y="190831"/>
            <a:ext cx="8706676" cy="4738978"/>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14040"/>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6" name="Rectangle 1"/>
              <p:cNvSpPr>
                <a:spLocks noChangeArrowheads="1"/>
              </p:cNvSpPr>
              <p:nvPr/>
            </p:nvSpPr>
            <p:spPr bwMode="auto">
              <a:xfrm>
                <a:off x="466471" y="773500"/>
                <a:ext cx="8200720" cy="96949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eaLnBrk="1" fontAlgn="auto" hangingPunct="1">
                  <a:lnSpc>
                    <a:spcPct val="150000"/>
                  </a:lnSpc>
                  <a:spcBef>
                    <a:spcPts val="600"/>
                  </a:spcBef>
                  <a:spcAft>
                    <a:spcPts val="600"/>
                  </a:spcAft>
                  <a:buClr>
                    <a:srgbClr val="C00000"/>
                  </a:buClr>
                  <a:defRPr/>
                </a:pPr>
                <a:r>
                  <a:rPr lang="vi-VN" sz="1900">
                    <a:solidFill>
                      <a:srgbClr val="000000"/>
                    </a:solidFill>
                  </a:rPr>
                  <a:t>Cho hình chóp </a:t>
                </a:r>
                <a14:m>
                  <m:oMath xmlns:m="http://schemas.openxmlformats.org/officeDocument/2006/math">
                    <m:r>
                      <a:rPr lang="vi-VN" sz="1900" i="1" smtClean="0">
                        <a:solidFill>
                          <a:srgbClr val="000000"/>
                        </a:solidFill>
                        <a:latin typeface="Cambria Math" panose="02040503050406030204" pitchFamily="18" charset="0"/>
                      </a:rPr>
                      <m:t>𝑆</m:t>
                    </m:r>
                    <m:r>
                      <a:rPr lang="vi-VN" sz="1900" i="1" smtClean="0">
                        <a:solidFill>
                          <a:srgbClr val="000000"/>
                        </a:solidFill>
                        <a:latin typeface="Cambria Math" panose="02040503050406030204" pitchFamily="18" charset="0"/>
                      </a:rPr>
                      <m:t>.</m:t>
                    </m:r>
                    <m:r>
                      <a:rPr lang="vi-VN" sz="1900" i="1" smtClean="0">
                        <a:solidFill>
                          <a:srgbClr val="000000"/>
                        </a:solidFill>
                        <a:latin typeface="Cambria Math" panose="02040503050406030204" pitchFamily="18" charset="0"/>
                      </a:rPr>
                      <m:t>𝐴𝐵𝐶𝐷</m:t>
                    </m:r>
                  </m:oMath>
                </a14:m>
                <a:r>
                  <a:rPr lang="vi-VN" sz="1900">
                    <a:solidFill>
                      <a:srgbClr val="000000"/>
                    </a:solidFill>
                  </a:rPr>
                  <a:t> có đáy </a:t>
                </a:r>
                <a14:m>
                  <m:oMath xmlns:m="http://schemas.openxmlformats.org/officeDocument/2006/math">
                    <m:r>
                      <a:rPr lang="vi-VN" sz="1900" i="1" smtClean="0">
                        <a:solidFill>
                          <a:srgbClr val="000000"/>
                        </a:solidFill>
                        <a:latin typeface="Cambria Math" panose="02040503050406030204" pitchFamily="18" charset="0"/>
                      </a:rPr>
                      <m:t>𝐴𝐵𝐶𝐷</m:t>
                    </m:r>
                  </m:oMath>
                </a14:m>
                <a:r>
                  <a:rPr lang="vi-VN" sz="1900">
                    <a:solidFill>
                      <a:srgbClr val="000000"/>
                    </a:solidFill>
                  </a:rPr>
                  <a:t> là một hình vuông, </a:t>
                </a:r>
                <a14:m>
                  <m:oMath xmlns:m="http://schemas.openxmlformats.org/officeDocument/2006/math">
                    <m:r>
                      <a:rPr lang="vi-VN" sz="1900" i="1" smtClean="0">
                        <a:solidFill>
                          <a:srgbClr val="000000"/>
                        </a:solidFill>
                        <a:latin typeface="Cambria Math" panose="02040503050406030204" pitchFamily="18" charset="0"/>
                      </a:rPr>
                      <m:t>𝑆𝐴</m:t>
                    </m:r>
                    <m:r>
                      <a:rPr lang="nl-NL" sz="19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1900" i="1" smtClean="0">
                        <a:solidFill>
                          <a:srgbClr val="000000"/>
                        </a:solidFill>
                        <a:latin typeface="Cambria Math" panose="02040503050406030204" pitchFamily="18" charset="0"/>
                      </a:rPr>
                      <m:t>(</m:t>
                    </m:r>
                    <m:r>
                      <a:rPr lang="vi-VN" sz="1900" i="1" smtClean="0">
                        <a:solidFill>
                          <a:srgbClr val="000000"/>
                        </a:solidFill>
                        <a:latin typeface="Cambria Math" panose="02040503050406030204" pitchFamily="18" charset="0"/>
                      </a:rPr>
                      <m:t>𝐴𝐵𝐶𝐷</m:t>
                    </m:r>
                    <m:r>
                      <a:rPr lang="vi-VN" sz="1900" i="1" smtClean="0">
                        <a:solidFill>
                          <a:srgbClr val="000000"/>
                        </a:solidFill>
                        <a:latin typeface="Cambria Math" panose="02040503050406030204" pitchFamily="18" charset="0"/>
                      </a:rPr>
                      <m:t>). </m:t>
                    </m:r>
                  </m:oMath>
                </a14:m>
                <a:r>
                  <a:rPr lang="en-US" sz="1900">
                    <a:solidFill>
                      <a:srgbClr val="000000"/>
                    </a:solidFill>
                  </a:rPr>
                  <a:t>  </a:t>
                </a:r>
                <a:r>
                  <a:rPr lang="vi-VN" sz="1900">
                    <a:solidFill>
                      <a:srgbClr val="000000"/>
                    </a:solidFill>
                  </a:rPr>
                  <a:t>Gọi </a:t>
                </a:r>
                <a14:m>
                  <m:oMath xmlns:m="http://schemas.openxmlformats.org/officeDocument/2006/math">
                    <m:r>
                      <a:rPr lang="vi-VN" sz="1900" i="1" smtClean="0">
                        <a:solidFill>
                          <a:srgbClr val="000000"/>
                        </a:solidFill>
                        <a:latin typeface="Cambria Math" panose="02040503050406030204" pitchFamily="18" charset="0"/>
                      </a:rPr>
                      <m:t>𝑀</m:t>
                    </m:r>
                    <m:r>
                      <a:rPr lang="vi-VN" sz="1900" i="1" smtClean="0">
                        <a:solidFill>
                          <a:srgbClr val="000000"/>
                        </a:solidFill>
                        <a:latin typeface="Cambria Math" panose="02040503050406030204" pitchFamily="18" charset="0"/>
                      </a:rPr>
                      <m:t>, </m:t>
                    </m:r>
                    <m:r>
                      <a:rPr lang="vi-VN" sz="1900" i="1" smtClean="0">
                        <a:solidFill>
                          <a:srgbClr val="000000"/>
                        </a:solidFill>
                        <a:latin typeface="Cambria Math" panose="02040503050406030204" pitchFamily="18" charset="0"/>
                      </a:rPr>
                      <m:t>𝑁</m:t>
                    </m:r>
                    <m:r>
                      <a:rPr lang="vi-VN" sz="1900" i="1" smtClean="0">
                        <a:solidFill>
                          <a:srgbClr val="000000"/>
                        </a:solidFill>
                        <a:latin typeface="Cambria Math" panose="02040503050406030204" pitchFamily="18" charset="0"/>
                      </a:rPr>
                      <m:t> </m:t>
                    </m:r>
                  </m:oMath>
                </a14:m>
                <a:r>
                  <a:rPr lang="vi-VN" sz="1900">
                    <a:solidFill>
                      <a:srgbClr val="000000"/>
                    </a:solidFill>
                  </a:rPr>
                  <a:t>tương ứng là trung điểm của </a:t>
                </a:r>
                <a14:m>
                  <m:oMath xmlns:m="http://schemas.openxmlformats.org/officeDocument/2006/math">
                    <m:r>
                      <a:rPr lang="vi-VN" sz="1900" i="1" smtClean="0">
                        <a:solidFill>
                          <a:srgbClr val="000000"/>
                        </a:solidFill>
                        <a:latin typeface="Cambria Math" panose="02040503050406030204" pitchFamily="18" charset="0"/>
                      </a:rPr>
                      <m:t>𝑆𝐵</m:t>
                    </m:r>
                    <m:r>
                      <a:rPr lang="vi-VN" sz="1900" i="1" smtClean="0">
                        <a:solidFill>
                          <a:srgbClr val="000000"/>
                        </a:solidFill>
                        <a:latin typeface="Cambria Math" panose="02040503050406030204" pitchFamily="18" charset="0"/>
                      </a:rPr>
                      <m:t>, </m:t>
                    </m:r>
                    <m:r>
                      <a:rPr lang="vi-VN" sz="1900" i="1" smtClean="0">
                        <a:solidFill>
                          <a:srgbClr val="000000"/>
                        </a:solidFill>
                        <a:latin typeface="Cambria Math" panose="02040503050406030204" pitchFamily="18" charset="0"/>
                      </a:rPr>
                      <m:t>𝐵𝐶</m:t>
                    </m:r>
                  </m:oMath>
                </a14:m>
                <a:r>
                  <a:rPr lang="vi-VN" sz="1900">
                    <a:solidFill>
                      <a:srgbClr val="000000"/>
                    </a:solidFill>
                  </a:rPr>
                  <a:t>. Chứng minh rằng </a:t>
                </a:r>
                <a14:m>
                  <m:oMath xmlns:m="http://schemas.openxmlformats.org/officeDocument/2006/math">
                    <m:r>
                      <a:rPr lang="vi-VN" sz="1900" i="1" smtClean="0">
                        <a:solidFill>
                          <a:srgbClr val="000000"/>
                        </a:solidFill>
                        <a:latin typeface="Cambria Math" panose="02040503050406030204" pitchFamily="18" charset="0"/>
                      </a:rPr>
                      <m:t>𝐵𝐷</m:t>
                    </m:r>
                    <m:r>
                      <a:rPr lang="nl-NL" sz="19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1900" i="1" smtClean="0">
                        <a:solidFill>
                          <a:srgbClr val="000000"/>
                        </a:solidFill>
                        <a:latin typeface="Cambria Math" panose="02040503050406030204" pitchFamily="18" charset="0"/>
                      </a:rPr>
                      <m:t>𝑀𝑁</m:t>
                    </m:r>
                  </m:oMath>
                </a14:m>
                <a:r>
                  <a:rPr lang="vi-VN" sz="1900">
                    <a:solidFill>
                      <a:srgbClr val="000000"/>
                    </a:solidFill>
                  </a:rPr>
                  <a:t>.</a:t>
                </a:r>
              </a:p>
            </p:txBody>
          </p:sp>
        </mc:Choice>
        <mc:Fallback xmlns="">
          <p:sp>
            <p:nvSpPr>
              <p:cNvPr id="6" name="Rectangle 1"/>
              <p:cNvSpPr>
                <a:spLocks noRot="1" noChangeAspect="1" noMove="1" noResize="1" noEditPoints="1" noAdjustHandles="1" noChangeArrowheads="1" noChangeShapeType="1" noTextEdit="1"/>
              </p:cNvSpPr>
              <p:nvPr/>
            </p:nvSpPr>
            <p:spPr bwMode="auto">
              <a:xfrm>
                <a:off x="466471" y="773500"/>
                <a:ext cx="8200720" cy="969496"/>
              </a:xfrm>
              <a:prstGeom prst="rect">
                <a:avLst/>
              </a:prstGeom>
              <a:blipFill>
                <a:blip r:embed="rId3"/>
                <a:stretch>
                  <a:fillRect l="-743" r="-297" b="-503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827561" y="2371635"/>
                <a:ext cx="4664197" cy="2023311"/>
              </a:xfrm>
              <a:prstGeom prst="rect">
                <a:avLst/>
              </a:prstGeom>
            </p:spPr>
            <p:txBody>
              <a:bodyPr wrap="square">
                <a:spAutoFit/>
              </a:bodyPr>
              <a:lstStyle/>
              <a:p>
                <a:pPr lvl="0" algn="just">
                  <a:lnSpc>
                    <a:spcPct val="150000"/>
                  </a:lnSpc>
                  <a:spcBef>
                    <a:spcPts val="300"/>
                  </a:spcBef>
                  <a:spcAft>
                    <a:spcPts val="300"/>
                  </a:spcAft>
                </a:pPr>
                <a:r>
                  <a:rPr lang="nl-NL" sz="1900" kern="100">
                    <a:ea typeface="Calibri" panose="020F0502020204030204" pitchFamily="34" charset="0"/>
                    <a:cs typeface="Times New Roman" panose="02020603050405020304" pitchFamily="18" charset="0"/>
                  </a:rPr>
                  <a:t>Do </a:t>
                </a:r>
                <a14:m>
                  <m:oMath xmlns:m="http://schemas.openxmlformats.org/officeDocument/2006/math">
                    <m:r>
                      <a:rPr lang="vi-VN" sz="1900" i="1">
                        <a:latin typeface="Cambria Math" panose="02040503050406030204" pitchFamily="18" charset="0"/>
                      </a:rPr>
                      <m:t>𝑆𝐴</m:t>
                    </m:r>
                    <m:r>
                      <a:rPr lang="nl-NL" sz="1900" i="1" kern="100">
                        <a:latin typeface="Cambria Math" panose="02040503050406030204" pitchFamily="18" charset="0"/>
                        <a:ea typeface="Calibri" panose="020F0502020204030204" pitchFamily="34" charset="0"/>
                        <a:cs typeface="Times New Roman" panose="02020603050405020304" pitchFamily="18" charset="0"/>
                      </a:rPr>
                      <m:t>⊥</m:t>
                    </m:r>
                    <m:r>
                      <a:rPr lang="vi-VN" sz="1900" i="1">
                        <a:latin typeface="Cambria Math" panose="02040503050406030204" pitchFamily="18" charset="0"/>
                      </a:rPr>
                      <m:t>(</m:t>
                    </m:r>
                    <m:r>
                      <a:rPr lang="vi-VN" sz="1900" i="1">
                        <a:latin typeface="Cambria Math" panose="02040503050406030204" pitchFamily="18" charset="0"/>
                      </a:rPr>
                      <m:t>𝐴𝐵𝐶𝐷</m:t>
                    </m:r>
                    <m:r>
                      <a:rPr lang="vi-VN" sz="1900" i="1">
                        <a:latin typeface="Cambria Math" panose="02040503050406030204" pitchFamily="18" charset="0"/>
                      </a:rPr>
                      <m:t>)</m:t>
                    </m:r>
                  </m:oMath>
                </a14:m>
                <a:r>
                  <a:rPr lang="nl-NL" sz="1900" kern="100">
                    <a:ea typeface="Calibri" panose="020F0502020204030204" pitchFamily="34" charset="0"/>
                    <a:cs typeface="Times New Roman" panose="02020603050405020304" pitchFamily="18" charset="0"/>
                  </a:rPr>
                  <a:t> nên </a:t>
                </a:r>
                <a14:m>
                  <m:oMath xmlns:m="http://schemas.openxmlformats.org/officeDocument/2006/math">
                    <m:r>
                      <a:rPr lang="nl-NL" sz="1900" i="1" kern="100" smtClean="0">
                        <a:latin typeface="Cambria Math" panose="02040503050406030204" pitchFamily="18" charset="0"/>
                        <a:ea typeface="Calibri" panose="020F0502020204030204" pitchFamily="34" charset="0"/>
                        <a:cs typeface="Times New Roman" panose="02020603050405020304" pitchFamily="18" charset="0"/>
                      </a:rPr>
                      <m:t>𝐵𝐷</m:t>
                    </m:r>
                    <m:r>
                      <a:rPr lang="nl-NL" sz="1900" i="1" kern="100">
                        <a:latin typeface="Cambria Math" panose="02040503050406030204" pitchFamily="18" charset="0"/>
                        <a:ea typeface="Calibri" panose="020F0502020204030204" pitchFamily="34" charset="0"/>
                        <a:cs typeface="Times New Roman" panose="02020603050405020304" pitchFamily="18" charset="0"/>
                      </a:rPr>
                      <m:t>⊥</m:t>
                    </m:r>
                    <m:r>
                      <a:rPr lang="nl-NL" sz="1900" i="1" kern="100" smtClean="0">
                        <a:latin typeface="Cambria Math" panose="02040503050406030204" pitchFamily="18" charset="0"/>
                        <a:ea typeface="Calibri" panose="020F0502020204030204" pitchFamily="34" charset="0"/>
                        <a:cs typeface="Times New Roman" panose="02020603050405020304" pitchFamily="18" charset="0"/>
                      </a:rPr>
                      <m:t>𝑆𝐴</m:t>
                    </m:r>
                  </m:oMath>
                </a14:m>
                <a:r>
                  <a:rPr lang="nl-NL" sz="1900" kern="100">
                    <a:ea typeface="Calibri" panose="020F0502020204030204" pitchFamily="34" charset="0"/>
                    <a:cs typeface="Times New Roman" panose="02020603050405020304" pitchFamily="18" charset="0"/>
                  </a:rPr>
                  <a:t>. </a:t>
                </a:r>
              </a:p>
              <a:p>
                <a:pPr lvl="0" algn="just">
                  <a:lnSpc>
                    <a:spcPct val="150000"/>
                  </a:lnSpc>
                  <a:spcBef>
                    <a:spcPts val="300"/>
                  </a:spcBef>
                  <a:spcAft>
                    <a:spcPts val="300"/>
                  </a:spcAft>
                </a:pPr>
                <a:r>
                  <a:rPr lang="nl-NL" sz="1900" kern="100">
                    <a:ea typeface="Calibri" panose="020F0502020204030204" pitchFamily="34" charset="0"/>
                    <a:cs typeface="Times New Roman" panose="02020603050405020304" pitchFamily="18" charset="0"/>
                  </a:rPr>
                  <a:t>Mặt khác, </a:t>
                </a:r>
                <a14:m>
                  <m:oMath xmlns:m="http://schemas.openxmlformats.org/officeDocument/2006/math">
                    <m:r>
                      <a:rPr lang="nl-NL" sz="1900" i="1" kern="100">
                        <a:latin typeface="Cambria Math" panose="02040503050406030204" pitchFamily="18" charset="0"/>
                        <a:ea typeface="Calibri" panose="020F0502020204030204" pitchFamily="34" charset="0"/>
                        <a:cs typeface="Times New Roman" panose="02020603050405020304" pitchFamily="18" charset="0"/>
                      </a:rPr>
                      <m:t>𝐵𝐷</m:t>
                    </m:r>
                    <m:r>
                      <a:rPr lang="nl-NL" sz="1900" i="1" kern="100">
                        <a:latin typeface="Cambria Math" panose="02040503050406030204" pitchFamily="18" charset="0"/>
                        <a:ea typeface="Calibri" panose="020F0502020204030204" pitchFamily="34" charset="0"/>
                        <a:cs typeface="Times New Roman" panose="02020603050405020304" pitchFamily="18" charset="0"/>
                      </a:rPr>
                      <m:t>⊥</m:t>
                    </m:r>
                    <m:r>
                      <a:rPr lang="en-US" sz="1900" b="0" i="1" kern="100" smtClean="0">
                        <a:latin typeface="Cambria Math" panose="02040503050406030204" pitchFamily="18" charset="0"/>
                        <a:ea typeface="Calibri" panose="020F0502020204030204" pitchFamily="34" charset="0"/>
                        <a:cs typeface="Times New Roman" panose="02020603050405020304" pitchFamily="18" charset="0"/>
                      </a:rPr>
                      <m:t>𝐴𝐶</m:t>
                    </m:r>
                  </m:oMath>
                </a14:m>
                <a:r>
                  <a:rPr lang="nl-NL" sz="1900" kern="100">
                    <a:ea typeface="Calibri" panose="020F0502020204030204" pitchFamily="34" charset="0"/>
                    <a:cs typeface="Times New Roman" panose="02020603050405020304" pitchFamily="18" charset="0"/>
                  </a:rPr>
                  <a:t> nên </a:t>
                </a:r>
                <a14:m>
                  <m:oMath xmlns:m="http://schemas.openxmlformats.org/officeDocument/2006/math">
                    <m:r>
                      <a:rPr lang="nl-NL" sz="1900" i="1" kern="100" smtClean="0">
                        <a:latin typeface="Cambria Math" panose="02040503050406030204" pitchFamily="18" charset="0"/>
                        <a:ea typeface="Calibri" panose="020F0502020204030204" pitchFamily="34" charset="0"/>
                        <a:cs typeface="Times New Roman" panose="02020603050405020304" pitchFamily="18" charset="0"/>
                      </a:rPr>
                      <m:t>𝐵𝐷</m:t>
                    </m:r>
                    <m:r>
                      <a:rPr lang="nl-NL" sz="1900" i="1" kern="100">
                        <a:latin typeface="Cambria Math" panose="02040503050406030204" pitchFamily="18" charset="0"/>
                        <a:ea typeface="Calibri" panose="020F0502020204030204" pitchFamily="34" charset="0"/>
                        <a:cs typeface="Times New Roman" panose="02020603050405020304" pitchFamily="18" charset="0"/>
                      </a:rPr>
                      <m:t>⊥</m:t>
                    </m:r>
                    <m:r>
                      <a:rPr lang="nl-NL" sz="1900" i="1" kern="100" smtClean="0">
                        <a:latin typeface="Cambria Math" panose="02040503050406030204" pitchFamily="18" charset="0"/>
                        <a:ea typeface="Calibri" panose="020F0502020204030204" pitchFamily="34" charset="0"/>
                        <a:cs typeface="Times New Roman" panose="02020603050405020304" pitchFamily="18" charset="0"/>
                      </a:rPr>
                      <m:t>(</m:t>
                    </m:r>
                    <m:r>
                      <a:rPr lang="nl-NL" sz="1900" i="1" kern="100" smtClean="0">
                        <a:latin typeface="Cambria Math" panose="02040503050406030204" pitchFamily="18" charset="0"/>
                        <a:ea typeface="Calibri" panose="020F0502020204030204" pitchFamily="34" charset="0"/>
                        <a:cs typeface="Times New Roman" panose="02020603050405020304" pitchFamily="18" charset="0"/>
                      </a:rPr>
                      <m:t>𝑆𝐴𝐶</m:t>
                    </m:r>
                    <m:r>
                      <a:rPr lang="nl-NL" sz="1900" i="1" kern="100" smtClean="0">
                        <a:latin typeface="Cambria Math" panose="02040503050406030204" pitchFamily="18" charset="0"/>
                        <a:ea typeface="Calibri" panose="020F0502020204030204" pitchFamily="34" charset="0"/>
                        <a:cs typeface="Times New Roman" panose="02020603050405020304" pitchFamily="18" charset="0"/>
                      </a:rPr>
                      <m:t>)</m:t>
                    </m:r>
                  </m:oMath>
                </a14:m>
                <a:r>
                  <a:rPr lang="nl-NL" sz="1900" kern="100">
                    <a:ea typeface="Calibri" panose="020F0502020204030204" pitchFamily="34" charset="0"/>
                    <a:cs typeface="Times New Roman" panose="02020603050405020304" pitchFamily="18" charset="0"/>
                  </a:rPr>
                  <a:t>. </a:t>
                </a:r>
              </a:p>
              <a:p>
                <a:pPr algn="just">
                  <a:lnSpc>
                    <a:spcPct val="150000"/>
                  </a:lnSpc>
                  <a:spcBef>
                    <a:spcPts val="300"/>
                  </a:spcBef>
                  <a:spcAft>
                    <a:spcPts val="300"/>
                  </a:spcAft>
                </a:pPr>
                <a:r>
                  <a:rPr lang="nl-NL" sz="1900" kern="100">
                    <a:ea typeface="Calibri" panose="020F0502020204030204" pitchFamily="34" charset="0"/>
                    <a:cs typeface="Times New Roman" panose="02020603050405020304" pitchFamily="18" charset="0"/>
                  </a:rPr>
                  <a:t>Ta lại có </a:t>
                </a:r>
                <a14:m>
                  <m:oMath xmlns:m="http://schemas.openxmlformats.org/officeDocument/2006/math">
                    <m:r>
                      <a:rPr lang="nl-NL" sz="1900" i="1" kern="100" smtClean="0">
                        <a:latin typeface="Cambria Math" panose="02040503050406030204" pitchFamily="18" charset="0"/>
                        <a:ea typeface="Calibri" panose="020F0502020204030204" pitchFamily="34" charset="0"/>
                        <a:cs typeface="Times New Roman" panose="02020603050405020304" pitchFamily="18" charset="0"/>
                      </a:rPr>
                      <m:t>𝑀𝑁</m:t>
                    </m:r>
                    <m:r>
                      <m:rPr>
                        <m:nor/>
                      </m:rPr>
                      <a:rPr lang="en-US" sz="1900" b="0" i="0" kern="100" smtClean="0">
                        <a:latin typeface="Cambria Math" panose="02040503050406030204" pitchFamily="18" charset="0"/>
                        <a:ea typeface="Calibri" panose="020F0502020204030204" pitchFamily="34" charset="0"/>
                        <a:cs typeface="Times New Roman" panose="02020603050405020304" pitchFamily="18" charset="0"/>
                      </a:rPr>
                      <m:t> </m:t>
                    </m:r>
                    <m:r>
                      <m:rPr>
                        <m:nor/>
                      </m:rPr>
                      <a:rPr lang="nl-NL" sz="1900" kern="100">
                        <a:ea typeface="Calibri" panose="020F0502020204030204" pitchFamily="34" charset="0"/>
                        <a:cs typeface="Times New Roman" panose="02020603050405020304" pitchFamily="18" charset="0"/>
                      </a:rPr>
                      <m:t>//</m:t>
                    </m:r>
                    <m:r>
                      <m:rPr>
                        <m:nor/>
                      </m:rPr>
                      <a:rPr lang="en-US" sz="1900" b="0" i="0" kern="100" smtClean="0">
                        <a:ea typeface="Calibri" panose="020F0502020204030204" pitchFamily="34" charset="0"/>
                        <a:cs typeface="Times New Roman" panose="02020603050405020304" pitchFamily="18" charset="0"/>
                      </a:rPr>
                      <m:t> </m:t>
                    </m:r>
                    <m:r>
                      <a:rPr lang="nl-NL" sz="1900" i="1" kern="100" smtClean="0">
                        <a:latin typeface="Cambria Math" panose="02040503050406030204" pitchFamily="18" charset="0"/>
                        <a:ea typeface="Calibri" panose="020F0502020204030204" pitchFamily="34" charset="0"/>
                        <a:cs typeface="Times New Roman" panose="02020603050405020304" pitchFamily="18" charset="0"/>
                      </a:rPr>
                      <m:t>𝑆𝐶</m:t>
                    </m:r>
                    <m:r>
                      <a:rPr lang="nl-NL" sz="1900" i="1" kern="100" smtClean="0">
                        <a:latin typeface="Cambria Math" panose="02040503050406030204" pitchFamily="18" charset="0"/>
                        <a:ea typeface="Calibri" panose="020F0502020204030204" pitchFamily="34" charset="0"/>
                        <a:cs typeface="Times New Roman" panose="02020603050405020304" pitchFamily="18" charset="0"/>
                      </a:rPr>
                      <m:t> </m:t>
                    </m:r>
                  </m:oMath>
                </a14:m>
                <a:r>
                  <a:rPr lang="nl-NL" sz="1900" kern="100">
                    <a:ea typeface="Calibri" panose="020F0502020204030204" pitchFamily="34" charset="0"/>
                    <a:cs typeface="Times New Roman" panose="02020603050405020304" pitchFamily="18" charset="0"/>
                  </a:rPr>
                  <a:t>nên </a:t>
                </a:r>
                <a14:m>
                  <m:oMath xmlns:m="http://schemas.openxmlformats.org/officeDocument/2006/math">
                    <m:r>
                      <a:rPr lang="nl-NL" sz="1900" i="1" kern="100" smtClean="0">
                        <a:latin typeface="Cambria Math" panose="02040503050406030204" pitchFamily="18" charset="0"/>
                        <a:ea typeface="Calibri" panose="020F0502020204030204" pitchFamily="34" charset="0"/>
                        <a:cs typeface="Times New Roman" panose="02020603050405020304" pitchFamily="18" charset="0"/>
                      </a:rPr>
                      <m:t>𝑀𝑁</m:t>
                    </m:r>
                    <m:r>
                      <m:rPr>
                        <m:nor/>
                      </m:rPr>
                      <a:rPr lang="en-US" sz="1900" b="0" i="0" kern="100" smtClean="0">
                        <a:latin typeface="Cambria Math" panose="02040503050406030204" pitchFamily="18" charset="0"/>
                        <a:ea typeface="Calibri" panose="020F0502020204030204" pitchFamily="34" charset="0"/>
                        <a:cs typeface="Times New Roman" panose="02020603050405020304" pitchFamily="18" charset="0"/>
                      </a:rPr>
                      <m:t> </m:t>
                    </m:r>
                    <m:r>
                      <m:rPr>
                        <m:nor/>
                      </m:rPr>
                      <a:rPr lang="nl-NL" sz="1900" kern="100">
                        <a:ea typeface="Calibri" panose="020F0502020204030204" pitchFamily="34" charset="0"/>
                        <a:cs typeface="Times New Roman" panose="02020603050405020304" pitchFamily="18" charset="0"/>
                      </a:rPr>
                      <m:t>//</m:t>
                    </m:r>
                    <m:r>
                      <a:rPr lang="en-US" sz="1900" b="0" i="1" kern="100" smtClean="0">
                        <a:latin typeface="Cambria Math" panose="02040503050406030204" pitchFamily="18" charset="0"/>
                        <a:ea typeface="Calibri" panose="020F0502020204030204" pitchFamily="34" charset="0"/>
                        <a:cs typeface="Times New Roman" panose="02020603050405020304" pitchFamily="18" charset="0"/>
                      </a:rPr>
                      <m:t> </m:t>
                    </m:r>
                    <m:r>
                      <a:rPr lang="nl-NL" sz="1900" i="1" kern="100" smtClean="0">
                        <a:latin typeface="Cambria Math" panose="02040503050406030204" pitchFamily="18" charset="0"/>
                        <a:ea typeface="Calibri" panose="020F0502020204030204" pitchFamily="34" charset="0"/>
                        <a:cs typeface="Times New Roman" panose="02020603050405020304" pitchFamily="18" charset="0"/>
                      </a:rPr>
                      <m:t>(</m:t>
                    </m:r>
                    <m:r>
                      <a:rPr lang="nl-NL" sz="1900" i="1" kern="100" smtClean="0">
                        <a:latin typeface="Cambria Math" panose="02040503050406030204" pitchFamily="18" charset="0"/>
                        <a:ea typeface="Calibri" panose="020F0502020204030204" pitchFamily="34" charset="0"/>
                        <a:cs typeface="Times New Roman" panose="02020603050405020304" pitchFamily="18" charset="0"/>
                      </a:rPr>
                      <m:t>𝑆𝐴𝐶</m:t>
                    </m:r>
                    <m:r>
                      <a:rPr lang="nl-NL" sz="1900" i="1" kern="100" smtClean="0">
                        <a:latin typeface="Cambria Math" panose="02040503050406030204" pitchFamily="18" charset="0"/>
                        <a:ea typeface="Calibri" panose="020F0502020204030204" pitchFamily="34" charset="0"/>
                        <a:cs typeface="Times New Roman" panose="02020603050405020304" pitchFamily="18" charset="0"/>
                      </a:rPr>
                      <m:t>). </m:t>
                    </m:r>
                  </m:oMath>
                </a14:m>
                <a:endParaRPr lang="nl-NL" sz="1900" kern="10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nl-NL" sz="1900" kern="100">
                    <a:ea typeface="Calibri" panose="020F0502020204030204" pitchFamily="34" charset="0"/>
                    <a:cs typeface="Times New Roman" panose="02020603050405020304" pitchFamily="18" charset="0"/>
                  </a:rPr>
                  <a:t>Do đó </a:t>
                </a:r>
                <a14:m>
                  <m:oMath xmlns:m="http://schemas.openxmlformats.org/officeDocument/2006/math">
                    <m:r>
                      <a:rPr lang="vi-VN" sz="1900" i="1">
                        <a:latin typeface="Cambria Math" panose="02040503050406030204" pitchFamily="18" charset="0"/>
                      </a:rPr>
                      <m:t>𝐵𝐷</m:t>
                    </m:r>
                    <m:r>
                      <a:rPr lang="nl-NL" sz="1900" i="1" kern="100">
                        <a:latin typeface="Cambria Math" panose="02040503050406030204" pitchFamily="18" charset="0"/>
                        <a:ea typeface="Calibri" panose="020F0502020204030204" pitchFamily="34" charset="0"/>
                        <a:cs typeface="Times New Roman" panose="02020603050405020304" pitchFamily="18" charset="0"/>
                      </a:rPr>
                      <m:t>⊥</m:t>
                    </m:r>
                    <m:r>
                      <a:rPr lang="vi-VN" sz="1900" i="1">
                        <a:latin typeface="Cambria Math" panose="02040503050406030204" pitchFamily="18" charset="0"/>
                      </a:rPr>
                      <m:t>𝑀𝑁</m:t>
                    </m:r>
                  </m:oMath>
                </a14:m>
                <a:r>
                  <a:rPr lang="nl-NL" sz="1900" kern="100">
                    <a:ea typeface="Calibri" panose="020F0502020204030204" pitchFamily="34" charset="0"/>
                    <a:cs typeface="Times New Roman" panose="02020603050405020304" pitchFamily="18" charset="0"/>
                  </a:rPr>
                  <a:t>. </a:t>
                </a:r>
              </a:p>
            </p:txBody>
          </p:sp>
        </mc:Choice>
        <mc:Fallback xmlns="">
          <p:sp>
            <p:nvSpPr>
              <p:cNvPr id="14" name="Rectangle 13"/>
              <p:cNvSpPr>
                <a:spLocks noRot="1" noChangeAspect="1" noMove="1" noResize="1" noEditPoints="1" noAdjustHandles="1" noChangeArrowheads="1" noChangeShapeType="1" noTextEdit="1"/>
              </p:cNvSpPr>
              <p:nvPr/>
            </p:nvSpPr>
            <p:spPr>
              <a:xfrm>
                <a:off x="827561" y="2371635"/>
                <a:ext cx="4664197" cy="2023311"/>
              </a:xfrm>
              <a:prstGeom prst="rect">
                <a:avLst/>
              </a:prstGeom>
              <a:blipFill>
                <a:blip r:embed="rId4"/>
                <a:stretch>
                  <a:fillRect l="-1307" b="-4217"/>
                </a:stretch>
              </a:blipFill>
            </p:spPr>
            <p:txBody>
              <a:bodyPr/>
              <a:lstStyle/>
              <a:p>
                <a:r>
                  <a:rPr lang="en-US">
                    <a:noFill/>
                  </a:rPr>
                  <a:t> </a:t>
                </a:r>
              </a:p>
            </p:txBody>
          </p:sp>
        </mc:Fallback>
      </mc:AlternateContent>
      <p:sp>
        <p:nvSpPr>
          <p:cNvPr id="15" name="Rectangle 14"/>
          <p:cNvSpPr/>
          <p:nvPr/>
        </p:nvSpPr>
        <p:spPr>
          <a:xfrm>
            <a:off x="2019178" y="1882676"/>
            <a:ext cx="726481"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01404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014040"/>
              </a:solidFill>
              <a:effectLst/>
              <a:uLnTx/>
              <a:uFillTx/>
              <a:latin typeface="Calibri"/>
              <a:ea typeface="+mn-ea"/>
              <a:cs typeface="Arial"/>
              <a:sym typeface="Arial"/>
            </a:endParaRPr>
          </a:p>
        </p:txBody>
      </p:sp>
      <p:pic>
        <p:nvPicPr>
          <p:cNvPr id="75" name="Picture 74"/>
          <p:cNvPicPr>
            <a:picLocks noChangeAspect="1"/>
          </p:cNvPicPr>
          <p:nvPr/>
        </p:nvPicPr>
        <p:blipFill>
          <a:blip r:embed="rId5"/>
          <a:stretch>
            <a:fillRect/>
          </a:stretch>
        </p:blipFill>
        <p:spPr>
          <a:xfrm rot="7427111">
            <a:off x="8438526" y="1601048"/>
            <a:ext cx="710762" cy="773591"/>
          </a:xfrm>
          <a:prstGeom prst="rect">
            <a:avLst/>
          </a:prstGeom>
        </p:spPr>
      </p:pic>
      <p:pic>
        <p:nvPicPr>
          <p:cNvPr id="77" name="Picture 76"/>
          <p:cNvPicPr>
            <a:picLocks noChangeAspect="1"/>
          </p:cNvPicPr>
          <p:nvPr/>
        </p:nvPicPr>
        <p:blipFill>
          <a:blip r:embed="rId6"/>
          <a:stretch>
            <a:fillRect/>
          </a:stretch>
        </p:blipFill>
        <p:spPr>
          <a:xfrm rot="3051417">
            <a:off x="307613" y="4529533"/>
            <a:ext cx="579198" cy="668764"/>
          </a:xfrm>
          <a:prstGeom prst="rect">
            <a:avLst/>
          </a:prstGeom>
        </p:spPr>
      </p:pic>
      <p:sp>
        <p:nvSpPr>
          <p:cNvPr id="9" name="Google Shape;735;p18"/>
          <p:cNvSpPr txBox="1">
            <a:spLocks/>
          </p:cNvSpPr>
          <p:nvPr/>
        </p:nvSpPr>
        <p:spPr>
          <a:xfrm>
            <a:off x="3933311" y="399044"/>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rPr>
              <a:t>Ví dụ 6:</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Effect>
                      <a14:brightnessContrast bright="20000" contrast="-40000"/>
                    </a14:imgEffect>
                  </a14:imgLayer>
                </a14:imgProps>
              </a:ext>
            </a:extLst>
          </a:blip>
          <a:stretch>
            <a:fillRect/>
          </a:stretch>
        </p:blipFill>
        <p:spPr>
          <a:xfrm>
            <a:off x="5528334" y="1946684"/>
            <a:ext cx="2673323" cy="2849218"/>
          </a:xfrm>
          <a:prstGeom prst="rect">
            <a:avLst/>
          </a:prstGeom>
        </p:spPr>
      </p:pic>
    </p:spTree>
    <p:extLst>
      <p:ext uri="{BB962C8B-B14F-4D97-AF65-F5344CB8AC3E}">
        <p14:creationId xmlns:p14="http://schemas.microsoft.com/office/powerpoint/2010/main" val="56942659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fade">
                                      <p:cBhvr>
                                        <p:cTn id="25" dur="500"/>
                                        <p:tgtEl>
                                          <p:spTgt spid="1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xEl>
                                              <p:pRg st="1" end="1"/>
                                            </p:txEl>
                                          </p:spTgt>
                                        </p:tgtEl>
                                        <p:attrNameLst>
                                          <p:attrName>style.visibility</p:attrName>
                                        </p:attrNameLst>
                                      </p:cBhvr>
                                      <p:to>
                                        <p:strVal val="visible"/>
                                      </p:to>
                                    </p:set>
                                    <p:animEffect transition="in" filter="wipe(down)">
                                      <p:cBhvr>
                                        <p:cTn id="30" dur="500"/>
                                        <p:tgtEl>
                                          <p:spTgt spid="1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35" dur="500"/>
                                        <p:tgtEl>
                                          <p:spTgt spid="14">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4">
                                            <p:txEl>
                                              <p:pRg st="3" end="3"/>
                                            </p:txEl>
                                          </p:spTgt>
                                        </p:tgtEl>
                                        <p:attrNameLst>
                                          <p:attrName>style.visibility</p:attrName>
                                        </p:attrNameLst>
                                      </p:cBhvr>
                                      <p:to>
                                        <p:strVal val="visible"/>
                                      </p:to>
                                    </p:set>
                                    <p:animEffect transition="in" filter="wipe(left)">
                                      <p:cBhvr>
                                        <p:cTn id="40"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8" name="Rectangle 7"/>
          <p:cNvSpPr/>
          <p:nvPr/>
        </p:nvSpPr>
        <p:spPr>
          <a:xfrm>
            <a:off x="112910" y="91440"/>
            <a:ext cx="8903073" cy="4965147"/>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14040"/>
              </a:solidFill>
              <a:effectLst/>
              <a:uLnTx/>
              <a:uFillTx/>
              <a:latin typeface="Arial"/>
              <a:ea typeface="+mn-ea"/>
              <a:cs typeface="+mn-cs"/>
              <a:sym typeface="Arial"/>
            </a:endParaRPr>
          </a:p>
        </p:txBody>
      </p:sp>
      <p:sp>
        <p:nvSpPr>
          <p:cNvPr id="13" name="TextBox 12"/>
          <p:cNvSpPr txBox="1"/>
          <p:nvPr/>
        </p:nvSpPr>
        <p:spPr>
          <a:xfrm>
            <a:off x="397620" y="255225"/>
            <a:ext cx="1918032" cy="430887"/>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 tập 4</a:t>
            </a:r>
          </a:p>
        </p:txBody>
      </p:sp>
      <mc:AlternateContent xmlns:mc="http://schemas.openxmlformats.org/markup-compatibility/2006" xmlns:a14="http://schemas.microsoft.com/office/drawing/2010/main">
        <mc:Choice Requires="a14">
          <p:sp>
            <p:nvSpPr>
              <p:cNvPr id="14" name="Rectangle 1"/>
              <p:cNvSpPr>
                <a:spLocks noChangeArrowheads="1"/>
              </p:cNvSpPr>
              <p:nvPr/>
            </p:nvSpPr>
            <p:spPr bwMode="auto">
              <a:xfrm>
                <a:off x="333612" y="181724"/>
                <a:ext cx="8483212" cy="135389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ts val="0"/>
                  </a:spcBef>
                  <a:spcAft>
                    <a:spcPts val="0"/>
                  </a:spcAft>
                  <a:buClrTx/>
                  <a:buSzTx/>
                  <a:buFont typeface="Arial"/>
                  <a:buNone/>
                  <a:tabLst/>
                  <a:defRPr/>
                </a:pPr>
                <a:r>
                  <a:rPr kumimoji="0" lang="en-US" sz="1900" b="0" i="0" u="none" strike="noStrike" kern="0" cap="none" spc="0" normalizeH="0" baseline="0" noProof="0">
                    <a:ln>
                      <a:noFill/>
                    </a:ln>
                    <a:solidFill>
                      <a:srgbClr val="000000"/>
                    </a:solidFill>
                    <a:effectLst/>
                    <a:uLnTx/>
                    <a:uFillTx/>
                    <a:latin typeface="+mn-lt"/>
                    <a:sym typeface="Arial"/>
                  </a:rPr>
                  <a:t>                              Cho hình chóp </a:t>
                </a:r>
                <a14:m>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𝑆</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𝐴𝐵𝐶𝐷</m:t>
                    </m:r>
                  </m:oMath>
                </a14:m>
                <a:r>
                  <a:rPr kumimoji="0" lang="en-US" sz="1900" b="0" i="0" u="none" strike="noStrike" kern="0" cap="none" spc="0" normalizeH="0" baseline="0" noProof="0">
                    <a:ln>
                      <a:noFill/>
                    </a:ln>
                    <a:solidFill>
                      <a:srgbClr val="000000"/>
                    </a:solidFill>
                    <a:effectLst/>
                    <a:uLnTx/>
                    <a:uFillTx/>
                    <a:latin typeface="+mn-lt"/>
                    <a:sym typeface="Arial"/>
                  </a:rPr>
                  <a:t> có đáy </a:t>
                </a:r>
                <a14:m>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𝐴𝐵𝐶𝐷</m:t>
                    </m:r>
                  </m:oMath>
                </a14:m>
                <a:r>
                  <a:rPr kumimoji="0" lang="en-US" sz="1900" b="0" i="0" u="none" strike="noStrike" kern="0" cap="none" spc="0" normalizeH="0" baseline="0" noProof="0">
                    <a:ln>
                      <a:noFill/>
                    </a:ln>
                    <a:solidFill>
                      <a:srgbClr val="000000"/>
                    </a:solidFill>
                    <a:effectLst/>
                    <a:uLnTx/>
                    <a:uFillTx/>
                    <a:latin typeface="+mn-lt"/>
                    <a:sym typeface="Arial"/>
                  </a:rPr>
                  <a:t> là một hình vuông, </a:t>
                </a:r>
                <a14:m>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𝑆𝐴</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sym typeface="Arial"/>
                      </a:rPr>
                      <m:t>𝐴𝐵𝐶𝐷</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sym typeface="Arial"/>
                      </a:rPr>
                      <m:t>). </m:t>
                    </m:r>
                  </m:oMath>
                </a14:m>
                <a:r>
                  <a:rPr kumimoji="0" lang="en-US" sz="1900" b="0" i="0" u="none" strike="noStrike" kern="0" cap="none" spc="0" normalizeH="0" baseline="0" noProof="0">
                    <a:ln>
                      <a:noFill/>
                    </a:ln>
                    <a:solidFill>
                      <a:srgbClr val="000000"/>
                    </a:solidFill>
                    <a:effectLst/>
                    <a:uLnTx/>
                    <a:uFillTx/>
                    <a:latin typeface="+mn-lt"/>
                    <a:sym typeface="Arial"/>
                  </a:rPr>
                  <a:t> Kẻ </a:t>
                </a:r>
                <a14:m>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𝐴𝐻</m:t>
                    </m:r>
                  </m:oMath>
                </a14:m>
                <a:r>
                  <a:rPr kumimoji="0" lang="en-US" sz="1900" b="0" i="0" u="none" strike="noStrike" kern="0" cap="none" spc="0" normalizeH="0" baseline="0" noProof="0">
                    <a:ln>
                      <a:noFill/>
                    </a:ln>
                    <a:solidFill>
                      <a:srgbClr val="000000"/>
                    </a:solidFill>
                    <a:effectLst/>
                    <a:uLnTx/>
                    <a:uFillTx/>
                    <a:latin typeface="+mn-lt"/>
                    <a:sym typeface="Arial"/>
                  </a:rPr>
                  <a:t> vuông góc với </a:t>
                </a:r>
                <a14:m>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𝑆𝐶</m:t>
                    </m:r>
                  </m:oMath>
                </a14:m>
                <a:r>
                  <a:rPr kumimoji="0" lang="en-US" sz="1900" b="0" i="0" u="none" strike="noStrike" kern="0" cap="none" spc="0" normalizeH="0" baseline="0" noProof="0">
                    <a:ln>
                      <a:noFill/>
                    </a:ln>
                    <a:solidFill>
                      <a:srgbClr val="000000"/>
                    </a:solidFill>
                    <a:effectLst/>
                    <a:uLnTx/>
                    <a:uFillTx/>
                    <a:latin typeface="+mn-lt"/>
                    <a:sym typeface="Arial"/>
                  </a:rPr>
                  <a:t> (</a:t>
                </a:r>
                <a14:m>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𝐻</m:t>
                    </m:r>
                  </m:oMath>
                </a14:m>
                <a:r>
                  <a:rPr kumimoji="0" lang="en-US" sz="1900" b="0" i="0" u="none" strike="noStrike" kern="0" cap="none" spc="0" normalizeH="0" baseline="0" noProof="0">
                    <a:ln>
                      <a:noFill/>
                    </a:ln>
                    <a:solidFill>
                      <a:srgbClr val="000000"/>
                    </a:solidFill>
                    <a:effectLst/>
                    <a:uLnTx/>
                    <a:uFillTx/>
                    <a:latin typeface="+mn-lt"/>
                    <a:sym typeface="Arial"/>
                  </a:rPr>
                  <a:t> thuộc </a:t>
                </a:r>
                <a14:m>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𝑆𝐶</m:t>
                    </m:r>
                  </m:oMath>
                </a14:m>
                <a:r>
                  <a:rPr kumimoji="0" lang="en-US" sz="1900" b="0" i="0" u="none" strike="noStrike" kern="0" cap="none" spc="0" normalizeH="0" baseline="0" noProof="0">
                    <a:ln>
                      <a:noFill/>
                    </a:ln>
                    <a:solidFill>
                      <a:srgbClr val="000000"/>
                    </a:solidFill>
                    <a:effectLst/>
                    <a:uLnTx/>
                    <a:uFillTx/>
                    <a:latin typeface="+mn-lt"/>
                    <a:sym typeface="Arial"/>
                  </a:rPr>
                  <a:t>), </a:t>
                </a:r>
                <a14:m>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𝐵𝑀</m:t>
                    </m:r>
                  </m:oMath>
                </a14:m>
                <a:r>
                  <a:rPr kumimoji="0" lang="en-US" sz="1900" b="0" i="0" u="none" strike="noStrike" kern="0" cap="none" spc="0" normalizeH="0" baseline="0" noProof="0">
                    <a:ln>
                      <a:noFill/>
                    </a:ln>
                    <a:solidFill>
                      <a:srgbClr val="000000"/>
                    </a:solidFill>
                    <a:effectLst/>
                    <a:uLnTx/>
                    <a:uFillTx/>
                    <a:latin typeface="+mn-lt"/>
                    <a:sym typeface="Arial"/>
                  </a:rPr>
                  <a:t> vuông góc với </a:t>
                </a:r>
                <a14:m>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𝑆𝐶</m:t>
                    </m:r>
                  </m:oMath>
                </a14:m>
                <a:r>
                  <a:rPr kumimoji="0" lang="en-US" sz="1900" b="0" i="0" u="none" strike="noStrike" kern="0" cap="none" spc="0" normalizeH="0" baseline="0" noProof="0">
                    <a:ln>
                      <a:noFill/>
                    </a:ln>
                    <a:solidFill>
                      <a:srgbClr val="000000"/>
                    </a:solidFill>
                    <a:effectLst/>
                    <a:uLnTx/>
                    <a:uFillTx/>
                    <a:latin typeface="+mn-lt"/>
                    <a:sym typeface="Arial"/>
                  </a:rPr>
                  <a:t> (</a:t>
                </a:r>
                <a14:m>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𝑀</m:t>
                    </m:r>
                  </m:oMath>
                </a14:m>
                <a:r>
                  <a:rPr kumimoji="0" lang="en-US" sz="1900" b="0" i="0" u="none" strike="noStrike" kern="0" cap="none" spc="0" normalizeH="0" baseline="0" noProof="0">
                    <a:ln>
                      <a:noFill/>
                    </a:ln>
                    <a:solidFill>
                      <a:srgbClr val="000000"/>
                    </a:solidFill>
                    <a:effectLst/>
                    <a:uLnTx/>
                    <a:uFillTx/>
                    <a:latin typeface="+mn-lt"/>
                    <a:sym typeface="Arial"/>
                  </a:rPr>
                  <a:t> thuộc </a:t>
                </a:r>
                <a14:m>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𝑆𝐶</m:t>
                    </m:r>
                  </m:oMath>
                </a14:m>
                <a:r>
                  <a:rPr kumimoji="0" lang="en-US" sz="1900" b="0" i="0" u="none" strike="noStrike" kern="0" cap="none" spc="0" normalizeH="0" baseline="0" noProof="0">
                    <a:ln>
                      <a:noFill/>
                    </a:ln>
                    <a:solidFill>
                      <a:srgbClr val="000000"/>
                    </a:solidFill>
                    <a:effectLst/>
                    <a:uLnTx/>
                    <a:uFillTx/>
                    <a:latin typeface="+mn-lt"/>
                    <a:sym typeface="Arial"/>
                  </a:rPr>
                  <a:t>). Chứng minh rằng </a:t>
                </a:r>
                <a14:m>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𝑆𝐶</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sym typeface="Arial"/>
                      </a:rPr>
                      <m:t>𝑀𝐵𝐷</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sym typeface="Arial"/>
                      </a:rPr>
                      <m:t>)</m:t>
                    </m:r>
                  </m:oMath>
                </a14:m>
                <a:r>
                  <a:rPr kumimoji="0" lang="en-US" sz="1900" b="0" i="0" u="none" strike="noStrike" kern="0" cap="none" spc="0" normalizeH="0" baseline="0" noProof="0">
                    <a:ln>
                      <a:noFill/>
                    </a:ln>
                    <a:solidFill>
                      <a:srgbClr val="000000"/>
                    </a:solidFill>
                    <a:effectLst/>
                    <a:uLnTx/>
                    <a:uFillTx/>
                    <a:latin typeface="+mn-lt"/>
                    <a:sym typeface="Arial"/>
                  </a:rPr>
                  <a:t> và </a:t>
                </a:r>
                <a14:m>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𝐴𝐻</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 // (</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sym typeface="Arial"/>
                      </a:rPr>
                      <m:t>𝑀𝐵𝐷</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oMath>
                </a14:m>
                <a:endParaRPr kumimoji="0" lang="en-US" altLang="en-US" sz="1900" b="0" i="0" u="none" strike="noStrike" kern="0" cap="none" spc="0" normalizeH="0" baseline="0" noProof="0">
                  <a:ln>
                    <a:noFill/>
                  </a:ln>
                  <a:solidFill>
                    <a:srgbClr val="070185"/>
                  </a:solidFill>
                  <a:effectLst/>
                  <a:uLnTx/>
                  <a:uFillTx/>
                  <a:latin typeface="+mn-lt"/>
                  <a:sym typeface="Arial"/>
                </a:endParaRPr>
              </a:p>
            </p:txBody>
          </p:sp>
        </mc:Choice>
        <mc:Fallback xmlns="">
          <p:sp>
            <p:nvSpPr>
              <p:cNvPr id="14" name="Rectangle 1"/>
              <p:cNvSpPr>
                <a:spLocks noRot="1" noChangeAspect="1" noMove="1" noResize="1" noEditPoints="1" noAdjustHandles="1" noChangeArrowheads="1" noChangeShapeType="1" noTextEdit="1"/>
              </p:cNvSpPr>
              <p:nvPr/>
            </p:nvSpPr>
            <p:spPr bwMode="auto">
              <a:xfrm>
                <a:off x="333612" y="181724"/>
                <a:ext cx="8483212" cy="1353897"/>
              </a:xfrm>
              <a:prstGeom prst="rect">
                <a:avLst/>
              </a:prstGeom>
              <a:blipFill>
                <a:blip r:embed="rId3"/>
                <a:stretch>
                  <a:fillRect l="-719" r="-647" b="-495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6" name="Rectangle 15"/>
          <p:cNvSpPr/>
          <p:nvPr/>
        </p:nvSpPr>
        <p:spPr>
          <a:xfrm>
            <a:off x="1034272" y="1625905"/>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24" name="Picture 23"/>
          <p:cNvPicPr>
            <a:picLocks noChangeAspect="1"/>
          </p:cNvPicPr>
          <p:nvPr/>
        </p:nvPicPr>
        <p:blipFill>
          <a:blip r:embed="rId4"/>
          <a:stretch>
            <a:fillRect/>
          </a:stretch>
        </p:blipFill>
        <p:spPr>
          <a:xfrm rot="13628609">
            <a:off x="8524215" y="1757282"/>
            <a:ext cx="717524" cy="258462"/>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381369" y="2150145"/>
            <a:ext cx="2309775" cy="2852883"/>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2914096" y="1921298"/>
                <a:ext cx="5878935" cy="305429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a:rPr kumimoji="0" lang="en-US" sz="1800" b="0" i="0"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nl-NL" sz="1800" b="0" i="1"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𝐴𝐶</m:t>
                      </m:r>
                      <m:r>
                        <a:rPr kumimoji="0" lang="nl-NL" sz="1800" b="0" i="1"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m:t>
                      </m:r>
                      <m:r>
                        <a:rPr kumimoji="0" lang="nl-NL" sz="1800" b="0" i="1"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𝐵𝐷</m:t>
                      </m:r>
                      <m:r>
                        <a:rPr kumimoji="0" lang="nl-NL" sz="1800" b="0" i="1"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 </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𝑆𝐴</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𝐵𝐷</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𝑆𝐴</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d>
                        <m:d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𝐴𝐵𝐶𝐷</m:t>
                          </m:r>
                        </m:e>
                      </m:d>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𝐴𝐶</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𝑆𝐴</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m:oMathPara>
                </a14:m>
                <a:endParaRPr kumimoji="0" lang="en-US" sz="18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𝐵𝐷</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𝑆𝐴𝐶</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m:oMathPara>
                </a14:m>
                <a:endParaRPr kumimoji="0" lang="en-US" sz="18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𝐵</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𝐷</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𝑆𝐶</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d>
                        <m:d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𝐵</m:t>
                          </m:r>
                          <m:r>
                            <m:rPr>
                              <m:sty m:val="p"/>
                            </m:rP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D</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d>
                            <m:d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𝑆𝐴𝐶</m:t>
                              </m:r>
                            </m:e>
                          </m:d>
                        </m:e>
                      </m:d>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m:rPr>
                          <m:sty m:val="p"/>
                        </m:rP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BM</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m:rPr>
                          <m:sty m:val="p"/>
                        </m:rP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SC</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𝐵𝐷</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𝐵𝑀</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𝐵</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m:oMathPara>
                </a14:m>
                <a:endParaRPr kumimoji="0" lang="en-US" sz="18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m:rPr>
                          <m:sty m:val="p"/>
                        </m:rP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SC</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m:rPr>
                          <m:sty m:val="p"/>
                        </m:rP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MBD</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m:oMathPara>
                </a14:m>
                <a:endParaRPr kumimoji="0" lang="en-US" sz="18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100" cap="none" spc="0" normalizeH="0" baseline="0" noProof="0">
                    <a:ln>
                      <a:noFill/>
                    </a:ln>
                    <a:solidFill>
                      <a:srgbClr val="000000"/>
                    </a:solidFill>
                    <a:effectLst/>
                    <a:uLnTx/>
                    <a:uFillTx/>
                    <a:ea typeface="Malgun Gothic" panose="020B0503020000020004" pitchFamily="34" charset="-127"/>
                    <a:cs typeface="Times New Roman" panose="02020603050405020304" pitchFamily="18" charset="0"/>
                    <a:sym typeface="Arial"/>
                  </a:rPr>
                  <a:t>Gọi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𝐴𝐶</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m:rPr>
                        <m:sty m:val="p"/>
                      </m:rP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BD</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d>
                      <m:dPr>
                        <m:begChr m:val="{"/>
                        <m:endChr m:val="}"/>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m:rPr>
                            <m:sty m:val="p"/>
                          </m:rP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O</m:t>
                        </m:r>
                      </m:e>
                    </m:d>
                    <m:r>
                      <a:rPr kumimoji="0" lang="en-US" sz="1800" b="0" i="0"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𝑆𝐶</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m:t>
                    </m:r>
                    <m:d>
                      <m:d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ctrlPr>
                      </m:d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𝑀𝐵𝐷</m:t>
                        </m:r>
                      </m:e>
                    </m:d>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𝑂𝑀</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m:t>
                    </m:r>
                    <m:d>
                      <m:d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ctrlPr>
                      </m:d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𝑀𝐵𝐷</m:t>
                        </m:r>
                      </m:e>
                    </m:d>
                  </m:oMath>
                </a14:m>
                <a:endParaRPr kumimoji="0" lang="en-US" sz="18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𝑆𝐶</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𝑂𝑀</m:t>
                      </m:r>
                    </m:oMath>
                  </m:oMathPara>
                </a14:m>
                <a:endParaRPr kumimoji="0" lang="en-US" sz="18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100" cap="none" spc="0" normalizeH="0" baseline="0" noProof="0">
                    <a:ln>
                      <a:noFill/>
                    </a:ln>
                    <a:solidFill>
                      <a:srgbClr val="000000"/>
                    </a:solidFill>
                    <a:effectLst/>
                    <a:uLnTx/>
                    <a:uFillTx/>
                    <a:ea typeface="Malgun Gothic" panose="020B0503020000020004" pitchFamily="34" charset="-127"/>
                    <a:cs typeface="Times New Roman" panose="02020603050405020304" pitchFamily="18" charset="0"/>
                    <a:sym typeface="Arial"/>
                  </a:rPr>
                  <a:t>Mà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𝐴𝐻</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𝑆𝐶</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𝐴𝐻</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𝑂𝑀</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𝑂𝑀</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𝑀𝐵𝐷</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𝐴𝐻</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 (</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sym typeface="Arial"/>
                      </a:rPr>
                      <m:t>𝑀𝐵𝐷</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sym typeface="Arial"/>
                      </a:rPr>
                      <m:t>).</m:t>
                    </m:r>
                  </m:oMath>
                </a14:m>
                <a:endParaRPr kumimoji="0" lang="en-US" sz="1800" b="0" i="0" u="none" strike="noStrike" kern="0" cap="none" spc="0" normalizeH="0" baseline="0" noProof="0">
                  <a:ln>
                    <a:noFill/>
                  </a:ln>
                  <a:solidFill>
                    <a:srgbClr val="000000"/>
                  </a:solidFill>
                  <a:effectLst/>
                  <a:uLnTx/>
                  <a:uFillTx/>
                  <a:sym typeface="Arial"/>
                </a:endParaRPr>
              </a:p>
            </p:txBody>
          </p:sp>
        </mc:Choice>
        <mc:Fallback xmlns="">
          <p:sp>
            <p:nvSpPr>
              <p:cNvPr id="3" name="Rectangle 2"/>
              <p:cNvSpPr>
                <a:spLocks noRot="1" noChangeAspect="1" noMove="1" noResize="1" noEditPoints="1" noAdjustHandles="1" noChangeArrowheads="1" noChangeShapeType="1" noTextEdit="1"/>
              </p:cNvSpPr>
              <p:nvPr/>
            </p:nvSpPr>
            <p:spPr>
              <a:xfrm>
                <a:off x="2914096" y="1921298"/>
                <a:ext cx="5878935" cy="3054298"/>
              </a:xfrm>
              <a:prstGeom prst="rect">
                <a:avLst/>
              </a:prstGeom>
              <a:blipFill>
                <a:blip r:embed="rId7"/>
                <a:stretch>
                  <a:fillRect l="-830" b="-599"/>
                </a:stretch>
              </a:blipFill>
            </p:spPr>
            <p:txBody>
              <a:bodyPr/>
              <a:lstStyle/>
              <a:p>
                <a:r>
                  <a:rPr lang="en-US">
                    <a:noFill/>
                  </a:rPr>
                  <a:t> </a:t>
                </a:r>
              </a:p>
            </p:txBody>
          </p:sp>
        </mc:Fallback>
      </mc:AlternateContent>
    </p:spTree>
    <p:extLst>
      <p:ext uri="{BB962C8B-B14F-4D97-AF65-F5344CB8AC3E}">
        <p14:creationId xmlns:p14="http://schemas.microsoft.com/office/powerpoint/2010/main" val="133257603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5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wipe(left)">
                                      <p:cBhvr>
                                        <p:cTn id="34" dur="500"/>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9" dur="500"/>
                                        <p:tgtEl>
                                          <p:spTgt spid="3">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Effect transition="in" filter="wipe(left)">
                                      <p:cBhvr>
                                        <p:cTn id="44" dur="500"/>
                                        <p:tgtEl>
                                          <p:spTgt spid="3">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wipe(up)">
                                      <p:cBhvr>
                                        <p:cTn id="49" dur="500"/>
                                        <p:tgtEl>
                                          <p:spTgt spid="3">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
                                            <p:txEl>
                                              <p:pRg st="5" end="5"/>
                                            </p:txEl>
                                          </p:spTgt>
                                        </p:tgtEl>
                                        <p:attrNameLst>
                                          <p:attrName>style.visibility</p:attrName>
                                        </p:attrNameLst>
                                      </p:cBhvr>
                                      <p:to>
                                        <p:strVal val="visible"/>
                                      </p:to>
                                    </p:set>
                                    <p:animEffect transition="in" filter="wipe(left)">
                                      <p:cBhvr>
                                        <p:cTn id="54" dur="500"/>
                                        <p:tgtEl>
                                          <p:spTgt spid="3">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animEffect transition="in" filter="fade">
                                      <p:cBhvr>
                                        <p:cTn id="5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827"/>
        <p:cNvGrpSpPr/>
        <p:nvPr/>
      </p:nvGrpSpPr>
      <p:grpSpPr>
        <a:xfrm>
          <a:off x="0" y="0"/>
          <a:ext cx="0" cy="0"/>
          <a:chOff x="0" y="0"/>
          <a:chExt cx="0" cy="0"/>
        </a:xfrm>
      </p:grpSpPr>
      <p:grpSp>
        <p:nvGrpSpPr>
          <p:cNvPr id="1887" name="Google Shape;1887;p58"/>
          <p:cNvGrpSpPr/>
          <p:nvPr/>
        </p:nvGrpSpPr>
        <p:grpSpPr>
          <a:xfrm rot="-6966032">
            <a:off x="323905" y="3697796"/>
            <a:ext cx="878418" cy="1290477"/>
            <a:chOff x="10478963" y="-3477862"/>
            <a:chExt cx="489325" cy="680500"/>
          </a:xfrm>
        </p:grpSpPr>
        <p:sp>
          <p:nvSpPr>
            <p:cNvPr id="1888" name="Google Shape;1888;p58"/>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58"/>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58"/>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58"/>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58"/>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58"/>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58"/>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58"/>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58"/>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58"/>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58"/>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58"/>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58"/>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58"/>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58"/>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58"/>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58"/>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oogle Shape;3012;p73"/>
          <p:cNvGrpSpPr/>
          <p:nvPr/>
        </p:nvGrpSpPr>
        <p:grpSpPr>
          <a:xfrm rot="10800000">
            <a:off x="6112734" y="-9144"/>
            <a:ext cx="2574066" cy="2022776"/>
            <a:chOff x="1858956" y="3313704"/>
            <a:chExt cx="1579266" cy="1194823"/>
          </a:xfrm>
        </p:grpSpPr>
        <p:sp>
          <p:nvSpPr>
            <p:cNvPr id="82" name="Google Shape;3013;p73"/>
            <p:cNvSpPr/>
            <p:nvPr/>
          </p:nvSpPr>
          <p:spPr>
            <a:xfrm rot="-1337015">
              <a:off x="1940968" y="3555467"/>
              <a:ext cx="1415241" cy="711297"/>
            </a:xfrm>
            <a:custGeom>
              <a:avLst/>
              <a:gdLst/>
              <a:ahLst/>
              <a:cxnLst/>
              <a:rect l="l" t="t" r="r" b="b"/>
              <a:pathLst>
                <a:path w="31948" h="16057" extrusionOk="0">
                  <a:moveTo>
                    <a:pt x="1765" y="1"/>
                  </a:moveTo>
                  <a:cubicBezTo>
                    <a:pt x="1225" y="1"/>
                    <a:pt x="705" y="267"/>
                    <a:pt x="427" y="765"/>
                  </a:cubicBezTo>
                  <a:cubicBezTo>
                    <a:pt x="406" y="808"/>
                    <a:pt x="384" y="850"/>
                    <a:pt x="363" y="893"/>
                  </a:cubicBezTo>
                  <a:cubicBezTo>
                    <a:pt x="342" y="936"/>
                    <a:pt x="320" y="978"/>
                    <a:pt x="299" y="1021"/>
                  </a:cubicBezTo>
                  <a:cubicBezTo>
                    <a:pt x="1" y="1788"/>
                    <a:pt x="384" y="2661"/>
                    <a:pt x="1130" y="3023"/>
                  </a:cubicBezTo>
                  <a:lnTo>
                    <a:pt x="28263" y="16036"/>
                  </a:lnTo>
                  <a:lnTo>
                    <a:pt x="31947" y="16057"/>
                  </a:lnTo>
                  <a:lnTo>
                    <a:pt x="31947" y="16057"/>
                  </a:lnTo>
                  <a:lnTo>
                    <a:pt x="29626" y="13182"/>
                  </a:lnTo>
                  <a:lnTo>
                    <a:pt x="2493" y="169"/>
                  </a:lnTo>
                  <a:cubicBezTo>
                    <a:pt x="2260" y="56"/>
                    <a:pt x="2011" y="1"/>
                    <a:pt x="1765" y="1"/>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014;p73"/>
            <p:cNvSpPr/>
            <p:nvPr/>
          </p:nvSpPr>
          <p:spPr>
            <a:xfrm rot="-1337015">
              <a:off x="1955885" y="3585849"/>
              <a:ext cx="1273708" cy="621770"/>
            </a:xfrm>
            <a:custGeom>
              <a:avLst/>
              <a:gdLst/>
              <a:ahLst/>
              <a:cxnLst/>
              <a:rect l="l" t="t" r="r" b="b"/>
              <a:pathLst>
                <a:path w="28753" h="14036" extrusionOk="0">
                  <a:moveTo>
                    <a:pt x="384" y="1"/>
                  </a:moveTo>
                  <a:cubicBezTo>
                    <a:pt x="235" y="86"/>
                    <a:pt x="107" y="214"/>
                    <a:pt x="1" y="342"/>
                  </a:cubicBezTo>
                  <a:lnTo>
                    <a:pt x="28561" y="14036"/>
                  </a:lnTo>
                  <a:lnTo>
                    <a:pt x="28752" y="13631"/>
                  </a:lnTo>
                  <a:lnTo>
                    <a:pt x="3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015;p73"/>
            <p:cNvSpPr/>
            <p:nvPr/>
          </p:nvSpPr>
          <p:spPr>
            <a:xfrm rot="-1337015">
              <a:off x="1959189" y="3634973"/>
              <a:ext cx="1267108" cy="625536"/>
            </a:xfrm>
            <a:custGeom>
              <a:avLst/>
              <a:gdLst/>
              <a:ahLst/>
              <a:cxnLst/>
              <a:rect l="l" t="t" r="r" b="b"/>
              <a:pathLst>
                <a:path w="28604" h="14121" extrusionOk="0">
                  <a:moveTo>
                    <a:pt x="43" y="0"/>
                  </a:moveTo>
                  <a:cubicBezTo>
                    <a:pt x="1" y="170"/>
                    <a:pt x="1" y="320"/>
                    <a:pt x="22" y="490"/>
                  </a:cubicBezTo>
                  <a:lnTo>
                    <a:pt x="28390" y="14120"/>
                  </a:lnTo>
                  <a:lnTo>
                    <a:pt x="28603" y="13694"/>
                  </a:lnTo>
                  <a:lnTo>
                    <a:pt x="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016;p73"/>
            <p:cNvSpPr/>
            <p:nvPr/>
          </p:nvSpPr>
          <p:spPr>
            <a:xfrm rot="-1337015">
              <a:off x="3238703" y="3883805"/>
              <a:ext cx="182154" cy="127402"/>
            </a:xfrm>
            <a:custGeom>
              <a:avLst/>
              <a:gdLst/>
              <a:ahLst/>
              <a:cxnLst/>
              <a:rect l="l" t="t" r="r" b="b"/>
              <a:pathLst>
                <a:path w="4112" h="2876" extrusionOk="0">
                  <a:moveTo>
                    <a:pt x="1790" y="1"/>
                  </a:moveTo>
                  <a:cubicBezTo>
                    <a:pt x="1790" y="1"/>
                    <a:pt x="810" y="235"/>
                    <a:pt x="406" y="1087"/>
                  </a:cubicBezTo>
                  <a:cubicBezTo>
                    <a:pt x="1" y="1960"/>
                    <a:pt x="427" y="2855"/>
                    <a:pt x="427" y="2855"/>
                  </a:cubicBezTo>
                  <a:lnTo>
                    <a:pt x="4111" y="2876"/>
                  </a:lnTo>
                  <a:lnTo>
                    <a:pt x="4111" y="2876"/>
                  </a:lnTo>
                  <a:lnTo>
                    <a:pt x="179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017;p73"/>
            <p:cNvSpPr/>
            <p:nvPr/>
          </p:nvSpPr>
          <p:spPr>
            <a:xfrm rot="-1337015">
              <a:off x="3338070" y="3928381"/>
              <a:ext cx="91565" cy="63258"/>
            </a:xfrm>
            <a:custGeom>
              <a:avLst/>
              <a:gdLst/>
              <a:ahLst/>
              <a:cxnLst/>
              <a:rect l="l" t="t" r="r" b="b"/>
              <a:pathLst>
                <a:path w="2067" h="1428" extrusionOk="0">
                  <a:moveTo>
                    <a:pt x="916" y="1"/>
                  </a:moveTo>
                  <a:cubicBezTo>
                    <a:pt x="916" y="1"/>
                    <a:pt x="426" y="107"/>
                    <a:pt x="213" y="533"/>
                  </a:cubicBezTo>
                  <a:cubicBezTo>
                    <a:pt x="0" y="981"/>
                    <a:pt x="235" y="1428"/>
                    <a:pt x="235" y="1428"/>
                  </a:cubicBezTo>
                  <a:lnTo>
                    <a:pt x="2066" y="1428"/>
                  </a:lnTo>
                  <a:lnTo>
                    <a:pt x="9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997;p41"/>
          <p:cNvSpPr txBox="1">
            <a:spLocks noGrp="1"/>
          </p:cNvSpPr>
          <p:nvPr>
            <p:ph type="title"/>
          </p:nvPr>
        </p:nvSpPr>
        <p:spPr>
          <a:xfrm>
            <a:off x="394070" y="1512787"/>
            <a:ext cx="8376749" cy="877200"/>
          </a:xfrm>
          <a:prstGeom prst="rect">
            <a:avLst/>
          </a:prstGeom>
        </p:spPr>
        <p:txBody>
          <a:bodyPr spcFirstLastPara="1" wrap="square" lIns="91425" tIns="91425" rIns="91425" bIns="91425" anchor="t" anchorCtr="0">
            <a:noAutofit/>
          </a:bodyPr>
          <a:lstStyle/>
          <a:p>
            <a:pPr lvl="0" algn="ctr">
              <a:lnSpc>
                <a:spcPct val="150000"/>
              </a:lnSpc>
            </a:pPr>
            <a:r>
              <a:rPr lang="en-US" sz="6500" b="1">
                <a:latin typeface="+mj-lt"/>
              </a:rPr>
              <a:t>LUYỆN TẬP</a:t>
            </a:r>
            <a:endParaRPr sz="6500" b="1">
              <a:latin typeface="+mj-lt"/>
            </a:endParaRPr>
          </a:p>
        </p:txBody>
      </p:sp>
      <p:pic>
        <p:nvPicPr>
          <p:cNvPr id="89" name="Picture 88"/>
          <p:cNvPicPr>
            <a:picLocks noChangeAspect="1"/>
          </p:cNvPicPr>
          <p:nvPr/>
        </p:nvPicPr>
        <p:blipFill>
          <a:blip r:embed="rId3"/>
          <a:stretch>
            <a:fillRect/>
          </a:stretch>
        </p:blipFill>
        <p:spPr>
          <a:xfrm>
            <a:off x="470951" y="567499"/>
            <a:ext cx="820818" cy="459615"/>
          </a:xfrm>
          <a:prstGeom prst="rect">
            <a:avLst/>
          </a:prstGeom>
        </p:spPr>
      </p:pic>
      <p:pic>
        <p:nvPicPr>
          <p:cNvPr id="90" name="Picture 89"/>
          <p:cNvPicPr>
            <a:picLocks noChangeAspect="1"/>
          </p:cNvPicPr>
          <p:nvPr/>
        </p:nvPicPr>
        <p:blipFill>
          <a:blip r:embed="rId3"/>
          <a:stretch>
            <a:fillRect/>
          </a:stretch>
        </p:blipFill>
        <p:spPr>
          <a:xfrm>
            <a:off x="7783135" y="4145927"/>
            <a:ext cx="820818" cy="45961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4859"/>
            <a:ext cx="9144000" cy="54864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18624" y="517794"/>
            <a:ext cx="3095738" cy="3084723"/>
          </a:xfrm>
          <a:prstGeom prst="rect">
            <a:avLst/>
          </a:prstGeom>
        </p:spPr>
      </p:pic>
      <p:pic>
        <p:nvPicPr>
          <p:cNvPr id="7" name="Nhac-nen-ai-la-trieu-phu-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83547" y="62314"/>
            <a:ext cx="421166" cy="421166"/>
          </a:xfrm>
          <a:prstGeom prst="rect">
            <a:avLst/>
          </a:prstGeom>
        </p:spPr>
      </p:pic>
    </p:spTree>
    <p:extLst>
      <p:ext uri="{BB962C8B-B14F-4D97-AF65-F5344CB8AC3E}">
        <p14:creationId xmlns:p14="http://schemas.microsoft.com/office/powerpoint/2010/main" val="3963796203"/>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41"/>
          <p:cNvSpPr txBox="1">
            <a:spLocks noGrp="1"/>
          </p:cNvSpPr>
          <p:nvPr>
            <p:ph type="title"/>
          </p:nvPr>
        </p:nvSpPr>
        <p:spPr>
          <a:xfrm>
            <a:off x="44155" y="1816286"/>
            <a:ext cx="9058280" cy="877200"/>
          </a:xfrm>
          <a:prstGeom prst="rect">
            <a:avLst/>
          </a:prstGeom>
        </p:spPr>
        <p:txBody>
          <a:bodyPr spcFirstLastPara="1" wrap="square" lIns="91425" tIns="91425" rIns="91425" bIns="91425" anchor="t" anchorCtr="0">
            <a:noAutofit/>
          </a:bodyPr>
          <a:lstStyle/>
          <a:p>
            <a:pPr lvl="0">
              <a:lnSpc>
                <a:spcPct val="150000"/>
              </a:lnSpc>
            </a:pPr>
            <a:r>
              <a:rPr lang="vi-VN" b="1">
                <a:latin typeface="+mn-lt"/>
              </a:rPr>
              <a:t>ĐƯỜNG THẲNG VUÔNG GÓC VỚI MẶT PHẲNG</a:t>
            </a:r>
            <a:endParaRPr b="1">
              <a:latin typeface="+mn-lt"/>
            </a:endParaRPr>
          </a:p>
        </p:txBody>
      </p:sp>
      <p:sp>
        <p:nvSpPr>
          <p:cNvPr id="998" name="Google Shape;998;p41"/>
          <p:cNvSpPr txBox="1">
            <a:spLocks noGrp="1"/>
          </p:cNvSpPr>
          <p:nvPr>
            <p:ph type="title" idx="2"/>
          </p:nvPr>
        </p:nvSpPr>
        <p:spPr>
          <a:xfrm>
            <a:off x="4030328" y="794514"/>
            <a:ext cx="1069308" cy="87188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b="1">
                <a:latin typeface="+mj-lt"/>
              </a:rPr>
              <a:t>01</a:t>
            </a:r>
            <a:endParaRPr sz="5000" b="1">
              <a:latin typeface="+mj-lt"/>
            </a:endParaRPr>
          </a:p>
        </p:txBody>
      </p:sp>
      <p:grpSp>
        <p:nvGrpSpPr>
          <p:cNvPr id="1016" name="Google Shape;1016;p41"/>
          <p:cNvGrpSpPr/>
          <p:nvPr/>
        </p:nvGrpSpPr>
        <p:grpSpPr>
          <a:xfrm>
            <a:off x="6932627" y="653017"/>
            <a:ext cx="1731640" cy="608984"/>
            <a:chOff x="10418321" y="-3066640"/>
            <a:chExt cx="949000" cy="333745"/>
          </a:xfrm>
        </p:grpSpPr>
        <p:sp>
          <p:nvSpPr>
            <p:cNvPr id="1017" name="Google Shape;1017;p41"/>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1"/>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1"/>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1"/>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1"/>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0" name="Google Shape;1040;p41"/>
          <p:cNvGrpSpPr/>
          <p:nvPr/>
        </p:nvGrpSpPr>
        <p:grpSpPr>
          <a:xfrm rot="8833915">
            <a:off x="598488" y="3772074"/>
            <a:ext cx="1175629" cy="935945"/>
            <a:chOff x="8986183" y="-4150167"/>
            <a:chExt cx="1073065" cy="898943"/>
          </a:xfrm>
        </p:grpSpPr>
        <p:sp>
          <p:nvSpPr>
            <p:cNvPr id="1041" name="Google Shape;1041;p41"/>
            <p:cNvSpPr/>
            <p:nvPr/>
          </p:nvSpPr>
          <p:spPr>
            <a:xfrm>
              <a:off x="8986183" y="-4138050"/>
              <a:ext cx="198352" cy="135121"/>
            </a:xfrm>
            <a:custGeom>
              <a:avLst/>
              <a:gdLst/>
              <a:ahLst/>
              <a:cxnLst/>
              <a:rect l="l" t="t" r="r" b="b"/>
              <a:pathLst>
                <a:path w="4878" h="3323" extrusionOk="0">
                  <a:moveTo>
                    <a:pt x="2940" y="3323"/>
                  </a:moveTo>
                  <a:cubicBezTo>
                    <a:pt x="1960" y="2577"/>
                    <a:pt x="980" y="1832"/>
                    <a:pt x="1" y="1065"/>
                  </a:cubicBezTo>
                  <a:lnTo>
                    <a:pt x="2109" y="43"/>
                  </a:lnTo>
                  <a:cubicBezTo>
                    <a:pt x="2152" y="22"/>
                    <a:pt x="2194" y="0"/>
                    <a:pt x="2258" y="0"/>
                  </a:cubicBezTo>
                  <a:cubicBezTo>
                    <a:pt x="2301" y="0"/>
                    <a:pt x="2343" y="43"/>
                    <a:pt x="2386" y="64"/>
                  </a:cubicBezTo>
                  <a:cubicBezTo>
                    <a:pt x="3216" y="767"/>
                    <a:pt x="4047" y="1470"/>
                    <a:pt x="4878" y="2173"/>
                  </a:cubicBezTo>
                </a:path>
              </a:pathLst>
            </a:custGeom>
            <a:solidFill>
              <a:schemeClr val="dk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1"/>
            <p:cNvSpPr/>
            <p:nvPr/>
          </p:nvSpPr>
          <p:spPr>
            <a:xfrm>
              <a:off x="9052871" y="-4150167"/>
              <a:ext cx="387148" cy="393206"/>
            </a:xfrm>
            <a:custGeom>
              <a:avLst/>
              <a:gdLst/>
              <a:ahLst/>
              <a:cxnLst/>
              <a:rect l="l" t="t" r="r" b="b"/>
              <a:pathLst>
                <a:path w="9521" h="9670" extrusionOk="0">
                  <a:moveTo>
                    <a:pt x="3749" y="2407"/>
                  </a:moveTo>
                  <a:lnTo>
                    <a:pt x="2279" y="1321"/>
                  </a:lnTo>
                  <a:lnTo>
                    <a:pt x="469" y="3493"/>
                  </a:lnTo>
                  <a:lnTo>
                    <a:pt x="1896" y="4707"/>
                  </a:lnTo>
                  <a:cubicBezTo>
                    <a:pt x="0" y="7092"/>
                    <a:pt x="788" y="7263"/>
                    <a:pt x="4430" y="9669"/>
                  </a:cubicBezTo>
                  <a:lnTo>
                    <a:pt x="9520" y="4068"/>
                  </a:lnTo>
                  <a:cubicBezTo>
                    <a:pt x="6624" y="511"/>
                    <a:pt x="5559" y="0"/>
                    <a:pt x="3749" y="2407"/>
                  </a:cubicBezTo>
                  <a:close/>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1"/>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1"/>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1"/>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1"/>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1"/>
            <p:cNvSpPr/>
            <p:nvPr/>
          </p:nvSpPr>
          <p:spPr>
            <a:xfrm>
              <a:off x="9275424" y="-3937130"/>
              <a:ext cx="491935" cy="438220"/>
            </a:xfrm>
            <a:custGeom>
              <a:avLst/>
              <a:gdLst/>
              <a:ahLst/>
              <a:cxnLst/>
              <a:rect l="l" t="t" r="r" b="b"/>
              <a:pathLst>
                <a:path w="12098" h="10777" extrusionOk="0">
                  <a:moveTo>
                    <a:pt x="9010" y="10777"/>
                  </a:moveTo>
                  <a:cubicBezTo>
                    <a:pt x="6582" y="9180"/>
                    <a:pt x="4793" y="7753"/>
                    <a:pt x="1896" y="5367"/>
                  </a:cubicBezTo>
                  <a:cubicBezTo>
                    <a:pt x="1" y="3813"/>
                    <a:pt x="86" y="3259"/>
                    <a:pt x="2535" y="682"/>
                  </a:cubicBezTo>
                  <a:cubicBezTo>
                    <a:pt x="3196" y="0"/>
                    <a:pt x="4069" y="149"/>
                    <a:pt x="4793" y="746"/>
                  </a:cubicBezTo>
                  <a:cubicBezTo>
                    <a:pt x="6561" y="2109"/>
                    <a:pt x="11331" y="5921"/>
                    <a:pt x="12098" y="6879"/>
                  </a:cubicBezTo>
                  <a:cubicBezTo>
                    <a:pt x="12098" y="6879"/>
                    <a:pt x="10117" y="9584"/>
                    <a:pt x="9010" y="10777"/>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1"/>
            <p:cNvSpPr/>
            <p:nvPr/>
          </p:nvSpPr>
          <p:spPr>
            <a:xfrm>
              <a:off x="9683687" y="-3657689"/>
              <a:ext cx="276505" cy="341321"/>
            </a:xfrm>
            <a:custGeom>
              <a:avLst/>
              <a:gdLst/>
              <a:ahLst/>
              <a:cxnLst/>
              <a:rect l="l" t="t" r="r" b="b"/>
              <a:pathLst>
                <a:path w="6800" h="8394" extrusionOk="0">
                  <a:moveTo>
                    <a:pt x="6394" y="0"/>
                  </a:moveTo>
                  <a:cubicBezTo>
                    <a:pt x="6331" y="0"/>
                    <a:pt x="6266" y="28"/>
                    <a:pt x="6211" y="93"/>
                  </a:cubicBezTo>
                  <a:cubicBezTo>
                    <a:pt x="4209" y="2691"/>
                    <a:pt x="2186" y="5289"/>
                    <a:pt x="162" y="7866"/>
                  </a:cubicBezTo>
                  <a:cubicBezTo>
                    <a:pt x="1" y="8093"/>
                    <a:pt x="196" y="8393"/>
                    <a:pt x="401" y="8393"/>
                  </a:cubicBezTo>
                  <a:cubicBezTo>
                    <a:pt x="466" y="8393"/>
                    <a:pt x="532" y="8364"/>
                    <a:pt x="588" y="8292"/>
                  </a:cubicBezTo>
                  <a:cubicBezTo>
                    <a:pt x="2590" y="5694"/>
                    <a:pt x="4614" y="3117"/>
                    <a:pt x="6637" y="519"/>
                  </a:cubicBezTo>
                  <a:cubicBezTo>
                    <a:pt x="6800" y="290"/>
                    <a:pt x="6601" y="0"/>
                    <a:pt x="6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1"/>
            <p:cNvSpPr/>
            <p:nvPr/>
          </p:nvSpPr>
          <p:spPr>
            <a:xfrm>
              <a:off x="9637819" y="-3695425"/>
              <a:ext cx="276383" cy="340955"/>
            </a:xfrm>
            <a:custGeom>
              <a:avLst/>
              <a:gdLst/>
              <a:ahLst/>
              <a:cxnLst/>
              <a:rect l="l" t="t" r="r" b="b"/>
              <a:pathLst>
                <a:path w="6797" h="8385" extrusionOk="0">
                  <a:moveTo>
                    <a:pt x="6403" y="0"/>
                  </a:moveTo>
                  <a:cubicBezTo>
                    <a:pt x="6337" y="0"/>
                    <a:pt x="6268" y="31"/>
                    <a:pt x="6210" y="105"/>
                  </a:cubicBezTo>
                  <a:cubicBezTo>
                    <a:pt x="4208" y="2682"/>
                    <a:pt x="2185" y="5280"/>
                    <a:pt x="162" y="7878"/>
                  </a:cubicBezTo>
                  <a:cubicBezTo>
                    <a:pt x="0" y="8089"/>
                    <a:pt x="194" y="8385"/>
                    <a:pt x="400" y="8385"/>
                  </a:cubicBezTo>
                  <a:cubicBezTo>
                    <a:pt x="465" y="8385"/>
                    <a:pt x="531" y="8355"/>
                    <a:pt x="588" y="8283"/>
                  </a:cubicBezTo>
                  <a:cubicBezTo>
                    <a:pt x="2590" y="5685"/>
                    <a:pt x="4613" y="3108"/>
                    <a:pt x="6636" y="509"/>
                  </a:cubicBezTo>
                  <a:cubicBezTo>
                    <a:pt x="6796" y="285"/>
                    <a:pt x="6607" y="0"/>
                    <a:pt x="64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CFCD9B79-7833-CDB5-B32E-013E94164370}"/>
              </a:ext>
            </a:extLst>
          </p:cNvPr>
          <p:cNvSpPr txBox="1"/>
          <p:nvPr/>
        </p:nvSpPr>
        <p:spPr>
          <a:xfrm>
            <a:off x="2205243" y="3749091"/>
            <a:ext cx="4572000" cy="523220"/>
          </a:xfrm>
          <a:prstGeom prst="rect">
            <a:avLst/>
          </a:prstGeom>
          <a:noFill/>
        </p:spPr>
        <p:txBody>
          <a:bodyPr wrap="square">
            <a:spAutoFit/>
          </a:bodyPr>
          <a:lstStyle/>
          <a:p>
            <a:r>
              <a:rPr lang="en-US"/>
              <a:t>Tài liệu được chia sẻ bởi Website VnTeach.Com</a:t>
            </a:r>
          </a:p>
          <a:p>
            <a:r>
              <a:rPr lang="en-US"/>
              <a:t>https://www.vnteach.com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4256056"/>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85140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1159761"/>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5007" y="479572"/>
            <a:ext cx="8154143" cy="134237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882930" y="595376"/>
                <a:ext cx="7341564" cy="1107996"/>
              </a:xfrm>
              <a:prstGeom prst="rect">
                <a:avLst/>
              </a:prstGeom>
              <a:noFill/>
            </p:spPr>
            <p:txBody>
              <a:bodyPr wrap="square" rtlCol="0">
                <a:spAutoFit/>
              </a:bodyPr>
              <a:lstStyle/>
              <a:p>
                <a:pPr algn="just">
                  <a:lnSpc>
                    <a:spcPct val="150000"/>
                  </a:lnSpc>
                  <a:tabLst>
                    <a:tab pos="180340" algn="l"/>
                    <a:tab pos="3420745" algn="l"/>
                  </a:tabLst>
                </a:pPr>
                <a:r>
                  <a:rPr lang="nl-NL" sz="2200" b="1" kern="100">
                    <a:solidFill>
                      <a:schemeClr val="bg1"/>
                    </a:solidFill>
                    <a:latin typeface="Arial" panose="020B0604020202020204" pitchFamily="34" charset="0"/>
                    <a:ea typeface="Calibri" panose="020F0502020204030204" pitchFamily="34" charset="0"/>
                    <a:cs typeface="Arial" panose="020B0604020202020204" pitchFamily="34" charset="0"/>
                  </a:rPr>
                  <a:t>Câu 1. </a:t>
                </a:r>
                <a:r>
                  <a:rPr lang="en-US" sz="2200" kern="100">
                    <a:solidFill>
                      <a:schemeClr val="bg1"/>
                    </a:solidFill>
                    <a:effectLst/>
                    <a:latin typeface="Arial" panose="020B0604020202020204" pitchFamily="34" charset="0"/>
                    <a:ea typeface="Calibri" panose="020F0502020204030204" pitchFamily="34" charset="0"/>
                    <a:cs typeface="Arial" panose="020B0604020202020204" pitchFamily="34" charset="0"/>
                  </a:rPr>
                  <a:t>Cho hai đường thẳng phân biệt </a:t>
                </a:r>
                <a14:m>
                  <m:oMath xmlns:m="http://schemas.openxmlformats.org/officeDocument/2006/math">
                    <m:r>
                      <a:rPr lang="en-US" sz="22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2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2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oMath>
                </a14:m>
                <a:r>
                  <a:rPr lang="en-US" sz="2200" kern="100">
                    <a:solidFill>
                      <a:schemeClr val="bg1"/>
                    </a:solidFill>
                    <a:effectLst/>
                    <a:latin typeface="Arial" panose="020B0604020202020204" pitchFamily="34" charset="0"/>
                    <a:ea typeface="Calibri" panose="020F0502020204030204" pitchFamily="34" charset="0"/>
                    <a:cs typeface="Arial" panose="020B0604020202020204" pitchFamily="34" charset="0"/>
                  </a:rPr>
                  <a:t> và mặt phẳng </a:t>
                </a:r>
                <a14:m>
                  <m:oMath xmlns:m="http://schemas.openxmlformats.org/officeDocument/2006/math">
                    <m:d>
                      <m:dPr>
                        <m:ctrlPr>
                          <a:rPr lang="en-US" sz="22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r>
                  <a:rPr lang="en-US" sz="2200" kern="100">
                    <a:solidFill>
                      <a:schemeClr val="bg1"/>
                    </a:solidFill>
                    <a:effectLst/>
                    <a:latin typeface="Arial" panose="020B0604020202020204" pitchFamily="34" charset="0"/>
                    <a:ea typeface="Calibri" panose="020F0502020204030204" pitchFamily="34" charset="0"/>
                    <a:cs typeface="Arial" panose="020B0604020202020204" pitchFamily="34" charset="0"/>
                  </a:rPr>
                  <a:t>, trong đó </a:t>
                </a:r>
                <a14:m>
                  <m:oMath xmlns:m="http://schemas.openxmlformats.org/officeDocument/2006/math">
                    <m:r>
                      <a:rPr lang="en-US" sz="22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22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2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r>
                  <a:rPr lang="en-US" sz="2200" kern="100">
                    <a:solidFill>
                      <a:schemeClr val="bg1"/>
                    </a:solidFill>
                    <a:effectLst/>
                    <a:latin typeface="Arial" panose="020B0604020202020204" pitchFamily="34" charset="0"/>
                    <a:ea typeface="Calibri" panose="020F0502020204030204" pitchFamily="34" charset="0"/>
                    <a:cs typeface="Arial" panose="020B0604020202020204" pitchFamily="34" charset="0"/>
                  </a:rPr>
                  <a:t>. Mệnh đề nào sau đây là </a:t>
                </a:r>
                <a:r>
                  <a:rPr lang="en-US" sz="2200" kern="100">
                    <a:solidFill>
                      <a:srgbClr val="FFC000"/>
                    </a:solidFill>
                    <a:effectLst/>
                    <a:latin typeface="Arial" panose="020B0604020202020204" pitchFamily="34" charset="0"/>
                    <a:ea typeface="Calibri" panose="020F0502020204030204" pitchFamily="34" charset="0"/>
                    <a:cs typeface="Arial" panose="020B0604020202020204" pitchFamily="34" charset="0"/>
                  </a:rPr>
                  <a:t>sai</a:t>
                </a:r>
                <a:r>
                  <a:rPr lang="en-US" sz="2200" kern="100">
                    <a:solidFill>
                      <a:schemeClr val="bg1"/>
                    </a:solidFill>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882930" y="595376"/>
                <a:ext cx="7341564" cy="1107996"/>
              </a:xfrm>
              <a:prstGeom prst="rect">
                <a:avLst/>
              </a:prstGeom>
              <a:blipFill>
                <a:blip r:embed="rId11"/>
                <a:stretch>
                  <a:fillRect l="-1080" r="-1080" b="-4972"/>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4542080" y="3798132"/>
            <a:ext cx="4127087" cy="9158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386623" y="2388379"/>
            <a:ext cx="4127087" cy="92091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4777524" y="3995706"/>
                <a:ext cx="3446970" cy="512448"/>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100" kern="1200">
                    <a:solidFill>
                      <a:srgbClr val="FFC000"/>
                    </a:solidFill>
                    <a:latin typeface="Arial" panose="020B0604020202020204" pitchFamily="34" charset="0"/>
                    <a:ea typeface="Tahoma" panose="020B0604030504040204" pitchFamily="34" charset="0"/>
                    <a:cs typeface="Arial" panose="020B0604020202020204" pitchFamily="34" charset="0"/>
                  </a:rPr>
                  <a:t>D. </a:t>
                </a:r>
                <a:r>
                  <a:rPr lang="en-US" sz="2100">
                    <a:solidFill>
                      <a:schemeClr val="bg1"/>
                    </a:solidFill>
                    <a:latin typeface="Arial" panose="020B0604020202020204" pitchFamily="34" charset="0"/>
                    <a:ea typeface="Calibri" panose="020F0502020204030204" pitchFamily="34" charset="0"/>
                    <a:cs typeface="Arial" panose="020B0604020202020204" pitchFamily="34" charset="0"/>
                  </a:rPr>
                  <a:t>Nếu </a:t>
                </a:r>
                <a14:m>
                  <m:oMath xmlns:m="http://schemas.openxmlformats.org/officeDocument/2006/math">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oMath>
                </a14:m>
                <a:r>
                  <a:rPr lang="en-US" sz="2100">
                    <a:solidFill>
                      <a:schemeClr val="bg1"/>
                    </a:solidFill>
                    <a:effectLst/>
                    <a:latin typeface="Arial" panose="020B0604020202020204" pitchFamily="34" charset="0"/>
                    <a:ea typeface="Calibri" panose="020F0502020204030204" pitchFamily="34" charset="0"/>
                    <a:cs typeface="Arial" panose="020B0604020202020204" pitchFamily="34" charset="0"/>
                  </a:rPr>
                  <a:t> thì  </a:t>
                </a:r>
                <a14:m>
                  <m:oMath xmlns:m="http://schemas.openxmlformats.org/officeDocument/2006/math">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r>
                      <m:rPr>
                        <m:nor/>
                      </m:rPr>
                      <a:rPr lang="en-US" sz="21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100">
                        <a:solidFill>
                          <a:schemeClr val="bg1"/>
                        </a:solidFill>
                        <a:effectLst/>
                        <a:latin typeface="Arial" panose="020B0604020202020204" pitchFamily="34" charset="0"/>
                        <a:ea typeface="Times New Roman" panose="02020603050405020304" pitchFamily="18" charset="0"/>
                        <a:cs typeface="Arial" panose="020B0604020202020204" pitchFamily="34" charset="0"/>
                      </a:rPr>
                      <m:t>//</m:t>
                    </m:r>
                    <m:r>
                      <m:rPr>
                        <m:nor/>
                      </m:rPr>
                      <a:rPr lang="en-US" sz="2100" b="0" i="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m:t> </m:t>
                    </m:r>
                    <m:d>
                      <m:dPr>
                        <m:ctrlP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endParaRPr lang="en-US" sz="21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4777524" y="3995706"/>
                <a:ext cx="3446970" cy="512448"/>
              </a:xfrm>
              <a:prstGeom prst="rect">
                <a:avLst/>
              </a:prstGeom>
              <a:blipFill>
                <a:blip r:embed="rId12"/>
                <a:stretch>
                  <a:fillRect l="-1770" b="-1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581841" y="2598146"/>
                <a:ext cx="3509542" cy="468718"/>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100" kern="1200" dirty="0">
                    <a:solidFill>
                      <a:srgbClr val="FFC000"/>
                    </a:solidFill>
                    <a:latin typeface="Arial" panose="020B0604020202020204" pitchFamily="34" charset="0"/>
                    <a:ea typeface="Tahoma" panose="020B0604030504040204" pitchFamily="34" charset="0"/>
                    <a:cs typeface="Arial" panose="020B0604020202020204" pitchFamily="34" charset="0"/>
                  </a:rPr>
                  <a:t>A</a:t>
                </a:r>
                <a:r>
                  <a:rPr lang="en-US" sz="2100" kern="1200">
                    <a:solidFill>
                      <a:srgbClr val="FFC000"/>
                    </a:solidFill>
                    <a:latin typeface="Arial" panose="020B0604020202020204" pitchFamily="34" charset="0"/>
                    <a:ea typeface="Tahoma" panose="020B0604030504040204" pitchFamily="34" charset="0"/>
                    <a:cs typeface="Arial" panose="020B0604020202020204" pitchFamily="34" charset="0"/>
                  </a:rPr>
                  <a:t>.</a:t>
                </a:r>
                <a:r>
                  <a:rPr lang="vi-VN" sz="2100" kern="1200">
                    <a:solidFill>
                      <a:srgbClr val="FFC000"/>
                    </a:solidFill>
                    <a:latin typeface="Arial" panose="020B0604020202020204" pitchFamily="34" charset="0"/>
                    <a:ea typeface="Tahoma" panose="020B0604030504040204" pitchFamily="34" charset="0"/>
                    <a:cs typeface="Arial" panose="020B0604020202020204" pitchFamily="34" charset="0"/>
                  </a:rPr>
                  <a:t> </a:t>
                </a:r>
                <a:r>
                  <a:rPr lang="en-US" sz="2100">
                    <a:solidFill>
                      <a:schemeClr val="bg1"/>
                    </a:solidFill>
                    <a:latin typeface="Arial" panose="020B0604020202020204" pitchFamily="34" charset="0"/>
                    <a:ea typeface="Calibri" panose="020F0502020204030204" pitchFamily="34" charset="0"/>
                    <a:cs typeface="Arial" panose="020B0604020202020204" pitchFamily="34" charset="0"/>
                  </a:rPr>
                  <a:t>Nếu </a:t>
                </a:r>
                <a14:m>
                  <m:oMath xmlns:m="http://schemas.openxmlformats.org/officeDocument/2006/math">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r>
                  <a:rPr lang="en-US" sz="2100">
                    <a:solidFill>
                      <a:schemeClr val="bg1"/>
                    </a:solidFill>
                    <a:effectLst/>
                    <a:latin typeface="Arial" panose="020B0604020202020204" pitchFamily="34" charset="0"/>
                    <a:ea typeface="Calibri" panose="020F0502020204030204" pitchFamily="34" charset="0"/>
                    <a:cs typeface="Arial" panose="020B0604020202020204" pitchFamily="34" charset="0"/>
                  </a:rPr>
                  <a:t> thì </a:t>
                </a:r>
                <a14:m>
                  <m:oMath xmlns:m="http://schemas.openxmlformats.org/officeDocument/2006/math">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1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100">
                        <a:solidFill>
                          <a:schemeClr val="bg1"/>
                        </a:solidFill>
                        <a:effectLst/>
                        <a:latin typeface="Arial" panose="020B0604020202020204" pitchFamily="34" charset="0"/>
                        <a:ea typeface="Times New Roman" panose="02020603050405020304" pitchFamily="18" charset="0"/>
                        <a:cs typeface="Arial" panose="020B0604020202020204" pitchFamily="34" charset="0"/>
                      </a:rPr>
                      <m:t>//</m:t>
                    </m:r>
                    <m:r>
                      <m:rPr>
                        <m:nor/>
                      </m:rPr>
                      <a:rPr lang="en-US" sz="2100" b="0" i="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m:t> </m:t>
                    </m:r>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oMath>
                </a14:m>
                <a:endParaRPr lang="en-US" sz="2100" kern="1200" dirty="0">
                  <a:solidFill>
                    <a:schemeClr val="bg1"/>
                  </a:solidFill>
                  <a:latin typeface="Arial" panose="020B0604020202020204" pitchFamily="34" charset="0"/>
                  <a:ea typeface="+mn-ea"/>
                  <a:cs typeface="Arial" panose="020B0604020202020204" pitchFamily="34" charset="0"/>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581841" y="2598146"/>
                <a:ext cx="3509542" cy="468718"/>
              </a:xfrm>
              <a:prstGeom prst="rect">
                <a:avLst/>
              </a:prstGeom>
              <a:blipFill>
                <a:blip r:embed="rId13"/>
                <a:stretch>
                  <a:fillRect l="-1736" b="-24675"/>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4542080" y="2384298"/>
            <a:ext cx="4127087" cy="92892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6623" y="3796392"/>
            <a:ext cx="4127087" cy="92953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4777524" y="2603718"/>
                <a:ext cx="3510108" cy="470193"/>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100" kern="1200" dirty="0">
                    <a:solidFill>
                      <a:srgbClr val="FFC000"/>
                    </a:solidFill>
                    <a:latin typeface="Arial" panose="020B0604020202020204" pitchFamily="34" charset="0"/>
                    <a:ea typeface="Tahoma" panose="020B0604030504040204" pitchFamily="34" charset="0"/>
                    <a:cs typeface="Arial" panose="020B0604020202020204" pitchFamily="34" charset="0"/>
                  </a:rPr>
                  <a:t>B</a:t>
                </a:r>
                <a:r>
                  <a:rPr lang="en-US" sz="2100" kern="1200">
                    <a:solidFill>
                      <a:srgbClr val="FFC000"/>
                    </a:solidFill>
                    <a:latin typeface="Arial" panose="020B0604020202020204" pitchFamily="34" charset="0"/>
                    <a:ea typeface="Tahoma" panose="020B0604030504040204" pitchFamily="34" charset="0"/>
                    <a:cs typeface="Arial" panose="020B0604020202020204" pitchFamily="34" charset="0"/>
                  </a:rPr>
                  <a:t>.</a:t>
                </a:r>
                <a:r>
                  <a:rPr lang="vi-VN" sz="2100" kern="1200">
                    <a:solidFill>
                      <a:srgbClr val="FFC000"/>
                    </a:solidFill>
                    <a:latin typeface="Arial" panose="020B0604020202020204" pitchFamily="34" charset="0"/>
                    <a:ea typeface="Tahoma" panose="020B0604030504040204" pitchFamily="34" charset="0"/>
                    <a:cs typeface="Arial" panose="020B0604020202020204" pitchFamily="34" charset="0"/>
                  </a:rPr>
                  <a:t> </a:t>
                </a:r>
                <a:r>
                  <a:rPr lang="en-US" sz="2100">
                    <a:solidFill>
                      <a:schemeClr val="bg1"/>
                    </a:solidFill>
                    <a:latin typeface="Arial" panose="020B0604020202020204" pitchFamily="34" charset="0"/>
                    <a:ea typeface="Calibri" panose="020F0502020204030204" pitchFamily="34" charset="0"/>
                    <a:cs typeface="Arial" panose="020B0604020202020204" pitchFamily="34" charset="0"/>
                  </a:rPr>
                  <a:t>Nếu </a:t>
                </a:r>
                <a14:m>
                  <m:oMath xmlns:m="http://schemas.openxmlformats.org/officeDocument/2006/math">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1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100">
                        <a:solidFill>
                          <a:schemeClr val="bg1"/>
                        </a:solidFill>
                        <a:effectLst/>
                        <a:latin typeface="Arial" panose="020B0604020202020204" pitchFamily="34" charset="0"/>
                        <a:ea typeface="Times New Roman" panose="02020603050405020304" pitchFamily="18" charset="0"/>
                        <a:cs typeface="Arial" panose="020B0604020202020204" pitchFamily="34" charset="0"/>
                      </a:rPr>
                      <m:t>//</m:t>
                    </m:r>
                    <m:r>
                      <m:rPr>
                        <m:nor/>
                      </m:rPr>
                      <a:rPr lang="en-US" sz="2100" b="0" i="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m:t> </m:t>
                    </m:r>
                    <m:d>
                      <m:dPr>
                        <m:ctrlP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r>
                  <a:rPr lang="en-US" sz="2100">
                    <a:solidFill>
                      <a:schemeClr val="bg1"/>
                    </a:solidFill>
                    <a:effectLst/>
                    <a:latin typeface="Arial" panose="020B0604020202020204" pitchFamily="34" charset="0"/>
                    <a:ea typeface="Calibri" panose="020F0502020204030204" pitchFamily="34" charset="0"/>
                    <a:cs typeface="Arial" panose="020B0604020202020204" pitchFamily="34" charset="0"/>
                  </a:rPr>
                  <a:t> thì </a:t>
                </a:r>
                <a14:m>
                  <m:oMath xmlns:m="http://schemas.openxmlformats.org/officeDocument/2006/math">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oMath>
                </a14:m>
                <a:endParaRPr lang="en-US" sz="21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4777524" y="2603718"/>
                <a:ext cx="3510108" cy="470193"/>
              </a:xfrm>
              <a:prstGeom prst="rect">
                <a:avLst/>
              </a:prstGeom>
              <a:blipFill>
                <a:blip r:embed="rId14"/>
                <a:stretch>
                  <a:fillRect l="-1736" b="-246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581841" y="4031742"/>
                <a:ext cx="3552049" cy="476412"/>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100" kern="1200">
                    <a:solidFill>
                      <a:srgbClr val="FFC000"/>
                    </a:solidFill>
                    <a:latin typeface="Arial" panose="020B0604020202020204" pitchFamily="34" charset="0"/>
                    <a:ea typeface="Tahoma" panose="020B0604030504040204" pitchFamily="34" charset="0"/>
                    <a:cs typeface="Arial" panose="020B0604020202020204" pitchFamily="34" charset="0"/>
                  </a:rPr>
                  <a:t>C. </a:t>
                </a:r>
                <a:r>
                  <a:rPr lang="en-US" sz="2100">
                    <a:solidFill>
                      <a:schemeClr val="bg1"/>
                    </a:solidFill>
                    <a:latin typeface="Arial" panose="020B0604020202020204" pitchFamily="34" charset="0"/>
                    <a:ea typeface="Calibri" panose="020F0502020204030204" pitchFamily="34" charset="0"/>
                    <a:cs typeface="Arial" panose="020B0604020202020204" pitchFamily="34" charset="0"/>
                  </a:rPr>
                  <a:t>Nếu </a:t>
                </a:r>
                <a14:m>
                  <m:oMath xmlns:m="http://schemas.openxmlformats.org/officeDocument/2006/math">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r>
                      <m:rPr>
                        <m:nor/>
                      </m:rPr>
                      <a:rPr lang="en-US" sz="21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100">
                        <a:solidFill>
                          <a:schemeClr val="bg1"/>
                        </a:solidFill>
                        <a:effectLst/>
                        <a:latin typeface="Arial" panose="020B0604020202020204" pitchFamily="34" charset="0"/>
                        <a:ea typeface="Times New Roman" panose="02020603050405020304" pitchFamily="18" charset="0"/>
                        <a:cs typeface="Arial" panose="020B0604020202020204" pitchFamily="34" charset="0"/>
                      </a:rPr>
                      <m:t>/</m:t>
                    </m:r>
                    <m:r>
                      <m:rPr>
                        <m:nor/>
                      </m:rPr>
                      <a:rPr lang="en-US" sz="2100" b="0" i="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m:t> </m:t>
                    </m:r>
                    <m:r>
                      <m:rPr>
                        <m:nor/>
                      </m:rPr>
                      <a:rPr lang="en-US" sz="2100">
                        <a:solidFill>
                          <a:schemeClr val="bg1"/>
                        </a:solidFill>
                        <a:effectLst/>
                        <a:latin typeface="Arial" panose="020B0604020202020204" pitchFamily="34" charset="0"/>
                        <a:ea typeface="Times New Roman" panose="02020603050405020304" pitchFamily="18" charset="0"/>
                        <a:cs typeface="Arial" panose="020B0604020202020204" pitchFamily="34" charset="0"/>
                      </a:rPr>
                      <m:t>/</m:t>
                    </m:r>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oMath>
                </a14:m>
                <a:r>
                  <a:rPr lang="en-US" sz="2100">
                    <a:solidFill>
                      <a:schemeClr val="bg1"/>
                    </a:solidFill>
                    <a:effectLst/>
                    <a:latin typeface="Arial" panose="020B0604020202020204" pitchFamily="34" charset="0"/>
                    <a:ea typeface="Calibri" panose="020F0502020204030204" pitchFamily="34" charset="0"/>
                    <a:cs typeface="Arial" panose="020B0604020202020204" pitchFamily="34" charset="0"/>
                  </a:rPr>
                  <a:t> thì</a:t>
                </a:r>
                <a14:m>
                  <m:oMath xmlns:m="http://schemas.openxmlformats.org/officeDocument/2006/math">
                    <m:r>
                      <a:rPr lang="en-US"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𝑃</m:t>
                        </m:r>
                      </m:e>
                    </m:d>
                  </m:oMath>
                </a14:m>
                <a:endParaRPr lang="en-US" sz="2100" kern="1200" dirty="0">
                  <a:solidFill>
                    <a:schemeClr val="bg1"/>
                  </a:solidFill>
                  <a:latin typeface="Arial" panose="020B0604020202020204" pitchFamily="34" charset="0"/>
                  <a:ea typeface="+mn-ea"/>
                  <a:cs typeface="Arial" panose="020B0604020202020204" pitchFamily="34" charset="0"/>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581841" y="4031742"/>
                <a:ext cx="3552049" cy="476412"/>
              </a:xfrm>
              <a:prstGeom prst="rect">
                <a:avLst/>
              </a:prstGeom>
              <a:blipFill>
                <a:blip r:embed="rId15"/>
                <a:stretch>
                  <a:fillRect l="-1715" b="-21519"/>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58686" y="647897"/>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58686" y="1109022"/>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66864" y="1555619"/>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366864" y="2338571"/>
            <a:ext cx="365523" cy="365523"/>
          </a:xfrm>
          <a:prstGeom prst="rect">
            <a:avLst/>
          </a:prstGeom>
        </p:spPr>
      </p:pic>
    </p:spTree>
    <p:extLst>
      <p:ext uri="{BB962C8B-B14F-4D97-AF65-F5344CB8AC3E}">
        <p14:creationId xmlns:p14="http://schemas.microsoft.com/office/powerpoint/2010/main" val="98327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399973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965" y="216803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29" y="69553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9339" y="296505"/>
            <a:ext cx="8154143" cy="7950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475390" y="386484"/>
            <a:ext cx="4811188" cy="524887"/>
          </a:xfrm>
          <a:prstGeom prst="rect">
            <a:avLst/>
          </a:prstGeom>
          <a:noFill/>
        </p:spPr>
        <p:txBody>
          <a:bodyPr wrap="square" rtlCol="0">
            <a:spAutoFit/>
          </a:bodyPr>
          <a:lstStyle/>
          <a:p>
            <a:pPr>
              <a:lnSpc>
                <a:spcPct val="150000"/>
              </a:lnSpc>
              <a:buClrTx/>
              <a:defRPr/>
            </a:pPr>
            <a:r>
              <a:rPr lang="vi-VN" sz="2100" b="1" kern="1200">
                <a:solidFill>
                  <a:prstClr val="white"/>
                </a:solidFill>
                <a:latin typeface="Arial" panose="020B0604020202020204" pitchFamily="34" charset="0"/>
                <a:ea typeface="+mn-ea"/>
                <a:cs typeface="Arial" panose="020B0604020202020204" pitchFamily="34" charset="0"/>
              </a:rPr>
              <a:t>Câu 2. </a:t>
            </a:r>
            <a:r>
              <a:rPr lang="vi-VN" sz="2100" kern="1200">
                <a:solidFill>
                  <a:prstClr val="white"/>
                </a:solidFill>
                <a:latin typeface="Arial" panose="020B0604020202020204" pitchFamily="34" charset="0"/>
                <a:ea typeface="+mn-ea"/>
                <a:cs typeface="Arial" panose="020B0604020202020204" pitchFamily="34" charset="0"/>
              </a:rPr>
              <a:t>Mệnh đề nào sau đây </a:t>
            </a:r>
            <a:r>
              <a:rPr lang="vi-VN" sz="2100" kern="1200">
                <a:solidFill>
                  <a:srgbClr val="FFC000"/>
                </a:solidFill>
                <a:latin typeface="Arial" panose="020B0604020202020204" pitchFamily="34" charset="0"/>
                <a:ea typeface="+mn-ea"/>
                <a:cs typeface="Arial" panose="020B0604020202020204" pitchFamily="34" charset="0"/>
              </a:rPr>
              <a:t>sai</a:t>
            </a:r>
            <a:r>
              <a:rPr lang="vi-VN" sz="2100" kern="1200">
                <a:solidFill>
                  <a:prstClr val="white"/>
                </a:solidFill>
                <a:latin typeface="Arial" panose="020B0604020202020204" pitchFamily="34" charset="0"/>
                <a:ea typeface="+mn-ea"/>
                <a:cs typeface="Arial" panose="020B0604020202020204" pitchFamily="34" charset="0"/>
              </a:rPr>
              <a:t>?</a:t>
            </a:r>
            <a:endParaRPr lang="en-US" sz="2100" kern="1200" dirty="0">
              <a:solidFill>
                <a:prstClr val="white"/>
              </a:solidFill>
              <a:latin typeface="Calibri" panose="020F0502020204030204"/>
              <a:ea typeface="+mn-ea"/>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358253" y="3251834"/>
            <a:ext cx="4127087" cy="155296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13711" y="3245253"/>
            <a:ext cx="4127087" cy="154018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506460" y="3477544"/>
            <a:ext cx="3689510" cy="1077218"/>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1700" kern="1200">
                <a:solidFill>
                  <a:srgbClr val="FFC000"/>
                </a:solidFill>
                <a:latin typeface="Arial" panose="020B0604020202020204" pitchFamily="34" charset="0"/>
                <a:ea typeface="Tahoma" panose="020B0604030504040204" pitchFamily="34" charset="0"/>
                <a:cs typeface="Arial" panose="020B0604020202020204" pitchFamily="34" charset="0"/>
              </a:rPr>
              <a:t>C. </a:t>
            </a:r>
            <a:r>
              <a:rPr lang="vi-VN" sz="1700" kern="1200">
                <a:solidFill>
                  <a:prstClr val="white"/>
                </a:solidFill>
                <a:latin typeface="Arial" panose="020B0604020202020204" pitchFamily="34" charset="0"/>
                <a:ea typeface="Tahoma" panose="020B0604030504040204" pitchFamily="34" charset="0"/>
                <a:cs typeface="Arial" panose="020B0604020202020204" pitchFamily="34" charset="0"/>
              </a:rPr>
              <a:t>Hai đường thẳng phân biệt cùng vuông góc với một đường thẳng thứ ba thì song song</a:t>
            </a:r>
            <a:endParaRPr lang="en-US" sz="17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4666138" y="3335869"/>
            <a:ext cx="3804983" cy="1423595"/>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1700" kern="1200" dirty="0">
                <a:solidFill>
                  <a:srgbClr val="FFC000"/>
                </a:solidFill>
                <a:latin typeface="Arial" panose="020B0604020202020204" pitchFamily="34" charset="0"/>
                <a:ea typeface="Tahoma" panose="020B0604030504040204" pitchFamily="34" charset="0"/>
                <a:cs typeface="Arial" panose="020B0604020202020204" pitchFamily="34" charset="0"/>
              </a:rPr>
              <a:t>D</a:t>
            </a:r>
            <a:r>
              <a:rPr lang="en-US" sz="1700" kern="1200">
                <a:solidFill>
                  <a:srgbClr val="FFC000"/>
                </a:solidFill>
                <a:latin typeface="Arial" panose="020B0604020202020204" pitchFamily="34" charset="0"/>
                <a:ea typeface="Tahoma" panose="020B0604030504040204" pitchFamily="34" charset="0"/>
                <a:cs typeface="Arial" panose="020B0604020202020204" pitchFamily="34" charset="0"/>
              </a:rPr>
              <a:t>.</a:t>
            </a:r>
            <a:r>
              <a:rPr lang="vi-VN" sz="1700" kern="120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1700" kern="1200">
                <a:solidFill>
                  <a:prstClr val="white"/>
                </a:solidFill>
                <a:latin typeface="Arial" panose="020B0604020202020204" pitchFamily="34" charset="0"/>
                <a:ea typeface="Tahoma" panose="020B0604030504040204" pitchFamily="34" charset="0"/>
                <a:cs typeface="Arial" panose="020B0604020202020204" pitchFamily="34" charset="0"/>
              </a:rPr>
              <a:t>Một đường thẳng và một mặt phẳng (không chứa đường thẳng đã cho) cùng vuông góc với một đường thẳng thì song song nhau</a:t>
            </a:r>
            <a:endParaRPr lang="en-US" sz="1700" kern="1200" dirty="0">
              <a:solidFill>
                <a:prstClr val="white"/>
              </a:solidFill>
              <a:latin typeface="Calibri" panose="020F0502020204030204"/>
              <a:ea typeface="+mn-ea"/>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386624" y="1427603"/>
            <a:ext cx="4127087" cy="151133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539711" y="1418587"/>
            <a:ext cx="4127087" cy="153390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485161" y="1629426"/>
            <a:ext cx="3870596" cy="1077218"/>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1700" kern="1200">
                <a:solidFill>
                  <a:srgbClr val="FFC000"/>
                </a:solidFill>
                <a:latin typeface="Arial" panose="020B0604020202020204" pitchFamily="34" charset="0"/>
                <a:ea typeface="Tahoma" panose="020B0604030504040204" pitchFamily="34" charset="0"/>
                <a:cs typeface="Arial" panose="020B0604020202020204" pitchFamily="34" charset="0"/>
              </a:rPr>
              <a:t>A. </a:t>
            </a:r>
            <a:r>
              <a:rPr lang="vi-VN" sz="1700">
                <a:solidFill>
                  <a:prstClr val="white"/>
                </a:solidFill>
                <a:latin typeface="Arial" panose="020B0604020202020204" pitchFamily="34" charset="0"/>
                <a:ea typeface="Dotum" panose="020B0600000101010101" pitchFamily="34" charset="-127"/>
                <a:cs typeface="Arial" panose="020B0604020202020204" pitchFamily="34" charset="0"/>
              </a:rPr>
              <a:t>Hai đường thẳng phân biệt cùng vuông góc với một mặt phẳng thì song song</a:t>
            </a:r>
            <a:endParaRPr lang="en-US" sz="17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658840" y="1650662"/>
            <a:ext cx="3797391" cy="1083502"/>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1700" kern="1200">
                <a:solidFill>
                  <a:srgbClr val="FFC000"/>
                </a:solidFill>
                <a:latin typeface="Arial" panose="020B0604020202020204" pitchFamily="34" charset="0"/>
                <a:ea typeface="Tahoma" panose="020B0604030504040204" pitchFamily="34" charset="0"/>
                <a:cs typeface="Arial" panose="020B0604020202020204" pitchFamily="34" charset="0"/>
              </a:rPr>
              <a:t>B.</a:t>
            </a:r>
            <a:r>
              <a:rPr lang="vi-VN" sz="1700" kern="120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1700">
                <a:solidFill>
                  <a:prstClr val="white"/>
                </a:solidFill>
                <a:ea typeface="+mn-ea"/>
              </a:rPr>
              <a:t>Hai mặt phẳng phân biệt cùng vuông góc với một đường thẳng thì song song</a:t>
            </a:r>
            <a:endParaRPr lang="en-US" sz="1700" kern="1200" dirty="0">
              <a:solidFill>
                <a:prstClr val="white"/>
              </a:solidFill>
              <a:latin typeface="Calibri" panose="020F0502020204030204"/>
              <a:ea typeface="+mn-ea"/>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7"/>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2"/>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628771"/>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187702"/>
            <a:ext cx="365523" cy="365523"/>
          </a:xfrm>
          <a:prstGeom prst="rect">
            <a:avLst/>
          </a:prstGeom>
        </p:spPr>
      </p:pic>
    </p:spTree>
    <p:extLst>
      <p:ext uri="{BB962C8B-B14F-4D97-AF65-F5344CB8AC3E}">
        <p14:creationId xmlns:p14="http://schemas.microsoft.com/office/powerpoint/2010/main" val="770361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 y="4292141"/>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8178" y="2952886"/>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0109" y="115112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9339" y="322326"/>
            <a:ext cx="8154143" cy="16872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895335" y="367696"/>
                <a:ext cx="7369687" cy="1553054"/>
              </a:xfrm>
              <a:prstGeom prst="rect">
                <a:avLst/>
              </a:prstGeom>
              <a:noFill/>
            </p:spPr>
            <p:txBody>
              <a:bodyPr wrap="square" rtlCol="0">
                <a:spAutoFit/>
              </a:bodyPr>
              <a:lstStyle/>
              <a:p>
                <a:pPr algn="just">
                  <a:lnSpc>
                    <a:spcPct val="150000"/>
                  </a:lnSpc>
                  <a:tabLst>
                    <a:tab pos="180340" algn="l"/>
                    <a:tab pos="3420745" algn="l"/>
                  </a:tabLst>
                </a:pPr>
                <a:r>
                  <a:rPr lang="vi-VN" sz="2200" b="1" kern="1200">
                    <a:solidFill>
                      <a:schemeClr val="bg1"/>
                    </a:solidFill>
                    <a:latin typeface="Arial" panose="020B0604020202020204" pitchFamily="34" charset="0"/>
                    <a:ea typeface="+mn-ea"/>
                    <a:cs typeface="Arial" panose="020B0604020202020204" pitchFamily="34" charset="0"/>
                  </a:rPr>
                  <a:t>Câu 3. </a:t>
                </a:r>
                <a:r>
                  <a:rPr lang="en-US" sz="2200" kern="100">
                    <a:solidFill>
                      <a:schemeClr val="bg1"/>
                    </a:solidFill>
                    <a:effectLst/>
                    <a:latin typeface="Arial" panose="020B0604020202020204" pitchFamily="34" charset="0"/>
                    <a:ea typeface="Calibri" panose="020F0502020204030204" pitchFamily="34" charset="0"/>
                    <a:cs typeface="Arial" panose="020B0604020202020204" pitchFamily="34" charset="0"/>
                  </a:rPr>
                  <a:t>Cho hình chóp </a:t>
                </a:r>
                <a14:m>
                  <m:oMath xmlns:m="http://schemas.openxmlformats.org/officeDocument/2006/math">
                    <m:r>
                      <a:rPr lang="en-US" sz="22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r>
                      <a:rPr lang="en-US" sz="22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2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en-US" sz="2200" kern="100">
                    <a:solidFill>
                      <a:schemeClr val="bg1"/>
                    </a:solidFill>
                    <a:effectLst/>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r>
                      <a:rPr lang="en-US" sz="22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𝑆𝐴</m:t>
                    </m:r>
                    <m:r>
                      <a:rPr lang="en-US" sz="22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22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22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𝐴𝐵𝐶</m:t>
                        </m:r>
                      </m:e>
                    </m:d>
                  </m:oMath>
                </a14:m>
                <a:r>
                  <a:rPr lang="en-US" sz="2200" kern="100">
                    <a:solidFill>
                      <a:schemeClr val="bg1"/>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22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𝛥</m:t>
                    </m:r>
                    <m:r>
                      <a:rPr lang="en-US" sz="22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en-US" sz="2200" kern="100">
                    <a:solidFill>
                      <a:schemeClr val="bg1"/>
                    </a:solidFill>
                    <a:effectLst/>
                    <a:latin typeface="Arial" panose="020B0604020202020204" pitchFamily="34" charset="0"/>
                    <a:ea typeface="Calibri" panose="020F0502020204030204" pitchFamily="34" charset="0"/>
                    <a:cs typeface="Arial" panose="020B0604020202020204" pitchFamily="34" charset="0"/>
                  </a:rPr>
                  <a:t> vuông ở </a:t>
                </a:r>
                <a14:m>
                  <m:oMath xmlns:m="http://schemas.openxmlformats.org/officeDocument/2006/math">
                    <m:r>
                      <a:rPr lang="en-US" sz="22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𝐵</m:t>
                    </m:r>
                  </m:oMath>
                </a14:m>
                <a:r>
                  <a:rPr lang="en-US" sz="2200" kern="100">
                    <a:solidFill>
                      <a:schemeClr val="bg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22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𝐴𝐻</m:t>
                    </m:r>
                  </m:oMath>
                </a14:m>
                <a:r>
                  <a:rPr lang="en-US" sz="2200" kern="100">
                    <a:solidFill>
                      <a:schemeClr val="bg1"/>
                    </a:solidFill>
                    <a:effectLst/>
                    <a:latin typeface="Arial" panose="020B0604020202020204" pitchFamily="34" charset="0"/>
                    <a:ea typeface="Calibri" panose="020F0502020204030204" pitchFamily="34" charset="0"/>
                    <a:cs typeface="Arial" panose="020B0604020202020204" pitchFamily="34" charset="0"/>
                  </a:rPr>
                  <a:t> là đường cao của </a:t>
                </a:r>
                <a14:m>
                  <m:oMath xmlns:m="http://schemas.openxmlformats.org/officeDocument/2006/math">
                    <m:r>
                      <a:rPr lang="en-US" sz="22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𝛥</m:t>
                    </m:r>
                    <m:r>
                      <a:rPr lang="en-US" sz="22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𝑆𝐴𝐵</m:t>
                    </m:r>
                  </m:oMath>
                </a14:m>
                <a:r>
                  <a:rPr lang="en-US" sz="2200" kern="100">
                    <a:solidFill>
                      <a:schemeClr val="bg1"/>
                    </a:solidFill>
                    <a:effectLst/>
                    <a:latin typeface="Arial" panose="020B0604020202020204" pitchFamily="34" charset="0"/>
                    <a:ea typeface="Calibri" panose="020F0502020204030204" pitchFamily="34" charset="0"/>
                    <a:cs typeface="Arial" panose="020B0604020202020204" pitchFamily="34" charset="0"/>
                  </a:rPr>
                  <a:t>. Khẳng định nào sau đây </a:t>
                </a:r>
                <a:r>
                  <a:rPr lang="en-US" sz="2200" b="1" kern="100">
                    <a:solidFill>
                      <a:schemeClr val="bg1"/>
                    </a:solidFill>
                    <a:effectLst/>
                    <a:latin typeface="Arial" panose="020B0604020202020204" pitchFamily="34" charset="0"/>
                    <a:ea typeface="Calibri" panose="020F0502020204030204" pitchFamily="34" charset="0"/>
                    <a:cs typeface="Arial" panose="020B0604020202020204" pitchFamily="34" charset="0"/>
                  </a:rPr>
                  <a:t>sai</a:t>
                </a:r>
                <a:r>
                  <a:rPr lang="en-US" sz="2200" kern="100">
                    <a:solidFill>
                      <a:schemeClr val="bg1"/>
                    </a:solidFill>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895335" y="367696"/>
                <a:ext cx="7369687" cy="1553054"/>
              </a:xfrm>
              <a:prstGeom prst="rect">
                <a:avLst/>
              </a:prstGeom>
              <a:blipFill>
                <a:blip r:embed="rId11"/>
                <a:stretch>
                  <a:fillRect l="-1075" r="-1075" b="-7451"/>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378447" y="3843431"/>
            <a:ext cx="4127087" cy="9365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33905" y="3831780"/>
            <a:ext cx="4127087" cy="9288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502587" y="4048837"/>
                <a:ext cx="3689510" cy="486608"/>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200" kern="1200">
                    <a:solidFill>
                      <a:srgbClr val="FFC000"/>
                    </a:solidFill>
                    <a:latin typeface="Arial" panose="020B0604020202020204" pitchFamily="34" charset="0"/>
                    <a:ea typeface="Tahoma" panose="020B0604030504040204" pitchFamily="34" charset="0"/>
                    <a:cs typeface="Arial" panose="020B0604020202020204" pitchFamily="34" charset="0"/>
                  </a:rPr>
                  <a:t>C. </a:t>
                </a:r>
                <a14:m>
                  <m:oMath xmlns:m="http://schemas.openxmlformats.org/officeDocument/2006/math">
                    <m:r>
                      <a:rPr lang="en-US" sz="22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𝐴𝐻</m:t>
                    </m:r>
                    <m:r>
                      <a:rPr lang="en-US" sz="22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en-US" sz="22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𝐴𝐶</m:t>
                    </m:r>
                  </m:oMath>
                </a14:m>
                <a:endParaRPr lang="en-US" sz="22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502587" y="4048837"/>
                <a:ext cx="3689510" cy="486608"/>
              </a:xfrm>
              <a:prstGeom prst="rect">
                <a:avLst/>
              </a:prstGeom>
              <a:blipFill>
                <a:blip r:embed="rId12"/>
                <a:stretch>
                  <a:fillRect l="-1815" b="-2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4699505" y="4041047"/>
                <a:ext cx="3804983" cy="492443"/>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200" kern="1200" dirty="0">
                    <a:solidFill>
                      <a:srgbClr val="FFC000"/>
                    </a:solidFill>
                    <a:latin typeface="Arial" panose="020B0604020202020204" pitchFamily="34" charset="0"/>
                    <a:ea typeface="Tahoma" panose="020B0604030504040204" pitchFamily="34" charset="0"/>
                    <a:cs typeface="Arial" panose="020B0604020202020204" pitchFamily="34" charset="0"/>
                  </a:rPr>
                  <a:t>D</a:t>
                </a:r>
                <a:r>
                  <a:rPr lang="en-US" sz="2200" kern="1200">
                    <a:solidFill>
                      <a:srgbClr val="FFC000"/>
                    </a:solidFill>
                    <a:latin typeface="Arial" panose="020B0604020202020204" pitchFamily="34" charset="0"/>
                    <a:ea typeface="Tahoma" panose="020B0604030504040204" pitchFamily="34" charset="0"/>
                    <a:cs typeface="Arial" panose="020B0604020202020204" pitchFamily="34" charset="0"/>
                  </a:rPr>
                  <a:t>.</a:t>
                </a:r>
                <a:r>
                  <a:rPr lang="vi-VN" sz="2200" kern="1200">
                    <a:solidFill>
                      <a:srgbClr val="FFC000"/>
                    </a:solidFill>
                    <a:latin typeface="Arial" panose="020B0604020202020204" pitchFamily="34" charset="0"/>
                    <a:ea typeface="Tahoma" panose="020B0604030504040204" pitchFamily="34" charset="0"/>
                    <a:cs typeface="Arial" panose="020B0604020202020204" pitchFamily="34" charset="0"/>
                  </a:rPr>
                  <a:t> </a:t>
                </a:r>
                <a14:m>
                  <m:oMath xmlns:m="http://schemas.openxmlformats.org/officeDocument/2006/math">
                    <m:r>
                      <a:rPr lang="en-US" sz="22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𝐴𝐻</m:t>
                    </m:r>
                    <m:r>
                      <a:rPr lang="en-US" sz="22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en-US" sz="2200" b="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𝑆</m:t>
                    </m:r>
                    <m:r>
                      <a:rPr lang="en-US" sz="22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𝐶</m:t>
                    </m:r>
                  </m:oMath>
                </a14:m>
                <a:endParaRPr lang="en-US" sz="22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4699505" y="4041047"/>
                <a:ext cx="3804983" cy="492443"/>
              </a:xfrm>
              <a:prstGeom prst="rect">
                <a:avLst/>
              </a:prstGeom>
              <a:blipFill>
                <a:blip r:embed="rId13"/>
                <a:stretch>
                  <a:fillRect l="-1763" b="-23457"/>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378447" y="2504272"/>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531534" y="2504217"/>
            <a:ext cx="4127087" cy="925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502587" y="2701917"/>
                <a:ext cx="2722540" cy="492443"/>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200" kern="1200">
                    <a:solidFill>
                      <a:srgbClr val="FFC000"/>
                    </a:solidFill>
                    <a:latin typeface="Arial" panose="020B0604020202020204" pitchFamily="34" charset="0"/>
                    <a:ea typeface="Tahoma" panose="020B0604030504040204" pitchFamily="34" charset="0"/>
                    <a:cs typeface="Arial" panose="020B0604020202020204" pitchFamily="34" charset="0"/>
                  </a:rPr>
                  <a:t>A. </a:t>
                </a:r>
                <a14:m>
                  <m:oMath xmlns:m="http://schemas.openxmlformats.org/officeDocument/2006/math">
                    <m:r>
                      <a:rPr lang="en-US" sz="22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𝑆𝐴</m:t>
                    </m:r>
                    <m:r>
                      <a:rPr lang="en-US" sz="22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en-US" sz="22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𝐵𝐶</m:t>
                    </m:r>
                  </m:oMath>
                </a14:m>
                <a:endParaRPr lang="en-US" sz="22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502587" y="2701917"/>
                <a:ext cx="2722540" cy="492443"/>
              </a:xfrm>
              <a:prstGeom prst="rect">
                <a:avLst/>
              </a:prstGeom>
              <a:blipFill>
                <a:blip r:embed="rId14"/>
                <a:stretch>
                  <a:fillRect l="-2461" b="-246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4699505" y="2700293"/>
                <a:ext cx="3797391" cy="494751"/>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200" kern="1200">
                    <a:solidFill>
                      <a:srgbClr val="FFC000"/>
                    </a:solidFill>
                    <a:latin typeface="Arial" panose="020B0604020202020204" pitchFamily="34" charset="0"/>
                    <a:ea typeface="Tahoma" panose="020B0604030504040204" pitchFamily="34" charset="0"/>
                    <a:cs typeface="Arial" panose="020B0604020202020204" pitchFamily="34" charset="0"/>
                  </a:rPr>
                  <a:t>B.</a:t>
                </a:r>
                <a:r>
                  <a:rPr lang="vi-VN" sz="2200" kern="1200">
                    <a:solidFill>
                      <a:srgbClr val="FFC000"/>
                    </a:solidFill>
                    <a:latin typeface="Arial" panose="020B0604020202020204" pitchFamily="34" charset="0"/>
                    <a:ea typeface="Tahoma" panose="020B0604030504040204" pitchFamily="34" charset="0"/>
                    <a:cs typeface="Arial" panose="020B0604020202020204" pitchFamily="34" charset="0"/>
                  </a:rPr>
                  <a:t> </a:t>
                </a:r>
                <a14:m>
                  <m:oMath xmlns:m="http://schemas.openxmlformats.org/officeDocument/2006/math">
                    <m:r>
                      <a:rPr lang="en-US" sz="22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𝐴𝐻</m:t>
                    </m:r>
                    <m:r>
                      <a:rPr lang="en-US" sz="22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en-US" sz="22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𝐵𝐶</m:t>
                    </m:r>
                  </m:oMath>
                </a14:m>
                <a:endParaRPr lang="en-US" sz="2200" kern="1200" dirty="0">
                  <a:solidFill>
                    <a:schemeClr val="bg1"/>
                  </a:solidFill>
                  <a:latin typeface="Calibri" panose="020F0502020204030204"/>
                  <a:ea typeface="+mn-ea"/>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4699505" y="2700293"/>
                <a:ext cx="3797391" cy="494751"/>
              </a:xfrm>
              <a:prstGeom prst="rect">
                <a:avLst/>
              </a:prstGeom>
              <a:blipFill>
                <a:blip r:embed="rId15"/>
                <a:stretch>
                  <a:fillRect l="-1766" b="-23457"/>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144001" y="373577"/>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144001" y="834702"/>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152179" y="1281299"/>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144001" y="2463341"/>
            <a:ext cx="365523" cy="365523"/>
          </a:xfrm>
          <a:prstGeom prst="rect">
            <a:avLst/>
          </a:prstGeom>
        </p:spPr>
      </p:pic>
    </p:spTree>
    <p:extLst>
      <p:ext uri="{BB962C8B-B14F-4D97-AF65-F5344CB8AC3E}">
        <p14:creationId xmlns:p14="http://schemas.microsoft.com/office/powerpoint/2010/main" val="805356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44480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29946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1397505"/>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36638" y="266094"/>
            <a:ext cx="8154143" cy="225963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842928" y="365120"/>
                <a:ext cx="7341564" cy="1971437"/>
              </a:xfrm>
              <a:prstGeom prst="rect">
                <a:avLst/>
              </a:prstGeom>
              <a:noFill/>
            </p:spPr>
            <p:txBody>
              <a:bodyPr wrap="square" rtlCol="0">
                <a:spAutoFit/>
              </a:bodyPr>
              <a:lstStyle/>
              <a:p>
                <a:pPr algn="just">
                  <a:lnSpc>
                    <a:spcPct val="150000"/>
                  </a:lnSpc>
                  <a:tabLst>
                    <a:tab pos="180340" algn="l"/>
                    <a:tab pos="630555" algn="l"/>
                    <a:tab pos="3420745" algn="l"/>
                  </a:tabLst>
                </a:pPr>
                <a:r>
                  <a:rPr lang="nl-NL" sz="2100" b="1" kern="100">
                    <a:solidFill>
                      <a:schemeClr val="bg1"/>
                    </a:solidFill>
                    <a:latin typeface="Arial" panose="020B0604020202020204" pitchFamily="34" charset="0"/>
                    <a:ea typeface="Calibri" panose="020F0502020204030204" pitchFamily="34" charset="0"/>
                    <a:cs typeface="Arial" panose="020B0604020202020204" pitchFamily="34" charset="0"/>
                  </a:rPr>
                  <a:t>Câu 4. </a:t>
                </a:r>
                <a:r>
                  <a:rPr lang="en-US" sz="2100" kern="100">
                    <a:solidFill>
                      <a:schemeClr val="bg1"/>
                    </a:solidFill>
                    <a:effectLst/>
                    <a:latin typeface="Arial" panose="020B0604020202020204" pitchFamily="34" charset="0"/>
                    <a:ea typeface="Calibri" panose="020F0502020204030204" pitchFamily="34" charset="0"/>
                    <a:cs typeface="Arial" panose="020B0604020202020204" pitchFamily="34" charset="0"/>
                  </a:rPr>
                  <a:t>Cho hình chóp </a:t>
                </a:r>
                <a14:m>
                  <m:oMath xmlns:m="http://schemas.openxmlformats.org/officeDocument/2006/math">
                    <m:r>
                      <a:rPr lang="en-US" sz="21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m:t>
                    </m:r>
                    <m:r>
                      <a:rPr lang="en-US" sz="21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𝐴𝐵𝐶𝐷</m:t>
                    </m:r>
                  </m:oMath>
                </a14:m>
                <a:r>
                  <a:rPr lang="en-US" sz="2100" kern="100">
                    <a:solidFill>
                      <a:schemeClr val="bg1"/>
                    </a:solidFill>
                    <a:effectLst/>
                    <a:latin typeface="Arial" panose="020B0604020202020204" pitchFamily="34" charset="0"/>
                    <a:ea typeface="Calibri" panose="020F0502020204030204" pitchFamily="34" charset="0"/>
                    <a:cs typeface="Arial" panose="020B0604020202020204" pitchFamily="34" charset="0"/>
                  </a:rPr>
                  <a:t> có đáy </a:t>
                </a:r>
                <a14:m>
                  <m:oMath xmlns:m="http://schemas.openxmlformats.org/officeDocument/2006/math">
                    <m:r>
                      <a:rPr lang="en-US" sz="21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𝐴𝐵𝐶𝐷</m:t>
                    </m:r>
                  </m:oMath>
                </a14:m>
                <a:r>
                  <a:rPr lang="en-US" sz="2100" kern="100">
                    <a:solidFill>
                      <a:schemeClr val="bg1"/>
                    </a:solidFill>
                    <a:effectLst/>
                    <a:latin typeface="Arial" panose="020B0604020202020204" pitchFamily="34" charset="0"/>
                    <a:ea typeface="Calibri" panose="020F0502020204030204" pitchFamily="34" charset="0"/>
                    <a:cs typeface="Arial" panose="020B0604020202020204" pitchFamily="34" charset="0"/>
                  </a:rPr>
                  <a:t> là hình chữ nhật, </a:t>
                </a:r>
                <a14:m>
                  <m:oMath xmlns:m="http://schemas.openxmlformats.org/officeDocument/2006/math">
                    <m:r>
                      <a:rPr lang="en-US" sz="21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𝑆𝐴</m:t>
                    </m:r>
                    <m:r>
                      <a:rPr lang="en-US" sz="21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𝐴𝐵𝐶𝐷</m:t>
                    </m:r>
                    <m:r>
                      <a:rPr lang="en-US" sz="21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100" kern="1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2100" kern="100">
                    <a:solidFill>
                      <a:schemeClr val="bg1"/>
                    </a:solidFill>
                    <a:effectLst/>
                    <a:latin typeface="Arial" panose="020B0604020202020204" pitchFamily="34" charset="0"/>
                    <a:ea typeface="Calibri" panose="020F0502020204030204" pitchFamily="34" charset="0"/>
                    <a:cs typeface="Arial" panose="020B0604020202020204" pitchFamily="34" charset="0"/>
                  </a:rPr>
                  <a:t>Gọi </a:t>
                </a:r>
                <a14:m>
                  <m:oMath xmlns:m="http://schemas.openxmlformats.org/officeDocument/2006/math">
                    <m:r>
                      <a:rPr lang="en-US" sz="21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𝐴𝐸</m:t>
                    </m:r>
                    <m:r>
                      <a:rPr lang="en-US" sz="21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𝐴𝐹</m:t>
                    </m:r>
                  </m:oMath>
                </a14:m>
                <a:r>
                  <a:rPr lang="en-US" sz="2100" kern="100">
                    <a:solidFill>
                      <a:schemeClr val="bg1"/>
                    </a:solidFill>
                    <a:effectLst/>
                    <a:latin typeface="Arial" panose="020B0604020202020204" pitchFamily="34" charset="0"/>
                    <a:ea typeface="Calibri" panose="020F0502020204030204" pitchFamily="34" charset="0"/>
                    <a:cs typeface="Arial" panose="020B0604020202020204" pitchFamily="34" charset="0"/>
                  </a:rPr>
                  <a:t> lần lượt là các đường cao của tam giác </a:t>
                </a:r>
                <a14:m>
                  <m:oMath xmlns:m="http://schemas.openxmlformats.org/officeDocument/2006/math">
                    <m:r>
                      <a:rPr lang="en-US" sz="21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𝑆𝐴𝐵</m:t>
                    </m:r>
                  </m:oMath>
                </a14:m>
                <a:r>
                  <a:rPr lang="en-US" sz="2100" kern="100">
                    <a:solidFill>
                      <a:schemeClr val="bg1"/>
                    </a:solidFill>
                    <a:effectLst/>
                    <a:latin typeface="Arial" panose="020B0604020202020204" pitchFamily="34" charset="0"/>
                    <a:ea typeface="Calibri" panose="020F0502020204030204" pitchFamily="34" charset="0"/>
                    <a:cs typeface="Arial" panose="020B0604020202020204" pitchFamily="34" charset="0"/>
                  </a:rPr>
                  <a:t> và tam giác </a:t>
                </a:r>
                <a14:m>
                  <m:oMath xmlns:m="http://schemas.openxmlformats.org/officeDocument/2006/math">
                    <m:r>
                      <a:rPr lang="en-US" sz="21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𝑆𝐴𝐷</m:t>
                    </m:r>
                    <m:r>
                      <a:rPr lang="en-US" sz="21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100" kern="100">
                    <a:solidFill>
                      <a:schemeClr val="bg1"/>
                    </a:solidFill>
                    <a:effectLst/>
                    <a:latin typeface="Arial" panose="020B0604020202020204" pitchFamily="34" charset="0"/>
                    <a:ea typeface="Calibri" panose="020F0502020204030204" pitchFamily="34" charset="0"/>
                    <a:cs typeface="Arial" panose="020B0604020202020204" pitchFamily="34" charset="0"/>
                  </a:rPr>
                  <a:t> Chọn khẳng định đúng trong các khẳng định sau ?</a:t>
                </a: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842928" y="365120"/>
                <a:ext cx="7341564" cy="1971437"/>
              </a:xfrm>
              <a:prstGeom prst="rect">
                <a:avLst/>
              </a:prstGeom>
              <a:blipFill>
                <a:blip r:embed="rId11"/>
                <a:stretch>
                  <a:fillRect l="-996" r="-913" b="-4954"/>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4542078" y="4051811"/>
            <a:ext cx="4127087" cy="80213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386622" y="2898648"/>
            <a:ext cx="4127087" cy="7946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4777524" y="4204577"/>
                <a:ext cx="3446970" cy="468718"/>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1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r>
                      <a:rPr lang="vi-VN" sz="21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𝑆𝐶</m:t>
                    </m:r>
                    <m:r>
                      <a:rPr lang="vi-VN" sz="21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𝐴𝐸𝐹</m:t>
                        </m:r>
                      </m:e>
                    </m:d>
                  </m:oMath>
                </a14:m>
                <a:endParaRPr kumimoji="0" lang="en-US" sz="210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4777524" y="4204577"/>
                <a:ext cx="3446970" cy="468718"/>
              </a:xfrm>
              <a:prstGeom prst="rect">
                <a:avLst/>
              </a:prstGeom>
              <a:blipFill>
                <a:blip r:embed="rId12"/>
                <a:stretch>
                  <a:fillRect l="-1770" b="-233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581841" y="3046202"/>
                <a:ext cx="3509542" cy="512448"/>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1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a:t>
                </a:r>
                <a:r>
                  <a:rPr kumimoji="0" lang="en-US" sz="21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1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14:m>
                  <m:oMath xmlns:m="http://schemas.openxmlformats.org/officeDocument/2006/math">
                    <m:r>
                      <a:rPr lang="vi-VN" sz="21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𝑆𝐶</m:t>
                    </m:r>
                    <m:r>
                      <a:rPr lang="vi-VN" sz="21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𝐴𝐹𝐵</m:t>
                        </m:r>
                      </m:e>
                    </m:d>
                  </m:oMath>
                </a14:m>
                <a:endParaRPr kumimoji="0" lang="en-US" sz="2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581841" y="3046202"/>
                <a:ext cx="3509542" cy="512448"/>
              </a:xfrm>
              <a:prstGeom prst="rect">
                <a:avLst/>
              </a:prstGeom>
              <a:blipFill>
                <a:blip r:embed="rId13"/>
                <a:stretch>
                  <a:fillRect l="-1736" b="-13095"/>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4542078" y="2898649"/>
            <a:ext cx="4127087" cy="7946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6622" y="4051811"/>
            <a:ext cx="4127087" cy="80213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4777524" y="3042630"/>
                <a:ext cx="3510108" cy="468718"/>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1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r>
                  <a:rPr kumimoji="0" lang="en-US" sz="21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1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14:m>
                  <m:oMath xmlns:m="http://schemas.openxmlformats.org/officeDocument/2006/math">
                    <m:r>
                      <a:rPr lang="vi-VN" sz="21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𝑆𝐶</m:t>
                    </m:r>
                    <m:r>
                      <a:rPr lang="vi-VN" sz="21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𝐴𝐸𝐶</m:t>
                        </m:r>
                      </m:e>
                    </m:d>
                  </m:oMath>
                </a14:m>
                <a:endParaRPr kumimoji="0" lang="en-US" sz="210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4777524" y="3042630"/>
                <a:ext cx="3510108" cy="468718"/>
              </a:xfrm>
              <a:prstGeom prst="rect">
                <a:avLst/>
              </a:prstGeom>
              <a:blipFill>
                <a:blip r:embed="rId14"/>
                <a:stretch>
                  <a:fillRect l="-1736" b="-246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581841" y="4223766"/>
                <a:ext cx="3552049" cy="468718"/>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1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r>
                      <a:rPr lang="vi-VN" sz="21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𝑆𝐶</m:t>
                    </m:r>
                    <m:r>
                      <a:rPr lang="vi-VN" sz="21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𝐴𝐸𝐷</m:t>
                        </m:r>
                      </m:e>
                    </m:d>
                  </m:oMath>
                </a14:m>
                <a:endParaRPr kumimoji="0" lang="en-US" sz="21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581841" y="4223766"/>
                <a:ext cx="3552049" cy="468718"/>
              </a:xfrm>
              <a:prstGeom prst="rect">
                <a:avLst/>
              </a:prstGeom>
              <a:blipFill>
                <a:blip r:embed="rId15"/>
                <a:stretch>
                  <a:fillRect l="-1715" b="-23377"/>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58686" y="684473"/>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58686" y="1145598"/>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66864" y="1592195"/>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366864" y="2786627"/>
            <a:ext cx="365523" cy="365523"/>
          </a:xfrm>
          <a:prstGeom prst="rect">
            <a:avLst/>
          </a:prstGeom>
        </p:spPr>
      </p:pic>
    </p:spTree>
    <p:extLst>
      <p:ext uri="{BB962C8B-B14F-4D97-AF65-F5344CB8AC3E}">
        <p14:creationId xmlns:p14="http://schemas.microsoft.com/office/powerpoint/2010/main" val="417322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4231383"/>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90889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29" y="1200151"/>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9340" y="361950"/>
            <a:ext cx="8154143" cy="165088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1029869" y="599627"/>
                <a:ext cx="7005356" cy="1154162"/>
              </a:xfrm>
              <a:prstGeom prst="rect">
                <a:avLst/>
              </a:prstGeom>
              <a:noFill/>
            </p:spPr>
            <p:txBody>
              <a:bodyPr wrap="square" rtlCol="0">
                <a:spAutoFit/>
              </a:bodyPr>
              <a:lstStyle/>
              <a:p>
                <a:pPr algn="just">
                  <a:lnSpc>
                    <a:spcPct val="150000"/>
                  </a:lnSpc>
                  <a:tabLst>
                    <a:tab pos="180340" algn="l"/>
                    <a:tab pos="571500" algn="l"/>
                    <a:tab pos="630555" algn="l"/>
                    <a:tab pos="3420745" algn="l"/>
                  </a:tabLst>
                </a:pPr>
                <a:r>
                  <a:rPr lang="nl-NL" sz="2300" b="1" kern="100">
                    <a:solidFill>
                      <a:schemeClr val="bg1"/>
                    </a:solidFill>
                    <a:latin typeface="Arial" panose="020B0604020202020204" pitchFamily="34" charset="0"/>
                    <a:ea typeface="Calibri" panose="020F0502020204030204" pitchFamily="34" charset="0"/>
                    <a:cs typeface="Arial" panose="020B0604020202020204" pitchFamily="34" charset="0"/>
                  </a:rPr>
                  <a:t>Câu 5</a:t>
                </a:r>
                <a:r>
                  <a:rPr lang="nl-NL" sz="2300" kern="10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2300" kern="100">
                    <a:solidFill>
                      <a:schemeClr val="bg1"/>
                    </a:solidFill>
                    <a:effectLst/>
                    <a:latin typeface="Arial" panose="020B0604020202020204" pitchFamily="34" charset="0"/>
                    <a:ea typeface="Calibri" panose="020F0502020204030204" pitchFamily="34" charset="0"/>
                    <a:cs typeface="Arial" panose="020B0604020202020204" pitchFamily="34" charset="0"/>
                  </a:rPr>
                  <a:t>Cho tứ diện </a:t>
                </a:r>
                <a14:m>
                  <m:oMath xmlns:m="http://schemas.openxmlformats.org/officeDocument/2006/math">
                    <m:r>
                      <a:rPr lang="en-US" sz="2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𝐴𝐵𝐶𝐷</m:t>
                    </m:r>
                  </m:oMath>
                </a14:m>
                <a:r>
                  <a:rPr lang="fr-FR" sz="2300" kern="100">
                    <a:solidFill>
                      <a:schemeClr val="bg1"/>
                    </a:solidFill>
                    <a:effectLst/>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r>
                      <a:rPr lang="en-US" sz="2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m:t>
                    </m:r>
                    <m:r>
                      <a:rPr lang="en-US" sz="2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𝐴𝐶</m:t>
                    </m:r>
                  </m:oMath>
                </a14:m>
                <a:r>
                  <a:rPr lang="fr-FR" sz="2300" kern="100">
                    <a:solidFill>
                      <a:schemeClr val="bg1"/>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2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𝐷𝐵</m:t>
                    </m:r>
                    <m:r>
                      <a:rPr lang="en-US" sz="2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𝐷𝐶</m:t>
                    </m:r>
                    <m:r>
                      <a:rPr lang="en-US" sz="2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2300" kern="100">
                    <a:solidFill>
                      <a:schemeClr val="bg1"/>
                    </a:solidFill>
                    <a:effectLst/>
                    <a:latin typeface="Arial" panose="020B0604020202020204" pitchFamily="34" charset="0"/>
                    <a:ea typeface="Calibri" panose="020F0502020204030204" pitchFamily="34" charset="0"/>
                    <a:cs typeface="Arial" panose="020B0604020202020204" pitchFamily="34" charset="0"/>
                  </a:rPr>
                  <a:t> Khẳng định nào sau đây đúng?</a:t>
                </a:r>
                <a:endParaRPr lang="en-US" sz="23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1029869" y="599627"/>
                <a:ext cx="7005356" cy="1154162"/>
              </a:xfrm>
              <a:prstGeom prst="rect">
                <a:avLst/>
              </a:prstGeom>
              <a:blipFill>
                <a:blip r:embed="rId11"/>
                <a:stretch>
                  <a:fillRect l="-1305" b="-4737"/>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4544195" y="2435175"/>
            <a:ext cx="4127087" cy="9365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60065" y="3791945"/>
            <a:ext cx="4127087" cy="9288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4707358" y="2640304"/>
                <a:ext cx="3689510" cy="504562"/>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300" kern="1200">
                    <a:solidFill>
                      <a:srgbClr val="FFC000"/>
                    </a:solidFill>
                    <a:latin typeface="Arial" panose="020B0604020202020204" pitchFamily="34" charset="0"/>
                    <a:ea typeface="Tahoma" panose="020B0604030504040204" pitchFamily="34" charset="0"/>
                    <a:cs typeface="Arial" panose="020B0604020202020204" pitchFamily="34" charset="0"/>
                  </a:rPr>
                  <a:t>B. </a:t>
                </a:r>
                <a14:m>
                  <m:oMath xmlns:m="http://schemas.openxmlformats.org/officeDocument/2006/math">
                    <m:r>
                      <a:rPr lang="en-US" sz="23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𝐵𝐶</m:t>
                    </m:r>
                    <m:r>
                      <a:rPr lang="en-US" sz="23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a:rPr lang="en-US" sz="23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𝐴𝐷</m:t>
                    </m:r>
                  </m:oMath>
                </a14:m>
                <a:endParaRPr lang="en-US" sz="23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4707358" y="2640304"/>
                <a:ext cx="3689510" cy="504562"/>
              </a:xfrm>
              <a:prstGeom prst="rect">
                <a:avLst/>
              </a:prstGeom>
              <a:blipFill>
                <a:blip r:embed="rId12"/>
                <a:stretch>
                  <a:fillRect l="-1983" b="-253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4721116" y="3974902"/>
                <a:ext cx="3804983" cy="512961"/>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300" kern="1200" dirty="0">
                    <a:solidFill>
                      <a:srgbClr val="FFC000"/>
                    </a:solidFill>
                    <a:latin typeface="Arial" panose="020B0604020202020204" pitchFamily="34" charset="0"/>
                    <a:ea typeface="Tahoma" panose="020B0604030504040204" pitchFamily="34" charset="0"/>
                    <a:cs typeface="Arial" panose="020B0604020202020204" pitchFamily="34" charset="0"/>
                  </a:rPr>
                  <a:t>D</a:t>
                </a:r>
                <a:r>
                  <a:rPr lang="en-US" sz="2300" kern="1200">
                    <a:solidFill>
                      <a:srgbClr val="FFC000"/>
                    </a:solidFill>
                    <a:latin typeface="Arial" panose="020B0604020202020204" pitchFamily="34" charset="0"/>
                    <a:ea typeface="Tahoma" panose="020B0604030504040204" pitchFamily="34" charset="0"/>
                    <a:cs typeface="Arial" panose="020B0604020202020204" pitchFamily="34" charset="0"/>
                  </a:rPr>
                  <a:t>.</a:t>
                </a:r>
                <a:r>
                  <a:rPr lang="vi-VN" sz="2300" kern="1200">
                    <a:solidFill>
                      <a:srgbClr val="FFC000"/>
                    </a:solidFill>
                    <a:latin typeface="Arial" panose="020B0604020202020204" pitchFamily="34" charset="0"/>
                    <a:ea typeface="Tahoma" panose="020B0604030504040204" pitchFamily="34" charset="0"/>
                    <a:cs typeface="Arial" panose="020B0604020202020204" pitchFamily="34" charset="0"/>
                  </a:rPr>
                  <a:t> </a:t>
                </a:r>
                <a14:m>
                  <m:oMath xmlns:m="http://schemas.openxmlformats.org/officeDocument/2006/math">
                    <m:r>
                      <a:rPr lang="en-US" sz="23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𝐴𝐶</m:t>
                    </m:r>
                    <m:r>
                      <a:rPr lang="en-US" sz="23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a:rPr lang="en-US" sz="23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𝐵𝐷</m:t>
                    </m:r>
                  </m:oMath>
                </a14:m>
                <a:endParaRPr lang="en-US" sz="2300" kern="1200" dirty="0">
                  <a:solidFill>
                    <a:schemeClr val="bg1"/>
                  </a:solidFill>
                  <a:latin typeface="Calibri" panose="020F0502020204030204"/>
                  <a:ea typeface="+mn-ea"/>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4721116" y="3974902"/>
                <a:ext cx="3804983" cy="512961"/>
              </a:xfrm>
              <a:prstGeom prst="rect">
                <a:avLst/>
              </a:prstGeom>
              <a:blipFill>
                <a:blip r:embed="rId13"/>
                <a:stretch>
                  <a:fillRect l="-1920" b="-23810"/>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386625" y="2460281"/>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05460" y="3768840"/>
            <a:ext cx="4127087" cy="925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562716" y="2663735"/>
                <a:ext cx="3870596" cy="504562"/>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300" kern="1200">
                    <a:solidFill>
                      <a:srgbClr val="FFC000"/>
                    </a:solidFill>
                    <a:latin typeface="Arial" panose="020B0604020202020204" pitchFamily="34" charset="0"/>
                    <a:ea typeface="Tahoma" panose="020B0604030504040204" pitchFamily="34" charset="0"/>
                    <a:cs typeface="Arial" panose="020B0604020202020204" pitchFamily="34" charset="0"/>
                  </a:rPr>
                  <a:t>A. </a:t>
                </a:r>
                <a14:m>
                  <m:oMath xmlns:m="http://schemas.openxmlformats.org/officeDocument/2006/math">
                    <m:r>
                      <a:rPr lang="en-US" sz="23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𝐴𝐵</m:t>
                    </m:r>
                    <m:r>
                      <a:rPr lang="en-US" sz="23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e>
                    </m:d>
                  </m:oMath>
                </a14:m>
                <a:endParaRPr lang="en-US" sz="23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562716" y="2663735"/>
                <a:ext cx="3870596" cy="504562"/>
              </a:xfrm>
              <a:prstGeom prst="rect">
                <a:avLst/>
              </a:prstGeom>
              <a:blipFill>
                <a:blip r:embed="rId14"/>
                <a:stretch>
                  <a:fillRect l="-1890" b="-253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587863" y="3965028"/>
                <a:ext cx="3797391" cy="532710"/>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300" kern="1200">
                    <a:solidFill>
                      <a:srgbClr val="FFC000"/>
                    </a:solidFill>
                    <a:latin typeface="Arial" panose="020B0604020202020204" pitchFamily="34" charset="0"/>
                    <a:ea typeface="Tahoma" panose="020B0604030504040204" pitchFamily="34" charset="0"/>
                    <a:cs typeface="Arial" panose="020B0604020202020204" pitchFamily="34" charset="0"/>
                  </a:rPr>
                  <a:t>C.</a:t>
                </a:r>
                <a:r>
                  <a:rPr lang="vi-VN" sz="2300" kern="1200">
                    <a:solidFill>
                      <a:srgbClr val="FFC000"/>
                    </a:solidFill>
                    <a:latin typeface="Arial" panose="020B0604020202020204" pitchFamily="34" charset="0"/>
                    <a:ea typeface="Tahoma" panose="020B0604030504040204" pitchFamily="34" charset="0"/>
                    <a:cs typeface="Arial" panose="020B0604020202020204" pitchFamily="34" charset="0"/>
                  </a:rPr>
                  <a:t> </a:t>
                </a:r>
                <a14:m>
                  <m:oMath xmlns:m="http://schemas.openxmlformats.org/officeDocument/2006/math">
                    <m:r>
                      <a:rPr lang="en-US" sz="23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𝐶𝐷</m:t>
                    </m:r>
                    <m:r>
                      <a:rPr lang="en-US" sz="23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𝐴𝐵𝐷</m:t>
                        </m:r>
                      </m:e>
                    </m:d>
                  </m:oMath>
                </a14:m>
                <a:endParaRPr lang="en-US" sz="2300" kern="1200" dirty="0">
                  <a:solidFill>
                    <a:schemeClr val="bg1"/>
                  </a:solidFill>
                  <a:latin typeface="Calibri" panose="020F0502020204030204"/>
                  <a:ea typeface="+mn-ea"/>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587863" y="3965028"/>
                <a:ext cx="3797391" cy="532710"/>
              </a:xfrm>
              <a:prstGeom prst="rect">
                <a:avLst/>
              </a:prstGeom>
              <a:blipFill>
                <a:blip r:embed="rId15"/>
                <a:stretch>
                  <a:fillRect l="-1926" b="-18182"/>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144001" y="495497"/>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144001" y="956622"/>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152179" y="1403219"/>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509524" y="2224630"/>
            <a:ext cx="365523" cy="365523"/>
          </a:xfrm>
          <a:prstGeom prst="rect">
            <a:avLst/>
          </a:prstGeom>
        </p:spPr>
      </p:pic>
    </p:spTree>
    <p:extLst>
      <p:ext uri="{BB962C8B-B14F-4D97-AF65-F5344CB8AC3E}">
        <p14:creationId xmlns:p14="http://schemas.microsoft.com/office/powerpoint/2010/main" val="62774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812"/>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52934" y="4316974"/>
            <a:ext cx="1012842" cy="368319"/>
          </a:xfrm>
          <a:prstGeom prst="rect">
            <a:avLst/>
          </a:prstGeom>
        </p:spPr>
      </p:pic>
      <p:sp>
        <p:nvSpPr>
          <p:cNvPr id="15" name="Google Shape;3331;p61"/>
          <p:cNvSpPr txBox="1"/>
          <p:nvPr/>
        </p:nvSpPr>
        <p:spPr>
          <a:xfrm flipH="1">
            <a:off x="2861409" y="791577"/>
            <a:ext cx="3393085" cy="607455"/>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algn="ctr">
              <a:lnSpc>
                <a:spcPct val="150000"/>
              </a:lnSpc>
              <a:buClrTx/>
              <a:buFontTx/>
              <a:buNone/>
              <a:defRPr/>
            </a:pPr>
            <a:r>
              <a:rPr lang="fr-FR" sz="2300" b="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 7.5 (SGK – tr.36)</a:t>
            </a:r>
            <a:endParaRPr lang="en-US" sz="230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1406717" y="1648908"/>
            <a:ext cx="6302467" cy="2631490"/>
          </a:xfrm>
          <a:prstGeom prst="rect">
            <a:avLst/>
          </a:prstGeom>
        </p:spPr>
        <p:txBody>
          <a:bodyPr wrap="square">
            <a:spAutoFit/>
          </a:bodyPr>
          <a:lstStyle/>
          <a:p>
            <a:pPr lvl="0" algn="just">
              <a:lnSpc>
                <a:spcPct val="150000"/>
              </a:lnSpc>
              <a:buClrTx/>
              <a:defRPr/>
            </a:pPr>
            <a:r>
              <a:rPr lang="en-US" sz="2200">
                <a:solidFill>
                  <a:sysClr val="windowText" lastClr="000000"/>
                </a:solidFill>
              </a:rPr>
              <a:t>Cho hình chóp S.ABC có đáy là tam giác cân tại A và SA ⊥ (ABC). Gọi M là trung điểm của BC. Chứng minh rằng:</a:t>
            </a:r>
          </a:p>
          <a:p>
            <a:pPr lvl="0" algn="just">
              <a:lnSpc>
                <a:spcPct val="150000"/>
              </a:lnSpc>
              <a:buClrTx/>
              <a:defRPr/>
            </a:pPr>
            <a:r>
              <a:rPr lang="en-US" sz="2200">
                <a:solidFill>
                  <a:sysClr val="windowText" lastClr="000000"/>
                </a:solidFill>
              </a:rPr>
              <a:t>a) BC ⊥(SAM);</a:t>
            </a:r>
          </a:p>
          <a:p>
            <a:pPr lvl="0" algn="just">
              <a:lnSpc>
                <a:spcPct val="150000"/>
              </a:lnSpc>
              <a:buClrTx/>
              <a:defRPr/>
            </a:pPr>
            <a:r>
              <a:rPr lang="en-US" sz="2200">
                <a:solidFill>
                  <a:sysClr val="windowText" lastClr="000000"/>
                </a:solidFill>
              </a:rPr>
              <a:t>b) Tam giác SBC cân tại S.</a:t>
            </a: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812"/>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52934" y="4316974"/>
            <a:ext cx="1012842" cy="368319"/>
          </a:xfrm>
          <a:prstGeom prst="rect">
            <a:avLst/>
          </a:prstGeom>
        </p:spPr>
      </p:pic>
      <p:sp>
        <p:nvSpPr>
          <p:cNvPr id="6" name="Rectangle 5"/>
          <p:cNvSpPr/>
          <p:nvPr/>
        </p:nvSpPr>
        <p:spPr>
          <a:xfrm>
            <a:off x="4231848" y="593593"/>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4" name="Picture 3"/>
          <p:cNvPicPr>
            <a:picLocks noChangeAspect="1"/>
          </p:cNvPicPr>
          <p:nvPr/>
        </p:nvPicPr>
        <p:blipFill>
          <a:blip r:embed="rId4">
            <a:biLevel thresh="75000"/>
            <a:extLst>
              <a:ext uri="{BEBA8EAE-BF5A-486C-A8C5-ECC9F3942E4B}">
                <a14:imgProps xmlns:a14="http://schemas.microsoft.com/office/drawing/2010/main">
                  <a14:imgLayer r:embed="rId5">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16771" y="1181277"/>
            <a:ext cx="2575653" cy="3385144"/>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3895344" y="1257821"/>
                <a:ext cx="4736592" cy="969496"/>
              </a:xfrm>
              <a:prstGeom prst="rect">
                <a:avLst/>
              </a:prstGeom>
            </p:spPr>
            <p:txBody>
              <a:bodyPr wrap="square">
                <a:spAutoFit/>
              </a:bodyPr>
              <a:lstStyle/>
              <a:p>
                <a:pPr>
                  <a:lnSpc>
                    <a:spcPct val="150000"/>
                  </a:lnSpc>
                </a:pPr>
                <a:r>
                  <a:rPr lang="en-US" sz="1900" kern="100">
                    <a:latin typeface="Arial" panose="020B0604020202020204" pitchFamily="34" charset="0"/>
                    <a:ea typeface="Calibri" panose="020F0502020204030204" pitchFamily="34" charset="0"/>
                    <a:cs typeface="Arial" panose="020B0604020202020204" pitchFamily="34" charset="0"/>
                  </a:rPr>
                  <a:t>a) Xét tam giác </a:t>
                </a:r>
                <a14:m>
                  <m:oMath xmlns:m="http://schemas.openxmlformats.org/officeDocument/2006/math">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en-US" sz="1900" kern="100">
                    <a:effectLst/>
                    <a:latin typeface="Arial" panose="020B0604020202020204" pitchFamily="34" charset="0"/>
                    <a:ea typeface="Calibri" panose="020F0502020204030204" pitchFamily="34" charset="0"/>
                    <a:cs typeface="Arial" panose="020B0604020202020204" pitchFamily="34" charset="0"/>
                  </a:rPr>
                  <a:t> cân tại </a:t>
                </a:r>
                <a14:m>
                  <m:oMath xmlns:m="http://schemas.openxmlformats.org/officeDocument/2006/math">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𝐴</m:t>
                    </m:r>
                  </m:oMath>
                </a14:m>
                <a:r>
                  <a:rPr lang="en-US" sz="1900" kern="100">
                    <a:effectLst/>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r>
                      <m:rPr>
                        <m:sty m:val="p"/>
                      </m:rPr>
                      <a:rPr lang="en-US" sz="1900" kern="100">
                        <a:effectLst/>
                        <a:latin typeface="Cambria Math" panose="02040503050406030204" pitchFamily="18" charset="0"/>
                        <a:ea typeface="Calibri" panose="020F0502020204030204" pitchFamily="34" charset="0"/>
                        <a:cs typeface="Times New Roman" panose="02020603050405020304" pitchFamily="18" charset="0"/>
                      </a:rPr>
                      <m:t>AM</m:t>
                    </m:r>
                  </m:oMath>
                </a14:m>
                <a:r>
                  <a:rPr lang="en-US" sz="1900" kern="100">
                    <a:effectLst/>
                    <a:latin typeface="Arial" panose="020B0604020202020204" pitchFamily="34" charset="0"/>
                    <a:ea typeface="Calibri" panose="020F0502020204030204" pitchFamily="34" charset="0"/>
                    <a:cs typeface="Arial" panose="020B0604020202020204" pitchFamily="34" charset="0"/>
                  </a:rPr>
                  <a:t> là đường trung tuyến (</a:t>
                </a:r>
                <a14:m>
                  <m:oMath xmlns:m="http://schemas.openxmlformats.org/officeDocument/2006/math">
                    <m:r>
                      <m:rPr>
                        <m:sty m:val="p"/>
                      </m:rPr>
                      <a:rPr lang="en-US" sz="1900" kern="100">
                        <a:effectLst/>
                        <a:latin typeface="Cambria Math" panose="02040503050406030204" pitchFamily="18" charset="0"/>
                        <a:ea typeface="Calibri" panose="020F0502020204030204" pitchFamily="34" charset="0"/>
                        <a:cs typeface="Times New Roman" panose="02020603050405020304" pitchFamily="18" charset="0"/>
                      </a:rPr>
                      <m:t>M</m:t>
                    </m:r>
                  </m:oMath>
                </a14:m>
                <a:r>
                  <a:rPr lang="en-US" sz="1900" kern="100">
                    <a:effectLst/>
                    <a:latin typeface="Arial" panose="020B0604020202020204" pitchFamily="34" charset="0"/>
                    <a:ea typeface="Calibri" panose="020F0502020204030204" pitchFamily="34" charset="0"/>
                    <a:cs typeface="Arial" panose="020B0604020202020204" pitchFamily="34" charset="0"/>
                  </a:rPr>
                  <a:t> là trung điểm </a:t>
                </a:r>
                <a14:m>
                  <m:oMath xmlns:m="http://schemas.openxmlformats.org/officeDocument/2006/math">
                    <m:r>
                      <m:rPr>
                        <m:sty m:val="p"/>
                      </m:rPr>
                      <a:rPr lang="en-US" sz="1900" kern="100">
                        <a:effectLst/>
                        <a:latin typeface="Cambria Math" panose="02040503050406030204" pitchFamily="18" charset="0"/>
                        <a:ea typeface="Calibri" panose="020F0502020204030204" pitchFamily="34" charset="0"/>
                        <a:cs typeface="Times New Roman" panose="02020603050405020304" pitchFamily="18" charset="0"/>
                      </a:rPr>
                      <m:t>BC</m:t>
                    </m:r>
                  </m:oMath>
                </a14:m>
                <a:r>
                  <a:rPr lang="en-US" sz="1900" kern="10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3895344" y="1257821"/>
                <a:ext cx="4736592" cy="969496"/>
              </a:xfrm>
              <a:prstGeom prst="rect">
                <a:avLst/>
              </a:prstGeom>
              <a:blipFill>
                <a:blip r:embed="rId6"/>
                <a:stretch>
                  <a:fillRect l="-1158" b="-44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895344" y="2633484"/>
                <a:ext cx="4410246" cy="1492524"/>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d>
                        <m:dPr>
                          <m:begChr m:val=""/>
                          <m:endChr m:val="}"/>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dPr>
                        <m:e>
                          <m:m>
                            <m:mPr>
                              <m:plcHide m:val="on"/>
                              <m:mcs>
                                <m:mc>
                                  <m:mcPr>
                                    <m:count m:val="1"/>
                                    <m:mcJc m:val="center"/>
                                  </m:mcPr>
                                </m:mc>
                              </m:mcs>
                              <m:ctrlPr>
                                <a:rPr lang="en-US" sz="1900" i="1" kern="100">
                                  <a:latin typeface="Cambria Math" panose="02040503050406030204" pitchFamily="18" charset="0"/>
                                  <a:ea typeface="Calibri" panose="020F0502020204030204" pitchFamily="34" charset="0"/>
                                  <a:cs typeface="Times New Roman" panose="02020603050405020304" pitchFamily="18" charset="0"/>
                                </a:rPr>
                              </m:ctrlPr>
                            </m:mPr>
                            <m:mr>
                              <m:e>
                                <m:r>
                                  <a:rPr lang="en-US" sz="1900" i="1" kern="100">
                                    <a:latin typeface="Cambria Math" panose="02040503050406030204" pitchFamily="18" charset="0"/>
                                    <a:ea typeface="Calibri" panose="020F0502020204030204" pitchFamily="34" charset="0"/>
                                    <a:cs typeface="Times New Roman" panose="02020603050405020304" pitchFamily="18" charset="0"/>
                                  </a:rPr>
                                  <m:t>𝐴𝑀</m:t>
                                </m:r>
                                <m:r>
                                  <a:rPr lang="en-US" sz="1900" kern="100">
                                    <a:latin typeface="Cambria Math" panose="02040503050406030204" pitchFamily="18" charset="0"/>
                                    <a:ea typeface="Calibri" panose="020F0502020204030204" pitchFamily="34" charset="0"/>
                                    <a:cs typeface="Times New Roman" panose="02020603050405020304" pitchFamily="18" charset="0"/>
                                  </a:rPr>
                                  <m:t>⊥</m:t>
                                </m:r>
                                <m:r>
                                  <a:rPr lang="en-US" sz="1900" i="1" kern="100">
                                    <a:latin typeface="Cambria Math" panose="02040503050406030204" pitchFamily="18" charset="0"/>
                                    <a:ea typeface="Calibri" panose="020F0502020204030204" pitchFamily="34" charset="0"/>
                                    <a:cs typeface="Times New Roman" panose="02020603050405020304" pitchFamily="18" charset="0"/>
                                  </a:rPr>
                                  <m:t>𝐵𝐶</m:t>
                                </m:r>
                              </m:e>
                            </m:mr>
                            <m:mr>
                              <m:e>
                                <m:r>
                                  <a:rPr lang="en-US" sz="1900" i="1" kern="100">
                                    <a:latin typeface="Cambria Math" panose="02040503050406030204" pitchFamily="18" charset="0"/>
                                    <a:ea typeface="Calibri" panose="020F0502020204030204" pitchFamily="34" charset="0"/>
                                    <a:cs typeface="Times New Roman" panose="02020603050405020304" pitchFamily="18" charset="0"/>
                                  </a:rPr>
                                  <m:t>𝑆𝐴</m:t>
                                </m:r>
                                <m:r>
                                  <a:rPr lang="en-US" sz="1900" kern="100">
                                    <a:latin typeface="Cambria Math" panose="02040503050406030204" pitchFamily="18" charset="0"/>
                                    <a:ea typeface="Calibri" panose="020F0502020204030204" pitchFamily="34" charset="0"/>
                                    <a:cs typeface="Times New Roman" panose="02020603050405020304" pitchFamily="18" charset="0"/>
                                  </a:rPr>
                                  <m:t>⊥</m:t>
                                </m:r>
                                <m:r>
                                  <a:rPr lang="en-US" sz="1900" i="1" kern="100">
                                    <a:latin typeface="Cambria Math" panose="02040503050406030204" pitchFamily="18" charset="0"/>
                                    <a:ea typeface="Calibri" panose="020F0502020204030204" pitchFamily="34" charset="0"/>
                                    <a:cs typeface="Times New Roman" panose="02020603050405020304" pitchFamily="18" charset="0"/>
                                  </a:rPr>
                                  <m:t>𝐵𝐶</m:t>
                                </m:r>
                                <m:r>
                                  <a:rPr lang="en-US" sz="1900" kern="100">
                                    <a:latin typeface="Cambria Math" panose="02040503050406030204" pitchFamily="18" charset="0"/>
                                    <a:ea typeface="Calibri" panose="020F0502020204030204" pitchFamily="34" charset="0"/>
                                    <a:cs typeface="Times New Roman" panose="02020603050405020304" pitchFamily="18" charset="0"/>
                                  </a:rPr>
                                  <m:t>(</m:t>
                                </m:r>
                                <m:r>
                                  <a:rPr lang="en-US" sz="1900" i="1" kern="100">
                                    <a:latin typeface="Cambria Math" panose="02040503050406030204" pitchFamily="18" charset="0"/>
                                    <a:ea typeface="Calibri" panose="020F0502020204030204" pitchFamily="34" charset="0"/>
                                    <a:cs typeface="Times New Roman" panose="02020603050405020304" pitchFamily="18" charset="0"/>
                                  </a:rPr>
                                  <m:t>𝑆𝐴</m:t>
                                </m:r>
                                <m:r>
                                  <a:rPr lang="en-US" sz="1900" kern="100">
                                    <a:latin typeface="Cambria Math" panose="02040503050406030204" pitchFamily="18" charset="0"/>
                                    <a:ea typeface="Calibri" panose="020F0502020204030204" pitchFamily="34" charset="0"/>
                                    <a:cs typeface="Times New Roman" panose="02020603050405020304" pitchFamily="18" charset="0"/>
                                  </a:rPr>
                                  <m:t>⊥(</m:t>
                                </m:r>
                                <m:r>
                                  <a:rPr lang="en-US" sz="1900" i="1" kern="100">
                                    <a:latin typeface="Cambria Math" panose="02040503050406030204" pitchFamily="18" charset="0"/>
                                    <a:ea typeface="Calibri" panose="020F0502020204030204" pitchFamily="34" charset="0"/>
                                    <a:cs typeface="Times New Roman" panose="02020603050405020304" pitchFamily="18" charset="0"/>
                                  </a:rPr>
                                  <m:t>𝐴𝐵𝐶</m:t>
                                </m:r>
                                <m:r>
                                  <a:rPr lang="en-US" sz="1900" kern="100">
                                    <a:latin typeface="Cambria Math" panose="02040503050406030204" pitchFamily="18" charset="0"/>
                                    <a:ea typeface="Calibri" panose="020F0502020204030204" pitchFamily="34" charset="0"/>
                                    <a:cs typeface="Times New Roman" panose="02020603050405020304" pitchFamily="18" charset="0"/>
                                  </a:rPr>
                                  <m:t>))</m:t>
                                </m:r>
                              </m:e>
                            </m:mr>
                            <m:mr>
                              <m:e>
                                <m:r>
                                  <a:rPr lang="en-US" sz="1900" i="1" kern="100">
                                    <a:latin typeface="Cambria Math" panose="02040503050406030204" pitchFamily="18" charset="0"/>
                                    <a:ea typeface="Calibri" panose="020F0502020204030204" pitchFamily="34" charset="0"/>
                                    <a:cs typeface="Times New Roman" panose="02020603050405020304" pitchFamily="18" charset="0"/>
                                  </a:rPr>
                                  <m:t>𝐴𝑀</m:t>
                                </m:r>
                                <m:r>
                                  <a:rPr lang="en-US" sz="1900" kern="100">
                                    <a:latin typeface="Cambria Math" panose="02040503050406030204" pitchFamily="18" charset="0"/>
                                    <a:ea typeface="Calibri" panose="020F0502020204030204" pitchFamily="34" charset="0"/>
                                    <a:cs typeface="Times New Roman" panose="02020603050405020304" pitchFamily="18" charset="0"/>
                                  </a:rPr>
                                  <m:t>∩</m:t>
                                </m:r>
                                <m:r>
                                  <a:rPr lang="en-US" sz="1900" i="1" kern="100">
                                    <a:latin typeface="Cambria Math" panose="02040503050406030204" pitchFamily="18" charset="0"/>
                                    <a:ea typeface="Calibri" panose="020F0502020204030204" pitchFamily="34" charset="0"/>
                                    <a:cs typeface="Times New Roman" panose="02020603050405020304" pitchFamily="18" charset="0"/>
                                  </a:rPr>
                                  <m:t>𝑆𝐴</m:t>
                                </m:r>
                                <m:r>
                                  <a:rPr lang="en-US" sz="1900" kern="100">
                                    <a:latin typeface="Cambria Math" panose="02040503050406030204" pitchFamily="18" charset="0"/>
                                    <a:ea typeface="Calibri" panose="020F0502020204030204" pitchFamily="34" charset="0"/>
                                    <a:cs typeface="Times New Roman" panose="02020603050405020304" pitchFamily="18" charset="0"/>
                                  </a:rPr>
                                  <m:t>={</m:t>
                                </m:r>
                                <m:r>
                                  <a:rPr lang="en-US" sz="1900" i="1" kern="100">
                                    <a:latin typeface="Cambria Math" panose="02040503050406030204" pitchFamily="18" charset="0"/>
                                    <a:ea typeface="Calibri" panose="020F0502020204030204" pitchFamily="34" charset="0"/>
                                    <a:cs typeface="Times New Roman" panose="02020603050405020304" pitchFamily="18" charset="0"/>
                                  </a:rPr>
                                  <m:t>𝐴</m:t>
                                </m:r>
                                <m:r>
                                  <a:rPr lang="en-US" sz="1900" kern="100">
                                    <a:latin typeface="Cambria Math" panose="02040503050406030204" pitchFamily="18" charset="0"/>
                                    <a:ea typeface="Calibri" panose="020F0502020204030204" pitchFamily="34" charset="0"/>
                                    <a:cs typeface="Times New Roman" panose="02020603050405020304" pitchFamily="18" charset="0"/>
                                  </a:rPr>
                                  <m:t>}</m:t>
                                </m:r>
                              </m:e>
                            </m:mr>
                          </m:m>
                        </m:e>
                      </m:d>
                      <m:r>
                        <a:rPr lang="en-US" sz="1900" kern="100">
                          <a:latin typeface="Cambria Math" panose="02040503050406030204" pitchFamily="18" charset="0"/>
                          <a:ea typeface="Calibri" panose="020F0502020204030204" pitchFamily="34" charset="0"/>
                          <a:cs typeface="Times New Roman" panose="02020603050405020304" pitchFamily="18" charset="0"/>
                        </a:rPr>
                        <m:t>⇒</m:t>
                      </m:r>
                      <m:r>
                        <a:rPr lang="en-US" sz="1900" i="1" kern="100">
                          <a:latin typeface="Cambria Math" panose="02040503050406030204" pitchFamily="18" charset="0"/>
                          <a:ea typeface="Calibri" panose="020F0502020204030204" pitchFamily="34" charset="0"/>
                          <a:cs typeface="Times New Roman" panose="02020603050405020304" pitchFamily="18" charset="0"/>
                        </a:rPr>
                        <m:t>𝐵𝐶</m:t>
                      </m:r>
                      <m:r>
                        <a:rPr lang="en-US" sz="1900" kern="100">
                          <a:latin typeface="Cambria Math" panose="02040503050406030204" pitchFamily="18" charset="0"/>
                          <a:ea typeface="Calibri" panose="020F0502020204030204" pitchFamily="34" charset="0"/>
                          <a:cs typeface="Times New Roman" panose="02020603050405020304" pitchFamily="18" charset="0"/>
                        </a:rPr>
                        <m:t>⊥(</m:t>
                      </m:r>
                      <m:r>
                        <a:rPr lang="en-US" sz="1900" i="1" kern="100">
                          <a:latin typeface="Cambria Math" panose="02040503050406030204" pitchFamily="18" charset="0"/>
                          <a:ea typeface="Calibri" panose="020F0502020204030204" pitchFamily="34" charset="0"/>
                          <a:cs typeface="Times New Roman" panose="02020603050405020304" pitchFamily="18" charset="0"/>
                        </a:rPr>
                        <m:t>𝑆𝐴𝑀</m:t>
                      </m:r>
                      <m:r>
                        <a:rPr lang="en-US" sz="1900" kern="100">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900" kern="10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895344" y="2633484"/>
                <a:ext cx="4410246" cy="149252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3895344" y="2313163"/>
                <a:ext cx="3662156" cy="530915"/>
              </a:xfrm>
              <a:prstGeom prst="rect">
                <a:avLst/>
              </a:prstGeom>
            </p:spPr>
            <p:txBody>
              <a:bodyPr wrap="none">
                <a:spAutoFit/>
              </a:bodyPr>
              <a:lstStyle/>
              <a:p>
                <a:pPr lvl="0">
                  <a:lnSpc>
                    <a:spcPct val="150000"/>
                  </a:lnSpc>
                </a:pPr>
                <a14:m>
                  <m:oMath xmlns:m="http://schemas.openxmlformats.org/officeDocument/2006/math">
                    <m:r>
                      <a:rPr lang="en-US" sz="190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900" kern="100">
                        <a:latin typeface="Cambria Math" panose="02040503050406030204" pitchFamily="18" charset="0"/>
                        <a:ea typeface="Calibri" panose="020F0502020204030204" pitchFamily="34" charset="0"/>
                        <a:cs typeface="Times New Roman" panose="02020603050405020304" pitchFamily="18" charset="0"/>
                      </a:rPr>
                      <m:t>AM</m:t>
                    </m:r>
                  </m:oMath>
                </a14:m>
                <a:r>
                  <a:rPr lang="en-US" sz="1900" kern="100">
                    <a:latin typeface="Arial" panose="020B0604020202020204" pitchFamily="34" charset="0"/>
                    <a:ea typeface="Calibri" panose="020F0502020204030204" pitchFamily="34" charset="0"/>
                    <a:cs typeface="Arial" panose="020B0604020202020204" pitchFamily="34" charset="0"/>
                  </a:rPr>
                  <a:t> là đường cao </a:t>
                </a:r>
                <a14:m>
                  <m:oMath xmlns:m="http://schemas.openxmlformats.org/officeDocument/2006/math">
                    <m:r>
                      <a:rPr lang="en-US" sz="1900" kern="100">
                        <a:latin typeface="Cambria Math" panose="02040503050406030204" pitchFamily="18" charset="0"/>
                        <a:ea typeface="Calibri" panose="020F0502020204030204" pitchFamily="34" charset="0"/>
                        <a:cs typeface="Times New Roman" panose="02020603050405020304" pitchFamily="18" charset="0"/>
                      </a:rPr>
                      <m:t>⇒</m:t>
                    </m:r>
                    <m:r>
                      <a:rPr lang="en-US" sz="1900" i="1" kern="100">
                        <a:latin typeface="Cambria Math" panose="02040503050406030204" pitchFamily="18" charset="0"/>
                        <a:ea typeface="Calibri" panose="020F0502020204030204" pitchFamily="34" charset="0"/>
                        <a:cs typeface="Times New Roman" panose="02020603050405020304" pitchFamily="18" charset="0"/>
                      </a:rPr>
                      <m:t>𝐴𝑀</m:t>
                    </m:r>
                    <m:r>
                      <a:rPr lang="en-US" sz="1900" kern="100">
                        <a:latin typeface="Cambria Math" panose="02040503050406030204" pitchFamily="18" charset="0"/>
                        <a:ea typeface="Calibri" panose="020F0502020204030204" pitchFamily="34" charset="0"/>
                        <a:cs typeface="Times New Roman" panose="02020603050405020304" pitchFamily="18" charset="0"/>
                      </a:rPr>
                      <m:t>⊥</m:t>
                    </m:r>
                    <m:r>
                      <a:rPr lang="en-US" sz="1900" i="1" kern="100">
                        <a:latin typeface="Cambria Math" panose="02040503050406030204" pitchFamily="18" charset="0"/>
                        <a:ea typeface="Calibri" panose="020F0502020204030204" pitchFamily="34" charset="0"/>
                        <a:cs typeface="Times New Roman" panose="02020603050405020304" pitchFamily="18" charset="0"/>
                      </a:rPr>
                      <m:t>𝐵𝐶</m:t>
                    </m:r>
                  </m:oMath>
                </a14:m>
                <a:endParaRPr lang="en-US" sz="1900" kern="10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3895344" y="2313163"/>
                <a:ext cx="3662156" cy="530915"/>
              </a:xfrm>
              <a:prstGeom prst="rect">
                <a:avLst/>
              </a:prstGeom>
              <a:blipFill>
                <a:blip r:embed="rId8"/>
                <a:stretch>
                  <a:fillRect b="-6818"/>
                </a:stretch>
              </a:blipFill>
            </p:spPr>
            <p:txBody>
              <a:bodyPr/>
              <a:lstStyle/>
              <a:p>
                <a:r>
                  <a:rPr lang="en-US">
                    <a:noFill/>
                  </a:rPr>
                  <a:t> </a:t>
                </a:r>
              </a:p>
            </p:txBody>
          </p:sp>
        </mc:Fallback>
      </mc:AlternateContent>
    </p:spTree>
    <p:extLst>
      <p:ext uri="{BB962C8B-B14F-4D97-AF65-F5344CB8AC3E}">
        <p14:creationId xmlns:p14="http://schemas.microsoft.com/office/powerpoint/2010/main" val="404298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left)">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up)">
                                      <p:cBhvr>
                                        <p:cTn id="2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812"/>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52934" y="4316974"/>
            <a:ext cx="1012842" cy="368319"/>
          </a:xfrm>
          <a:prstGeom prst="rect">
            <a:avLst/>
          </a:prstGeom>
        </p:spPr>
      </p:pic>
      <p:sp>
        <p:nvSpPr>
          <p:cNvPr id="6" name="Rectangle 5"/>
          <p:cNvSpPr/>
          <p:nvPr/>
        </p:nvSpPr>
        <p:spPr>
          <a:xfrm>
            <a:off x="4231848" y="593593"/>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4" name="Picture 3"/>
          <p:cNvPicPr>
            <a:picLocks noChangeAspect="1"/>
          </p:cNvPicPr>
          <p:nvPr/>
        </p:nvPicPr>
        <p:blipFill>
          <a:blip r:embed="rId4">
            <a:biLevel thresh="75000"/>
            <a:extLst>
              <a:ext uri="{BEBA8EAE-BF5A-486C-A8C5-ECC9F3942E4B}">
                <a14:imgProps xmlns:a14="http://schemas.microsoft.com/office/drawing/2010/main">
                  <a14:imgLayer r:embed="rId5">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16771" y="1181277"/>
            <a:ext cx="2575653" cy="3385144"/>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4231848" y="1181277"/>
                <a:ext cx="3621024" cy="3132524"/>
              </a:xfrm>
              <a:prstGeom prst="rect">
                <a:avLst/>
              </a:prstGeom>
            </p:spPr>
            <p:txBody>
              <a:bodyPr wrap="square">
                <a:spAutoFit/>
              </a:bodyPr>
              <a:lstStyle/>
              <a:p>
                <a:pPr>
                  <a:lnSpc>
                    <a:spcPct val="150000"/>
                  </a:lnSpc>
                </a:pPr>
                <a14:m>
                  <m:oMathPara xmlns:m="http://schemas.openxmlformats.org/officeDocument/2006/math">
                    <m:oMathParaPr>
                      <m:jc m:val="left"/>
                    </m:oMathParaPr>
                    <m:oMath xmlns:m="http://schemas.openxmlformats.org/officeDocument/2006/math">
                      <m:r>
                        <m:rPr>
                          <m:nor/>
                        </m:rPr>
                        <a:rPr lang="en-US" sz="1900" kern="100">
                          <a:latin typeface="Arial" panose="020B0604020202020204" pitchFamily="34" charset="0"/>
                          <a:ea typeface="Calibri" panose="020F0502020204030204" pitchFamily="34" charset="0"/>
                          <a:cs typeface="Arial" panose="020B0604020202020204" pitchFamily="34" charset="0"/>
                        </a:rPr>
                        <m:t>b</m:t>
                      </m:r>
                      <m:r>
                        <m:rPr>
                          <m:nor/>
                        </m:rPr>
                        <a:rPr lang="en-US" sz="1900" kern="100">
                          <a:latin typeface="Arial" panose="020B0604020202020204" pitchFamily="34" charset="0"/>
                          <a:ea typeface="Calibri" panose="020F0502020204030204" pitchFamily="34" charset="0"/>
                          <a:cs typeface="Arial" panose="020B0604020202020204" pitchFamily="34" charset="0"/>
                        </a:rPr>
                        <m:t>)</m:t>
                      </m:r>
                      <m:r>
                        <m:rPr>
                          <m:nor/>
                        </m:rPr>
                        <a:rPr lang="en-US" sz="1900" i="1" kern="100">
                          <a:latin typeface="Arial" panose="020B0604020202020204" pitchFamily="34" charset="0"/>
                          <a:ea typeface="Calibri" panose="020F0502020204030204" pitchFamily="34" charset="0"/>
                          <a:cs typeface="Arial" panose="020B0604020202020204" pitchFamily="34" charset="0"/>
                        </a:rPr>
                        <m:t> </m:t>
                      </m:r>
                      <m:d>
                        <m:dPr>
                          <m:begChr m:val=""/>
                          <m:endChr m:val="}"/>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dPr>
                        <m:e>
                          <m:m>
                            <m:mPr>
                              <m:plcHide m:val="on"/>
                              <m:mcs>
                                <m:mc>
                                  <m:mcPr>
                                    <m:count m:val="1"/>
                                    <m:mcJc m:val="center"/>
                                  </m:mcPr>
                                </m:mc>
                              </m:mcs>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mPr>
                            <m:mr>
                              <m:e>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𝐵𝐶</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𝑆𝐴𝑀</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e>
                            </m:mr>
                            <m:mr>
                              <m:e>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𝑆𝑀</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𝑆𝐴𝑀</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e>
                            </m:mr>
                          </m:m>
                        </m:e>
                      </m:d>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𝐵𝐶</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𝑆𝑀</m:t>
                      </m:r>
                    </m:oMath>
                  </m:oMathPara>
                </a14:m>
                <a:endParaRPr lang="en-US" sz="19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1900" kern="100">
                    <a:effectLst/>
                    <a:latin typeface="Arial" panose="020B0604020202020204" pitchFamily="34" charset="0"/>
                    <a:ea typeface="Calibri" panose="020F0502020204030204" pitchFamily="34" charset="0"/>
                    <a:cs typeface="Arial" panose="020B0604020202020204" pitchFamily="34" charset="0"/>
                  </a:rPr>
                  <a:t>Xét tam giác SBC có:</a:t>
                </a:r>
              </a:p>
              <a:p>
                <a:pPr marL="342900" indent="-342900">
                  <a:lnSpc>
                    <a:spcPct val="150000"/>
                  </a:lnSpc>
                  <a:buFontTx/>
                  <a:buChar char="-"/>
                </a:pPr>
                <a:r>
                  <a:rPr lang="en-US" sz="1900" kern="100">
                    <a:effectLst/>
                    <a:latin typeface="Arial" panose="020B0604020202020204" pitchFamily="34" charset="0"/>
                    <a:ea typeface="Calibri" panose="020F0502020204030204" pitchFamily="34" charset="0"/>
                    <a:cs typeface="Arial" panose="020B0604020202020204" pitchFamily="34" charset="0"/>
                  </a:rPr>
                  <a:t>SM là đường cao </a:t>
                </a:r>
                <a14:m>
                  <m:oMath xmlns:m="http://schemas.openxmlformats.org/officeDocument/2006/math">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𝐵𝐶</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𝑆𝑀</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1900" kern="100">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50000"/>
                  </a:lnSpc>
                  <a:buFontTx/>
                  <a:buChar char="-"/>
                </a:pPr>
                <a:r>
                  <a:rPr lang="en-US" sz="1900" kern="100">
                    <a:effectLst/>
                    <a:latin typeface="Arial" panose="020B0604020202020204" pitchFamily="34" charset="0"/>
                    <a:ea typeface="Calibri" panose="020F0502020204030204" pitchFamily="34" charset="0"/>
                    <a:cs typeface="Arial" panose="020B0604020202020204" pitchFamily="34" charset="0"/>
                  </a:rPr>
                  <a:t>SM là đường trung tuyến   (</a:t>
                </a:r>
                <a14:m>
                  <m:oMath xmlns:m="http://schemas.openxmlformats.org/officeDocument/2006/math">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𝑀</m:t>
                    </m:r>
                  </m:oMath>
                </a14:m>
                <a:r>
                  <a:rPr lang="en-US" sz="1900" kern="100">
                    <a:effectLst/>
                    <a:latin typeface="Arial" panose="020B0604020202020204" pitchFamily="34" charset="0"/>
                    <a:ea typeface="Calibri" panose="020F0502020204030204" pitchFamily="34" charset="0"/>
                    <a:cs typeface="Arial" panose="020B0604020202020204" pitchFamily="34" charset="0"/>
                  </a:rPr>
                  <a:t> là trung điểm </a:t>
                </a:r>
                <a14:m>
                  <m:oMath xmlns:m="http://schemas.openxmlformats.org/officeDocument/2006/math">
                    <m:r>
                      <m:rPr>
                        <m:sty m:val="p"/>
                      </m:rPr>
                      <a:rPr lang="en-US" sz="1900" kern="100">
                        <a:effectLst/>
                        <a:latin typeface="Cambria Math" panose="02040503050406030204" pitchFamily="18" charset="0"/>
                        <a:ea typeface="Calibri" panose="020F0502020204030204" pitchFamily="34" charset="0"/>
                        <a:cs typeface="Times New Roman" panose="02020603050405020304" pitchFamily="18" charset="0"/>
                      </a:rPr>
                      <m:t>BC</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19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14:m>
                  <m:oMath xmlns:m="http://schemas.openxmlformats.org/officeDocument/2006/math">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900" kern="100">
                    <a:effectLst/>
                    <a:latin typeface="Arial" panose="020B0604020202020204" pitchFamily="34" charset="0"/>
                    <a:ea typeface="Calibri" panose="020F0502020204030204" pitchFamily="34" charset="0"/>
                    <a:cs typeface="Arial" panose="020B0604020202020204" pitchFamily="34" charset="0"/>
                  </a:rPr>
                  <a:t> Tam giác SBC cân tại S.</a:t>
                </a:r>
              </a:p>
            </p:txBody>
          </p:sp>
        </mc:Choice>
        <mc:Fallback xmlns="">
          <p:sp>
            <p:nvSpPr>
              <p:cNvPr id="5" name="Rectangle 4"/>
              <p:cNvSpPr>
                <a:spLocks noRot="1" noChangeAspect="1" noMove="1" noResize="1" noEditPoints="1" noAdjustHandles="1" noChangeArrowheads="1" noChangeShapeType="1" noTextEdit="1"/>
              </p:cNvSpPr>
              <p:nvPr/>
            </p:nvSpPr>
            <p:spPr>
              <a:xfrm>
                <a:off x="4231848" y="1181277"/>
                <a:ext cx="3621024" cy="3132524"/>
              </a:xfrm>
              <a:prstGeom prst="rect">
                <a:avLst/>
              </a:prstGeom>
              <a:blipFill>
                <a:blip r:embed="rId6"/>
                <a:stretch>
                  <a:fillRect l="-1515" r="-337" b="-584"/>
                </a:stretch>
              </a:blipFill>
            </p:spPr>
            <p:txBody>
              <a:bodyPr/>
              <a:lstStyle/>
              <a:p>
                <a:r>
                  <a:rPr lang="en-US">
                    <a:noFill/>
                  </a:rPr>
                  <a:t> </a:t>
                </a:r>
              </a:p>
            </p:txBody>
          </p:sp>
        </mc:Fallback>
      </mc:AlternateContent>
    </p:spTree>
    <p:extLst>
      <p:ext uri="{BB962C8B-B14F-4D97-AF65-F5344CB8AC3E}">
        <p14:creationId xmlns:p14="http://schemas.microsoft.com/office/powerpoint/2010/main" val="1356258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grpSp>
        <p:nvGrpSpPr>
          <p:cNvPr id="1558" name="Google Shape;1558;p53"/>
          <p:cNvGrpSpPr/>
          <p:nvPr/>
        </p:nvGrpSpPr>
        <p:grpSpPr>
          <a:xfrm rot="20796680">
            <a:off x="77752" y="169648"/>
            <a:ext cx="1566931" cy="855486"/>
            <a:chOff x="4509" y="351246"/>
            <a:chExt cx="1566931" cy="855486"/>
          </a:xfrm>
        </p:grpSpPr>
        <p:sp>
          <p:nvSpPr>
            <p:cNvPr id="1559" name="Google Shape;1559;p53"/>
            <p:cNvSpPr/>
            <p:nvPr/>
          </p:nvSpPr>
          <p:spPr>
            <a:xfrm rot="9227968">
              <a:off x="48872" y="767835"/>
              <a:ext cx="562299" cy="3318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53"/>
            <p:cNvSpPr/>
            <p:nvPr/>
          </p:nvSpPr>
          <p:spPr>
            <a:xfrm rot="9227968">
              <a:off x="399410" y="610079"/>
              <a:ext cx="411239" cy="137977"/>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53"/>
            <p:cNvSpPr/>
            <p:nvPr/>
          </p:nvSpPr>
          <p:spPr>
            <a:xfrm rot="9227968">
              <a:off x="99316" y="914627"/>
              <a:ext cx="128512" cy="159318"/>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53"/>
            <p:cNvSpPr/>
            <p:nvPr/>
          </p:nvSpPr>
          <p:spPr>
            <a:xfrm rot="9227968">
              <a:off x="785421" y="718095"/>
              <a:ext cx="614818" cy="175742"/>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53"/>
            <p:cNvSpPr/>
            <p:nvPr/>
          </p:nvSpPr>
          <p:spPr>
            <a:xfrm rot="9227968">
              <a:off x="527160" y="552973"/>
              <a:ext cx="1007313" cy="401868"/>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p:cNvPicPr>
            <a:picLocks noChangeAspect="1"/>
          </p:cNvPicPr>
          <p:nvPr/>
        </p:nvPicPr>
        <p:blipFill>
          <a:blip r:embed="rId3"/>
          <a:stretch>
            <a:fillRect/>
          </a:stretch>
        </p:blipFill>
        <p:spPr>
          <a:xfrm>
            <a:off x="7790688" y="476589"/>
            <a:ext cx="820818" cy="368319"/>
          </a:xfrm>
          <a:prstGeom prst="rect">
            <a:avLst/>
          </a:prstGeom>
        </p:spPr>
      </p:pic>
      <p:pic>
        <p:nvPicPr>
          <p:cNvPr id="9" name="Picture 8"/>
          <p:cNvPicPr>
            <a:picLocks noChangeAspect="1"/>
          </p:cNvPicPr>
          <p:nvPr/>
        </p:nvPicPr>
        <p:blipFill>
          <a:blip r:embed="rId4"/>
          <a:stretch>
            <a:fillRect/>
          </a:stretch>
        </p:blipFill>
        <p:spPr>
          <a:xfrm rot="20628694">
            <a:off x="8246951" y="4169208"/>
            <a:ext cx="772035" cy="776523"/>
          </a:xfrm>
          <a:prstGeom prst="rect">
            <a:avLst/>
          </a:prstGeom>
        </p:spPr>
      </p:pic>
      <p:sp>
        <p:nvSpPr>
          <p:cNvPr id="20" name="Google Shape;3331;p61"/>
          <p:cNvSpPr txBox="1"/>
          <p:nvPr/>
        </p:nvSpPr>
        <p:spPr>
          <a:xfrm flipH="1">
            <a:off x="3247710" y="519810"/>
            <a:ext cx="2607380"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algn="ctr">
              <a:lnSpc>
                <a:spcPct val="150000"/>
              </a:lnSpc>
              <a:buClrTx/>
              <a:buFontTx/>
              <a:buNone/>
              <a:defRPr/>
            </a:pPr>
            <a:r>
              <a:rPr lang="fr-FR" sz="2000" b="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 7.6 (SGK – tr.36)</a:t>
            </a:r>
            <a:endParaRPr lang="en-US" sz="200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1" name="Rectangle 20"/>
          <p:cNvSpPr/>
          <p:nvPr/>
        </p:nvSpPr>
        <p:spPr>
          <a:xfrm>
            <a:off x="469832" y="1056966"/>
            <a:ext cx="8163136" cy="872034"/>
          </a:xfrm>
          <a:prstGeom prst="rect">
            <a:avLst/>
          </a:prstGeom>
        </p:spPr>
        <p:txBody>
          <a:bodyPr wrap="square">
            <a:spAutoFit/>
          </a:bodyPr>
          <a:lstStyle/>
          <a:p>
            <a:pPr lvl="0" algn="just">
              <a:lnSpc>
                <a:spcPct val="150000"/>
              </a:lnSpc>
              <a:buClrTx/>
              <a:defRPr/>
            </a:pPr>
            <a:r>
              <a:rPr lang="en-US" sz="1800">
                <a:solidFill>
                  <a:sysClr val="windowText" lastClr="000000"/>
                </a:solidFill>
              </a:rPr>
              <a:t>Cho hình chóp S.ABCD có đáy ABCD là hình chữ nhật và SA ⊥ (ABCD). Chứng minh rằng các mặt bên của hình chóp S.ABCD là các tam giác vuông.</a:t>
            </a:r>
          </a:p>
        </p:txBody>
      </p:sp>
      <p:sp>
        <p:nvSpPr>
          <p:cNvPr id="22" name="Rectangle 21"/>
          <p:cNvSpPr/>
          <p:nvPr/>
        </p:nvSpPr>
        <p:spPr>
          <a:xfrm>
            <a:off x="4229036" y="2002152"/>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11" name="Picture 10"/>
          <p:cNvPicPr>
            <a:picLocks noChangeAspect="1"/>
          </p:cNvPicPr>
          <p:nvPr/>
        </p:nvPicPr>
        <p:blipFill>
          <a:blip r:embed="rId5">
            <a:biLevel thresh="75000"/>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60107" y="2141058"/>
            <a:ext cx="1972110" cy="2616065"/>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3412302" y="2462863"/>
                <a:ext cx="5093208" cy="2241639"/>
              </a:xfrm>
              <a:prstGeom prst="rect">
                <a:avLst/>
              </a:prstGeom>
            </p:spPr>
            <p:txBody>
              <a:bodyPr wrap="square">
                <a:spAutoFit/>
              </a:bodyPr>
              <a:lstStyle/>
              <a:p>
                <a:pPr algn="just">
                  <a:lnSpc>
                    <a:spcPct val="150000"/>
                  </a:lnSpc>
                  <a:spcBef>
                    <a:spcPts val="600"/>
                  </a:spcBef>
                  <a:spcAft>
                    <a:spcPts val="800"/>
                  </a:spcAft>
                </a:pPr>
                <a:r>
                  <a:rPr lang="en-US" sz="1800" kern="10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𝐵𝐶</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𝐴𝐵</m:t>
                    </m:r>
                  </m:oMath>
                </a14:m>
                <a:r>
                  <a:rPr lang="en-US" sz="1800" kern="1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𝐵𝐶</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𝑆𝐴</m:t>
                    </m:r>
                  </m:oMath>
                </a14:m>
                <a:r>
                  <a:rPr lang="en-US" sz="1800" kern="1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𝐴𝐵</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𝑆𝐴</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m:t>
                        </m:r>
                      </m:e>
                    </m:d>
                  </m:oMath>
                </a14:m>
                <a:endParaRPr lang="en-US" sz="1800" kern="100">
                  <a:effectLst/>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𝐵𝐶</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𝑆𝐴𝐵</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𝑆𝐵</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𝑆𝐴𝐵</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𝐵𝐶</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𝑆𝐵</m:t>
                      </m:r>
                    </m:oMath>
                  </m:oMathPara>
                </a14:m>
                <a:endParaRPr lang="en-US" sz="1800" kern="1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r>
                  <a:rPr lang="en-US" sz="1800" kern="1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𝐶𝐷</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𝐴𝐷</m:t>
                    </m:r>
                  </m:oMath>
                </a14:m>
                <a:r>
                  <a:rPr lang="en-US" sz="1800" kern="1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𝐶𝐷</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𝐴𝐷</m:t>
                    </m:r>
                  </m:oMath>
                </a14:m>
                <a:r>
                  <a:rPr lang="en-US" sz="1800" kern="1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𝐴𝐷</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𝑆𝐴</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m:t>
                        </m:r>
                      </m:e>
                    </m:d>
                  </m:oMath>
                </a14:m>
                <a:endParaRPr lang="en-US" sz="1800" i="1" kern="100">
                  <a:effectLst/>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𝐶𝐷</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𝑆𝐴𝐷</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𝑆𝐷</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𝑆𝐴𝐷</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𝐶𝐷</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𝑆𝐷</m:t>
                      </m:r>
                    </m:oMath>
                  </m:oMathPara>
                </a14:m>
                <a:endParaRPr lang="en-US" sz="1800" kern="1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3412302" y="2462863"/>
                <a:ext cx="5093208" cy="2241639"/>
              </a:xfrm>
              <a:prstGeom prst="rect">
                <a:avLst/>
              </a:prstGeom>
              <a:blipFill>
                <a:blip r:embed="rId7"/>
                <a:stretch>
                  <a:fillRect l="-107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down)">
                                      <p:cBhvr>
                                        <p:cTn id="25" dur="500"/>
                                        <p:tgtEl>
                                          <p:spTgt spid="1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2">
                                            <p:txEl>
                                              <p:pRg st="1" end="1"/>
                                            </p:txEl>
                                          </p:spTgt>
                                        </p:tgtEl>
                                        <p:attrNameLst>
                                          <p:attrName>style.visibility</p:attrName>
                                        </p:attrNameLst>
                                      </p:cBhvr>
                                      <p:to>
                                        <p:strVal val="visible"/>
                                      </p:to>
                                    </p:set>
                                    <p:animEffect transition="in" filter="wipe(left)">
                                      <p:cBhvr>
                                        <p:cTn id="30" dur="500"/>
                                        <p:tgtEl>
                                          <p:spTgt spid="12">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2">
                                            <p:txEl>
                                              <p:pRg st="2" end="2"/>
                                            </p:txEl>
                                          </p:spTgt>
                                        </p:tgtEl>
                                        <p:attrNameLst>
                                          <p:attrName>style.visibility</p:attrName>
                                        </p:attrNameLst>
                                      </p:cBhvr>
                                      <p:to>
                                        <p:strVal val="visible"/>
                                      </p:to>
                                    </p:set>
                                    <p:animEffect transition="in" filter="wipe(down)">
                                      <p:cBhvr>
                                        <p:cTn id="35" dur="500"/>
                                        <p:tgtEl>
                                          <p:spTgt spid="12">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2">
                                            <p:txEl>
                                              <p:pRg st="3" end="3"/>
                                            </p:txEl>
                                          </p:spTgt>
                                        </p:tgtEl>
                                        <p:attrNameLst>
                                          <p:attrName>style.visibility</p:attrName>
                                        </p:attrNameLst>
                                      </p:cBhvr>
                                      <p:to>
                                        <p:strVal val="visible"/>
                                      </p:to>
                                    </p:set>
                                    <p:animEffect transition="in" filter="wipe(left)">
                                      <p:cBhvr>
                                        <p:cTn id="40"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grpSp>
        <p:nvGrpSpPr>
          <p:cNvPr id="1558" name="Google Shape;1558;p53"/>
          <p:cNvGrpSpPr/>
          <p:nvPr/>
        </p:nvGrpSpPr>
        <p:grpSpPr>
          <a:xfrm rot="20796680">
            <a:off x="77752" y="169648"/>
            <a:ext cx="1566931" cy="855486"/>
            <a:chOff x="4509" y="351246"/>
            <a:chExt cx="1566931" cy="855486"/>
          </a:xfrm>
        </p:grpSpPr>
        <p:sp>
          <p:nvSpPr>
            <p:cNvPr id="1559" name="Google Shape;1559;p53"/>
            <p:cNvSpPr/>
            <p:nvPr/>
          </p:nvSpPr>
          <p:spPr>
            <a:xfrm rot="9227968">
              <a:off x="48872" y="767835"/>
              <a:ext cx="562299" cy="3318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0" name="Google Shape;1560;p53"/>
            <p:cNvSpPr/>
            <p:nvPr/>
          </p:nvSpPr>
          <p:spPr>
            <a:xfrm rot="9227968">
              <a:off x="399410" y="610079"/>
              <a:ext cx="411239" cy="137977"/>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1" name="Google Shape;1561;p53"/>
            <p:cNvSpPr/>
            <p:nvPr/>
          </p:nvSpPr>
          <p:spPr>
            <a:xfrm rot="9227968">
              <a:off x="99316" y="914627"/>
              <a:ext cx="128512" cy="159318"/>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2" name="Google Shape;1562;p53"/>
            <p:cNvSpPr/>
            <p:nvPr/>
          </p:nvSpPr>
          <p:spPr>
            <a:xfrm rot="9227968">
              <a:off x="785421" y="718095"/>
              <a:ext cx="614818" cy="175742"/>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3" name="Google Shape;1563;p53"/>
            <p:cNvSpPr/>
            <p:nvPr/>
          </p:nvSpPr>
          <p:spPr>
            <a:xfrm rot="9227968">
              <a:off x="527160" y="552973"/>
              <a:ext cx="1007313" cy="401868"/>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5" name="Picture 4"/>
          <p:cNvPicPr>
            <a:picLocks noChangeAspect="1"/>
          </p:cNvPicPr>
          <p:nvPr/>
        </p:nvPicPr>
        <p:blipFill>
          <a:blip r:embed="rId3"/>
          <a:stretch>
            <a:fillRect/>
          </a:stretch>
        </p:blipFill>
        <p:spPr>
          <a:xfrm>
            <a:off x="7790688" y="476589"/>
            <a:ext cx="820818" cy="368319"/>
          </a:xfrm>
          <a:prstGeom prst="rect">
            <a:avLst/>
          </a:prstGeom>
        </p:spPr>
      </p:pic>
      <p:pic>
        <p:nvPicPr>
          <p:cNvPr id="9" name="Picture 8"/>
          <p:cNvPicPr>
            <a:picLocks noChangeAspect="1"/>
          </p:cNvPicPr>
          <p:nvPr/>
        </p:nvPicPr>
        <p:blipFill>
          <a:blip r:embed="rId4"/>
          <a:stretch>
            <a:fillRect/>
          </a:stretch>
        </p:blipFill>
        <p:spPr>
          <a:xfrm rot="20628694">
            <a:off x="8017937" y="4160064"/>
            <a:ext cx="772035" cy="776523"/>
          </a:xfrm>
          <a:prstGeom prst="rect">
            <a:avLst/>
          </a:prstGeom>
        </p:spPr>
      </p:pic>
      <p:sp>
        <p:nvSpPr>
          <p:cNvPr id="22" name="Rectangle 21"/>
          <p:cNvSpPr/>
          <p:nvPr/>
        </p:nvSpPr>
        <p:spPr>
          <a:xfrm>
            <a:off x="1581143" y="652547"/>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11" name="Picture 10"/>
          <p:cNvPicPr>
            <a:picLocks noChangeAspect="1"/>
          </p:cNvPicPr>
          <p:nvPr/>
        </p:nvPicPr>
        <p:blipFill>
          <a:blip r:embed="rId5">
            <a:biLevel thresh="75000"/>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154890" y="1355672"/>
            <a:ext cx="2502435" cy="3319557"/>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4139934" y="899836"/>
                <a:ext cx="3934218" cy="3775393"/>
              </a:xfrm>
              <a:prstGeom prst="rect">
                <a:avLst/>
              </a:prstGeom>
            </p:spPr>
            <p:txBody>
              <a:bodyPr wrap="square">
                <a:spAutoFit/>
              </a:bodyPr>
              <a:lstStyle/>
              <a:p>
                <a:pPr marL="285750" marR="0" lvl="0" indent="-285750" algn="l" defTabSz="914400" rtl="0" eaLnBrk="1" fontAlgn="auto" latinLnBrk="0" hangingPunct="1">
                  <a:lnSpc>
                    <a:spcPct val="150000"/>
                  </a:lnSpc>
                  <a:spcBef>
                    <a:spcPts val="200"/>
                  </a:spcBef>
                  <a:spcAft>
                    <a:spcPts val="200"/>
                  </a:spcAft>
                  <a:buClr>
                    <a:srgbClr val="000000"/>
                  </a:buClr>
                  <a:buSzTx/>
                  <a:buFontTx/>
                  <a:buChar char="-"/>
                  <a:tabLst/>
                  <a:defRPr/>
                </a:pPr>
                <a:r>
                  <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Xét tam giác SAB có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𝑆𝐴</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𝐴𝐵</m:t>
                    </m:r>
                  </m:oMath>
                </a14:m>
                <a:endPar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200"/>
                  </a:spcBef>
                  <a:spcAft>
                    <a:spcPts val="200"/>
                  </a:spcAft>
                  <a:buClr>
                    <a:srgbClr val="000000"/>
                  </a:buClr>
                  <a:buSzTx/>
                  <a:buFont typeface="Arial"/>
                  <a:buNone/>
                  <a:tabLst/>
                  <a:defRPr/>
                </a:pPr>
                <a14:m>
                  <m:oMath xmlns:m="http://schemas.openxmlformats.org/officeDocument/2006/math">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a14:m>
                <a:r>
                  <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Tam giác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𝑆𝐴𝐵</m:t>
                    </m:r>
                  </m:oMath>
                </a14:m>
                <a:r>
                  <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vuông tại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m:t>
                    </m:r>
                  </m:oMath>
                </a14:m>
                <a:r>
                  <a:rPr kumimoji="0" lang="en-US" sz="1800" b="0" i="0" u="none" strike="noStrike" kern="100" cap="none" spc="0" normalizeH="0" baseline="0" noProof="0">
                    <a:ln>
                      <a:noFill/>
                    </a:ln>
                    <a:solidFill>
                      <a:srgbClr val="000000"/>
                    </a:solidFill>
                    <a:effectLst/>
                    <a:uLnTx/>
                    <a:uFillTx/>
                    <a:latin typeface="Arial" panose="020B0604020202020204" pitchFamily="34" charset="0"/>
                    <a:ea typeface="Malgun Gothic" panose="020B0503020000020004" pitchFamily="34" charset="-127"/>
                    <a:cs typeface="Arial" panose="020B0604020202020204" pitchFamily="34" charset="0"/>
                    <a:sym typeface="Arial"/>
                  </a:rPr>
                  <a:t>.</a:t>
                </a:r>
                <a:endPar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a:p>
                <a:pPr marL="285750" marR="0" lvl="0" indent="-285750" algn="l" defTabSz="914400" rtl="0" eaLnBrk="1" fontAlgn="auto" latinLnBrk="0" hangingPunct="1">
                  <a:lnSpc>
                    <a:spcPct val="150000"/>
                  </a:lnSpc>
                  <a:spcBef>
                    <a:spcPts val="200"/>
                  </a:spcBef>
                  <a:spcAft>
                    <a:spcPts val="200"/>
                  </a:spcAft>
                  <a:buClr>
                    <a:srgbClr val="000000"/>
                  </a:buClr>
                  <a:buSzTx/>
                  <a:buFontTx/>
                  <a:buChar char="-"/>
                  <a:tabLst/>
                  <a:defRPr/>
                </a:pPr>
                <a:r>
                  <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Xét tam giác SBC có</a:t>
                </a:r>
                <a:r>
                  <a:rPr kumimoji="0" lang="en-US" sz="1800" b="0" i="1"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𝑆𝐵</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𝐵𝐶</m:t>
                    </m:r>
                  </m:oMath>
                </a14:m>
                <a:endPar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200"/>
                  </a:spcBef>
                  <a:spcAft>
                    <a:spcPts val="200"/>
                  </a:spcAft>
                  <a:buClr>
                    <a:srgbClr val="000000"/>
                  </a:buClr>
                  <a:buSzTx/>
                  <a:buFont typeface="Arial"/>
                  <a:buNone/>
                  <a:tabLst/>
                  <a:defRPr/>
                </a:pPr>
                <a14:m>
                  <m:oMath xmlns:m="http://schemas.openxmlformats.org/officeDocument/2006/math">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m:rPr>
                        <m:nor/>
                      </m:rPr>
                      <a:rPr kumimoji="0" lang="en-US" sz="1800" b="0" i="1"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m:t> </m:t>
                    </m:r>
                  </m:oMath>
                </a14:m>
                <a:r>
                  <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Tam giác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𝑆𝐵𝐶</m:t>
                    </m:r>
                  </m:oMath>
                </a14:m>
                <a:r>
                  <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vuông tại</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𝐵</m:t>
                    </m:r>
                  </m:oMath>
                </a14:m>
                <a:r>
                  <a:rPr kumimoji="0" lang="en-US" sz="1800" b="0" i="0" u="none" strike="noStrike" kern="100" cap="none" spc="0" normalizeH="0" baseline="0" noProof="0">
                    <a:ln>
                      <a:noFill/>
                    </a:ln>
                    <a:solidFill>
                      <a:srgbClr val="000000"/>
                    </a:solidFill>
                    <a:effectLst/>
                    <a:uLnTx/>
                    <a:uFillTx/>
                    <a:latin typeface="Arial" panose="020B0604020202020204" pitchFamily="34" charset="0"/>
                    <a:ea typeface="Malgun Gothic" panose="020B0503020000020004" pitchFamily="34" charset="-127"/>
                    <a:cs typeface="Arial" panose="020B0604020202020204" pitchFamily="34" charset="0"/>
                    <a:sym typeface="Arial"/>
                  </a:rPr>
                  <a:t>.</a:t>
                </a:r>
                <a:endPar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a:p>
                <a:pPr marL="285750" marR="0" lvl="0" indent="-285750" algn="l" defTabSz="914400" rtl="0" eaLnBrk="1" fontAlgn="auto" latinLnBrk="0" hangingPunct="1">
                  <a:lnSpc>
                    <a:spcPct val="150000"/>
                  </a:lnSpc>
                  <a:spcBef>
                    <a:spcPts val="200"/>
                  </a:spcBef>
                  <a:spcAft>
                    <a:spcPts val="200"/>
                  </a:spcAft>
                  <a:buClr>
                    <a:srgbClr val="000000"/>
                  </a:buClr>
                  <a:buSzTx/>
                  <a:buFontTx/>
                  <a:buChar char="-"/>
                  <a:tabLst/>
                  <a:defRPr/>
                </a:pPr>
                <a:r>
                  <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Xét tam giác SCD có</a:t>
                </a:r>
                <a:r>
                  <a:rPr kumimoji="0" lang="en-US" sz="1800" b="0" i="1"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𝑆𝐷</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𝐶𝐷</m:t>
                    </m:r>
                  </m:oMath>
                </a14:m>
                <a:endPar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200"/>
                  </a:spcBef>
                  <a:spcAft>
                    <a:spcPts val="200"/>
                  </a:spcAft>
                  <a:buClr>
                    <a:srgbClr val="000000"/>
                  </a:buClr>
                  <a:buSzTx/>
                  <a:buFont typeface="Arial"/>
                  <a:buNone/>
                  <a:tabLst/>
                  <a:defRPr/>
                </a:pPr>
                <a14:m>
                  <m:oMath xmlns:m="http://schemas.openxmlformats.org/officeDocument/2006/math">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m:rPr>
                        <m:nor/>
                      </m:rPr>
                      <a:rPr kumimoji="0" lang="en-US" sz="1800" b="0" i="1"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m:t> </m:t>
                    </m:r>
                  </m:oMath>
                </a14:m>
                <a:r>
                  <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Tam giác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𝑆𝐶𝐷</m:t>
                    </m:r>
                  </m:oMath>
                </a14:m>
                <a:r>
                  <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vuông tại</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𝐷</m:t>
                    </m:r>
                  </m:oMath>
                </a14:m>
                <a:r>
                  <a:rPr kumimoji="0" lang="en-US" sz="1800" b="0" i="0" u="none" strike="noStrike" kern="100" cap="none" spc="0" normalizeH="0" baseline="0" noProof="0">
                    <a:ln>
                      <a:noFill/>
                    </a:ln>
                    <a:solidFill>
                      <a:srgbClr val="000000"/>
                    </a:solidFill>
                    <a:effectLst/>
                    <a:uLnTx/>
                    <a:uFillTx/>
                    <a:latin typeface="Arial" panose="020B0604020202020204" pitchFamily="34" charset="0"/>
                    <a:ea typeface="Malgun Gothic" panose="020B0503020000020004" pitchFamily="34" charset="-127"/>
                    <a:cs typeface="Arial" panose="020B0604020202020204" pitchFamily="34" charset="0"/>
                    <a:sym typeface="Arial"/>
                  </a:rPr>
                  <a:t>.</a:t>
                </a:r>
                <a:endPar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a:p>
                <a:pPr marL="285750" marR="0" lvl="0" indent="-285750" algn="l" defTabSz="914400" rtl="0" eaLnBrk="1" fontAlgn="auto" latinLnBrk="0" hangingPunct="1">
                  <a:lnSpc>
                    <a:spcPct val="150000"/>
                  </a:lnSpc>
                  <a:spcBef>
                    <a:spcPts val="200"/>
                  </a:spcBef>
                  <a:spcAft>
                    <a:spcPts val="200"/>
                  </a:spcAft>
                  <a:buClr>
                    <a:srgbClr val="000000"/>
                  </a:buClr>
                  <a:buSzTx/>
                  <a:buFontTx/>
                  <a:buChar char="-"/>
                  <a:tabLst/>
                  <a:defRPr/>
                </a:pPr>
                <a:r>
                  <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Xét tam giác SAD có</a:t>
                </a:r>
                <a:r>
                  <a:rPr kumimoji="0" lang="en-US" sz="1800" b="0" i="1"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𝑆𝐴</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𝐴𝐷</m:t>
                    </m:r>
                  </m:oMath>
                </a14:m>
                <a:endPar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200"/>
                  </a:spcBef>
                  <a:spcAft>
                    <a:spcPts val="200"/>
                  </a:spcAft>
                  <a:buClr>
                    <a:srgbClr val="000000"/>
                  </a:buClr>
                  <a:buSzTx/>
                  <a:buFont typeface="Arial"/>
                  <a:buNone/>
                  <a:tabLst/>
                  <a:defRPr/>
                </a:pPr>
                <a14:m>
                  <m:oMath xmlns:m="http://schemas.openxmlformats.org/officeDocument/2006/math">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m:rPr>
                        <m:nor/>
                      </m:rPr>
                      <a:rPr kumimoji="0" lang="en-US" sz="1800" b="0" i="1"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m:t> </m:t>
                    </m:r>
                  </m:oMath>
                </a14:m>
                <a:r>
                  <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Tam giác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𝑆𝐴𝐷</m:t>
                    </m:r>
                  </m:oMath>
                </a14:m>
                <a:r>
                  <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vuông tại</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m:t>
                    </m:r>
                  </m:oMath>
                </a14:m>
                <a:r>
                  <a:rPr kumimoji="0" lang="en-US" sz="1800" b="0" i="0" u="none" strike="noStrike" kern="100" cap="none" spc="0" normalizeH="0" baseline="0" noProof="0">
                    <a:ln>
                      <a:noFill/>
                    </a:ln>
                    <a:solidFill>
                      <a:srgbClr val="000000"/>
                    </a:solidFill>
                    <a:effectLst/>
                    <a:uLnTx/>
                    <a:uFillTx/>
                    <a:latin typeface="Arial" panose="020B0604020202020204" pitchFamily="34" charset="0"/>
                    <a:ea typeface="Malgun Gothic" panose="020B0503020000020004" pitchFamily="34" charset="-127"/>
                    <a:cs typeface="Arial" panose="020B0604020202020204" pitchFamily="34" charset="0"/>
                    <a:sym typeface="Arial"/>
                  </a:rPr>
                  <a:t>.</a:t>
                </a:r>
                <a:endPar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12" name="Rectangle 11"/>
              <p:cNvSpPr>
                <a:spLocks noRot="1" noChangeAspect="1" noMove="1" noResize="1" noEditPoints="1" noAdjustHandles="1" noChangeArrowheads="1" noChangeShapeType="1" noTextEdit="1"/>
              </p:cNvSpPr>
              <p:nvPr/>
            </p:nvSpPr>
            <p:spPr>
              <a:xfrm>
                <a:off x="4139934" y="899836"/>
                <a:ext cx="3934218" cy="3775393"/>
              </a:xfrm>
              <a:prstGeom prst="rect">
                <a:avLst/>
              </a:prstGeom>
              <a:blipFill>
                <a:blip r:embed="rId7"/>
                <a:stretch>
                  <a:fillRect l="-929" b="-323"/>
                </a:stretch>
              </a:blipFill>
            </p:spPr>
            <p:txBody>
              <a:bodyPr/>
              <a:lstStyle/>
              <a:p>
                <a:r>
                  <a:rPr lang="en-US">
                    <a:noFill/>
                  </a:rPr>
                  <a:t> </a:t>
                </a:r>
              </a:p>
            </p:txBody>
          </p:sp>
        </mc:Fallback>
      </mc:AlternateContent>
    </p:spTree>
    <p:extLst>
      <p:ext uri="{BB962C8B-B14F-4D97-AF65-F5344CB8AC3E}">
        <p14:creationId xmlns:p14="http://schemas.microsoft.com/office/powerpoint/2010/main" val="4162607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wipe(down)">
                                      <p:cBhvr>
                                        <p:cTn id="15" dur="500"/>
                                        <p:tgtEl>
                                          <p:spTgt spid="1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wipe(left)">
                                      <p:cBhvr>
                                        <p:cTn id="20" dur="500"/>
                                        <p:tgtEl>
                                          <p:spTgt spid="1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animEffect transition="in" filter="fade">
                                      <p:cBhvr>
                                        <p:cTn id="25" dur="500"/>
                                        <p:tgtEl>
                                          <p:spTgt spid="1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2">
                                            <p:txEl>
                                              <p:pRg st="3" end="3"/>
                                            </p:txEl>
                                          </p:spTgt>
                                        </p:tgtEl>
                                        <p:attrNameLst>
                                          <p:attrName>style.visibility</p:attrName>
                                        </p:attrNameLst>
                                      </p:cBhvr>
                                      <p:to>
                                        <p:strVal val="visible"/>
                                      </p:to>
                                    </p:set>
                                    <p:animEffect transition="in" filter="wipe(down)">
                                      <p:cBhvr>
                                        <p:cTn id="30" dur="500"/>
                                        <p:tgtEl>
                                          <p:spTgt spid="1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2">
                                            <p:txEl>
                                              <p:pRg st="4" end="4"/>
                                            </p:txEl>
                                          </p:spTgt>
                                        </p:tgtEl>
                                        <p:attrNameLst>
                                          <p:attrName>style.visibility</p:attrName>
                                        </p:attrNameLst>
                                      </p:cBhvr>
                                      <p:to>
                                        <p:strVal val="visible"/>
                                      </p:to>
                                    </p:set>
                                    <p:animEffect transition="in" filter="randombar(horizontal)">
                                      <p:cBhvr>
                                        <p:cTn id="35" dur="500"/>
                                        <p:tgtEl>
                                          <p:spTgt spid="1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2">
                                            <p:txEl>
                                              <p:pRg st="5" end="5"/>
                                            </p:txEl>
                                          </p:spTgt>
                                        </p:tgtEl>
                                        <p:attrNameLst>
                                          <p:attrName>style.visibility</p:attrName>
                                        </p:attrNameLst>
                                      </p:cBhvr>
                                      <p:to>
                                        <p:strVal val="visible"/>
                                      </p:to>
                                    </p:set>
                                    <p:animEffect transition="in" filter="wipe(left)">
                                      <p:cBhvr>
                                        <p:cTn id="40" dur="500"/>
                                        <p:tgtEl>
                                          <p:spTgt spid="12">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xEl>
                                              <p:pRg st="6" end="6"/>
                                            </p:txEl>
                                          </p:spTgt>
                                        </p:tgtEl>
                                        <p:attrNameLst>
                                          <p:attrName>style.visibility</p:attrName>
                                        </p:attrNameLst>
                                      </p:cBhvr>
                                      <p:to>
                                        <p:strVal val="visible"/>
                                      </p:to>
                                    </p:set>
                                    <p:animEffect transition="in" filter="fade">
                                      <p:cBhvr>
                                        <p:cTn id="45" dur="500"/>
                                        <p:tgtEl>
                                          <p:spTgt spid="12">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2">
                                            <p:txEl>
                                              <p:pRg st="7" end="7"/>
                                            </p:txEl>
                                          </p:spTgt>
                                        </p:tgtEl>
                                        <p:attrNameLst>
                                          <p:attrName>style.visibility</p:attrName>
                                        </p:attrNameLst>
                                      </p:cBhvr>
                                      <p:to>
                                        <p:strVal val="visible"/>
                                      </p:to>
                                    </p:set>
                                    <p:animEffect transition="in" filter="wipe(down)">
                                      <p:cBhvr>
                                        <p:cTn id="50"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5" name="Rectangle 4"/>
          <p:cNvSpPr/>
          <p:nvPr/>
        </p:nvSpPr>
        <p:spPr>
          <a:xfrm>
            <a:off x="3905143" y="380207"/>
            <a:ext cx="1095172" cy="537391"/>
          </a:xfrm>
          <a:prstGeom prst="rect">
            <a:avLst/>
          </a:prstGeom>
        </p:spPr>
        <p:txBody>
          <a:bodyPr wrap="none">
            <a:spAutoFit/>
          </a:bodyPr>
          <a:lstStyle/>
          <a:p>
            <a:pPr marL="342900" indent="-342900" algn="just">
              <a:lnSpc>
                <a:spcPct val="150000"/>
              </a:lnSpc>
              <a:spcBef>
                <a:spcPts val="600"/>
              </a:spcBef>
              <a:spcAft>
                <a:spcPts val="600"/>
              </a:spcAft>
              <a:buClr>
                <a:srgbClr val="C00000"/>
              </a:buClr>
              <a:buFont typeface="Wingdings" panose="05000000000000000000" pitchFamily="2" charset="2"/>
              <a:buChar char="q"/>
            </a:pPr>
            <a:r>
              <a:rPr lang="en-US" sz="2200" b="1">
                <a:solidFill>
                  <a:srgbClr val="C00000"/>
                </a:solidFill>
                <a:latin typeface="+mn-lt"/>
                <a:ea typeface="Dotum" panose="020B0600000101010101" pitchFamily="34" charset="-127"/>
                <a:cs typeface="Times New Roman" panose="02020603050405020304" pitchFamily="18" charset="0"/>
              </a:rPr>
              <a:t>HĐ1</a:t>
            </a:r>
            <a:endParaRPr lang="en-US" sz="2200">
              <a:solidFill>
                <a:srgbClr val="C00000"/>
              </a:solidFill>
              <a:effectLst/>
              <a:latin typeface="+mn-lt"/>
              <a:ea typeface="Arial" panose="020B0604020202020204" pitchFamily="34" charset="0"/>
              <a:cs typeface="Times New Roman" panose="02020603050405020304" pitchFamily="18" charset="0"/>
            </a:endParaRPr>
          </a:p>
        </p:txBody>
      </p:sp>
      <p:sp>
        <p:nvSpPr>
          <p:cNvPr id="6" name="Rectangle 1"/>
          <p:cNvSpPr>
            <a:spLocks noChangeArrowheads="1"/>
          </p:cNvSpPr>
          <p:nvPr/>
        </p:nvSpPr>
        <p:spPr bwMode="auto">
          <a:xfrm>
            <a:off x="2646789" y="917598"/>
            <a:ext cx="5892911"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Tx/>
            </a:pPr>
            <a:r>
              <a:rPr lang="vi-VN" altLang="en-US" sz="1900">
                <a:solidFill>
                  <a:srgbClr val="000000"/>
                </a:solidFill>
                <a:ea typeface="Open Sans"/>
              </a:rPr>
              <a:t>Đối với cánh cửa như trong Hình 7.10, khi đóng – mở cánh cửa, ta coi mép dưới BC của cánh cửa luôn sát sàn nhà (khe hở không đáng kể).</a:t>
            </a:r>
            <a:endParaRPr lang="en-US" altLang="en-US" sz="1900">
              <a:solidFill>
                <a:srgbClr val="000000"/>
              </a:solidFill>
              <a:ea typeface="Open Sans"/>
            </a:endParaRPr>
          </a:p>
          <a:p>
            <a:pPr lvl="0" algn="just">
              <a:lnSpc>
                <a:spcPct val="150000"/>
              </a:lnSpc>
              <a:buClrTx/>
            </a:pPr>
            <a:r>
              <a:rPr lang="vi-VN" altLang="en-US" sz="1900">
                <a:solidFill>
                  <a:srgbClr val="000000"/>
                </a:solidFill>
                <a:ea typeface="Open Sans"/>
              </a:rPr>
              <a:t>a) Từ quan sát trên, hãy giải thích vì sao đường thẳng AB vuông góc với mọi đường thẳng đi qua B trên sàn nhà.</a:t>
            </a:r>
          </a:p>
          <a:p>
            <a:pPr lvl="0" algn="just">
              <a:lnSpc>
                <a:spcPct val="150000"/>
              </a:lnSpc>
              <a:buClrTx/>
            </a:pPr>
            <a:r>
              <a:rPr lang="vi-VN" altLang="en-US" sz="1900">
                <a:solidFill>
                  <a:srgbClr val="000000"/>
                </a:solidFill>
                <a:ea typeface="Open Sans"/>
              </a:rPr>
              <a:t>b) Giải thích vì sao đường thẳng AB vuông góc với mọi đường thẳng trên sàn nhà.</a:t>
            </a:r>
          </a:p>
        </p:txBody>
      </p:sp>
      <p:sp>
        <p:nvSpPr>
          <p:cNvPr id="2" name="Rectangle 1"/>
          <p:cNvSpPr/>
          <p:nvPr/>
        </p:nvSpPr>
        <p:spPr>
          <a:xfrm>
            <a:off x="535718" y="4266111"/>
            <a:ext cx="437321" cy="309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666915" y="1029162"/>
            <a:ext cx="1794497" cy="35464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Shape 1126"/>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97157" y="100584"/>
            <a:ext cx="8952544" cy="4925969"/>
          </a:xfrm>
          <a:prstGeom prst="rect">
            <a:avLst/>
          </a:prstGeom>
        </p:spPr>
      </p:pic>
      <p:pic>
        <p:nvPicPr>
          <p:cNvPr id="19" name="Picture 18"/>
          <p:cNvPicPr>
            <a:picLocks noChangeAspect="1"/>
          </p:cNvPicPr>
          <p:nvPr/>
        </p:nvPicPr>
        <p:blipFill>
          <a:blip r:embed="rId4"/>
          <a:stretch>
            <a:fillRect/>
          </a:stretch>
        </p:blipFill>
        <p:spPr>
          <a:xfrm rot="15461742">
            <a:off x="8189035" y="4216845"/>
            <a:ext cx="978535" cy="546828"/>
          </a:xfrm>
          <a:prstGeom prst="rect">
            <a:avLst/>
          </a:prstGeom>
        </p:spPr>
      </p:pic>
      <p:sp>
        <p:nvSpPr>
          <p:cNvPr id="16" name="Google Shape;3331;p61"/>
          <p:cNvSpPr txBox="1"/>
          <p:nvPr/>
        </p:nvSpPr>
        <p:spPr>
          <a:xfrm flipH="1">
            <a:off x="621787" y="334196"/>
            <a:ext cx="2607380"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algn="ctr">
              <a:lnSpc>
                <a:spcPct val="150000"/>
              </a:lnSpc>
              <a:buClrTx/>
              <a:buFontTx/>
              <a:buNone/>
              <a:defRPr/>
            </a:pPr>
            <a:r>
              <a:rPr lang="fr-FR" sz="2000" b="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 7.7 (SGK – tr.36)</a:t>
            </a:r>
            <a:endParaRPr lang="en-US" sz="200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561405" y="331521"/>
            <a:ext cx="8033955" cy="1408078"/>
          </a:xfrm>
          <a:prstGeom prst="rect">
            <a:avLst/>
          </a:prstGeom>
        </p:spPr>
        <p:txBody>
          <a:bodyPr wrap="square">
            <a:spAutoFit/>
          </a:bodyPr>
          <a:lstStyle/>
          <a:p>
            <a:pPr algn="just">
              <a:lnSpc>
                <a:spcPct val="150000"/>
              </a:lnSpc>
            </a:pPr>
            <a:r>
              <a:rPr lang="en-US" sz="1900">
                <a:latin typeface="+mn-lt"/>
              </a:rPr>
              <a:t>                                        </a:t>
            </a:r>
            <a:r>
              <a:rPr lang="vi-VN" sz="1900">
                <a:latin typeface="+mn-lt"/>
              </a:rPr>
              <a:t>Cho hình chóp S.ABCD có đáy là hình chữ nhật và SA ⊥ (ABCD). Gọi M, N tương ứng là hình chiếu của A trên SB, SD. </a:t>
            </a:r>
            <a:r>
              <a:rPr lang="en-US" sz="1900">
                <a:latin typeface="+mn-lt"/>
              </a:rPr>
              <a:t>        </a:t>
            </a:r>
            <a:r>
              <a:rPr lang="vi-VN" sz="1900">
                <a:latin typeface="+mn-lt"/>
              </a:rPr>
              <a:t>Chứng minh rằng:</a:t>
            </a:r>
            <a:r>
              <a:rPr lang="en-US" sz="1900">
                <a:latin typeface="+mn-lt"/>
              </a:rPr>
              <a:t> </a:t>
            </a:r>
            <a:r>
              <a:rPr lang="vi-VN" sz="1900">
                <a:latin typeface="+mn-lt"/>
              </a:rPr>
              <a:t>AM ⊥ (SBC), AN ⊥ (SCD), SC ⊥ (AMN)</a:t>
            </a:r>
          </a:p>
        </p:txBody>
      </p:sp>
      <p:sp>
        <p:nvSpPr>
          <p:cNvPr id="18" name="Rectangle 17"/>
          <p:cNvSpPr/>
          <p:nvPr/>
        </p:nvSpPr>
        <p:spPr>
          <a:xfrm>
            <a:off x="4239844" y="1833301"/>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Effect>
                      <a14:brightnessContrast contrast="-40000"/>
                    </a14:imgEffect>
                  </a14:imgLayer>
                </a14:imgProps>
              </a:ext>
            </a:extLst>
          </a:blip>
          <a:stretch>
            <a:fillRect/>
          </a:stretch>
        </p:blipFill>
        <p:spPr>
          <a:xfrm>
            <a:off x="470699" y="1865891"/>
            <a:ext cx="2660913" cy="3100274"/>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3687693" y="2340928"/>
                <a:ext cx="4572000" cy="2333972"/>
              </a:xfrm>
              <a:prstGeom prst="rect">
                <a:avLst/>
              </a:prstGeom>
            </p:spPr>
            <p:txBody>
              <a:bodyPr>
                <a:spAutoFit/>
              </a:bodyPr>
              <a:lstStyle/>
              <a:p>
                <a:pPr algn="just">
                  <a:lnSpc>
                    <a:spcPct val="150000"/>
                  </a:lnSpc>
                  <a:spcBef>
                    <a:spcPts val="600"/>
                  </a:spcBef>
                  <a:spcAft>
                    <a:spcPts val="800"/>
                  </a:spcAft>
                </a:pPr>
                <a:r>
                  <a:rPr lang="en-US" sz="1900" kern="100">
                    <a:latin typeface="+mn-lt"/>
                    <a:ea typeface="Calibri" panose="020F0502020204030204" pitchFamily="34" charset="0"/>
                    <a:cs typeface="Times New Roman" panose="02020603050405020304" pitchFamily="18" charset="0"/>
                  </a:rPr>
                  <a:t>+) </a:t>
                </a:r>
                <a14:m>
                  <m:oMath xmlns:m="http://schemas.openxmlformats.org/officeDocument/2006/math">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𝐵𝐶</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𝐴𝐵</m:t>
                    </m:r>
                  </m:oMath>
                </a14:m>
                <a:r>
                  <a:rPr lang="en-US" sz="1900" kern="1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𝐵𝐶</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𝑆𝐴</m:t>
                    </m:r>
                  </m:oMath>
                </a14:m>
                <a:r>
                  <a:rPr lang="en-US" sz="1900" kern="1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𝐴𝐵</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𝑆𝐴</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𝐴</m:t>
                        </m:r>
                      </m:e>
                    </m:d>
                  </m:oMath>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𝐵𝐶</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𝑆𝐴𝐵</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𝐴𝑀</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𝑆𝐴𝐵</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𝐵𝐶</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𝐴𝑀</m:t>
                      </m:r>
                    </m:oMath>
                  </m:oMathPara>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r>
                  <a:rPr lang="en-US" sz="1900" kern="1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𝐶𝐷</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𝐴𝐷</m:t>
                    </m:r>
                  </m:oMath>
                </a14:m>
                <a:r>
                  <a:rPr lang="en-US" sz="1900" kern="1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𝐶𝐷</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𝐴𝐷</m:t>
                    </m:r>
                  </m:oMath>
                </a14:m>
                <a:r>
                  <a:rPr lang="en-US" sz="1900" kern="1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𝐴𝐷</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𝑆𝐴</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𝐴</m:t>
                        </m:r>
                      </m:e>
                    </m:d>
                  </m:oMath>
                </a14:m>
                <a:endParaRPr lang="en-US" sz="1900" i="1" kern="1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𝐶𝐷</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𝑆𝐴𝐷</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𝐴𝑁</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𝑆𝐴𝐷</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𝐶𝐷</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𝐴𝑁</m:t>
                      </m:r>
                    </m:oMath>
                  </m:oMathPara>
                </a14:m>
                <a:endParaRPr lang="en-US" sz="1900" kern="100">
                  <a:effectLst/>
                  <a:latin typeface="+mn-lt"/>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687693" y="2340928"/>
                <a:ext cx="4572000" cy="2333972"/>
              </a:xfrm>
              <a:prstGeom prst="rect">
                <a:avLst/>
              </a:prstGeom>
              <a:blipFill>
                <a:blip r:embed="rId7"/>
                <a:stretch>
                  <a:fillRect l="-1333"/>
                </a:stretch>
              </a:blipFill>
            </p:spPr>
            <p:txBody>
              <a:bodyPr/>
              <a:lstStyle/>
              <a:p>
                <a:r>
                  <a:rPr lang="en-US">
                    <a:noFill/>
                  </a:rPr>
                  <a:t> </a:t>
                </a:r>
              </a:p>
            </p:txBody>
          </p:sp>
        </mc:Fallback>
      </mc:AlternateContent>
      <p:grpSp>
        <p:nvGrpSpPr>
          <p:cNvPr id="21" name="Google Shape;1475;p51"/>
          <p:cNvGrpSpPr/>
          <p:nvPr/>
        </p:nvGrpSpPr>
        <p:grpSpPr>
          <a:xfrm rot="17885325">
            <a:off x="-130281" y="1879947"/>
            <a:ext cx="718536" cy="250684"/>
            <a:chOff x="10418321" y="-3066640"/>
            <a:chExt cx="949000" cy="333745"/>
          </a:xfrm>
        </p:grpSpPr>
        <p:sp>
          <p:nvSpPr>
            <p:cNvPr id="22" name="Google Shape;1476;p51"/>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477;p51"/>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478;p51"/>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479;p51"/>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480;p51"/>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902096066"/>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500"/>
                                        <p:tgtEl>
                                          <p:spTgt spid="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5">
                                            <p:txEl>
                                              <p:pRg st="1" end="1"/>
                                            </p:txEl>
                                          </p:spTgt>
                                        </p:tgtEl>
                                        <p:attrNameLst>
                                          <p:attrName>style.visibility</p:attrName>
                                        </p:attrNameLst>
                                      </p:cBhvr>
                                      <p:to>
                                        <p:strVal val="visible"/>
                                      </p:to>
                                    </p:set>
                                    <p:animEffect transition="in" filter="wipe(down)">
                                      <p:cBhvr>
                                        <p:cTn id="30" dur="500"/>
                                        <p:tgtEl>
                                          <p:spTgt spid="5">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500"/>
                                        <p:tgtEl>
                                          <p:spTgt spid="5">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wipe(left)">
                                      <p:cBhvr>
                                        <p:cTn id="4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Shape 1126"/>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97157" y="100584"/>
            <a:ext cx="8952544" cy="4925969"/>
          </a:xfrm>
          <a:prstGeom prst="rect">
            <a:avLst/>
          </a:prstGeom>
        </p:spPr>
      </p:pic>
      <p:pic>
        <p:nvPicPr>
          <p:cNvPr id="19" name="Picture 18"/>
          <p:cNvPicPr>
            <a:picLocks noChangeAspect="1"/>
          </p:cNvPicPr>
          <p:nvPr/>
        </p:nvPicPr>
        <p:blipFill>
          <a:blip r:embed="rId4"/>
          <a:stretch>
            <a:fillRect/>
          </a:stretch>
        </p:blipFill>
        <p:spPr>
          <a:xfrm rot="15461742">
            <a:off x="8189035" y="4216845"/>
            <a:ext cx="978535" cy="546828"/>
          </a:xfrm>
          <a:prstGeom prst="rect">
            <a:avLst/>
          </a:prstGeom>
        </p:spPr>
      </p:pic>
      <p:sp>
        <p:nvSpPr>
          <p:cNvPr id="18" name="Rectangle 17"/>
          <p:cNvSpPr/>
          <p:nvPr/>
        </p:nvSpPr>
        <p:spPr>
          <a:xfrm>
            <a:off x="466934" y="436050"/>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Effect>
                      <a14:brightnessContrast contrast="-40000"/>
                    </a14:imgEffect>
                  </a14:imgLayer>
                </a14:imgProps>
              </a:ext>
            </a:extLst>
          </a:blip>
          <a:stretch>
            <a:fillRect/>
          </a:stretch>
        </p:blipFill>
        <p:spPr>
          <a:xfrm>
            <a:off x="832927" y="1242490"/>
            <a:ext cx="2660913" cy="3100274"/>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3852184" y="1030820"/>
                <a:ext cx="4572000" cy="3339376"/>
              </a:xfrm>
              <a:prstGeom prst="rect">
                <a:avLst/>
              </a:prstGeom>
            </p:spPr>
            <p:txBody>
              <a:bodyPr>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en-US" sz="19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rPr>
                  <a:t>+) </a:t>
                </a:r>
                <a14:m>
                  <m:oMath xmlns:m="http://schemas.openxmlformats.org/officeDocument/2006/math">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𝐴𝑀</m:t>
                    </m:r>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𝑆𝐵</m:t>
                    </m:r>
                  </m:oMath>
                </a14:m>
                <a:r>
                  <a:rPr kumimoji="0" lang="en-US" sz="19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rPr>
                  <a:t>; </a:t>
                </a:r>
                <a14:m>
                  <m:oMath xmlns:m="http://schemas.openxmlformats.org/officeDocument/2006/math">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𝐴𝑀</m:t>
                    </m:r>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𝐵𝐶</m:t>
                    </m:r>
                  </m:oMath>
                </a14:m>
                <a:r>
                  <a:rPr kumimoji="0" lang="en-US" sz="19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rPr>
                  <a:t>; </a:t>
                </a:r>
                <a14:m>
                  <m:oMath xmlns:m="http://schemas.openxmlformats.org/officeDocument/2006/math">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𝑆𝐵</m:t>
                    </m:r>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𝐵𝐶</m:t>
                    </m:r>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d>
                      <m:dPr>
                        <m:begChr m:val="{"/>
                        <m:endChr m:val="}"/>
                        <m:ctrlP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𝐵</m:t>
                        </m:r>
                      </m:e>
                    </m:d>
                  </m:oMath>
                </a14:m>
                <a:endParaRPr kumimoji="0" lang="en-US" sz="19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𝐴𝑀</m:t>
                      </m:r>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𝑆𝐵𝐶</m:t>
                      </m:r>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𝑆𝐶</m:t>
                      </m:r>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𝑆𝐵𝐶</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𝑆𝐶</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𝐴𝑀</m:t>
                      </m:r>
                    </m:oMath>
                  </m:oMathPara>
                </a14:m>
                <a:endParaRPr kumimoji="0" lang="en-US" sz="19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en-US" sz="19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rPr>
                  <a:t>+) </a:t>
                </a:r>
                <a14:m>
                  <m:oMath xmlns:m="http://schemas.openxmlformats.org/officeDocument/2006/math">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𝐴𝑁</m:t>
                    </m:r>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𝑆𝐷</m:t>
                    </m:r>
                  </m:oMath>
                </a14:m>
                <a:r>
                  <a:rPr kumimoji="0" lang="en-US" sz="19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rPr>
                  <a:t>; </a:t>
                </a:r>
                <a14:m>
                  <m:oMath xmlns:m="http://schemas.openxmlformats.org/officeDocument/2006/math">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𝐴𝑁</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𝐶𝐷</m:t>
                    </m:r>
                  </m:oMath>
                </a14:m>
                <a:r>
                  <a:rPr kumimoji="0" lang="en-US" sz="19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rPr>
                  <a:t>; </a:t>
                </a:r>
                <a14:m>
                  <m:oMath xmlns:m="http://schemas.openxmlformats.org/officeDocument/2006/math">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𝑆𝐷</m:t>
                    </m:r>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𝐶𝐷</m:t>
                    </m:r>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d>
                      <m:dPr>
                        <m:begChr m:val="{"/>
                        <m:endChr m:val="}"/>
                        <m:ctrlP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𝐷</m:t>
                        </m:r>
                      </m:e>
                    </m:d>
                  </m:oMath>
                </a14:m>
                <a:endParaRPr kumimoji="0" lang="en-US" sz="19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𝐴𝑁</m:t>
                      </m:r>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𝑆𝐶𝐷</m:t>
                      </m:r>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𝑆𝐶</m:t>
                      </m:r>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𝑆𝐶𝐷</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𝑆𝐶</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𝐴𝑁</m:t>
                      </m:r>
                    </m:oMath>
                  </m:oMathPara>
                </a14:m>
                <a:endParaRPr kumimoji="0" lang="en-US" sz="19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en-US" sz="19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rPr>
                  <a:t>+) </a:t>
                </a:r>
                <a14:m>
                  <m:oMath xmlns:m="http://schemas.openxmlformats.org/officeDocument/2006/math">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𝐴𝑀</m:t>
                    </m:r>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𝑆𝐶</m:t>
                    </m:r>
                  </m:oMath>
                </a14:m>
                <a:r>
                  <a:rPr kumimoji="0" lang="en-US" sz="19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rPr>
                  <a:t>; </a:t>
                </a:r>
                <a14:m>
                  <m:oMath xmlns:m="http://schemas.openxmlformats.org/officeDocument/2006/math">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𝐴𝑁</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𝑆𝐶</m:t>
                    </m:r>
                  </m:oMath>
                </a14:m>
                <a:r>
                  <a:rPr kumimoji="0" lang="en-US" sz="19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rPr>
                  <a:t>; </a:t>
                </a:r>
                <a14:m>
                  <m:oMath xmlns:m="http://schemas.openxmlformats.org/officeDocument/2006/math">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𝐴𝑀</m:t>
                    </m:r>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𝐴𝑁</m:t>
                    </m:r>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d>
                      <m:dPr>
                        <m:begChr m:val="{"/>
                        <m:endChr m:val="}"/>
                        <m:ctrlP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m:t>
                        </m:r>
                      </m:e>
                    </m:d>
                  </m:oMath>
                </a14:m>
                <a:endParaRPr kumimoji="0" lang="en-US" sz="1900" b="0" i="1"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𝑆𝐶</m:t>
                      </m:r>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d>
                        <m:dPr>
                          <m:ctrlP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𝐴𝑀𝑁</m:t>
                          </m:r>
                        </m:e>
                      </m:d>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m:oMathPara>
                </a14:m>
                <a:endParaRPr kumimoji="0" lang="en-US" sz="1900" b="0" i="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p:txBody>
          </p:sp>
        </mc:Choice>
        <mc:Fallback xmlns="">
          <p:sp>
            <p:nvSpPr>
              <p:cNvPr id="5" name="Rectangle 4"/>
              <p:cNvSpPr>
                <a:spLocks noRot="1" noChangeAspect="1" noMove="1" noResize="1" noEditPoints="1" noAdjustHandles="1" noChangeArrowheads="1" noChangeShapeType="1" noTextEdit="1"/>
              </p:cNvSpPr>
              <p:nvPr/>
            </p:nvSpPr>
            <p:spPr>
              <a:xfrm>
                <a:off x="3852184" y="1030820"/>
                <a:ext cx="4572000" cy="3339376"/>
              </a:xfrm>
              <a:prstGeom prst="rect">
                <a:avLst/>
              </a:prstGeom>
              <a:blipFill>
                <a:blip r:embed="rId7"/>
                <a:stretch>
                  <a:fillRect l="-1333"/>
                </a:stretch>
              </a:blipFill>
            </p:spPr>
            <p:txBody>
              <a:bodyPr/>
              <a:lstStyle/>
              <a:p>
                <a:r>
                  <a:rPr lang="en-US">
                    <a:noFill/>
                  </a:rPr>
                  <a:t> </a:t>
                </a:r>
              </a:p>
            </p:txBody>
          </p:sp>
        </mc:Fallback>
      </mc:AlternateContent>
      <p:grpSp>
        <p:nvGrpSpPr>
          <p:cNvPr id="21" name="Google Shape;1475;p51"/>
          <p:cNvGrpSpPr/>
          <p:nvPr/>
        </p:nvGrpSpPr>
        <p:grpSpPr>
          <a:xfrm rot="17885325">
            <a:off x="-130281" y="1879947"/>
            <a:ext cx="718536" cy="250684"/>
            <a:chOff x="10418321" y="-3066640"/>
            <a:chExt cx="949000" cy="333745"/>
          </a:xfrm>
        </p:grpSpPr>
        <p:sp>
          <p:nvSpPr>
            <p:cNvPr id="22" name="Google Shape;1476;p51"/>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477;p51"/>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478;p51"/>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479;p51"/>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480;p51"/>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24502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left)">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50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wipe(down)">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500"/>
                                        <p:tgtEl>
                                          <p:spTgt spid="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Effect transition="in" filter="barn(inVertical)">
                                      <p:cBhvr>
                                        <p:cTn id="4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827"/>
        <p:cNvGrpSpPr/>
        <p:nvPr/>
      </p:nvGrpSpPr>
      <p:grpSpPr>
        <a:xfrm>
          <a:off x="0" y="0"/>
          <a:ext cx="0" cy="0"/>
          <a:chOff x="0" y="0"/>
          <a:chExt cx="0" cy="0"/>
        </a:xfrm>
      </p:grpSpPr>
      <p:grpSp>
        <p:nvGrpSpPr>
          <p:cNvPr id="1887" name="Google Shape;1887;p58"/>
          <p:cNvGrpSpPr/>
          <p:nvPr/>
        </p:nvGrpSpPr>
        <p:grpSpPr>
          <a:xfrm rot="-6966032">
            <a:off x="323905" y="3697796"/>
            <a:ext cx="878418" cy="1290477"/>
            <a:chOff x="10478963" y="-3477862"/>
            <a:chExt cx="489325" cy="680500"/>
          </a:xfrm>
        </p:grpSpPr>
        <p:sp>
          <p:nvSpPr>
            <p:cNvPr id="1888" name="Google Shape;1888;p58"/>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9" name="Google Shape;1889;p58"/>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0" name="Google Shape;1890;p58"/>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1" name="Google Shape;1891;p58"/>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2" name="Google Shape;1892;p58"/>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3" name="Google Shape;1893;p58"/>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4" name="Google Shape;1894;p58"/>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5" name="Google Shape;1895;p58"/>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6" name="Google Shape;1896;p58"/>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7" name="Google Shape;1897;p58"/>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8" name="Google Shape;1898;p58"/>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9" name="Google Shape;1899;p58"/>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0" name="Google Shape;1900;p58"/>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1" name="Google Shape;1901;p58"/>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2" name="Google Shape;1902;p58"/>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3" name="Google Shape;1903;p58"/>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4" name="Google Shape;1904;p58"/>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1" name="Google Shape;3012;p73"/>
          <p:cNvGrpSpPr/>
          <p:nvPr/>
        </p:nvGrpSpPr>
        <p:grpSpPr>
          <a:xfrm rot="10800000">
            <a:off x="6112734" y="-9144"/>
            <a:ext cx="2574066" cy="2022776"/>
            <a:chOff x="1858956" y="3313704"/>
            <a:chExt cx="1579266" cy="1194823"/>
          </a:xfrm>
        </p:grpSpPr>
        <p:sp>
          <p:nvSpPr>
            <p:cNvPr id="82" name="Google Shape;3013;p73"/>
            <p:cNvSpPr/>
            <p:nvPr/>
          </p:nvSpPr>
          <p:spPr>
            <a:xfrm rot="-1337015">
              <a:off x="1940968" y="3555467"/>
              <a:ext cx="1415241" cy="711297"/>
            </a:xfrm>
            <a:custGeom>
              <a:avLst/>
              <a:gdLst/>
              <a:ahLst/>
              <a:cxnLst/>
              <a:rect l="l" t="t" r="r" b="b"/>
              <a:pathLst>
                <a:path w="31948" h="16057" extrusionOk="0">
                  <a:moveTo>
                    <a:pt x="1765" y="1"/>
                  </a:moveTo>
                  <a:cubicBezTo>
                    <a:pt x="1225" y="1"/>
                    <a:pt x="705" y="267"/>
                    <a:pt x="427" y="765"/>
                  </a:cubicBezTo>
                  <a:cubicBezTo>
                    <a:pt x="406" y="808"/>
                    <a:pt x="384" y="850"/>
                    <a:pt x="363" y="893"/>
                  </a:cubicBezTo>
                  <a:cubicBezTo>
                    <a:pt x="342" y="936"/>
                    <a:pt x="320" y="978"/>
                    <a:pt x="299" y="1021"/>
                  </a:cubicBezTo>
                  <a:cubicBezTo>
                    <a:pt x="1" y="1788"/>
                    <a:pt x="384" y="2661"/>
                    <a:pt x="1130" y="3023"/>
                  </a:cubicBezTo>
                  <a:lnTo>
                    <a:pt x="28263" y="16036"/>
                  </a:lnTo>
                  <a:lnTo>
                    <a:pt x="31947" y="16057"/>
                  </a:lnTo>
                  <a:lnTo>
                    <a:pt x="31947" y="16057"/>
                  </a:lnTo>
                  <a:lnTo>
                    <a:pt x="29626" y="13182"/>
                  </a:lnTo>
                  <a:lnTo>
                    <a:pt x="2493" y="169"/>
                  </a:lnTo>
                  <a:cubicBezTo>
                    <a:pt x="2260" y="56"/>
                    <a:pt x="2011" y="1"/>
                    <a:pt x="1765" y="1"/>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3014;p73"/>
            <p:cNvSpPr/>
            <p:nvPr/>
          </p:nvSpPr>
          <p:spPr>
            <a:xfrm rot="-1337015">
              <a:off x="1955885" y="3585849"/>
              <a:ext cx="1273708" cy="621770"/>
            </a:xfrm>
            <a:custGeom>
              <a:avLst/>
              <a:gdLst/>
              <a:ahLst/>
              <a:cxnLst/>
              <a:rect l="l" t="t" r="r" b="b"/>
              <a:pathLst>
                <a:path w="28753" h="14036" extrusionOk="0">
                  <a:moveTo>
                    <a:pt x="384" y="1"/>
                  </a:moveTo>
                  <a:cubicBezTo>
                    <a:pt x="235" y="86"/>
                    <a:pt x="107" y="214"/>
                    <a:pt x="1" y="342"/>
                  </a:cubicBezTo>
                  <a:lnTo>
                    <a:pt x="28561" y="14036"/>
                  </a:lnTo>
                  <a:lnTo>
                    <a:pt x="28752" y="13631"/>
                  </a:lnTo>
                  <a:lnTo>
                    <a:pt x="38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3015;p73"/>
            <p:cNvSpPr/>
            <p:nvPr/>
          </p:nvSpPr>
          <p:spPr>
            <a:xfrm rot="-1337015">
              <a:off x="1959189" y="3634973"/>
              <a:ext cx="1267108" cy="625536"/>
            </a:xfrm>
            <a:custGeom>
              <a:avLst/>
              <a:gdLst/>
              <a:ahLst/>
              <a:cxnLst/>
              <a:rect l="l" t="t" r="r" b="b"/>
              <a:pathLst>
                <a:path w="28604" h="14121" extrusionOk="0">
                  <a:moveTo>
                    <a:pt x="43" y="0"/>
                  </a:moveTo>
                  <a:cubicBezTo>
                    <a:pt x="1" y="170"/>
                    <a:pt x="1" y="320"/>
                    <a:pt x="22" y="490"/>
                  </a:cubicBezTo>
                  <a:lnTo>
                    <a:pt x="28390" y="14120"/>
                  </a:lnTo>
                  <a:lnTo>
                    <a:pt x="28603" y="13694"/>
                  </a:lnTo>
                  <a:lnTo>
                    <a:pt x="4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3016;p73"/>
            <p:cNvSpPr/>
            <p:nvPr/>
          </p:nvSpPr>
          <p:spPr>
            <a:xfrm rot="-1337015">
              <a:off x="3238703" y="3883805"/>
              <a:ext cx="182154" cy="127402"/>
            </a:xfrm>
            <a:custGeom>
              <a:avLst/>
              <a:gdLst/>
              <a:ahLst/>
              <a:cxnLst/>
              <a:rect l="l" t="t" r="r" b="b"/>
              <a:pathLst>
                <a:path w="4112" h="2876" extrusionOk="0">
                  <a:moveTo>
                    <a:pt x="1790" y="1"/>
                  </a:moveTo>
                  <a:cubicBezTo>
                    <a:pt x="1790" y="1"/>
                    <a:pt x="810" y="235"/>
                    <a:pt x="406" y="1087"/>
                  </a:cubicBezTo>
                  <a:cubicBezTo>
                    <a:pt x="1" y="1960"/>
                    <a:pt x="427" y="2855"/>
                    <a:pt x="427" y="2855"/>
                  </a:cubicBezTo>
                  <a:lnTo>
                    <a:pt x="4111" y="2876"/>
                  </a:lnTo>
                  <a:lnTo>
                    <a:pt x="4111" y="2876"/>
                  </a:lnTo>
                  <a:lnTo>
                    <a:pt x="179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3017;p73"/>
            <p:cNvSpPr/>
            <p:nvPr/>
          </p:nvSpPr>
          <p:spPr>
            <a:xfrm rot="-1337015">
              <a:off x="3338070" y="3928381"/>
              <a:ext cx="91565" cy="63258"/>
            </a:xfrm>
            <a:custGeom>
              <a:avLst/>
              <a:gdLst/>
              <a:ahLst/>
              <a:cxnLst/>
              <a:rect l="l" t="t" r="r" b="b"/>
              <a:pathLst>
                <a:path w="2067" h="1428" extrusionOk="0">
                  <a:moveTo>
                    <a:pt x="916" y="1"/>
                  </a:moveTo>
                  <a:cubicBezTo>
                    <a:pt x="916" y="1"/>
                    <a:pt x="426" y="107"/>
                    <a:pt x="213" y="533"/>
                  </a:cubicBezTo>
                  <a:cubicBezTo>
                    <a:pt x="0" y="981"/>
                    <a:pt x="235" y="1428"/>
                    <a:pt x="235" y="1428"/>
                  </a:cubicBezTo>
                  <a:lnTo>
                    <a:pt x="2066" y="1428"/>
                  </a:lnTo>
                  <a:lnTo>
                    <a:pt x="91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7" name="Google Shape;997;p41"/>
          <p:cNvSpPr txBox="1">
            <a:spLocks noGrp="1"/>
          </p:cNvSpPr>
          <p:nvPr>
            <p:ph type="title"/>
          </p:nvPr>
        </p:nvSpPr>
        <p:spPr>
          <a:xfrm>
            <a:off x="458078" y="1512787"/>
            <a:ext cx="8376749" cy="877200"/>
          </a:xfrm>
          <a:prstGeom prst="rect">
            <a:avLst/>
          </a:prstGeom>
        </p:spPr>
        <p:txBody>
          <a:bodyPr spcFirstLastPara="1" wrap="square" lIns="91425" tIns="91425" rIns="91425" bIns="91425" anchor="t" anchorCtr="0">
            <a:noAutofit/>
          </a:bodyPr>
          <a:lstStyle/>
          <a:p>
            <a:pPr lvl="0" algn="ctr">
              <a:lnSpc>
                <a:spcPct val="150000"/>
              </a:lnSpc>
            </a:pPr>
            <a:r>
              <a:rPr lang="en-US" sz="6500" b="1">
                <a:latin typeface="+mj-lt"/>
              </a:rPr>
              <a:t>VẬN DỤNG</a:t>
            </a:r>
            <a:endParaRPr sz="6500" b="1">
              <a:latin typeface="+mj-lt"/>
            </a:endParaRPr>
          </a:p>
        </p:txBody>
      </p:sp>
      <p:pic>
        <p:nvPicPr>
          <p:cNvPr id="89" name="Picture 88"/>
          <p:cNvPicPr>
            <a:picLocks noChangeAspect="1"/>
          </p:cNvPicPr>
          <p:nvPr/>
        </p:nvPicPr>
        <p:blipFill>
          <a:blip r:embed="rId3"/>
          <a:stretch>
            <a:fillRect/>
          </a:stretch>
        </p:blipFill>
        <p:spPr>
          <a:xfrm>
            <a:off x="470951" y="567499"/>
            <a:ext cx="820818" cy="459615"/>
          </a:xfrm>
          <a:prstGeom prst="rect">
            <a:avLst/>
          </a:prstGeom>
        </p:spPr>
      </p:pic>
      <p:pic>
        <p:nvPicPr>
          <p:cNvPr id="90" name="Picture 89"/>
          <p:cNvPicPr>
            <a:picLocks noChangeAspect="1"/>
          </p:cNvPicPr>
          <p:nvPr/>
        </p:nvPicPr>
        <p:blipFill>
          <a:blip r:embed="rId3"/>
          <a:stretch>
            <a:fillRect/>
          </a:stretch>
        </p:blipFill>
        <p:spPr>
          <a:xfrm>
            <a:off x="7783135" y="4145927"/>
            <a:ext cx="820818" cy="459615"/>
          </a:xfrm>
          <a:prstGeom prst="rect">
            <a:avLst/>
          </a:prstGeom>
        </p:spPr>
      </p:pic>
    </p:spTree>
    <p:extLst>
      <p:ext uri="{BB962C8B-B14F-4D97-AF65-F5344CB8AC3E}">
        <p14:creationId xmlns:p14="http://schemas.microsoft.com/office/powerpoint/2010/main" val="1928938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908"/>
        <p:cNvGrpSpPr/>
        <p:nvPr/>
      </p:nvGrpSpPr>
      <p:grpSpPr>
        <a:xfrm>
          <a:off x="0" y="0"/>
          <a:ext cx="0" cy="0"/>
          <a:chOff x="0" y="0"/>
          <a:chExt cx="0" cy="0"/>
        </a:xfrm>
      </p:grpSpPr>
      <p:grpSp>
        <p:nvGrpSpPr>
          <p:cNvPr id="1915" name="Google Shape;1915;p59"/>
          <p:cNvGrpSpPr/>
          <p:nvPr/>
        </p:nvGrpSpPr>
        <p:grpSpPr>
          <a:xfrm rot="9650293" flipH="1">
            <a:off x="8151528" y="3946431"/>
            <a:ext cx="773229" cy="693315"/>
            <a:chOff x="8986183" y="-4150167"/>
            <a:chExt cx="1073065" cy="898943"/>
          </a:xfrm>
        </p:grpSpPr>
        <p:sp>
          <p:nvSpPr>
            <p:cNvPr id="1916" name="Google Shape;1916;p59"/>
            <p:cNvSpPr/>
            <p:nvPr/>
          </p:nvSpPr>
          <p:spPr>
            <a:xfrm>
              <a:off x="8986183" y="-4138050"/>
              <a:ext cx="198352" cy="135121"/>
            </a:xfrm>
            <a:custGeom>
              <a:avLst/>
              <a:gdLst/>
              <a:ahLst/>
              <a:cxnLst/>
              <a:rect l="l" t="t" r="r" b="b"/>
              <a:pathLst>
                <a:path w="4878" h="3323" extrusionOk="0">
                  <a:moveTo>
                    <a:pt x="2940" y="3323"/>
                  </a:moveTo>
                  <a:cubicBezTo>
                    <a:pt x="1960" y="2577"/>
                    <a:pt x="980" y="1832"/>
                    <a:pt x="1" y="1065"/>
                  </a:cubicBezTo>
                  <a:lnTo>
                    <a:pt x="2109" y="43"/>
                  </a:lnTo>
                  <a:cubicBezTo>
                    <a:pt x="2152" y="22"/>
                    <a:pt x="2194" y="0"/>
                    <a:pt x="2258" y="0"/>
                  </a:cubicBezTo>
                  <a:cubicBezTo>
                    <a:pt x="2301" y="0"/>
                    <a:pt x="2343" y="43"/>
                    <a:pt x="2386" y="64"/>
                  </a:cubicBezTo>
                  <a:cubicBezTo>
                    <a:pt x="3216" y="767"/>
                    <a:pt x="4047" y="1470"/>
                    <a:pt x="4878" y="2173"/>
                  </a:cubicBezTo>
                </a:path>
              </a:pathLst>
            </a:custGeom>
            <a:solidFill>
              <a:schemeClr val="dk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7" name="Google Shape;1917;p59"/>
            <p:cNvSpPr/>
            <p:nvPr/>
          </p:nvSpPr>
          <p:spPr>
            <a:xfrm>
              <a:off x="9052871" y="-4150167"/>
              <a:ext cx="387148" cy="393206"/>
            </a:xfrm>
            <a:custGeom>
              <a:avLst/>
              <a:gdLst/>
              <a:ahLst/>
              <a:cxnLst/>
              <a:rect l="l" t="t" r="r" b="b"/>
              <a:pathLst>
                <a:path w="9521" h="9670" extrusionOk="0">
                  <a:moveTo>
                    <a:pt x="3749" y="2407"/>
                  </a:moveTo>
                  <a:lnTo>
                    <a:pt x="2279" y="1321"/>
                  </a:lnTo>
                  <a:lnTo>
                    <a:pt x="469" y="3493"/>
                  </a:lnTo>
                  <a:lnTo>
                    <a:pt x="1896" y="4707"/>
                  </a:lnTo>
                  <a:cubicBezTo>
                    <a:pt x="0" y="7092"/>
                    <a:pt x="788" y="7263"/>
                    <a:pt x="4430" y="9669"/>
                  </a:cubicBezTo>
                  <a:lnTo>
                    <a:pt x="9520" y="4068"/>
                  </a:lnTo>
                  <a:cubicBezTo>
                    <a:pt x="6624" y="511"/>
                    <a:pt x="5559" y="0"/>
                    <a:pt x="3749" y="2407"/>
                  </a:cubicBezTo>
                  <a:close/>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8" name="Google Shape;1918;p59"/>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9" name="Google Shape;1919;p59"/>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0" name="Google Shape;1920;p59"/>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1" name="Google Shape;1921;p59"/>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2" name="Google Shape;1922;p59"/>
            <p:cNvSpPr/>
            <p:nvPr/>
          </p:nvSpPr>
          <p:spPr>
            <a:xfrm>
              <a:off x="9275424" y="-3937130"/>
              <a:ext cx="491935" cy="438220"/>
            </a:xfrm>
            <a:custGeom>
              <a:avLst/>
              <a:gdLst/>
              <a:ahLst/>
              <a:cxnLst/>
              <a:rect l="l" t="t" r="r" b="b"/>
              <a:pathLst>
                <a:path w="12098" h="10777" extrusionOk="0">
                  <a:moveTo>
                    <a:pt x="9010" y="10777"/>
                  </a:moveTo>
                  <a:cubicBezTo>
                    <a:pt x="6582" y="9180"/>
                    <a:pt x="4793" y="7753"/>
                    <a:pt x="1896" y="5367"/>
                  </a:cubicBezTo>
                  <a:cubicBezTo>
                    <a:pt x="1" y="3813"/>
                    <a:pt x="86" y="3259"/>
                    <a:pt x="2535" y="682"/>
                  </a:cubicBezTo>
                  <a:cubicBezTo>
                    <a:pt x="3196" y="0"/>
                    <a:pt x="4069" y="149"/>
                    <a:pt x="4793" y="746"/>
                  </a:cubicBezTo>
                  <a:cubicBezTo>
                    <a:pt x="6561" y="2109"/>
                    <a:pt x="11331" y="5921"/>
                    <a:pt x="12098" y="6879"/>
                  </a:cubicBezTo>
                  <a:cubicBezTo>
                    <a:pt x="12098" y="6879"/>
                    <a:pt x="10117" y="9584"/>
                    <a:pt x="9010" y="10777"/>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3" name="Google Shape;1923;p59"/>
            <p:cNvSpPr/>
            <p:nvPr/>
          </p:nvSpPr>
          <p:spPr>
            <a:xfrm>
              <a:off x="9683687" y="-3657689"/>
              <a:ext cx="276505" cy="341321"/>
            </a:xfrm>
            <a:custGeom>
              <a:avLst/>
              <a:gdLst/>
              <a:ahLst/>
              <a:cxnLst/>
              <a:rect l="l" t="t" r="r" b="b"/>
              <a:pathLst>
                <a:path w="6800" h="8394" extrusionOk="0">
                  <a:moveTo>
                    <a:pt x="6394" y="0"/>
                  </a:moveTo>
                  <a:cubicBezTo>
                    <a:pt x="6331" y="0"/>
                    <a:pt x="6266" y="28"/>
                    <a:pt x="6211" y="93"/>
                  </a:cubicBezTo>
                  <a:cubicBezTo>
                    <a:pt x="4209" y="2691"/>
                    <a:pt x="2186" y="5289"/>
                    <a:pt x="162" y="7866"/>
                  </a:cubicBezTo>
                  <a:cubicBezTo>
                    <a:pt x="1" y="8093"/>
                    <a:pt x="196" y="8393"/>
                    <a:pt x="401" y="8393"/>
                  </a:cubicBezTo>
                  <a:cubicBezTo>
                    <a:pt x="466" y="8393"/>
                    <a:pt x="532" y="8364"/>
                    <a:pt x="588" y="8292"/>
                  </a:cubicBezTo>
                  <a:cubicBezTo>
                    <a:pt x="2590" y="5694"/>
                    <a:pt x="4614" y="3117"/>
                    <a:pt x="6637" y="519"/>
                  </a:cubicBezTo>
                  <a:cubicBezTo>
                    <a:pt x="6800" y="290"/>
                    <a:pt x="6601" y="0"/>
                    <a:pt x="63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4" name="Google Shape;1924;p59"/>
            <p:cNvSpPr/>
            <p:nvPr/>
          </p:nvSpPr>
          <p:spPr>
            <a:xfrm>
              <a:off x="9637819" y="-3695425"/>
              <a:ext cx="276383" cy="340955"/>
            </a:xfrm>
            <a:custGeom>
              <a:avLst/>
              <a:gdLst/>
              <a:ahLst/>
              <a:cxnLst/>
              <a:rect l="l" t="t" r="r" b="b"/>
              <a:pathLst>
                <a:path w="6797" h="8385" extrusionOk="0">
                  <a:moveTo>
                    <a:pt x="6403" y="0"/>
                  </a:moveTo>
                  <a:cubicBezTo>
                    <a:pt x="6337" y="0"/>
                    <a:pt x="6268" y="31"/>
                    <a:pt x="6210" y="105"/>
                  </a:cubicBezTo>
                  <a:cubicBezTo>
                    <a:pt x="4208" y="2682"/>
                    <a:pt x="2185" y="5280"/>
                    <a:pt x="162" y="7878"/>
                  </a:cubicBezTo>
                  <a:cubicBezTo>
                    <a:pt x="0" y="8089"/>
                    <a:pt x="194" y="8385"/>
                    <a:pt x="400" y="8385"/>
                  </a:cubicBezTo>
                  <a:cubicBezTo>
                    <a:pt x="465" y="8385"/>
                    <a:pt x="531" y="8355"/>
                    <a:pt x="588" y="8283"/>
                  </a:cubicBezTo>
                  <a:cubicBezTo>
                    <a:pt x="2590" y="5685"/>
                    <a:pt x="4613" y="3108"/>
                    <a:pt x="6636" y="509"/>
                  </a:cubicBezTo>
                  <a:cubicBezTo>
                    <a:pt x="6796" y="285"/>
                    <a:pt x="6607" y="0"/>
                    <a:pt x="64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 name="Picture 3"/>
          <p:cNvPicPr>
            <a:picLocks noChangeAspect="1"/>
          </p:cNvPicPr>
          <p:nvPr/>
        </p:nvPicPr>
        <p:blipFill>
          <a:blip r:embed="rId3"/>
          <a:stretch>
            <a:fillRect/>
          </a:stretch>
        </p:blipFill>
        <p:spPr>
          <a:xfrm>
            <a:off x="7468972" y="492981"/>
            <a:ext cx="1240456" cy="698509"/>
          </a:xfrm>
          <a:prstGeom prst="rect">
            <a:avLst/>
          </a:prstGeom>
        </p:spPr>
      </p:pic>
      <p:pic>
        <p:nvPicPr>
          <p:cNvPr id="34" name="Picture 33"/>
          <p:cNvPicPr>
            <a:picLocks noChangeAspect="1"/>
          </p:cNvPicPr>
          <p:nvPr/>
        </p:nvPicPr>
        <p:blipFill>
          <a:blip r:embed="rId3"/>
          <a:stretch>
            <a:fillRect/>
          </a:stretch>
        </p:blipFill>
        <p:spPr>
          <a:xfrm>
            <a:off x="591523" y="3754678"/>
            <a:ext cx="917296" cy="890474"/>
          </a:xfrm>
          <a:prstGeom prst="rect">
            <a:avLst/>
          </a:prstGeom>
        </p:spPr>
      </p:pic>
      <p:sp>
        <p:nvSpPr>
          <p:cNvPr id="35" name="Google Shape;3331;p61"/>
          <p:cNvSpPr txBox="1"/>
          <p:nvPr/>
        </p:nvSpPr>
        <p:spPr>
          <a:xfrm flipH="1">
            <a:off x="664183" y="646425"/>
            <a:ext cx="2879984"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7.8 (SGK – tr.36)</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17" name="Picture 16"/>
          <p:cNvPicPr>
            <a:picLocks noChangeAspect="1"/>
          </p:cNvPicPr>
          <p:nvPr/>
        </p:nvPicPr>
        <p:blipFill>
          <a:blip r:embed="rId4"/>
          <a:stretch>
            <a:fillRect/>
          </a:stretch>
        </p:blipFill>
        <p:spPr>
          <a:xfrm>
            <a:off x="306415" y="4080186"/>
            <a:ext cx="1182727" cy="731583"/>
          </a:xfrm>
          <a:prstGeom prst="rect">
            <a:avLst/>
          </a:prstGeom>
        </p:spPr>
      </p:pic>
      <p:sp>
        <p:nvSpPr>
          <p:cNvPr id="3" name="Rectangle 2"/>
          <p:cNvSpPr/>
          <p:nvPr/>
        </p:nvSpPr>
        <p:spPr>
          <a:xfrm>
            <a:off x="586594" y="615176"/>
            <a:ext cx="8003837" cy="1938992"/>
          </a:xfrm>
          <a:prstGeom prst="rect">
            <a:avLst/>
          </a:prstGeom>
        </p:spPr>
        <p:txBody>
          <a:bodyPr wrap="square">
            <a:spAutoFit/>
          </a:bodyPr>
          <a:lstStyle/>
          <a:p>
            <a:pPr algn="just">
              <a:lnSpc>
                <a:spcPct val="150000"/>
              </a:lnSpc>
            </a:pPr>
            <a:r>
              <a:rPr lang="en-US" sz="2000">
                <a:latin typeface="+mn-lt"/>
              </a:rPr>
              <a:t>                                           </a:t>
            </a:r>
            <a:r>
              <a:rPr lang="vi-VN" sz="2000">
                <a:latin typeface="+mn-lt"/>
              </a:rPr>
              <a:t>Bạn Vinh thả quả dọi chìm vào thùng nước. Hỏi khi dây dọi căng và mặt nước yên lặng thì đường thẳng chứa dây dọi có vuông góc với mặt phẳng chứa mặt nước trong thùng hay không?</a:t>
            </a:r>
            <a:endParaRPr lang="en-US" sz="2000">
              <a:latin typeface="+mn-lt"/>
            </a:endParaRPr>
          </a:p>
        </p:txBody>
      </p:sp>
      <p:sp>
        <p:nvSpPr>
          <p:cNvPr id="20" name="Rectangle 19"/>
          <p:cNvSpPr/>
          <p:nvPr/>
        </p:nvSpPr>
        <p:spPr>
          <a:xfrm>
            <a:off x="4223279" y="2554168"/>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6" name="Rectangle 5"/>
          <p:cNvSpPr/>
          <p:nvPr/>
        </p:nvSpPr>
        <p:spPr>
          <a:xfrm>
            <a:off x="638880" y="3075673"/>
            <a:ext cx="7899263" cy="958660"/>
          </a:xfrm>
          <a:prstGeom prst="rect">
            <a:avLst/>
          </a:prstGeom>
        </p:spPr>
        <p:txBody>
          <a:bodyPr wrap="square">
            <a:spAutoFit/>
          </a:bodyPr>
          <a:lstStyle/>
          <a:p>
            <a:pPr algn="just">
              <a:lnSpc>
                <a:spcPct val="150000"/>
              </a:lnSpc>
              <a:spcAft>
                <a:spcPts val="800"/>
              </a:spcAft>
            </a:pPr>
            <a:r>
              <a:rPr lang="en-US" sz="2000" kern="100">
                <a:latin typeface="+mj-lt"/>
                <a:ea typeface="Calibri" panose="020F0502020204030204" pitchFamily="34" charset="0"/>
                <a:cs typeface="Times New Roman" panose="02020603050405020304" pitchFamily="18" charset="0"/>
              </a:rPr>
              <a:t>Khi dây dọi căng và mặt nước yên lặng, đường thẳng chứa dây dọi vuông góc với mặt phẳng nước chứa mặt nước trong thùng.</a:t>
            </a:r>
            <a:endParaRPr lang="en-US" sz="2000" kern="10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918611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anim calcmode="lin" valueType="num">
                                      <p:cBhvr>
                                        <p:cTn id="8" dur="500" fill="hold"/>
                                        <p:tgtEl>
                                          <p:spTgt spid="35"/>
                                        </p:tgtEl>
                                        <p:attrNameLst>
                                          <p:attrName>ppt_x</p:attrName>
                                        </p:attrNameLst>
                                      </p:cBhvr>
                                      <p:tavLst>
                                        <p:tav tm="0">
                                          <p:val>
                                            <p:strVal val="#ppt_x"/>
                                          </p:val>
                                        </p:tav>
                                        <p:tav tm="100000">
                                          <p:val>
                                            <p:strVal val="#ppt_x"/>
                                          </p:val>
                                        </p:tav>
                                      </p:tavLst>
                                    </p:anim>
                                    <p:anim calcmode="lin" valueType="num">
                                      <p:cBhvr>
                                        <p:cTn id="9" dur="5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 grpId="0"/>
      <p:bldP spid="20" grpId="0"/>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Shape 1209"/>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42877" y="137161"/>
            <a:ext cx="8861318" cy="4864052"/>
          </a:xfrm>
          <a:prstGeom prst="rect">
            <a:avLst/>
          </a:prstGeom>
        </p:spPr>
      </p:pic>
      <p:pic>
        <p:nvPicPr>
          <p:cNvPr id="10" name="Picture 9"/>
          <p:cNvPicPr>
            <a:picLocks noChangeAspect="1"/>
          </p:cNvPicPr>
          <p:nvPr/>
        </p:nvPicPr>
        <p:blipFill>
          <a:blip r:embed="rId4"/>
          <a:stretch>
            <a:fillRect/>
          </a:stretch>
        </p:blipFill>
        <p:spPr>
          <a:xfrm rot="14235103">
            <a:off x="251794" y="115183"/>
            <a:ext cx="492794" cy="693577"/>
          </a:xfrm>
          <a:prstGeom prst="rect">
            <a:avLst/>
          </a:prstGeom>
        </p:spPr>
      </p:pic>
      <p:sp>
        <p:nvSpPr>
          <p:cNvPr id="9" name="Google Shape;3331;p61"/>
          <p:cNvSpPr txBox="1"/>
          <p:nvPr/>
        </p:nvSpPr>
        <p:spPr>
          <a:xfrm flipH="1">
            <a:off x="3095359" y="461971"/>
            <a:ext cx="2956354"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1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7.9 (SGK – tr.36)</a:t>
            </a:r>
            <a:endParaRPr kumimoji="0" lang="en-US" sz="21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3" name="Rectangle 2"/>
          <p:cNvSpPr/>
          <p:nvPr/>
        </p:nvSpPr>
        <p:spPr>
          <a:xfrm>
            <a:off x="434184" y="1157715"/>
            <a:ext cx="4782312" cy="3600986"/>
          </a:xfrm>
          <a:prstGeom prst="rect">
            <a:avLst/>
          </a:prstGeom>
        </p:spPr>
        <p:txBody>
          <a:bodyPr wrap="square">
            <a:spAutoFit/>
          </a:bodyPr>
          <a:lstStyle/>
          <a:p>
            <a:pPr algn="just">
              <a:lnSpc>
                <a:spcPct val="150000"/>
              </a:lnSpc>
            </a:pPr>
            <a:r>
              <a:rPr lang="vi-VN" sz="1900">
                <a:latin typeface="+mn-lt"/>
              </a:rPr>
              <a:t>Một cột bóng rổ được dựng trên một sân phẳng. Bạn Hùng đo khoảng cách từ một điểm trên sân, cách chân cột 1 m đến một điểm trên cột, cách chân cột 1 m được kết quả là 1,5 m (H.7.27). Nếu phép đo của Hùng là chính xác thì cột có vuông góc với sân hay không? Có thể kết luận rằng cột không có phương thẳng đứng hay không?</a:t>
            </a:r>
            <a:endParaRPr lang="en-US" sz="1900">
              <a:latin typeface="+mn-lt"/>
            </a:endParaRPr>
          </a:p>
        </p:txBody>
      </p:sp>
      <p:pic>
        <p:nvPicPr>
          <p:cNvPr id="7" name="Picture 6"/>
          <p:cNvPicPr>
            <a:picLocks noChangeAspect="1"/>
          </p:cNvPicPr>
          <p:nvPr/>
        </p:nvPicPr>
        <p:blipFill>
          <a:blip r:embed="rId5"/>
          <a:stretch>
            <a:fillRect/>
          </a:stretch>
        </p:blipFill>
        <p:spPr>
          <a:xfrm>
            <a:off x="5516947" y="1157715"/>
            <a:ext cx="3109229" cy="3682303"/>
          </a:xfrm>
          <a:prstGeom prst="rect">
            <a:avLst/>
          </a:prstGeom>
        </p:spPr>
      </p:pic>
      <p:pic>
        <p:nvPicPr>
          <p:cNvPr id="14" name="Picture 13"/>
          <p:cNvPicPr>
            <a:picLocks noChangeAspect="1"/>
          </p:cNvPicPr>
          <p:nvPr/>
        </p:nvPicPr>
        <p:blipFill>
          <a:blip r:embed="rId6"/>
          <a:stretch>
            <a:fillRect/>
          </a:stretch>
        </p:blipFill>
        <p:spPr>
          <a:xfrm rot="2371574">
            <a:off x="8103336" y="255680"/>
            <a:ext cx="978535" cy="546828"/>
          </a:xfrm>
          <a:prstGeom prst="rect">
            <a:avLst/>
          </a:prstGeom>
        </p:spPr>
      </p:pic>
    </p:spTree>
    <p:extLst>
      <p:ext uri="{BB962C8B-B14F-4D97-AF65-F5344CB8AC3E}">
        <p14:creationId xmlns:p14="http://schemas.microsoft.com/office/powerpoint/2010/main" val="238082119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Shape 1209"/>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42877" y="137161"/>
            <a:ext cx="8861318" cy="4864052"/>
          </a:xfrm>
          <a:prstGeom prst="rect">
            <a:avLst/>
          </a:prstGeom>
        </p:spPr>
      </p:pic>
      <p:pic>
        <p:nvPicPr>
          <p:cNvPr id="10" name="Picture 9"/>
          <p:cNvPicPr>
            <a:picLocks noChangeAspect="1"/>
          </p:cNvPicPr>
          <p:nvPr/>
        </p:nvPicPr>
        <p:blipFill>
          <a:blip r:embed="rId4"/>
          <a:stretch>
            <a:fillRect/>
          </a:stretch>
        </p:blipFill>
        <p:spPr>
          <a:xfrm rot="14235103">
            <a:off x="251794" y="115183"/>
            <a:ext cx="492794" cy="693577"/>
          </a:xfrm>
          <a:prstGeom prst="rect">
            <a:avLst/>
          </a:prstGeom>
        </p:spPr>
      </p:pic>
      <p:pic>
        <p:nvPicPr>
          <p:cNvPr id="7" name="Picture 6"/>
          <p:cNvPicPr>
            <a:picLocks noChangeAspect="1"/>
          </p:cNvPicPr>
          <p:nvPr/>
        </p:nvPicPr>
        <p:blipFill>
          <a:blip r:embed="rId5"/>
          <a:stretch>
            <a:fillRect/>
          </a:stretch>
        </p:blipFill>
        <p:spPr>
          <a:xfrm>
            <a:off x="489047" y="1078586"/>
            <a:ext cx="3109229" cy="3682303"/>
          </a:xfrm>
          <a:prstGeom prst="rect">
            <a:avLst/>
          </a:prstGeom>
        </p:spPr>
      </p:pic>
      <p:pic>
        <p:nvPicPr>
          <p:cNvPr id="14" name="Picture 13"/>
          <p:cNvPicPr>
            <a:picLocks noChangeAspect="1"/>
          </p:cNvPicPr>
          <p:nvPr/>
        </p:nvPicPr>
        <p:blipFill>
          <a:blip r:embed="rId6"/>
          <a:stretch>
            <a:fillRect/>
          </a:stretch>
        </p:blipFill>
        <p:spPr>
          <a:xfrm rot="2371574">
            <a:off x="8103336" y="255680"/>
            <a:ext cx="978535" cy="546828"/>
          </a:xfrm>
          <a:prstGeom prst="rect">
            <a:avLst/>
          </a:prstGeom>
        </p:spPr>
      </p:pic>
      <p:sp>
        <p:nvSpPr>
          <p:cNvPr id="8" name="Rectangle 7"/>
          <p:cNvSpPr/>
          <p:nvPr/>
        </p:nvSpPr>
        <p:spPr>
          <a:xfrm>
            <a:off x="1684428" y="462489"/>
            <a:ext cx="718466"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2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2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3775892" y="1389288"/>
                <a:ext cx="4883023" cy="2797625"/>
              </a:xfrm>
              <a:prstGeom prst="rect">
                <a:avLst/>
              </a:prstGeom>
            </p:spPr>
            <p:txBody>
              <a:bodyPr wrap="square">
                <a:spAutoFit/>
              </a:bodyPr>
              <a:lstStyle/>
              <a:p>
                <a:pPr algn="r">
                  <a:lnSpc>
                    <a:spcPct val="175000"/>
                  </a:lnSpc>
                </a:pPr>
                <a:r>
                  <a:rPr lang="en-US" sz="2000">
                    <a:latin typeface="+mn-lt"/>
                    <a:ea typeface="Times New Roman" panose="02020603050405020304" pitchFamily="18" charset="0"/>
                    <a:cs typeface="Times New Roman" panose="02020603050405020304" pitchFamily="18" charset="0"/>
                  </a:rPr>
                  <a:t>Nếu phép đo của Hùng là chính xác ta có</a:t>
                </a:r>
                <a:endParaRPr lang="en-US" sz="2000" kern="100">
                  <a:effectLst/>
                  <a:latin typeface="+mn-lt"/>
                  <a:ea typeface="Calibri" panose="020F0502020204030204" pitchFamily="34" charset="0"/>
                  <a:cs typeface="Times New Roman" panose="02020603050405020304" pitchFamily="18" charset="0"/>
                </a:endParaRPr>
              </a:p>
              <a:p>
                <a:pPr algn="r">
                  <a:lnSpc>
                    <a:spcPct val="175000"/>
                  </a:lnSpc>
                </a:pPr>
                <a14:m>
                  <m:oMathPara xmlns:m="http://schemas.openxmlformats.org/officeDocument/2006/math">
                    <m:oMathParaPr>
                      <m:jc m:val="centerGroup"/>
                    </m:oMathParaPr>
                    <m:oMath xmlns:m="http://schemas.openxmlformats.org/officeDocument/2006/math">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1</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1</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1,5</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oMath>
                  </m:oMathPara>
                </a14:m>
                <a:endParaRPr lang="en-US" sz="2000" kern="100">
                  <a:effectLst/>
                  <a:latin typeface="+mn-lt"/>
                  <a:ea typeface="Calibri" panose="020F0502020204030204" pitchFamily="34" charset="0"/>
                  <a:cs typeface="Times New Roman" panose="02020603050405020304" pitchFamily="18" charset="0"/>
                </a:endParaRPr>
              </a:p>
              <a:p>
                <a:pPr algn="just">
                  <a:lnSpc>
                    <a:spcPct val="175000"/>
                  </a:lnSpc>
                </a:pPr>
                <a:r>
                  <a:rPr lang="en-US" sz="2000">
                    <a:latin typeface="+mn-lt"/>
                    <a:ea typeface="Times New Roman" panose="02020603050405020304" pitchFamily="18" charset="0"/>
                    <a:cs typeface="Times New Roman" panose="02020603050405020304" pitchFamily="18" charset="0"/>
                  </a:rPr>
                  <a:t>Do đó theo định lý Pythagore thì cột cờ không vuông góc với mặt sân.</a:t>
                </a:r>
                <a:endParaRPr lang="en-US" sz="2000" kern="100">
                  <a:latin typeface="+mn-lt"/>
                  <a:ea typeface="Calibri" panose="020F0502020204030204" pitchFamily="34" charset="0"/>
                  <a:cs typeface="Times New Roman" panose="02020603050405020304" pitchFamily="18" charset="0"/>
                </a:endParaRPr>
              </a:p>
              <a:p>
                <a:pPr algn="just">
                  <a:lnSpc>
                    <a:spcPct val="175000"/>
                  </a:lnSpc>
                </a:pPr>
                <a:r>
                  <a:rPr lang="en-US" sz="2000">
                    <a:latin typeface="+mn-lt"/>
                    <a:ea typeface="Times New Roman" panose="02020603050405020304" pitchFamily="18" charset="0"/>
                    <a:cs typeface="Times New Roman" panose="02020603050405020304" pitchFamily="18" charset="0"/>
                  </a:rPr>
                  <a:t>Do đó cột không có phương thẳng đứng. </a:t>
                </a:r>
                <a:endParaRPr lang="en-US" sz="2000" kern="100">
                  <a:effectLst/>
                  <a:latin typeface="+mn-l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775892" y="1389288"/>
                <a:ext cx="4883023" cy="2797625"/>
              </a:xfrm>
              <a:prstGeom prst="rect">
                <a:avLst/>
              </a:prstGeom>
              <a:blipFill>
                <a:blip r:embed="rId7"/>
                <a:stretch>
                  <a:fillRect l="-1248" r="-1373" b="-436"/>
                </a:stretch>
              </a:blipFill>
            </p:spPr>
            <p:txBody>
              <a:bodyPr/>
              <a:lstStyle/>
              <a:p>
                <a:r>
                  <a:rPr lang="en-US">
                    <a:noFill/>
                  </a:rPr>
                  <a:t> </a:t>
                </a:r>
              </a:p>
            </p:txBody>
          </p:sp>
        </mc:Fallback>
      </mc:AlternateContent>
    </p:spTree>
    <p:extLst>
      <p:ext uri="{BB962C8B-B14F-4D97-AF65-F5344CB8AC3E}">
        <p14:creationId xmlns:p14="http://schemas.microsoft.com/office/powerpoint/2010/main" val="303580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5" dur="500"/>
                                        <p:tgtEl>
                                          <p:spTgt spid="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8" dur="5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wipe(up)">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wipe(left)">
                                      <p:cBhvr>
                                        <p:cTn id="28"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020"/>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28172" y="4279392"/>
            <a:ext cx="973596" cy="368181"/>
          </a:xfrm>
          <a:prstGeom prst="rect">
            <a:avLst/>
          </a:prstGeom>
        </p:spPr>
      </p:pic>
      <p:grpSp>
        <p:nvGrpSpPr>
          <p:cNvPr id="8" name="Group 7"/>
          <p:cNvGrpSpPr/>
          <p:nvPr/>
        </p:nvGrpSpPr>
        <p:grpSpPr>
          <a:xfrm>
            <a:off x="668738" y="492343"/>
            <a:ext cx="7774575" cy="923330"/>
            <a:chOff x="2141553" y="988925"/>
            <a:chExt cx="7503759" cy="923330"/>
          </a:xfrm>
        </p:grpSpPr>
        <p:sp>
          <p:nvSpPr>
            <p:cNvPr id="9" name="Rectangle 8"/>
            <p:cNvSpPr/>
            <p:nvPr/>
          </p:nvSpPr>
          <p:spPr>
            <a:xfrm>
              <a:off x="2785746" y="988925"/>
              <a:ext cx="6859566" cy="923330"/>
            </a:xfrm>
            <a:prstGeom prst="rect">
              <a:avLst/>
            </a:prstGeom>
          </p:spPr>
          <p:txBody>
            <a:bodyPr wrap="square">
              <a:spAutoFit/>
            </a:bodyPr>
            <a:lstStyle/>
            <a:p>
              <a:pPr lvl="0" algn="just">
                <a:lnSpc>
                  <a:spcPct val="150000"/>
                </a:lnSpc>
                <a:defRPr/>
              </a:pPr>
              <a:r>
                <a:rPr lang="en-US" sz="1800" b="1" i="1" kern="1200">
                  <a:solidFill>
                    <a:srgbClr val="002060"/>
                  </a:solidFill>
                  <a:latin typeface="Arial" panose="020B0604020202020204" pitchFamily="34" charset="0"/>
                  <a:cs typeface="Arial" panose="020B0604020202020204" pitchFamily="34" charset="0"/>
                </a:rPr>
                <a:t>H</a:t>
              </a:r>
              <a:r>
                <a:rPr lang="vi-VN" sz="1800" b="1" i="1" kern="1200">
                  <a:solidFill>
                    <a:srgbClr val="002060"/>
                  </a:solidFill>
                  <a:latin typeface="Arial" panose="020B0604020202020204" pitchFamily="34" charset="0"/>
                  <a:cs typeface="Arial" panose="020B0604020202020204" pitchFamily="34" charset="0"/>
                </a:rPr>
                <a:t>oạt động nhóm (4 người/ nhóm), tìm hiểu nội dung Em có biết và trả lời các câu hỏi sau.</a:t>
              </a:r>
              <a:endParaRPr kumimoji="0" lang="en-US" sz="1800" b="1" i="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10" name="Picture 5"/>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2141553" y="1234290"/>
              <a:ext cx="573024" cy="527310"/>
            </a:xfrm>
            <a:prstGeom prst="rect">
              <a:avLst/>
            </a:prstGeom>
          </p:spPr>
        </p:pic>
      </p:grpSp>
      <p:sp>
        <p:nvSpPr>
          <p:cNvPr id="2" name="Rectangle 1"/>
          <p:cNvSpPr/>
          <p:nvPr/>
        </p:nvSpPr>
        <p:spPr>
          <a:xfrm>
            <a:off x="546474" y="1425260"/>
            <a:ext cx="7936992" cy="1269578"/>
          </a:xfrm>
          <a:prstGeom prst="rect">
            <a:avLst/>
          </a:prstGeom>
        </p:spPr>
        <p:txBody>
          <a:bodyPr wrap="square">
            <a:spAutoFit/>
          </a:bodyPr>
          <a:lstStyle/>
          <a:p>
            <a:pPr marL="342900" indent="-342900" algn="just">
              <a:lnSpc>
                <a:spcPct val="150000"/>
              </a:lnSpc>
              <a:buFontTx/>
              <a:buChar char="-"/>
            </a:pPr>
            <a:r>
              <a:rPr lang="fr-FR" sz="1700" kern="100">
                <a:latin typeface="Arial" panose="020B0604020202020204" pitchFamily="34" charset="0"/>
                <a:ea typeface="Calibri" panose="020F0502020204030204" pitchFamily="34" charset="0"/>
                <a:cs typeface="Arial" panose="020B0604020202020204" pitchFamily="34" charset="0"/>
              </a:rPr>
              <a:t>Trong xây dựng người ta thường dùng thiết bị nào để xác định phương thẳng đứng? Vì sao?</a:t>
            </a:r>
          </a:p>
          <a:p>
            <a:pPr marL="342900" indent="-342900" algn="just">
              <a:lnSpc>
                <a:spcPct val="150000"/>
              </a:lnSpc>
              <a:buFontTx/>
              <a:buChar char="-"/>
            </a:pPr>
            <a:r>
              <a:rPr lang="fr-FR" sz="1700" kern="100">
                <a:latin typeface="Arial" panose="020B0604020202020204" pitchFamily="34" charset="0"/>
                <a:ea typeface="Calibri" panose="020F0502020204030204" pitchFamily="34" charset="0"/>
                <a:cs typeface="Arial" panose="020B0604020202020204" pitchFamily="34" charset="0"/>
              </a:rPr>
              <a:t>Thế nào là mặt phẳng nằm ngang? Phương nằm ngang? Nêu ví dụ?</a:t>
            </a:r>
            <a:endParaRPr lang="en-US" sz="1700" kern="100">
              <a:latin typeface="Arial" panose="020B0604020202020204" pitchFamily="34" charset="0"/>
              <a:ea typeface="Calibri" panose="020F0502020204030204" pitchFamily="34" charset="0"/>
              <a:cs typeface="Arial" panose="020B060402020202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6377" y="2808681"/>
            <a:ext cx="4928376" cy="1827607"/>
          </a:xfrm>
          <a:prstGeom prst="rect">
            <a:avLst/>
          </a:prstGeom>
        </p:spPr>
      </p:pic>
      <p:sp>
        <p:nvSpPr>
          <p:cNvPr id="11" name="Rectangle 10"/>
          <p:cNvSpPr/>
          <p:nvPr/>
        </p:nvSpPr>
        <p:spPr>
          <a:xfrm>
            <a:off x="546474" y="2704425"/>
            <a:ext cx="2891670" cy="1661993"/>
          </a:xfrm>
          <a:prstGeom prst="rect">
            <a:avLst/>
          </a:prstGeom>
        </p:spPr>
        <p:txBody>
          <a:bodyPr wrap="square">
            <a:spAutoFit/>
          </a:bodyPr>
          <a:lstStyle/>
          <a:p>
            <a:pPr marL="342900" lvl="0" indent="-342900" algn="just">
              <a:lnSpc>
                <a:spcPct val="150000"/>
              </a:lnSpc>
              <a:buFontTx/>
              <a:buChar char="-"/>
            </a:pPr>
            <a:r>
              <a:rPr lang="fr-FR" sz="1700" kern="100">
                <a:latin typeface="Arial" panose="020B0604020202020204" pitchFamily="34" charset="0"/>
                <a:ea typeface="Calibri" panose="020F0502020204030204" pitchFamily="34" charset="0"/>
                <a:cs typeface="Arial" panose="020B0604020202020204" pitchFamily="34" charset="0"/>
              </a:rPr>
              <a:t>Hiện tượng bình thông nhau được sử dụng như thế nào để xác định phương nằm ngang ?</a:t>
            </a:r>
            <a:endParaRPr lang="en-US" sz="1700" kern="10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598"/>
        <p:cNvGrpSpPr/>
        <p:nvPr/>
      </p:nvGrpSpPr>
      <p:grpSpPr>
        <a:xfrm>
          <a:off x="0" y="0"/>
          <a:ext cx="0" cy="0"/>
          <a:chOff x="0" y="0"/>
          <a:chExt cx="0" cy="0"/>
        </a:xfrm>
      </p:grpSpPr>
      <p:sp>
        <p:nvSpPr>
          <p:cNvPr id="31" name="Google Shape;911;p39"/>
          <p:cNvSpPr txBox="1">
            <a:spLocks noGrp="1"/>
          </p:cNvSpPr>
          <p:nvPr>
            <p:ph type="title"/>
          </p:nvPr>
        </p:nvSpPr>
        <p:spPr>
          <a:xfrm>
            <a:off x="731538" y="566568"/>
            <a:ext cx="7717500" cy="523200"/>
          </a:xfrm>
          <a:prstGeom prst="rect">
            <a:avLst/>
          </a:prstGeom>
        </p:spPr>
        <p:txBody>
          <a:bodyPr spcFirstLastPara="1" wrap="square" lIns="91425" tIns="91425" rIns="91425" bIns="91425" anchor="t" anchorCtr="0">
            <a:noAutofit/>
          </a:bodyPr>
          <a:lstStyle/>
          <a:p>
            <a:pPr lvl="0"/>
            <a:r>
              <a:rPr lang="vi-VN" sz="3500" b="1">
                <a:solidFill>
                  <a:srgbClr val="C00000"/>
                </a:solidFill>
                <a:latin typeface="+mn-lt"/>
              </a:rPr>
              <a:t>HƯỚNG DẪN VỀ NHÀ</a:t>
            </a:r>
          </a:p>
        </p:txBody>
      </p:sp>
      <p:grpSp>
        <p:nvGrpSpPr>
          <p:cNvPr id="32" name="Group 31"/>
          <p:cNvGrpSpPr/>
          <p:nvPr/>
        </p:nvGrpSpPr>
        <p:grpSpPr>
          <a:xfrm>
            <a:off x="667530" y="1759018"/>
            <a:ext cx="1783062" cy="1995173"/>
            <a:chOff x="918432" y="3568797"/>
            <a:chExt cx="5422223" cy="4239967"/>
          </a:xfrm>
          <a:solidFill>
            <a:srgbClr val="AA6FCF">
              <a:lumMod val="40000"/>
              <a:lumOff val="60000"/>
            </a:srgbClr>
          </a:solidFill>
        </p:grpSpPr>
        <p:grpSp>
          <p:nvGrpSpPr>
            <p:cNvPr id="33" name="Group 3"/>
            <p:cNvGrpSpPr/>
            <p:nvPr/>
          </p:nvGrpSpPr>
          <p:grpSpPr>
            <a:xfrm>
              <a:off x="918432" y="3568797"/>
              <a:ext cx="5422223" cy="4239967"/>
              <a:chOff x="-3810" y="0"/>
              <a:chExt cx="3189543" cy="3100688"/>
            </a:xfrm>
            <a:grpFill/>
          </p:grpSpPr>
          <p:sp>
            <p:nvSpPr>
              <p:cNvPr id="35"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ln/>
            </p:spPr>
            <p:style>
              <a:lnRef idx="2">
                <a:schemeClr val="accent2"/>
              </a:lnRef>
              <a:fillRef idx="1">
                <a:schemeClr val="lt1"/>
              </a:fillRef>
              <a:effectRef idx="0">
                <a:schemeClr val="accent2"/>
              </a:effectRef>
              <a:fontRef idx="minor">
                <a:schemeClr val="dk1"/>
              </a:fontRef>
            </p:style>
          </p:sp>
          <p:sp>
            <p:nvSpPr>
              <p:cNvPr id="36"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ln/>
            </p:spPr>
            <p:style>
              <a:lnRef idx="2">
                <a:schemeClr val="accent2"/>
              </a:lnRef>
              <a:fillRef idx="1">
                <a:schemeClr val="lt1"/>
              </a:fillRef>
              <a:effectRef idx="0">
                <a:schemeClr val="accent2"/>
              </a:effectRef>
              <a:fontRef idx="minor">
                <a:schemeClr val="dk1"/>
              </a:fontRef>
            </p:style>
          </p:sp>
        </p:grpSp>
        <p:sp>
          <p:nvSpPr>
            <p:cNvPr id="34" name="Rectangle 33"/>
            <p:cNvSpPr/>
            <p:nvPr/>
          </p:nvSpPr>
          <p:spPr>
            <a:xfrm>
              <a:off x="1320046" y="4075088"/>
              <a:ext cx="4616827" cy="2877183"/>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pt-BR" sz="19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rPr>
                <a:t>Ghi </a:t>
              </a:r>
              <a:r>
                <a:rPr kumimoji="0" lang="pt-BR" sz="19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rPr>
                <a:t>nhớ </a:t>
              </a:r>
            </a:p>
            <a:p>
              <a:pPr marL="0" marR="0" lvl="0" indent="0" algn="ctr" defTabSz="457200" eaLnBrk="1" fontAlgn="auto" latinLnBrk="0" hangingPunct="1">
                <a:lnSpc>
                  <a:spcPct val="150000"/>
                </a:lnSpc>
                <a:spcBef>
                  <a:spcPts val="0"/>
                </a:spcBef>
                <a:spcAft>
                  <a:spcPts val="0"/>
                </a:spcAft>
                <a:buClrTx/>
                <a:buSzTx/>
                <a:buFontTx/>
                <a:buNone/>
                <a:tabLst/>
                <a:defRPr/>
              </a:pPr>
              <a:r>
                <a:rPr kumimoji="0" lang="pt-BR" sz="19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rPr>
                <a:t>kiến </a:t>
              </a:r>
              <a:r>
                <a:rPr kumimoji="0" lang="pt-BR" sz="19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rPr>
                <a:t>thức </a:t>
              </a:r>
            </a:p>
            <a:p>
              <a:pPr marL="0" marR="0" lvl="0" indent="0" algn="ctr" defTabSz="457200" eaLnBrk="1" fontAlgn="auto" latinLnBrk="0" hangingPunct="1">
                <a:lnSpc>
                  <a:spcPct val="150000"/>
                </a:lnSpc>
                <a:spcBef>
                  <a:spcPts val="0"/>
                </a:spcBef>
                <a:spcAft>
                  <a:spcPts val="0"/>
                </a:spcAft>
                <a:buClrTx/>
                <a:buSzTx/>
                <a:buFontTx/>
                <a:buNone/>
                <a:tabLst/>
                <a:defRPr/>
              </a:pPr>
              <a:r>
                <a:rPr kumimoji="0" lang="pt-BR" sz="19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rPr>
                <a:t>trong bài </a:t>
              </a:r>
              <a:endParaRPr kumimoji="0" lang="pt-BR" sz="19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endParaRPr>
            </a:p>
          </p:txBody>
        </p:sp>
      </p:grpSp>
      <p:grpSp>
        <p:nvGrpSpPr>
          <p:cNvPr id="37" name="Group 36"/>
          <p:cNvGrpSpPr/>
          <p:nvPr/>
        </p:nvGrpSpPr>
        <p:grpSpPr>
          <a:xfrm>
            <a:off x="2843652" y="1739934"/>
            <a:ext cx="1993655" cy="2014257"/>
            <a:chOff x="6840639" y="3553166"/>
            <a:chExt cx="5422223" cy="5001862"/>
          </a:xfrm>
          <a:solidFill>
            <a:srgbClr val="AA6FCF">
              <a:lumMod val="40000"/>
              <a:lumOff val="60000"/>
            </a:srgbClr>
          </a:solidFill>
        </p:grpSpPr>
        <p:grpSp>
          <p:nvGrpSpPr>
            <p:cNvPr id="38" name="Group 3"/>
            <p:cNvGrpSpPr/>
            <p:nvPr/>
          </p:nvGrpSpPr>
          <p:grpSpPr>
            <a:xfrm>
              <a:off x="6840639" y="3553166"/>
              <a:ext cx="5422223" cy="5001862"/>
              <a:chOff x="-3810" y="-1"/>
              <a:chExt cx="3189543" cy="3657863"/>
            </a:xfrm>
            <a:grpFill/>
          </p:grpSpPr>
          <p:sp>
            <p:nvSpPr>
              <p:cNvPr id="40"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ln/>
            </p:spPr>
            <p:style>
              <a:lnRef idx="2">
                <a:schemeClr val="accent2"/>
              </a:lnRef>
              <a:fillRef idx="1">
                <a:schemeClr val="lt1"/>
              </a:fillRef>
              <a:effectRef idx="0">
                <a:schemeClr val="accent2"/>
              </a:effectRef>
              <a:fontRef idx="minor">
                <a:schemeClr val="dk1"/>
              </a:fontRef>
            </p:style>
          </p:sp>
          <p:sp>
            <p:nvSpPr>
              <p:cNvPr id="41"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ln/>
            </p:spPr>
            <p:style>
              <a:lnRef idx="2">
                <a:schemeClr val="accent2"/>
              </a:lnRef>
              <a:fillRef idx="1">
                <a:schemeClr val="lt1"/>
              </a:fillRef>
              <a:effectRef idx="0">
                <a:schemeClr val="accent2"/>
              </a:effectRef>
              <a:fontRef idx="minor">
                <a:schemeClr val="dk1"/>
              </a:fontRef>
            </p:style>
          </p:sp>
        </p:grpSp>
        <p:sp>
          <p:nvSpPr>
            <p:cNvPr id="39" name="Rectangle 38"/>
            <p:cNvSpPr/>
            <p:nvPr/>
          </p:nvSpPr>
          <p:spPr>
            <a:xfrm>
              <a:off x="7370564" y="4192163"/>
              <a:ext cx="4360208" cy="3362037"/>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457200" eaLnBrk="1" fontAlgn="auto" latinLnBrk="0" hangingPunct="1">
                <a:lnSpc>
                  <a:spcPct val="150000"/>
                </a:lnSpc>
                <a:spcBef>
                  <a:spcPts val="300"/>
                </a:spcBef>
                <a:spcAft>
                  <a:spcPts val="300"/>
                </a:spcAft>
                <a:buClrTx/>
                <a:buSzTx/>
                <a:buFontTx/>
                <a:buNone/>
                <a:tabLst/>
                <a:defRPr/>
              </a:pPr>
              <a:r>
                <a:rPr kumimoji="0" lang="pt-BR" sz="19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rPr>
                <a:t>Hoàn thành các bài tập trong SBT </a:t>
              </a:r>
            </a:p>
          </p:txBody>
        </p:sp>
      </p:grpSp>
      <p:grpSp>
        <p:nvGrpSpPr>
          <p:cNvPr id="42" name="Group 41"/>
          <p:cNvGrpSpPr/>
          <p:nvPr/>
        </p:nvGrpSpPr>
        <p:grpSpPr>
          <a:xfrm>
            <a:off x="5230368" y="1769642"/>
            <a:ext cx="3286327" cy="2014257"/>
            <a:chOff x="12644694" y="3479846"/>
            <a:chExt cx="5422223" cy="4709752"/>
          </a:xfrm>
          <a:solidFill>
            <a:srgbClr val="AA6FCF">
              <a:lumMod val="40000"/>
              <a:lumOff val="60000"/>
            </a:srgbClr>
          </a:solidFill>
        </p:grpSpPr>
        <p:grpSp>
          <p:nvGrpSpPr>
            <p:cNvPr id="43" name="Group 3"/>
            <p:cNvGrpSpPr/>
            <p:nvPr/>
          </p:nvGrpSpPr>
          <p:grpSpPr>
            <a:xfrm>
              <a:off x="12644694" y="3479846"/>
              <a:ext cx="5422223" cy="4709752"/>
              <a:chOff x="-3810" y="0"/>
              <a:chExt cx="3189543" cy="3444242"/>
            </a:xfrm>
            <a:grpFill/>
          </p:grpSpPr>
          <p:sp>
            <p:nvSpPr>
              <p:cNvPr id="45"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ln/>
            </p:spPr>
            <p:style>
              <a:lnRef idx="2">
                <a:schemeClr val="accent2"/>
              </a:lnRef>
              <a:fillRef idx="1">
                <a:schemeClr val="lt1"/>
              </a:fillRef>
              <a:effectRef idx="0">
                <a:schemeClr val="accent2"/>
              </a:effectRef>
              <a:fontRef idx="minor">
                <a:schemeClr val="dk1"/>
              </a:fontRef>
            </p:style>
          </p:sp>
          <p:sp>
            <p:nvSpPr>
              <p:cNvPr id="46"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ln/>
            </p:spPr>
            <p:style>
              <a:lnRef idx="2">
                <a:schemeClr val="accent2"/>
              </a:lnRef>
              <a:fillRef idx="1">
                <a:schemeClr val="lt1"/>
              </a:fillRef>
              <a:effectRef idx="0">
                <a:schemeClr val="accent2"/>
              </a:effectRef>
              <a:fontRef idx="minor">
                <a:schemeClr val="dk1"/>
              </a:fontRef>
            </p:style>
          </p:sp>
        </p:grpSp>
        <p:sp>
          <p:nvSpPr>
            <p:cNvPr id="44" name="Rectangle 43"/>
            <p:cNvSpPr/>
            <p:nvPr/>
          </p:nvSpPr>
          <p:spPr>
            <a:xfrm>
              <a:off x="12660410" y="3700395"/>
              <a:ext cx="5406506" cy="431787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vi-VN" sz="1900" b="0" i="0" u="none" strike="noStrike" kern="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Chuẩn </a:t>
              </a:r>
              <a:r>
                <a:rPr kumimoji="0" lang="vi-VN" sz="19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bị trước </a:t>
              </a:r>
              <a:endParaRPr kumimoji="0" lang="en-US" sz="19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endParaRPr>
            </a:p>
            <a:p>
              <a:pPr lvl="0" algn="ctr" defTabSz="457200">
                <a:lnSpc>
                  <a:spcPct val="150000"/>
                </a:lnSpc>
                <a:buClrTx/>
                <a:defRPr/>
              </a:pPr>
              <a:r>
                <a:rPr lang="vi-VN" sz="1900" b="1" i="1">
                  <a:solidFill>
                    <a:prstClr val="black"/>
                  </a:solidFill>
                  <a:ea typeface="Calibri" panose="020F0502020204030204" pitchFamily="34" charset="0"/>
                  <a:cs typeface="Times New Roman" panose="02020603050405020304" pitchFamily="18" charset="0"/>
                </a:rPr>
                <a:t>Bài 24. Phép chiếu vuông góc. Góc giữa đường thẳng và mặt phẳng</a:t>
              </a:r>
              <a:endParaRPr kumimoji="0" lang="pt-BR" sz="1900" b="1" i="1"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arn(inVertical)">
                                      <p:cBhvr>
                                        <p:cTn id="15" dur="500"/>
                                        <p:tgtEl>
                                          <p:spTgt spid="37"/>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randombar(horizontal)">
                                      <p:cBhvr>
                                        <p:cTn id="1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526"/>
        <p:cNvGrpSpPr/>
        <p:nvPr/>
      </p:nvGrpSpPr>
      <p:grpSpPr>
        <a:xfrm>
          <a:off x="0" y="0"/>
          <a:ext cx="0" cy="0"/>
          <a:chOff x="0" y="0"/>
          <a:chExt cx="0" cy="0"/>
        </a:xfrm>
      </p:grpSpPr>
      <p:grpSp>
        <p:nvGrpSpPr>
          <p:cNvPr id="2577" name="Google Shape;2577;p69"/>
          <p:cNvGrpSpPr/>
          <p:nvPr/>
        </p:nvGrpSpPr>
        <p:grpSpPr>
          <a:xfrm rot="21146463" flipH="1">
            <a:off x="4680886" y="313002"/>
            <a:ext cx="1193553" cy="540576"/>
            <a:chOff x="10048400" y="2011675"/>
            <a:chExt cx="632075" cy="286275"/>
          </a:xfrm>
        </p:grpSpPr>
        <p:sp>
          <p:nvSpPr>
            <p:cNvPr id="2578" name="Google Shape;2578;p69"/>
            <p:cNvSpPr/>
            <p:nvPr/>
          </p:nvSpPr>
          <p:spPr>
            <a:xfrm>
              <a:off x="10048400" y="2011675"/>
              <a:ext cx="632075" cy="286275"/>
            </a:xfrm>
            <a:custGeom>
              <a:avLst/>
              <a:gdLst/>
              <a:ahLst/>
              <a:cxnLst/>
              <a:rect l="l" t="t" r="r" b="b"/>
              <a:pathLst>
                <a:path w="25283" h="11451" extrusionOk="0">
                  <a:moveTo>
                    <a:pt x="7809" y="4724"/>
                  </a:moveTo>
                  <a:cubicBezTo>
                    <a:pt x="7861" y="4724"/>
                    <a:pt x="7913" y="4733"/>
                    <a:pt x="7962" y="4754"/>
                  </a:cubicBezTo>
                  <a:lnTo>
                    <a:pt x="17288" y="8394"/>
                  </a:lnTo>
                  <a:cubicBezTo>
                    <a:pt x="17585" y="8504"/>
                    <a:pt x="17497" y="8965"/>
                    <a:pt x="17178" y="8965"/>
                  </a:cubicBezTo>
                  <a:lnTo>
                    <a:pt x="17178" y="8954"/>
                  </a:lnTo>
                  <a:lnTo>
                    <a:pt x="5686" y="8954"/>
                  </a:lnTo>
                  <a:cubicBezTo>
                    <a:pt x="5356" y="8954"/>
                    <a:pt x="5147" y="8581"/>
                    <a:pt x="5323" y="8295"/>
                  </a:cubicBezTo>
                  <a:lnTo>
                    <a:pt x="7445" y="4918"/>
                  </a:lnTo>
                  <a:cubicBezTo>
                    <a:pt x="7526" y="4797"/>
                    <a:pt x="7666" y="4724"/>
                    <a:pt x="7809" y="4724"/>
                  </a:cubicBezTo>
                  <a:close/>
                  <a:moveTo>
                    <a:pt x="6808" y="0"/>
                  </a:moveTo>
                  <a:cubicBezTo>
                    <a:pt x="6434" y="0"/>
                    <a:pt x="6071" y="197"/>
                    <a:pt x="5862" y="542"/>
                  </a:cubicBezTo>
                  <a:lnTo>
                    <a:pt x="440" y="9779"/>
                  </a:lnTo>
                  <a:cubicBezTo>
                    <a:pt x="0" y="10516"/>
                    <a:pt x="528" y="11451"/>
                    <a:pt x="1375" y="11451"/>
                  </a:cubicBezTo>
                  <a:lnTo>
                    <a:pt x="23765" y="11451"/>
                  </a:lnTo>
                  <a:cubicBezTo>
                    <a:pt x="24898" y="11451"/>
                    <a:pt x="25283" y="9922"/>
                    <a:pt x="24282" y="9372"/>
                  </a:cubicBezTo>
                  <a:lnTo>
                    <a:pt x="7324" y="135"/>
                  </a:lnTo>
                  <a:cubicBezTo>
                    <a:pt x="7159" y="44"/>
                    <a:pt x="6982" y="0"/>
                    <a:pt x="6808" y="0"/>
                  </a:cubicBezTo>
                  <a:close/>
                </a:path>
              </a:pathLst>
            </a:custGeom>
            <a:solidFill>
              <a:schemeClr val="accent2"/>
            </a:solidFill>
            <a:ln>
              <a:noFill/>
            </a:ln>
            <a:effectLst>
              <a:outerShdw dist="38100" dir="28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69"/>
            <p:cNvSpPr/>
            <p:nvPr/>
          </p:nvSpPr>
          <p:spPr>
            <a:xfrm>
              <a:off x="10428450" y="2138725"/>
              <a:ext cx="224200" cy="125650"/>
            </a:xfrm>
            <a:custGeom>
              <a:avLst/>
              <a:gdLst/>
              <a:ahLst/>
              <a:cxnLst/>
              <a:rect l="l" t="t" r="r" b="b"/>
              <a:pathLst>
                <a:path w="8968" h="5026" extrusionOk="0">
                  <a:moveTo>
                    <a:pt x="173" y="0"/>
                  </a:moveTo>
                  <a:cubicBezTo>
                    <a:pt x="42" y="0"/>
                    <a:pt x="0" y="236"/>
                    <a:pt x="150" y="320"/>
                  </a:cubicBezTo>
                  <a:cubicBezTo>
                    <a:pt x="2911" y="1992"/>
                    <a:pt x="5759" y="3696"/>
                    <a:pt x="8717" y="5005"/>
                  </a:cubicBezTo>
                  <a:cubicBezTo>
                    <a:pt x="8746" y="5019"/>
                    <a:pt x="8773" y="5025"/>
                    <a:pt x="8796" y="5025"/>
                  </a:cubicBezTo>
                  <a:cubicBezTo>
                    <a:pt x="8940" y="5025"/>
                    <a:pt x="8967" y="4793"/>
                    <a:pt x="8816" y="4708"/>
                  </a:cubicBezTo>
                  <a:cubicBezTo>
                    <a:pt x="5968" y="3136"/>
                    <a:pt x="3064" y="1684"/>
                    <a:pt x="249" y="23"/>
                  </a:cubicBezTo>
                  <a:cubicBezTo>
                    <a:pt x="222" y="7"/>
                    <a:pt x="196" y="0"/>
                    <a:pt x="173"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69"/>
            <p:cNvSpPr/>
            <p:nvPr/>
          </p:nvSpPr>
          <p:spPr>
            <a:xfrm>
              <a:off x="10185050" y="2034675"/>
              <a:ext cx="51700" cy="28075"/>
            </a:xfrm>
            <a:custGeom>
              <a:avLst/>
              <a:gdLst/>
              <a:ahLst/>
              <a:cxnLst/>
              <a:rect l="l" t="t" r="r" b="b"/>
              <a:pathLst>
                <a:path w="2068" h="1123" extrusionOk="0">
                  <a:moveTo>
                    <a:pt x="1599" y="1"/>
                  </a:moveTo>
                  <a:cubicBezTo>
                    <a:pt x="1011" y="1"/>
                    <a:pt x="358" y="327"/>
                    <a:pt x="66" y="842"/>
                  </a:cubicBezTo>
                  <a:cubicBezTo>
                    <a:pt x="0" y="973"/>
                    <a:pt x="105" y="1122"/>
                    <a:pt x="227" y="1122"/>
                  </a:cubicBezTo>
                  <a:cubicBezTo>
                    <a:pt x="268" y="1122"/>
                    <a:pt x="312" y="1105"/>
                    <a:pt x="352" y="1062"/>
                  </a:cubicBezTo>
                  <a:cubicBezTo>
                    <a:pt x="781" y="600"/>
                    <a:pt x="1220" y="391"/>
                    <a:pt x="1858" y="380"/>
                  </a:cubicBezTo>
                  <a:cubicBezTo>
                    <a:pt x="2067" y="369"/>
                    <a:pt x="2001" y="51"/>
                    <a:pt x="1825" y="18"/>
                  </a:cubicBezTo>
                  <a:cubicBezTo>
                    <a:pt x="1752" y="6"/>
                    <a:pt x="1676" y="1"/>
                    <a:pt x="1599"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805;p37"/>
          <p:cNvSpPr txBox="1">
            <a:spLocks/>
          </p:cNvSpPr>
          <p:nvPr/>
        </p:nvSpPr>
        <p:spPr>
          <a:xfrm>
            <a:off x="817682" y="1318778"/>
            <a:ext cx="7610804" cy="2247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1pPr>
            <a:lvl2pPr marR="0" lvl="1"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2pPr>
            <a:lvl3pPr marR="0" lvl="2"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3pPr>
            <a:lvl4pPr marR="0" lvl="3"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4pPr>
            <a:lvl5pPr marR="0" lvl="4"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5pPr>
            <a:lvl6pPr marR="0" lvl="5"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6pPr>
            <a:lvl7pPr marR="0" lvl="6"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7pPr>
            <a:lvl8pPr marR="0" lvl="7"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8pPr>
            <a:lvl9pPr marR="0" lvl="8"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9pPr>
          </a:lstStyle>
          <a:p>
            <a:pPr algn="ctr">
              <a:lnSpc>
                <a:spcPct val="150000"/>
              </a:lnSpc>
            </a:pPr>
            <a:r>
              <a:rPr lang="vi-VN" sz="4500" b="1">
                <a:latin typeface="+mn-lt"/>
              </a:rPr>
              <a:t>CẢM ƠN </a:t>
            </a:r>
            <a:r>
              <a:rPr lang="en-US" sz="4500" b="1">
                <a:latin typeface="+mn-lt"/>
              </a:rPr>
              <a:t>CÁC EM</a:t>
            </a:r>
            <a:endParaRPr lang="vi-VN" sz="4500" b="1">
              <a:latin typeface="+mn-lt"/>
            </a:endParaRPr>
          </a:p>
          <a:p>
            <a:pPr algn="ctr">
              <a:lnSpc>
                <a:spcPct val="150000"/>
              </a:lnSpc>
            </a:pPr>
            <a:r>
              <a:rPr lang="vi-VN" sz="4500" b="1">
                <a:latin typeface="+mn-lt"/>
              </a:rPr>
              <a:t>ĐÃ </a:t>
            </a:r>
            <a:r>
              <a:rPr lang="en-US" sz="4500" b="1">
                <a:latin typeface="+mn-lt"/>
              </a:rPr>
              <a:t>THAM GIA TIẾT HỌC</a:t>
            </a:r>
            <a:r>
              <a:rPr lang="vi-VN" sz="4500" b="1">
                <a:latin typeface="+mn-lt"/>
              </a:rPr>
              <a:t>!</a:t>
            </a:r>
          </a:p>
        </p:txBody>
      </p:sp>
      <p:grpSp>
        <p:nvGrpSpPr>
          <p:cNvPr id="73" name="Google Shape;3012;p73"/>
          <p:cNvGrpSpPr/>
          <p:nvPr/>
        </p:nvGrpSpPr>
        <p:grpSpPr>
          <a:xfrm>
            <a:off x="507462" y="3512072"/>
            <a:ext cx="1846478" cy="1396868"/>
            <a:chOff x="1858956" y="3313704"/>
            <a:chExt cx="1579266" cy="1194823"/>
          </a:xfrm>
        </p:grpSpPr>
        <p:sp>
          <p:nvSpPr>
            <p:cNvPr id="74" name="Google Shape;3013;p73"/>
            <p:cNvSpPr/>
            <p:nvPr/>
          </p:nvSpPr>
          <p:spPr>
            <a:xfrm rot="-1337015">
              <a:off x="1940968" y="3555467"/>
              <a:ext cx="1415241" cy="711297"/>
            </a:xfrm>
            <a:custGeom>
              <a:avLst/>
              <a:gdLst/>
              <a:ahLst/>
              <a:cxnLst/>
              <a:rect l="l" t="t" r="r" b="b"/>
              <a:pathLst>
                <a:path w="31948" h="16057" extrusionOk="0">
                  <a:moveTo>
                    <a:pt x="1765" y="1"/>
                  </a:moveTo>
                  <a:cubicBezTo>
                    <a:pt x="1225" y="1"/>
                    <a:pt x="705" y="267"/>
                    <a:pt x="427" y="765"/>
                  </a:cubicBezTo>
                  <a:cubicBezTo>
                    <a:pt x="406" y="808"/>
                    <a:pt x="384" y="850"/>
                    <a:pt x="363" y="893"/>
                  </a:cubicBezTo>
                  <a:cubicBezTo>
                    <a:pt x="342" y="936"/>
                    <a:pt x="320" y="978"/>
                    <a:pt x="299" y="1021"/>
                  </a:cubicBezTo>
                  <a:cubicBezTo>
                    <a:pt x="1" y="1788"/>
                    <a:pt x="384" y="2661"/>
                    <a:pt x="1130" y="3023"/>
                  </a:cubicBezTo>
                  <a:lnTo>
                    <a:pt x="28263" y="16036"/>
                  </a:lnTo>
                  <a:lnTo>
                    <a:pt x="31947" y="16057"/>
                  </a:lnTo>
                  <a:lnTo>
                    <a:pt x="31947" y="16057"/>
                  </a:lnTo>
                  <a:lnTo>
                    <a:pt x="29626" y="13182"/>
                  </a:lnTo>
                  <a:lnTo>
                    <a:pt x="2493" y="169"/>
                  </a:lnTo>
                  <a:cubicBezTo>
                    <a:pt x="2260" y="56"/>
                    <a:pt x="2011" y="1"/>
                    <a:pt x="1765" y="1"/>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014;p73"/>
            <p:cNvSpPr/>
            <p:nvPr/>
          </p:nvSpPr>
          <p:spPr>
            <a:xfrm rot="-1337015">
              <a:off x="1955885" y="3585849"/>
              <a:ext cx="1273708" cy="621770"/>
            </a:xfrm>
            <a:custGeom>
              <a:avLst/>
              <a:gdLst/>
              <a:ahLst/>
              <a:cxnLst/>
              <a:rect l="l" t="t" r="r" b="b"/>
              <a:pathLst>
                <a:path w="28753" h="14036" extrusionOk="0">
                  <a:moveTo>
                    <a:pt x="384" y="1"/>
                  </a:moveTo>
                  <a:cubicBezTo>
                    <a:pt x="235" y="86"/>
                    <a:pt x="107" y="214"/>
                    <a:pt x="1" y="342"/>
                  </a:cubicBezTo>
                  <a:lnTo>
                    <a:pt x="28561" y="14036"/>
                  </a:lnTo>
                  <a:lnTo>
                    <a:pt x="28752" y="13631"/>
                  </a:lnTo>
                  <a:lnTo>
                    <a:pt x="3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015;p73"/>
            <p:cNvSpPr/>
            <p:nvPr/>
          </p:nvSpPr>
          <p:spPr>
            <a:xfrm rot="-1337015">
              <a:off x="1959189" y="3634973"/>
              <a:ext cx="1267108" cy="625536"/>
            </a:xfrm>
            <a:custGeom>
              <a:avLst/>
              <a:gdLst/>
              <a:ahLst/>
              <a:cxnLst/>
              <a:rect l="l" t="t" r="r" b="b"/>
              <a:pathLst>
                <a:path w="28604" h="14121" extrusionOk="0">
                  <a:moveTo>
                    <a:pt x="43" y="0"/>
                  </a:moveTo>
                  <a:cubicBezTo>
                    <a:pt x="1" y="170"/>
                    <a:pt x="1" y="320"/>
                    <a:pt x="22" y="490"/>
                  </a:cubicBezTo>
                  <a:lnTo>
                    <a:pt x="28390" y="14120"/>
                  </a:lnTo>
                  <a:lnTo>
                    <a:pt x="28603" y="13694"/>
                  </a:lnTo>
                  <a:lnTo>
                    <a:pt x="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016;p73"/>
            <p:cNvSpPr/>
            <p:nvPr/>
          </p:nvSpPr>
          <p:spPr>
            <a:xfrm rot="-1337015">
              <a:off x="3238703" y="3883805"/>
              <a:ext cx="182154" cy="127402"/>
            </a:xfrm>
            <a:custGeom>
              <a:avLst/>
              <a:gdLst/>
              <a:ahLst/>
              <a:cxnLst/>
              <a:rect l="l" t="t" r="r" b="b"/>
              <a:pathLst>
                <a:path w="4112" h="2876" extrusionOk="0">
                  <a:moveTo>
                    <a:pt x="1790" y="1"/>
                  </a:moveTo>
                  <a:cubicBezTo>
                    <a:pt x="1790" y="1"/>
                    <a:pt x="810" y="235"/>
                    <a:pt x="406" y="1087"/>
                  </a:cubicBezTo>
                  <a:cubicBezTo>
                    <a:pt x="1" y="1960"/>
                    <a:pt x="427" y="2855"/>
                    <a:pt x="427" y="2855"/>
                  </a:cubicBezTo>
                  <a:lnTo>
                    <a:pt x="4111" y="2876"/>
                  </a:lnTo>
                  <a:lnTo>
                    <a:pt x="4111" y="2876"/>
                  </a:lnTo>
                  <a:lnTo>
                    <a:pt x="179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017;p73"/>
            <p:cNvSpPr/>
            <p:nvPr/>
          </p:nvSpPr>
          <p:spPr>
            <a:xfrm rot="-1337015">
              <a:off x="3338070" y="3928381"/>
              <a:ext cx="91565" cy="63258"/>
            </a:xfrm>
            <a:custGeom>
              <a:avLst/>
              <a:gdLst/>
              <a:ahLst/>
              <a:cxnLst/>
              <a:rect l="l" t="t" r="r" b="b"/>
              <a:pathLst>
                <a:path w="2067" h="1428" extrusionOk="0">
                  <a:moveTo>
                    <a:pt x="916" y="1"/>
                  </a:moveTo>
                  <a:cubicBezTo>
                    <a:pt x="916" y="1"/>
                    <a:pt x="426" y="107"/>
                    <a:pt x="213" y="533"/>
                  </a:cubicBezTo>
                  <a:cubicBezTo>
                    <a:pt x="0" y="981"/>
                    <a:pt x="235" y="1428"/>
                    <a:pt x="235" y="1428"/>
                  </a:cubicBezTo>
                  <a:lnTo>
                    <a:pt x="2066" y="1428"/>
                  </a:lnTo>
                  <a:lnTo>
                    <a:pt x="9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heel spokes="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2" name="Rectangle 1"/>
          <p:cNvSpPr/>
          <p:nvPr/>
        </p:nvSpPr>
        <p:spPr>
          <a:xfrm>
            <a:off x="535718" y="4266111"/>
            <a:ext cx="437321" cy="309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7F7F7"/>
              </a:solidFill>
              <a:effectLst/>
              <a:uLnTx/>
              <a:uFillTx/>
              <a:latin typeface="Arial"/>
              <a:ea typeface="+mn-ea"/>
              <a:cs typeface="+mn-cs"/>
              <a:sym typeface="Arial"/>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666915" y="1029162"/>
            <a:ext cx="1794497" cy="3546412"/>
          </a:xfrm>
          <a:prstGeom prst="rect">
            <a:avLst/>
          </a:prstGeom>
        </p:spPr>
      </p:pic>
      <p:sp>
        <p:nvSpPr>
          <p:cNvPr id="7" name="Rectangle 6"/>
          <p:cNvSpPr/>
          <p:nvPr/>
        </p:nvSpPr>
        <p:spPr>
          <a:xfrm>
            <a:off x="4412996" y="485930"/>
            <a:ext cx="667170" cy="400110"/>
          </a:xfrm>
          <a:prstGeom prst="rect">
            <a:avLst/>
          </a:prstGeom>
        </p:spPr>
        <p:txBody>
          <a:bodyPr wrap="none">
            <a:spAutoFit/>
          </a:bodyPr>
          <a:lstStyle/>
          <a:p>
            <a:pPr algn="ctr">
              <a:buClrTx/>
              <a:defRPr/>
            </a:pPr>
            <a:r>
              <a:rPr lang="en-US" sz="2000" b="1" i="1" u="sng" kern="1200">
                <a:solidFill>
                  <a:srgbClr val="C00000"/>
                </a:solidFill>
                <a:latin typeface="Arial" panose="020B0604020202020204" pitchFamily="34" charset="0"/>
                <a:ea typeface="+mn-ea"/>
              </a:rPr>
              <a:t>Giải</a:t>
            </a:r>
            <a:endParaRPr lang="en-US" sz="2000" b="1" i="1" u="sng" kern="1200" dirty="0">
              <a:solidFill>
                <a:srgbClr val="C00000"/>
              </a:solidFill>
              <a:latin typeface="Calibri"/>
              <a:ea typeface="+mn-ea"/>
            </a:endParaRPr>
          </a:p>
        </p:txBody>
      </p:sp>
      <mc:AlternateContent xmlns:mc="http://schemas.openxmlformats.org/markup-compatibility/2006" xmlns:a14="http://schemas.microsoft.com/office/drawing/2010/main">
        <mc:Choice Requires="a14">
          <p:sp>
            <p:nvSpPr>
              <p:cNvPr id="4" name="Rectangle 3"/>
              <p:cNvSpPr/>
              <p:nvPr/>
            </p:nvSpPr>
            <p:spPr>
              <a:xfrm>
                <a:off x="2858492" y="886459"/>
                <a:ext cx="5506279" cy="3831818"/>
              </a:xfrm>
              <a:prstGeom prst="rect">
                <a:avLst/>
              </a:prstGeom>
            </p:spPr>
            <p:txBody>
              <a:bodyPr wrap="square">
                <a:spAutoFit/>
              </a:bodyPr>
              <a:lstStyle/>
              <a:p>
                <a:pPr algn="just">
                  <a:lnSpc>
                    <a:spcPct val="150000"/>
                  </a:lnSpc>
                </a:pPr>
                <a:r>
                  <a:rPr lang="en-US" sz="1800" kern="100">
                    <a:latin typeface="+mn-lt"/>
                    <a:ea typeface="Calibri" panose="020F0502020204030204" pitchFamily="34" charset="0"/>
                    <a:cs typeface="Times New Roman" panose="02020603050405020304" pitchFamily="18" charset="0"/>
                  </a:rPr>
                  <a:t>a) Trong quá trình đóng - mở cánh cửa:</a:t>
                </a:r>
                <a:endParaRPr lang="en-US" sz="1800" kern="100">
                  <a:effectLst/>
                  <a:latin typeface="+mn-lt"/>
                  <a:ea typeface="Calibri" panose="020F0502020204030204" pitchFamily="34" charset="0"/>
                  <a:cs typeface="Times New Roman" panose="02020603050405020304" pitchFamily="18" charset="0"/>
                </a:endParaRPr>
              </a:p>
              <a:p>
                <a:pPr marL="285750" indent="-285750" algn="just">
                  <a:lnSpc>
                    <a:spcPct val="150000"/>
                  </a:lnSpc>
                  <a:buFontTx/>
                  <a:buChar char="-"/>
                </a:pPr>
                <a:r>
                  <a:rPr lang="en-US" sz="1800" kern="100">
                    <a:effectLst/>
                    <a:latin typeface="+mn-lt"/>
                    <a:ea typeface="Calibri" panose="020F0502020204030204" pitchFamily="34" charset="0"/>
                    <a:cs typeface="Times New Roman" panose="02020603050405020304" pitchFamily="18" charset="0"/>
                  </a:rPr>
                  <a:t>Đường thẳng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𝐴𝐵</m:t>
                    </m:r>
                  </m:oMath>
                </a14:m>
                <a:r>
                  <a:rPr lang="en-US" sz="1800" kern="100">
                    <a:effectLst/>
                    <a:latin typeface="+mn-lt"/>
                    <a:ea typeface="Calibri" panose="020F0502020204030204" pitchFamily="34" charset="0"/>
                    <a:cs typeface="Times New Roman" panose="02020603050405020304" pitchFamily="18" charset="0"/>
                  </a:rPr>
                  <a:t> cố định vì luôn đi qua hai bản lề cố định.</a:t>
                </a:r>
                <a:endParaRPr lang="en-US" sz="1800" kern="100">
                  <a:latin typeface="+mn-lt"/>
                  <a:ea typeface="Calibri" panose="020F0502020204030204" pitchFamily="34" charset="0"/>
                  <a:cs typeface="Times New Roman" panose="02020603050405020304" pitchFamily="18" charset="0"/>
                </a:endParaRPr>
              </a:p>
              <a:p>
                <a:pPr marL="285750" indent="-285750" algn="just">
                  <a:lnSpc>
                    <a:spcPct val="150000"/>
                  </a:lnSpc>
                  <a:buFontTx/>
                  <a:buChar char="-"/>
                </a:pPr>
                <a:r>
                  <a:rPr lang="en-US" sz="1800" kern="100">
                    <a:effectLst/>
                    <a:latin typeface="+mn-lt"/>
                    <a:ea typeface="Calibri" panose="020F0502020204030204" pitchFamily="34" charset="0"/>
                    <a:cs typeface="Times New Roman" panose="02020603050405020304" pitchFamily="18" charset="0"/>
                  </a:rPr>
                  <a:t>Đường thẳng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en-US" sz="1800" kern="100">
                    <a:effectLst/>
                    <a:latin typeface="+mn-lt"/>
                    <a:ea typeface="Calibri" panose="020F0502020204030204" pitchFamily="34" charset="0"/>
                    <a:cs typeface="Times New Roman" panose="02020603050405020304" pitchFamily="18" charset="0"/>
                  </a:rPr>
                  <a:t> trên mặt sàn và luôn đi qua điểm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m:t>
                    </m:r>
                  </m:oMath>
                </a14:m>
                <a:r>
                  <a:rPr lang="en-US" sz="1800" kern="100">
                    <a:effectLst/>
                    <a:latin typeface="+mn-lt"/>
                    <a:ea typeface="Calibri" panose="020F0502020204030204" pitchFamily="34" charset="0"/>
                    <a:cs typeface="Times New Roman" panose="02020603050405020304" pitchFamily="18" charset="0"/>
                  </a:rPr>
                  <a:t> cố định (là giao của đường thẳng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𝐴𝐵</m:t>
                    </m:r>
                  </m:oMath>
                </a14:m>
                <a:r>
                  <a:rPr lang="en-US" sz="1800" kern="100">
                    <a:effectLst/>
                    <a:latin typeface="+mn-lt"/>
                    <a:ea typeface="Calibri" panose="020F0502020204030204" pitchFamily="34" charset="0"/>
                    <a:cs typeface="Times New Roman" panose="02020603050405020304" pitchFamily="18" charset="0"/>
                  </a:rPr>
                  <a:t> và mặt sàn). </a:t>
                </a:r>
              </a:p>
              <a:p>
                <a:pPr algn="just">
                  <a:lnSpc>
                    <a:spcPct val="150000"/>
                  </a:lnSpc>
                </a:pPr>
                <a:r>
                  <a:rPr lang="en-US" sz="1800" kern="100">
                    <a:effectLst/>
                    <a:latin typeface="+mn-lt"/>
                    <a:ea typeface="Calibri" panose="020F0502020204030204" pitchFamily="34" charset="0"/>
                    <a:cs typeface="Times New Roman" panose="02020603050405020304" pitchFamily="18" charset="0"/>
                  </a:rPr>
                  <a:t>Vì đường thẳng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en-US" sz="1800" kern="100">
                    <a:effectLst/>
                    <a:latin typeface="+mn-lt"/>
                    <a:ea typeface="Calibri" panose="020F0502020204030204" pitchFamily="34" charset="0"/>
                    <a:cs typeface="Times New Roman" panose="02020603050405020304" pitchFamily="18" charset="0"/>
                  </a:rPr>
                  <a:t> quay quanh điểm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m:t>
                    </m:r>
                  </m:oMath>
                </a14:m>
                <a:r>
                  <a:rPr lang="en-US" sz="1800" kern="100">
                    <a:effectLst/>
                    <a:latin typeface="+mn-lt"/>
                    <a:ea typeface="Calibri" panose="020F0502020204030204" pitchFamily="34" charset="0"/>
                    <a:cs typeface="Times New Roman" panose="02020603050405020304" pitchFamily="18" charset="0"/>
                  </a:rPr>
                  <a:t> và </a:t>
                </a:r>
                <a14:m>
                  <m:oMath xmlns:m="http://schemas.openxmlformats.org/officeDocument/2006/math">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𝐴𝐵</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𝐵𝐶</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kern="100">
                            <a:effectLst/>
                            <a:latin typeface="Cambria Math" panose="02040503050406030204" pitchFamily="18" charset="0"/>
                            <a:ea typeface="Calibri" panose="020F0502020204030204" pitchFamily="34" charset="0"/>
                            <a:cs typeface="Times New Roman" panose="02020603050405020304" pitchFamily="18" charset="0"/>
                          </a:rPr>
                          <m:t>90</m:t>
                        </m:r>
                      </m:e>
                      <m:sup>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1800" kern="100">
                    <a:effectLst/>
                    <a:latin typeface="+mn-lt"/>
                    <a:ea typeface="Calibri" panose="020F0502020204030204" pitchFamily="34" charset="0"/>
                    <a:cs typeface="Times New Roman" panose="02020603050405020304" pitchFamily="18" charset="0"/>
                  </a:rPr>
                  <a:t> nên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𝐴𝐵</m:t>
                    </m:r>
                  </m:oMath>
                </a14:m>
                <a:r>
                  <a:rPr lang="en-US" sz="1800" kern="100">
                    <a:effectLst/>
                    <a:latin typeface="+mn-lt"/>
                    <a:ea typeface="Calibri" panose="020F0502020204030204" pitchFamily="34" charset="0"/>
                    <a:cs typeface="Times New Roman" panose="02020603050405020304" pitchFamily="18" charset="0"/>
                  </a:rPr>
                  <a:t> vuông góc với các đường thẳng trên mặt sàn và đi qua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m:t>
                    </m:r>
                  </m:oMath>
                </a14:m>
                <a:r>
                  <a:rPr lang="en-US" sz="1800" kern="100">
                    <a:effectLst/>
                    <a:latin typeface="+mn-lt"/>
                    <a:ea typeface="Calibri" panose="020F0502020204030204" pitchFamily="34" charset="0"/>
                    <a:cs typeface="Times New Roman" panose="02020603050405020304" pitchFamily="18" charset="0"/>
                  </a:rPr>
                  <a:t>.</a:t>
                </a:r>
              </a:p>
            </p:txBody>
          </p:sp>
        </mc:Choice>
        <mc:Fallback xmlns="">
          <p:sp>
            <p:nvSpPr>
              <p:cNvPr id="4" name="Rectangle 3"/>
              <p:cNvSpPr>
                <a:spLocks noRot="1" noChangeAspect="1" noMove="1" noResize="1" noEditPoints="1" noAdjustHandles="1" noChangeArrowheads="1" noChangeShapeType="1" noTextEdit="1"/>
              </p:cNvSpPr>
              <p:nvPr/>
            </p:nvSpPr>
            <p:spPr>
              <a:xfrm>
                <a:off x="2858492" y="886459"/>
                <a:ext cx="5506279" cy="3831818"/>
              </a:xfrm>
              <a:prstGeom prst="rect">
                <a:avLst/>
              </a:prstGeom>
              <a:blipFill>
                <a:blip r:embed="rId5"/>
                <a:stretch>
                  <a:fillRect l="-997" r="-886" b="-318"/>
                </a:stretch>
              </a:blipFill>
            </p:spPr>
            <p:txBody>
              <a:bodyPr/>
              <a:lstStyle/>
              <a:p>
                <a:r>
                  <a:rPr lang="en-US">
                    <a:noFill/>
                  </a:rPr>
                  <a:t> </a:t>
                </a:r>
              </a:p>
            </p:txBody>
          </p:sp>
        </mc:Fallback>
      </mc:AlternateContent>
    </p:spTree>
    <p:extLst>
      <p:ext uri="{BB962C8B-B14F-4D97-AF65-F5344CB8AC3E}">
        <p14:creationId xmlns:p14="http://schemas.microsoft.com/office/powerpoint/2010/main" val="409582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fade">
                                      <p:cBhvr>
                                        <p:cTn id="30" dur="500"/>
                                        <p:tgtEl>
                                          <p:spTgt spid="4">
                                            <p:txEl>
                                              <p:pRg st="3" end="3"/>
                                            </p:txEl>
                                          </p:spTgt>
                                        </p:tgtEl>
                                      </p:cBhvr>
                                    </p:animEffect>
                                    <p:anim calcmode="lin" valueType="num">
                                      <p:cBhvr>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2" dur="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2" name="Rectangle 1"/>
          <p:cNvSpPr/>
          <p:nvPr/>
        </p:nvSpPr>
        <p:spPr>
          <a:xfrm>
            <a:off x="535718" y="4266111"/>
            <a:ext cx="437321" cy="309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7F7F7"/>
              </a:solidFill>
              <a:effectLst/>
              <a:uLnTx/>
              <a:uFillTx/>
              <a:latin typeface="Arial"/>
              <a:ea typeface="+mn-ea"/>
              <a:cs typeface="+mn-cs"/>
              <a:sym typeface="Arial"/>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666915" y="1029162"/>
            <a:ext cx="1794497" cy="3546412"/>
          </a:xfrm>
          <a:prstGeom prst="rect">
            <a:avLst/>
          </a:prstGeom>
        </p:spPr>
      </p:pic>
      <p:sp>
        <p:nvSpPr>
          <p:cNvPr id="7" name="Rectangle 6"/>
          <p:cNvSpPr/>
          <p:nvPr/>
        </p:nvSpPr>
        <p:spPr>
          <a:xfrm>
            <a:off x="4412996" y="485930"/>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2858491" y="1029162"/>
                <a:ext cx="5506279" cy="1895071"/>
              </a:xfrm>
              <a:prstGeom prst="rect">
                <a:avLst/>
              </a:prstGeom>
            </p:spPr>
            <p:txBody>
              <a:bodyPr wrap="square">
                <a:spAutoFit/>
              </a:bodyPr>
              <a:lstStyle/>
              <a:p>
                <a:pPr lvl="0">
                  <a:lnSpc>
                    <a:spcPct val="150000"/>
                  </a:lnSpc>
                  <a:spcBef>
                    <a:spcPts val="200"/>
                  </a:spcBef>
                  <a:spcAft>
                    <a:spcPts val="200"/>
                  </a:spcAft>
                  <a:defRPr/>
                </a:pPr>
                <a:r>
                  <a:rPr lang="en-US" sz="1900">
                    <a:ea typeface="Calibri" panose="020F0502020204030204" pitchFamily="34" charset="0"/>
                  </a:rPr>
                  <a:t>b) Lấy đường thẳng </a:t>
                </a:r>
                <a14:m>
                  <m:oMath xmlns:m="http://schemas.openxmlformats.org/officeDocument/2006/math">
                    <m:r>
                      <a:rPr lang="en-US" sz="1900" i="1">
                        <a:latin typeface="Cambria Math" panose="02040503050406030204" pitchFamily="18" charset="0"/>
                        <a:ea typeface="Calibri" panose="020F0502020204030204" pitchFamily="34" charset="0"/>
                        <a:cs typeface="Times New Roman" panose="02020603050405020304" pitchFamily="18" charset="0"/>
                      </a:rPr>
                      <m:t>𝑎</m:t>
                    </m:r>
                  </m:oMath>
                </a14:m>
                <a:r>
                  <a:rPr lang="en-US" sz="1900">
                    <a:ea typeface="Calibri" panose="020F0502020204030204" pitchFamily="34" charset="0"/>
                  </a:rPr>
                  <a:t> bất kì trên mặt sàn. </a:t>
                </a:r>
              </a:p>
              <a:p>
                <a:pPr lvl="0">
                  <a:lnSpc>
                    <a:spcPct val="150000"/>
                  </a:lnSpc>
                  <a:spcBef>
                    <a:spcPts val="200"/>
                  </a:spcBef>
                  <a:spcAft>
                    <a:spcPts val="200"/>
                  </a:spcAft>
                  <a:defRPr/>
                </a:pPr>
                <a:r>
                  <a:rPr lang="en-US" sz="1900">
                    <a:ea typeface="Calibri" panose="020F0502020204030204" pitchFamily="34" charset="0"/>
                  </a:rPr>
                  <a:t>Xét </a:t>
                </a:r>
                <a14:m>
                  <m:oMath xmlns:m="http://schemas.openxmlformats.org/officeDocument/2006/math">
                    <m:sSup>
                      <m:sSupPr>
                        <m:ctrlPr>
                          <a:rPr lang="en-US" sz="1900" i="1">
                            <a:latin typeface="Cambria Math" panose="02040503050406030204" pitchFamily="18" charset="0"/>
                            <a:cs typeface="Times New Roman" panose="02020603050405020304" pitchFamily="18" charset="0"/>
                          </a:rPr>
                        </m:ctrlPr>
                      </m:sSupPr>
                      <m:e>
                        <m:r>
                          <a:rPr lang="en-US" sz="1900" i="1">
                            <a:latin typeface="Cambria Math" panose="02040503050406030204" pitchFamily="18" charset="0"/>
                            <a:ea typeface="Calibri" panose="020F0502020204030204" pitchFamily="34" charset="0"/>
                            <a:cs typeface="Times New Roman" panose="02020603050405020304" pitchFamily="18" charset="0"/>
                          </a:rPr>
                          <m:t>𝑎</m:t>
                        </m:r>
                      </m:e>
                      <m:sup>
                        <m:r>
                          <a:rPr lang="en-US" sz="1900" i="1">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1900">
                    <a:ea typeface="Calibri" panose="020F0502020204030204" pitchFamily="34" charset="0"/>
                  </a:rPr>
                  <a:t> là đường thẳng trên mặt sàn, đi qua </a:t>
                </a:r>
                <a14:m>
                  <m:oMath xmlns:m="http://schemas.openxmlformats.org/officeDocument/2006/math">
                    <m:r>
                      <a:rPr lang="en-US" sz="1900" i="1">
                        <a:latin typeface="Cambria Math" panose="02040503050406030204" pitchFamily="18" charset="0"/>
                        <a:ea typeface="Calibri" panose="020F0502020204030204" pitchFamily="34" charset="0"/>
                        <a:cs typeface="Times New Roman" panose="02020603050405020304" pitchFamily="18" charset="0"/>
                      </a:rPr>
                      <m:t>𝐵</m:t>
                    </m:r>
                  </m:oMath>
                </a14:m>
                <a:r>
                  <a:rPr lang="en-US" sz="1900">
                    <a:ea typeface="Calibri" panose="020F0502020204030204" pitchFamily="34" charset="0"/>
                  </a:rPr>
                  <a:t> và song song với </a:t>
                </a:r>
                <a14:m>
                  <m:oMath xmlns:m="http://schemas.openxmlformats.org/officeDocument/2006/math">
                    <m:r>
                      <a:rPr lang="en-US" sz="1900" i="1">
                        <a:latin typeface="Cambria Math" panose="02040503050406030204" pitchFamily="18" charset="0"/>
                        <a:ea typeface="Calibri" panose="020F0502020204030204" pitchFamily="34" charset="0"/>
                        <a:cs typeface="Times New Roman" panose="02020603050405020304" pitchFamily="18" charset="0"/>
                      </a:rPr>
                      <m:t>𝑎</m:t>
                    </m:r>
                  </m:oMath>
                </a14:m>
                <a:r>
                  <a:rPr lang="en-US" sz="1900">
                    <a:ea typeface="Calibri" panose="020F0502020204030204" pitchFamily="34" charset="0"/>
                  </a:rPr>
                  <a:t>.</a:t>
                </a:r>
              </a:p>
              <a:p>
                <a:pPr lvl="0">
                  <a:lnSpc>
                    <a:spcPct val="150000"/>
                  </a:lnSpc>
                  <a:spcBef>
                    <a:spcPts val="200"/>
                  </a:spcBef>
                  <a:spcAft>
                    <a:spcPts val="200"/>
                  </a:spcAft>
                  <a:defRPr/>
                </a:pPr>
                <a:r>
                  <a:rPr lang="en-US" sz="1900">
                    <a:ea typeface="Calibri" panose="020F0502020204030204" pitchFamily="34" charset="0"/>
                  </a:rPr>
                  <a:t>Khi đó </a:t>
                </a:r>
                <a14:m>
                  <m:oMath xmlns:m="http://schemas.openxmlformats.org/officeDocument/2006/math">
                    <m:r>
                      <a:rPr lang="en-US" sz="1900">
                        <a:latin typeface="Cambria Math" panose="02040503050406030204" pitchFamily="18" charset="0"/>
                        <a:ea typeface="Calibri" panose="020F0502020204030204" pitchFamily="34" charset="0"/>
                        <a:cs typeface="Times New Roman" panose="02020603050405020304" pitchFamily="18" charset="0"/>
                      </a:rPr>
                      <m:t>(</m:t>
                    </m:r>
                    <m:r>
                      <a:rPr lang="en-US" sz="1900" i="1">
                        <a:latin typeface="Cambria Math" panose="02040503050406030204" pitchFamily="18" charset="0"/>
                        <a:ea typeface="Calibri" panose="020F0502020204030204" pitchFamily="34" charset="0"/>
                        <a:cs typeface="Times New Roman" panose="02020603050405020304" pitchFamily="18" charset="0"/>
                      </a:rPr>
                      <m:t>𝐴𝐵</m:t>
                    </m:r>
                    <m:r>
                      <a:rPr lang="en-US" sz="1900">
                        <a:latin typeface="Cambria Math" panose="02040503050406030204" pitchFamily="18" charset="0"/>
                        <a:ea typeface="Calibri" panose="020F0502020204030204" pitchFamily="34" charset="0"/>
                        <a:cs typeface="Times New Roman" panose="02020603050405020304" pitchFamily="18" charset="0"/>
                      </a:rPr>
                      <m:t>,</m:t>
                    </m:r>
                    <m:r>
                      <a:rPr lang="en-US" sz="1900" i="1">
                        <a:latin typeface="Cambria Math" panose="02040503050406030204" pitchFamily="18" charset="0"/>
                        <a:ea typeface="Calibri" panose="020F0502020204030204" pitchFamily="34" charset="0"/>
                        <a:cs typeface="Times New Roman" panose="02020603050405020304" pitchFamily="18" charset="0"/>
                      </a:rPr>
                      <m:t>𝑎</m:t>
                    </m:r>
                    <m:r>
                      <a:rPr lang="en-US" sz="1900">
                        <a:latin typeface="Cambria Math" panose="02040503050406030204" pitchFamily="18" charset="0"/>
                        <a:ea typeface="Calibri" panose="020F0502020204030204" pitchFamily="34" charset="0"/>
                        <a:cs typeface="Times New Roman" panose="02020603050405020304" pitchFamily="18" charset="0"/>
                      </a:rPr>
                      <m:t>)=</m:t>
                    </m:r>
                    <m:d>
                      <m:dPr>
                        <m:ctrlPr>
                          <a:rPr lang="en-US" sz="1900" i="1">
                            <a:latin typeface="Cambria Math" panose="02040503050406030204" pitchFamily="18" charset="0"/>
                            <a:cs typeface="Times New Roman" panose="02020603050405020304" pitchFamily="18" charset="0"/>
                          </a:rPr>
                        </m:ctrlPr>
                      </m:dPr>
                      <m:e>
                        <m:r>
                          <a:rPr lang="en-US" sz="1900" i="1">
                            <a:latin typeface="Cambria Math" panose="02040503050406030204" pitchFamily="18" charset="0"/>
                            <a:ea typeface="Calibri" panose="020F0502020204030204" pitchFamily="34" charset="0"/>
                            <a:cs typeface="Times New Roman" panose="02020603050405020304" pitchFamily="18" charset="0"/>
                          </a:rPr>
                          <m:t>𝐴𝐵</m:t>
                        </m:r>
                        <m:r>
                          <a:rPr lang="en-US" sz="19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a:latin typeface="Cambria Math" panose="02040503050406030204" pitchFamily="18" charset="0"/>
                                <a:cs typeface="Times New Roman" panose="02020603050405020304" pitchFamily="18" charset="0"/>
                              </a:rPr>
                            </m:ctrlPr>
                          </m:sSupPr>
                          <m:e>
                            <m:r>
                              <a:rPr lang="en-US" sz="1900" i="1">
                                <a:latin typeface="Cambria Math" panose="02040503050406030204" pitchFamily="18" charset="0"/>
                                <a:ea typeface="Calibri" panose="020F0502020204030204" pitchFamily="34" charset="0"/>
                                <a:cs typeface="Times New Roman" panose="02020603050405020304" pitchFamily="18" charset="0"/>
                              </a:rPr>
                              <m:t>𝑎</m:t>
                            </m:r>
                          </m:e>
                          <m:sup>
                            <m:r>
                              <a:rPr lang="en-US" sz="1900" i="1">
                                <a:latin typeface="Cambria Math" panose="02040503050406030204" pitchFamily="18" charset="0"/>
                                <a:ea typeface="Calibri" panose="020F0502020204030204" pitchFamily="34" charset="0"/>
                                <a:cs typeface="Times New Roman" panose="02020603050405020304" pitchFamily="18" charset="0"/>
                              </a:rPr>
                              <m:t>′</m:t>
                            </m:r>
                          </m:sup>
                        </m:sSup>
                      </m:e>
                    </m:d>
                    <m:r>
                      <a:rPr lang="en-US" sz="19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a:latin typeface="Cambria Math" panose="02040503050406030204" pitchFamily="18" charset="0"/>
                            <a:cs typeface="Times New Roman" panose="02020603050405020304" pitchFamily="18" charset="0"/>
                          </a:rPr>
                        </m:ctrlPr>
                      </m:sSupPr>
                      <m:e>
                        <m:r>
                          <a:rPr lang="en-US" sz="1900">
                            <a:latin typeface="Cambria Math" panose="02040503050406030204" pitchFamily="18" charset="0"/>
                            <a:ea typeface="Calibri" panose="020F0502020204030204" pitchFamily="34" charset="0"/>
                            <a:cs typeface="Times New Roman" panose="02020603050405020304" pitchFamily="18" charset="0"/>
                          </a:rPr>
                          <m:t>90</m:t>
                        </m:r>
                      </m:e>
                      <m:sup>
                        <m:r>
                          <a:rPr lang="en-US" sz="1900">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1900">
                    <a:ea typeface="Calibri" panose="020F0502020204030204" pitchFamily="34" charset="0"/>
                  </a:rPr>
                  <a:t>.</a:t>
                </a:r>
                <a:endParaRPr lang="en-US" sz="1900"/>
              </a:p>
            </p:txBody>
          </p:sp>
        </mc:Choice>
        <mc:Fallback xmlns="">
          <p:sp>
            <p:nvSpPr>
              <p:cNvPr id="4" name="Rectangle 3"/>
              <p:cNvSpPr>
                <a:spLocks noRot="1" noChangeAspect="1" noMove="1" noResize="1" noEditPoints="1" noAdjustHandles="1" noChangeArrowheads="1" noChangeShapeType="1" noTextEdit="1"/>
              </p:cNvSpPr>
              <p:nvPr/>
            </p:nvSpPr>
            <p:spPr>
              <a:xfrm>
                <a:off x="2858491" y="1029162"/>
                <a:ext cx="5506279" cy="1895071"/>
              </a:xfrm>
              <a:prstGeom prst="rect">
                <a:avLst/>
              </a:prstGeom>
              <a:blipFill>
                <a:blip r:embed="rId5"/>
                <a:stretch>
                  <a:fillRect l="-1107" b="-4502"/>
                </a:stretch>
              </a:blipFill>
            </p:spPr>
            <p:txBody>
              <a:bodyPr/>
              <a:lstStyle/>
              <a:p>
                <a:r>
                  <a:rPr lang="en-US">
                    <a:noFill/>
                  </a:rPr>
                  <a:t> </a:t>
                </a:r>
              </a:p>
            </p:txBody>
          </p:sp>
        </mc:Fallback>
      </mc:AlternateContent>
    </p:spTree>
    <p:extLst>
      <p:ext uri="{BB962C8B-B14F-4D97-AF65-F5344CB8AC3E}">
        <p14:creationId xmlns:p14="http://schemas.microsoft.com/office/powerpoint/2010/main" val="500258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grpSp>
        <p:nvGrpSpPr>
          <p:cNvPr id="1293" name="Google Shape;1293;p48"/>
          <p:cNvGrpSpPr/>
          <p:nvPr/>
        </p:nvGrpSpPr>
        <p:grpSpPr>
          <a:xfrm rot="1572013" flipH="1">
            <a:off x="222104" y="296345"/>
            <a:ext cx="1493005" cy="525061"/>
            <a:chOff x="10418321" y="-3066640"/>
            <a:chExt cx="949000" cy="333745"/>
          </a:xfrm>
        </p:grpSpPr>
        <p:sp>
          <p:nvSpPr>
            <p:cNvPr id="1294" name="Google Shape;1294;p4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1" name="Google Shape;1311;p48"/>
          <p:cNvGrpSpPr/>
          <p:nvPr/>
        </p:nvGrpSpPr>
        <p:grpSpPr>
          <a:xfrm rot="19556640" flipH="1">
            <a:off x="7700321" y="3563677"/>
            <a:ext cx="1258162" cy="1054004"/>
            <a:chOff x="8986183" y="-4150167"/>
            <a:chExt cx="1073065" cy="898943"/>
          </a:xfrm>
        </p:grpSpPr>
        <p:sp>
          <p:nvSpPr>
            <p:cNvPr id="1312" name="Google Shape;1312;p48"/>
            <p:cNvSpPr/>
            <p:nvPr/>
          </p:nvSpPr>
          <p:spPr>
            <a:xfrm>
              <a:off x="8986183" y="-4138050"/>
              <a:ext cx="198352" cy="135121"/>
            </a:xfrm>
            <a:custGeom>
              <a:avLst/>
              <a:gdLst/>
              <a:ahLst/>
              <a:cxnLst/>
              <a:rect l="l" t="t" r="r" b="b"/>
              <a:pathLst>
                <a:path w="4878" h="3323" extrusionOk="0">
                  <a:moveTo>
                    <a:pt x="2940" y="3323"/>
                  </a:moveTo>
                  <a:cubicBezTo>
                    <a:pt x="1960" y="2577"/>
                    <a:pt x="980" y="1832"/>
                    <a:pt x="1" y="1065"/>
                  </a:cubicBezTo>
                  <a:lnTo>
                    <a:pt x="2109" y="43"/>
                  </a:lnTo>
                  <a:cubicBezTo>
                    <a:pt x="2152" y="22"/>
                    <a:pt x="2194" y="0"/>
                    <a:pt x="2258" y="0"/>
                  </a:cubicBezTo>
                  <a:cubicBezTo>
                    <a:pt x="2301" y="0"/>
                    <a:pt x="2343" y="43"/>
                    <a:pt x="2386" y="64"/>
                  </a:cubicBezTo>
                  <a:cubicBezTo>
                    <a:pt x="3216" y="767"/>
                    <a:pt x="4047" y="1470"/>
                    <a:pt x="4878" y="2173"/>
                  </a:cubicBezTo>
                </a:path>
              </a:pathLst>
            </a:custGeom>
            <a:solidFill>
              <a:schemeClr val="dk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8"/>
            <p:cNvSpPr/>
            <p:nvPr/>
          </p:nvSpPr>
          <p:spPr>
            <a:xfrm>
              <a:off x="9052871" y="-4150167"/>
              <a:ext cx="387148" cy="393206"/>
            </a:xfrm>
            <a:custGeom>
              <a:avLst/>
              <a:gdLst/>
              <a:ahLst/>
              <a:cxnLst/>
              <a:rect l="l" t="t" r="r" b="b"/>
              <a:pathLst>
                <a:path w="9521" h="9670" extrusionOk="0">
                  <a:moveTo>
                    <a:pt x="3749" y="2407"/>
                  </a:moveTo>
                  <a:lnTo>
                    <a:pt x="2279" y="1321"/>
                  </a:lnTo>
                  <a:lnTo>
                    <a:pt x="469" y="3493"/>
                  </a:lnTo>
                  <a:lnTo>
                    <a:pt x="1896" y="4707"/>
                  </a:lnTo>
                  <a:cubicBezTo>
                    <a:pt x="0" y="7092"/>
                    <a:pt x="788" y="7263"/>
                    <a:pt x="4430" y="9669"/>
                  </a:cubicBezTo>
                  <a:lnTo>
                    <a:pt x="9520" y="4068"/>
                  </a:lnTo>
                  <a:cubicBezTo>
                    <a:pt x="6624" y="511"/>
                    <a:pt x="5559" y="0"/>
                    <a:pt x="3749" y="2407"/>
                  </a:cubicBezTo>
                  <a:close/>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48"/>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8"/>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a:effectLst>
              <a:outerShdw dist="38100" dir="4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8"/>
            <p:cNvSpPr/>
            <p:nvPr/>
          </p:nvSpPr>
          <p:spPr>
            <a:xfrm>
              <a:off x="9731833" y="-3596775"/>
              <a:ext cx="327414" cy="345550"/>
            </a:xfrm>
            <a:custGeom>
              <a:avLst/>
              <a:gdLst/>
              <a:ahLst/>
              <a:cxnLst/>
              <a:rect l="l" t="t" r="r" b="b"/>
              <a:pathLst>
                <a:path w="8052" h="8498" extrusionOk="0">
                  <a:moveTo>
                    <a:pt x="1" y="4366"/>
                  </a:moveTo>
                  <a:cubicBezTo>
                    <a:pt x="1044" y="5601"/>
                    <a:pt x="2003" y="6411"/>
                    <a:pt x="3600" y="7667"/>
                  </a:cubicBezTo>
                  <a:cubicBezTo>
                    <a:pt x="4665" y="8498"/>
                    <a:pt x="5134" y="8157"/>
                    <a:pt x="7434" y="4941"/>
                  </a:cubicBezTo>
                  <a:cubicBezTo>
                    <a:pt x="8051" y="4068"/>
                    <a:pt x="8009" y="3429"/>
                    <a:pt x="7625" y="3088"/>
                  </a:cubicBezTo>
                  <a:cubicBezTo>
                    <a:pt x="6710" y="2300"/>
                    <a:pt x="4133" y="171"/>
                    <a:pt x="3430" y="0"/>
                  </a:cubicBezTo>
                  <a:cubicBezTo>
                    <a:pt x="3430" y="0"/>
                    <a:pt x="1066" y="2897"/>
                    <a:pt x="1" y="4366"/>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8"/>
            <p:cNvSpPr/>
            <p:nvPr/>
          </p:nvSpPr>
          <p:spPr>
            <a:xfrm>
              <a:off x="9126472" y="-4067905"/>
              <a:ext cx="894656" cy="797636"/>
            </a:xfrm>
            <a:custGeom>
              <a:avLst/>
              <a:gdLst/>
              <a:ahLst/>
              <a:cxnLst/>
              <a:rect l="l" t="t" r="r" b="b"/>
              <a:pathLst>
                <a:path w="22002" h="19616" extrusionOk="0">
                  <a:moveTo>
                    <a:pt x="16400" y="19615"/>
                  </a:moveTo>
                  <a:cubicBezTo>
                    <a:pt x="12013" y="16698"/>
                    <a:pt x="8711" y="14099"/>
                    <a:pt x="3472" y="9797"/>
                  </a:cubicBezTo>
                  <a:cubicBezTo>
                    <a:pt x="1" y="6922"/>
                    <a:pt x="171" y="5921"/>
                    <a:pt x="4622" y="1257"/>
                  </a:cubicBezTo>
                  <a:cubicBezTo>
                    <a:pt x="5836" y="0"/>
                    <a:pt x="7391" y="299"/>
                    <a:pt x="8754" y="1342"/>
                  </a:cubicBezTo>
                  <a:cubicBezTo>
                    <a:pt x="11927" y="3834"/>
                    <a:pt x="20617" y="10777"/>
                    <a:pt x="22001" y="12523"/>
                  </a:cubicBezTo>
                  <a:cubicBezTo>
                    <a:pt x="22001" y="12523"/>
                    <a:pt x="18402" y="17443"/>
                    <a:pt x="16400" y="19615"/>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8"/>
            <p:cNvSpPr/>
            <p:nvPr/>
          </p:nvSpPr>
          <p:spPr>
            <a:xfrm>
              <a:off x="9275424" y="-3937130"/>
              <a:ext cx="491935" cy="438220"/>
            </a:xfrm>
            <a:custGeom>
              <a:avLst/>
              <a:gdLst/>
              <a:ahLst/>
              <a:cxnLst/>
              <a:rect l="l" t="t" r="r" b="b"/>
              <a:pathLst>
                <a:path w="12098" h="10777" extrusionOk="0">
                  <a:moveTo>
                    <a:pt x="9010" y="10777"/>
                  </a:moveTo>
                  <a:cubicBezTo>
                    <a:pt x="6582" y="9180"/>
                    <a:pt x="4793" y="7753"/>
                    <a:pt x="1896" y="5367"/>
                  </a:cubicBezTo>
                  <a:cubicBezTo>
                    <a:pt x="1" y="3813"/>
                    <a:pt x="86" y="3259"/>
                    <a:pt x="2535" y="682"/>
                  </a:cubicBezTo>
                  <a:cubicBezTo>
                    <a:pt x="3196" y="0"/>
                    <a:pt x="4069" y="149"/>
                    <a:pt x="4793" y="746"/>
                  </a:cubicBezTo>
                  <a:cubicBezTo>
                    <a:pt x="6561" y="2109"/>
                    <a:pt x="11331" y="5921"/>
                    <a:pt x="12098" y="6879"/>
                  </a:cubicBezTo>
                  <a:cubicBezTo>
                    <a:pt x="12098" y="6879"/>
                    <a:pt x="10117" y="9584"/>
                    <a:pt x="9010" y="10777"/>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8"/>
            <p:cNvSpPr/>
            <p:nvPr/>
          </p:nvSpPr>
          <p:spPr>
            <a:xfrm>
              <a:off x="9683687" y="-3657689"/>
              <a:ext cx="276505" cy="341321"/>
            </a:xfrm>
            <a:custGeom>
              <a:avLst/>
              <a:gdLst/>
              <a:ahLst/>
              <a:cxnLst/>
              <a:rect l="l" t="t" r="r" b="b"/>
              <a:pathLst>
                <a:path w="6800" h="8394" extrusionOk="0">
                  <a:moveTo>
                    <a:pt x="6394" y="0"/>
                  </a:moveTo>
                  <a:cubicBezTo>
                    <a:pt x="6331" y="0"/>
                    <a:pt x="6266" y="28"/>
                    <a:pt x="6211" y="93"/>
                  </a:cubicBezTo>
                  <a:cubicBezTo>
                    <a:pt x="4209" y="2691"/>
                    <a:pt x="2186" y="5289"/>
                    <a:pt x="162" y="7866"/>
                  </a:cubicBezTo>
                  <a:cubicBezTo>
                    <a:pt x="1" y="8093"/>
                    <a:pt x="196" y="8393"/>
                    <a:pt x="401" y="8393"/>
                  </a:cubicBezTo>
                  <a:cubicBezTo>
                    <a:pt x="466" y="8393"/>
                    <a:pt x="532" y="8364"/>
                    <a:pt x="588" y="8292"/>
                  </a:cubicBezTo>
                  <a:cubicBezTo>
                    <a:pt x="2590" y="5694"/>
                    <a:pt x="4614" y="3117"/>
                    <a:pt x="6637" y="519"/>
                  </a:cubicBezTo>
                  <a:cubicBezTo>
                    <a:pt x="6800" y="290"/>
                    <a:pt x="6601" y="0"/>
                    <a:pt x="6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8"/>
            <p:cNvSpPr/>
            <p:nvPr/>
          </p:nvSpPr>
          <p:spPr>
            <a:xfrm>
              <a:off x="9637819" y="-3695425"/>
              <a:ext cx="276383" cy="340955"/>
            </a:xfrm>
            <a:custGeom>
              <a:avLst/>
              <a:gdLst/>
              <a:ahLst/>
              <a:cxnLst/>
              <a:rect l="l" t="t" r="r" b="b"/>
              <a:pathLst>
                <a:path w="6797" h="8385" extrusionOk="0">
                  <a:moveTo>
                    <a:pt x="6403" y="0"/>
                  </a:moveTo>
                  <a:cubicBezTo>
                    <a:pt x="6337" y="0"/>
                    <a:pt x="6268" y="31"/>
                    <a:pt x="6210" y="105"/>
                  </a:cubicBezTo>
                  <a:cubicBezTo>
                    <a:pt x="4208" y="2682"/>
                    <a:pt x="2185" y="5280"/>
                    <a:pt x="162" y="7878"/>
                  </a:cubicBezTo>
                  <a:cubicBezTo>
                    <a:pt x="0" y="8089"/>
                    <a:pt x="194" y="8385"/>
                    <a:pt x="400" y="8385"/>
                  </a:cubicBezTo>
                  <a:cubicBezTo>
                    <a:pt x="465" y="8385"/>
                    <a:pt x="531" y="8355"/>
                    <a:pt x="588" y="8283"/>
                  </a:cubicBezTo>
                  <a:cubicBezTo>
                    <a:pt x="2590" y="5685"/>
                    <a:pt x="4613" y="3108"/>
                    <a:pt x="6636" y="509"/>
                  </a:cubicBezTo>
                  <a:cubicBezTo>
                    <a:pt x="6796" y="285"/>
                    <a:pt x="6607" y="0"/>
                    <a:pt x="64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2540;p49"/>
          <p:cNvSpPr txBox="1">
            <a:spLocks/>
          </p:cNvSpPr>
          <p:nvPr/>
        </p:nvSpPr>
        <p:spPr>
          <a:xfrm>
            <a:off x="3009896" y="586700"/>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algn="ctr">
              <a:buClr>
                <a:srgbClr val="070185"/>
              </a:buClr>
            </a:pPr>
            <a:r>
              <a:rPr lang="en-US" sz="3000" b="1">
                <a:solidFill>
                  <a:srgbClr val="C00000"/>
                </a:solidFill>
                <a:latin typeface="Arial" panose="020B0604020202020204" pitchFamily="34" charset="0"/>
              </a:rPr>
              <a:t>KẾT LUẬN</a:t>
            </a:r>
            <a:endParaRPr lang="vi-VN" sz="3000" b="1">
              <a:solidFill>
                <a:srgbClr val="C00000"/>
              </a:solidFill>
              <a:latin typeface="Arial" panose="020B0604020202020204" pitchFamily="34" charset="0"/>
            </a:endParaRPr>
          </a:p>
        </p:txBody>
      </p:sp>
      <mc:AlternateContent xmlns:mc="http://schemas.openxmlformats.org/markup-compatibility/2006" xmlns:a14="http://schemas.microsoft.com/office/drawing/2010/main">
        <mc:Choice Requires="a14">
          <p:sp>
            <p:nvSpPr>
              <p:cNvPr id="61" name="Rectangle 60"/>
              <p:cNvSpPr/>
              <p:nvPr/>
            </p:nvSpPr>
            <p:spPr>
              <a:xfrm>
                <a:off x="1054324" y="1371536"/>
                <a:ext cx="7036940" cy="1061829"/>
              </a:xfrm>
              <a:prstGeom prst="rect">
                <a:avLst/>
              </a:prstGeom>
              <a:solidFill>
                <a:srgbClr val="BFDBF7"/>
              </a:solidFill>
              <a:ln w="25400" cap="flat" cmpd="sng" algn="ctr">
                <a:solidFill>
                  <a:srgbClr val="FFFFFF"/>
                </a:solidFill>
                <a:prstDash val="solid"/>
              </a:ln>
              <a:effectLst/>
            </p:spPr>
            <p:txBody>
              <a:bodyPr wrap="square">
                <a:spAutoFit/>
              </a:bodyPr>
              <a:lstStyle/>
              <a:p>
                <a:pPr algn="just">
                  <a:lnSpc>
                    <a:spcPct val="150000"/>
                  </a:lnSpc>
                  <a:spcBef>
                    <a:spcPts val="600"/>
                  </a:spcBef>
                  <a:spcAft>
                    <a:spcPts val="800"/>
                  </a:spcAft>
                </a:pPr>
                <a:r>
                  <a:rPr lang="en-US" sz="2100" kern="100">
                    <a:latin typeface="+mn-lt"/>
                    <a:ea typeface="Calibri" panose="020F0502020204030204" pitchFamily="34" charset="0"/>
                    <a:cs typeface="Times New Roman" panose="02020603050405020304" pitchFamily="18" charset="0"/>
                  </a:rPr>
                  <a:t>Đường thẳng </a:t>
                </a:r>
                <a14:m>
                  <m:oMath xmlns:m="http://schemas.openxmlformats.org/officeDocument/2006/math">
                    <m:r>
                      <a:rPr lang="en-US" sz="2100" i="1"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100" kern="100">
                    <a:effectLst/>
                    <a:latin typeface="+mn-lt"/>
                    <a:ea typeface="Malgun Gothic" panose="020B0503020000020004" pitchFamily="34" charset="-127"/>
                    <a:cs typeface="Times New Roman" panose="02020603050405020304" pitchFamily="18" charset="0"/>
                  </a:rPr>
                  <a:t> được gọi là vuông góc với mặt phẳng </a:t>
                </a:r>
                <a14:m>
                  <m:oMath xmlns:m="http://schemas.openxmlformats.org/officeDocument/2006/math">
                    <m:d>
                      <m:dPr>
                        <m:ctrlPr>
                          <a:rPr lang="en-US" sz="21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2100" i="1" kern="100">
                            <a:effectLst/>
                            <a:latin typeface="Cambria Math" panose="02040503050406030204" pitchFamily="18" charset="0"/>
                            <a:ea typeface="Malgun Gothic" panose="020B0503020000020004" pitchFamily="34" charset="-127"/>
                            <a:cs typeface="Times New Roman" panose="02020603050405020304" pitchFamily="18" charset="0"/>
                          </a:rPr>
                          <m:t>𝑃</m:t>
                        </m:r>
                      </m:e>
                    </m:d>
                  </m:oMath>
                </a14:m>
                <a:r>
                  <a:rPr lang="en-US" sz="2100" kern="100">
                    <a:effectLst/>
                    <a:latin typeface="+mn-lt"/>
                    <a:ea typeface="Malgun Gothic" panose="020B0503020000020004" pitchFamily="34" charset="-127"/>
                    <a:cs typeface="Times New Roman" panose="02020603050405020304" pitchFamily="18" charset="0"/>
                  </a:rPr>
                  <a:t> nếu </a:t>
                </a:r>
                <a14:m>
                  <m:oMath xmlns:m="http://schemas.openxmlformats.org/officeDocument/2006/math">
                    <m:r>
                      <a:rPr lang="en-US" sz="21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2100" kern="100">
                    <a:effectLst/>
                    <a:latin typeface="+mn-lt"/>
                    <a:ea typeface="Malgun Gothic" panose="020B0503020000020004" pitchFamily="34" charset="-127"/>
                    <a:cs typeface="Times New Roman" panose="02020603050405020304" pitchFamily="18" charset="0"/>
                  </a:rPr>
                  <a:t> vuông góc với mọi đường thẳng nằm trong </a:t>
                </a:r>
                <a14:m>
                  <m:oMath xmlns:m="http://schemas.openxmlformats.org/officeDocument/2006/math">
                    <m:r>
                      <a:rPr lang="en-US" sz="21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2100" i="1" kern="100">
                        <a:effectLst/>
                        <a:latin typeface="Cambria Math" panose="02040503050406030204" pitchFamily="18" charset="0"/>
                        <a:ea typeface="Malgun Gothic" panose="020B0503020000020004" pitchFamily="34" charset="-127"/>
                        <a:cs typeface="Times New Roman" panose="02020603050405020304" pitchFamily="18" charset="0"/>
                      </a:rPr>
                      <m:t>𝑃</m:t>
                    </m:r>
                    <m:r>
                      <a:rPr lang="en-US" sz="21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2100" kern="100">
                  <a:effectLst/>
                  <a:latin typeface="+mn-lt"/>
                  <a:ea typeface="Calibri" panose="020F0502020204030204" pitchFamily="34" charset="0"/>
                  <a:cs typeface="Times New Roman" panose="02020603050405020304" pitchFamily="18" charset="0"/>
                </a:endParaRPr>
              </a:p>
            </p:txBody>
          </p:sp>
        </mc:Choice>
        <mc:Fallback xmlns="">
          <p:sp>
            <p:nvSpPr>
              <p:cNvPr id="61" name="Rectangle 60"/>
              <p:cNvSpPr>
                <a:spLocks noRot="1" noChangeAspect="1" noMove="1" noResize="1" noEditPoints="1" noAdjustHandles="1" noChangeArrowheads="1" noChangeShapeType="1" noTextEdit="1"/>
              </p:cNvSpPr>
              <p:nvPr/>
            </p:nvSpPr>
            <p:spPr>
              <a:xfrm>
                <a:off x="1054324" y="1371536"/>
                <a:ext cx="7036940" cy="1061829"/>
              </a:xfrm>
              <a:prstGeom prst="rect">
                <a:avLst/>
              </a:prstGeom>
              <a:blipFill>
                <a:blip r:embed="rId3"/>
                <a:stretch>
                  <a:fillRect l="-864" b="-3371"/>
                </a:stretch>
              </a:blipFill>
              <a:ln w="25400" cap="flat" cmpd="sng" algn="ctr">
                <a:solidFill>
                  <a:srgbClr val="FFFFFF"/>
                </a:solidFill>
                <a:prstDash val="soli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1407214" y="2791413"/>
                <a:ext cx="6331163" cy="1500411"/>
              </a:xfrm>
              <a:prstGeom prst="rect">
                <a:avLst/>
              </a:prstGeom>
            </p:spPr>
            <p:txBody>
              <a:bodyPr wrap="square">
                <a:spAutoFit/>
              </a:bodyPr>
              <a:lstStyle/>
              <a:p>
                <a:pPr algn="just">
                  <a:lnSpc>
                    <a:spcPct val="150000"/>
                  </a:lnSpc>
                  <a:spcBef>
                    <a:spcPts val="600"/>
                  </a:spcBef>
                  <a:spcAft>
                    <a:spcPts val="800"/>
                  </a:spcAft>
                </a:pPr>
                <a:r>
                  <a:rPr lang="en-US" sz="2100" b="1" i="1" u="sng">
                    <a:solidFill>
                      <a:schemeClr val="accent3">
                        <a:lumMod val="90000"/>
                        <a:lumOff val="10000"/>
                      </a:schemeClr>
                    </a:solidFill>
                    <a:latin typeface="+mj-lt"/>
                    <a:ea typeface="Dotum" panose="020B0600000101010101" pitchFamily="34" charset="-127"/>
                    <a:cs typeface="Times New Roman" panose="02020603050405020304" pitchFamily="18" charset="0"/>
                  </a:rPr>
                  <a:t>Chú ý:</a:t>
                </a:r>
                <a:r>
                  <a:rPr lang="en-US" sz="2100" i="1">
                    <a:solidFill>
                      <a:schemeClr val="accent3">
                        <a:lumMod val="90000"/>
                        <a:lumOff val="10000"/>
                      </a:schemeClr>
                    </a:solidFill>
                    <a:latin typeface="+mj-lt"/>
                    <a:ea typeface="Dotum" panose="020B0600000101010101" pitchFamily="34" charset="-127"/>
                    <a:cs typeface="Times New Roman" panose="02020603050405020304" pitchFamily="18" charset="0"/>
                  </a:rPr>
                  <a:t> </a:t>
                </a:r>
                <a:r>
                  <a:rPr lang="en-US" sz="2000" kern="100">
                    <a:latin typeface="+mn-lt"/>
                    <a:ea typeface="Calibri" panose="020F0502020204030204" pitchFamily="34" charset="0"/>
                    <a:cs typeface="Times New Roman" panose="02020603050405020304" pitchFamily="18" charset="0"/>
                  </a:rPr>
                  <a:t>Khi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a:effectLst/>
                    <a:latin typeface="+mn-lt"/>
                    <a:ea typeface="Malgun Gothic" panose="020B0503020000020004" pitchFamily="34" charset="-127"/>
                    <a:cs typeface="Times New Roman" panose="02020603050405020304" pitchFamily="18" charset="0"/>
                  </a:rPr>
                  <a:t> vuông góc với </a:t>
                </a:r>
                <a14:m>
                  <m:oMath xmlns:m="http://schemas.openxmlformats.org/officeDocument/2006/math">
                    <m:d>
                      <m:dPr>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t>𝑃</m:t>
                        </m:r>
                      </m:e>
                    </m:d>
                  </m:oMath>
                </a14:m>
                <a:r>
                  <a:rPr lang="en-US" sz="2000" kern="100">
                    <a:effectLst/>
                    <a:latin typeface="+mn-lt"/>
                    <a:ea typeface="Malgun Gothic" panose="020B0503020000020004" pitchFamily="34" charset="-127"/>
                    <a:cs typeface="Times New Roman" panose="02020603050405020304" pitchFamily="18" charset="0"/>
                  </a:rPr>
                  <a:t>, ta còn nói </a:t>
                </a:r>
                <a14:m>
                  <m:oMath xmlns:m="http://schemas.openxmlformats.org/officeDocument/2006/math">
                    <m:d>
                      <m:dPr>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t>𝑃</m:t>
                        </m:r>
                      </m:e>
                    </m:d>
                  </m:oMath>
                </a14:m>
                <a:r>
                  <a:rPr lang="en-US" sz="2000" kern="100">
                    <a:effectLst/>
                    <a:latin typeface="+mn-lt"/>
                    <a:ea typeface="Malgun Gothic" panose="020B0503020000020004" pitchFamily="34" charset="-127"/>
                    <a:cs typeface="Times New Roman" panose="02020603050405020304" pitchFamily="18" charset="0"/>
                  </a:rPr>
                  <a:t> vuông góc với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a:effectLst/>
                    <a:latin typeface="+mn-lt"/>
                    <a:ea typeface="Malgun Gothic" panose="020B0503020000020004" pitchFamily="34" charset="-127"/>
                    <a:cs typeface="Times New Roman" panose="02020603050405020304" pitchFamily="18" charset="0"/>
                  </a:rPr>
                  <a:t> hoặc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t>𝑃</m:t>
                    </m:r>
                    <m: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2000" kern="100">
                    <a:effectLst/>
                    <a:latin typeface="+mn-lt"/>
                    <a:ea typeface="Malgun Gothic" panose="020B0503020000020004" pitchFamily="34" charset="-127"/>
                    <a:cs typeface="Times New Roman" panose="02020603050405020304" pitchFamily="18" charset="0"/>
                  </a:rPr>
                  <a:t> vuông góc với nhau, kí hiệu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𝑃</m:t>
                        </m:r>
                      </m:e>
                    </m:d>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1600" kern="100">
                  <a:effectLst/>
                  <a:latin typeface="+mn-lt"/>
                  <a:ea typeface="Calibri" panose="020F050202020403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407214" y="2791413"/>
                <a:ext cx="6331163" cy="1500411"/>
              </a:xfrm>
              <a:prstGeom prst="rect">
                <a:avLst/>
              </a:prstGeom>
              <a:blipFill>
                <a:blip r:embed="rId4"/>
                <a:stretch>
                  <a:fillRect l="-1156" r="-963"/>
                </a:stretch>
              </a:blipFill>
            </p:spPr>
            <p:txBody>
              <a:bodyPr/>
              <a:lstStyle/>
              <a:p>
                <a:r>
                  <a:rPr lang="en-US">
                    <a:noFill/>
                  </a:rPr>
                  <a:t> </a:t>
                </a:r>
              </a:p>
            </p:txBody>
          </p:sp>
        </mc:Fallback>
      </mc:AlternateContent>
      <p:pic>
        <p:nvPicPr>
          <p:cNvPr id="14" name="Picture 13"/>
          <p:cNvPicPr>
            <a:picLocks noChangeAspect="1"/>
          </p:cNvPicPr>
          <p:nvPr/>
        </p:nvPicPr>
        <p:blipFill>
          <a:blip r:embed="rId5"/>
          <a:stretch>
            <a:fillRect/>
          </a:stretch>
        </p:blipFill>
        <p:spPr>
          <a:xfrm>
            <a:off x="673060" y="2962205"/>
            <a:ext cx="597455" cy="5202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arn(inVertical)">
                                      <p:cBhvr>
                                        <p:cTn id="10" dur="500"/>
                                        <p:tgtEl>
                                          <p:spTgt spid="6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anim calcmode="lin" valueType="num">
                                      <p:cBhvr>
                                        <p:cTn id="21" dur="500" fill="hold"/>
                                        <p:tgtEl>
                                          <p:spTgt spid="13"/>
                                        </p:tgtEl>
                                        <p:attrNameLst>
                                          <p:attrName>ppt_x</p:attrName>
                                        </p:attrNameLst>
                                      </p:cBhvr>
                                      <p:tavLst>
                                        <p:tav tm="0">
                                          <p:val>
                                            <p:strVal val="#ppt_x"/>
                                          </p:val>
                                        </p:tav>
                                        <p:tav tm="100000">
                                          <p:val>
                                            <p:strVal val="#ppt_x"/>
                                          </p:val>
                                        </p:tav>
                                      </p:tavLst>
                                    </p:anim>
                                    <p:anim calcmode="lin" valueType="num">
                                      <p:cBhvr>
                                        <p:cTn id="22"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animBg="1"/>
      <p:bldP spid="13" grpId="0"/>
    </p:bldLst>
  </p:timing>
</p:sld>
</file>

<file path=ppt/theme/theme1.xml><?xml version="1.0" encoding="utf-8"?>
<a:theme xmlns:a="http://schemas.openxmlformats.org/drawingml/2006/main" name="Geometry: Congruence and Similarity - Mathematics - 10th Grade by Slidesgo">
  <a:themeElements>
    <a:clrScheme name="Simple Light">
      <a:dk1>
        <a:srgbClr val="014040"/>
      </a:dk1>
      <a:lt1>
        <a:srgbClr val="F7F7F7"/>
      </a:lt1>
      <a:dk2>
        <a:srgbClr val="EFEFEF"/>
      </a:dk2>
      <a:lt2>
        <a:srgbClr val="D2D2D2"/>
      </a:lt2>
      <a:accent1>
        <a:srgbClr val="A67E5B"/>
      </a:accent1>
      <a:accent2>
        <a:srgbClr val="798C87"/>
      </a:accent2>
      <a:accent3>
        <a:srgbClr val="011C26"/>
      </a:accent3>
      <a:accent4>
        <a:srgbClr val="FFFFFF"/>
      </a:accent4>
      <a:accent5>
        <a:srgbClr val="FFFFFF"/>
      </a:accent5>
      <a:accent6>
        <a:srgbClr val="FFFFFF"/>
      </a:accent6>
      <a:hlink>
        <a:srgbClr val="0140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4273</TotalTime>
  <Words>4664</Words>
  <Application>Microsoft Office PowerPoint</Application>
  <PresentationFormat>On-screen Show (16:9)</PresentationFormat>
  <Paragraphs>318</Paragraphs>
  <Slides>68</Slides>
  <Notes>68</Notes>
  <HiddenSlides>0</HiddenSlides>
  <MMClips>21</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68</vt:i4>
      </vt:variant>
    </vt:vector>
  </HeadingPairs>
  <TitlesOfParts>
    <vt:vector size="86" baseType="lpstr">
      <vt:lpstr>Maven Pro ExtraBold</vt:lpstr>
      <vt:lpstr>Playfair Display</vt:lpstr>
      <vt:lpstr>OpenSans</vt:lpstr>
      <vt:lpstr>Manrope</vt:lpstr>
      <vt:lpstr>Lato</vt:lpstr>
      <vt:lpstr>Arial</vt:lpstr>
      <vt:lpstr>Calibri Light</vt:lpstr>
      <vt:lpstr>Red Hat Display</vt:lpstr>
      <vt:lpstr>等线 Light</vt:lpstr>
      <vt:lpstr>Elsie</vt:lpstr>
      <vt:lpstr>Cambria Math</vt:lpstr>
      <vt:lpstr>DM Sans SemiBold</vt:lpstr>
      <vt:lpstr>DM Sans</vt:lpstr>
      <vt:lpstr>Calibri</vt:lpstr>
      <vt:lpstr>Wingdings</vt:lpstr>
      <vt:lpstr>Geometry: Congruence and Similarity - Mathematics - 10th Grade by Slidesgo</vt:lpstr>
      <vt:lpstr>1_Office 主题​​</vt:lpstr>
      <vt:lpstr>1_Office Theme</vt:lpstr>
      <vt:lpstr>CHÀO MỪNG CÁC EM  ĐẾN VỚI TIẾT HỌC!</vt:lpstr>
      <vt:lpstr>KHỞI ĐỘNG</vt:lpstr>
      <vt:lpstr>CHƯƠNG VII: QUAN HỆ  VUÔNG GÓC TRONG KHÔNG GIAN</vt:lpstr>
      <vt:lpstr>NỘI DUNG BÀI HỌC</vt:lpstr>
      <vt:lpstr>ĐƯỜNG THẲNG VUÔNG GÓC VỚI MẶT PHẲNG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TÍNH CHẤT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LIÊN HỆ GIỮA  QUAN HỆ SONG SONG VÀ  QUAN HỆ VUÔNG GÓC CỦA  ĐƯỜNG THẲNG VÀ MẶT PHẲNG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dc:title>
  <dc:creator>VnTeach.Com</dc:creator>
  <cp:keywords>VnTeach.Com</cp:keywords>
  <cp:lastModifiedBy>Admin</cp:lastModifiedBy>
  <cp:revision>1</cp:revision>
  <dcterms:modified xsi:type="dcterms:W3CDTF">2023-12-14T08:50:22Z</dcterms:modified>
</cp:coreProperties>
</file>