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1" r:id="rId2"/>
    <p:sldId id="273" r:id="rId3"/>
    <p:sldId id="274" r:id="rId4"/>
    <p:sldId id="278" r:id="rId5"/>
    <p:sldId id="272" r:id="rId6"/>
    <p:sldId id="260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9" r:id="rId17"/>
    <p:sldId id="284" r:id="rId18"/>
    <p:sldId id="283" r:id="rId19"/>
    <p:sldId id="282" r:id="rId20"/>
    <p:sldId id="286" r:id="rId21"/>
    <p:sldId id="285" r:id="rId22"/>
    <p:sldId id="290" r:id="rId23"/>
    <p:sldId id="289" r:id="rId24"/>
    <p:sldId id="294" r:id="rId25"/>
    <p:sldId id="296" r:id="rId26"/>
    <p:sldId id="288" r:id="rId27"/>
    <p:sldId id="297" r:id="rId28"/>
    <p:sldId id="291" r:id="rId29"/>
    <p:sldId id="292" r:id="rId30"/>
    <p:sldId id="295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FF00"/>
    <a:srgbClr val="00B050"/>
    <a:srgbClr val="CEE4D5"/>
    <a:srgbClr val="EAC1F1"/>
    <a:srgbClr val="FFCC00"/>
    <a:srgbClr val="FF00FF"/>
    <a:srgbClr val="FF0066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6" autoAdjust="0"/>
    <p:restoredTop sz="87792" autoAdjust="0"/>
  </p:normalViewPr>
  <p:slideViewPr>
    <p:cSldViewPr snapToGrid="0">
      <p:cViewPr varScale="1">
        <p:scale>
          <a:sx n="65" d="100"/>
          <a:sy n="65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75109-E761-4114-890A-00AC8F12BB4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3E5B-B3D0-40AA-9B4D-CABA0CC3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date of</a:t>
            </a:r>
            <a:r>
              <a:rPr lang="en-US" baseline="0" dirty="0"/>
              <a:t> this anniversary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51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0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42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10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1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4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9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8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0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83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8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5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5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5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9.gif"/><Relationship Id="rId2" Type="http://schemas.openxmlformats.org/officeDocument/2006/relationships/audio" Target="../media/media1.wav"/><Relationship Id="rId16" Type="http://schemas.openxmlformats.org/officeDocument/2006/relationships/image" Target="../media/image8.gif"/><Relationship Id="rId1" Type="http://schemas.microsoft.com/office/2007/relationships/media" Target="../media/media1.wav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5" Type="http://schemas.openxmlformats.org/officeDocument/2006/relationships/image" Target="../media/image7.gif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5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5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30435671-8698-47F4-937E-A4169E4D4930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What is most frequently found in beach cleanups?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8A1C5AB9-1862-4B3E-A220-D3F9CB97FC38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Jewelry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F13450FC-A2F5-4D78-9035-457BD0ACD4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4F82C1EF-C126-4E59-B002-10D21755C449}"/>
              </a:ext>
            </a:extLst>
          </p:cNvPr>
          <p:cNvSpPr/>
          <p:nvPr/>
        </p:nvSpPr>
        <p:spPr>
          <a:xfrm>
            <a:off x="2147610" y="4229322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Pieces of plastic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957C59CC-8584-432E-B5C8-7DB4B3927E05}"/>
              </a:ext>
            </a:extLst>
          </p:cNvPr>
          <p:cNvSpPr/>
          <p:nvPr/>
        </p:nvSpPr>
        <p:spPr>
          <a:xfrm>
            <a:off x="6757127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Shoes 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A0C4A2A-6F3C-428F-9D6C-D3DB249D33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19214494-3A6E-4858-B5D1-077ED3890727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Glass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FAE050E-306D-4EB1-8828-E993774F2B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A0C63467-6CB8-4B39-9D12-503372A35E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F82D86-0740-4AF9-BC94-DBDE9DEBD7BB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FF801B-43A7-46E2-8B16-5B8E9B91D116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49F120-B4CC-41DF-AB5F-E1E299FDA22D}"/>
              </a:ext>
            </a:extLst>
          </p:cNvPr>
          <p:cNvSpPr/>
          <p:nvPr/>
        </p:nvSpPr>
        <p:spPr>
          <a:xfrm>
            <a:off x="5580309" y="140994"/>
            <a:ext cx="4128956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D56CF9-1007-48F5-8728-F0EA3A75A787}"/>
              </a:ext>
            </a:extLst>
          </p:cNvPr>
          <p:cNvSpPr/>
          <p:nvPr/>
        </p:nvSpPr>
        <p:spPr>
          <a:xfrm>
            <a:off x="5711494" y="139952"/>
            <a:ext cx="32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CC80DB01-8660-421A-B6E1-B73856FE9042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Paper can be made from which of these materials?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C0360EE5-DDFA-4464-8205-316A7C9689A0}"/>
              </a:ext>
            </a:extLst>
          </p:cNvPr>
          <p:cNvSpPr/>
          <p:nvPr/>
        </p:nvSpPr>
        <p:spPr>
          <a:xfrm>
            <a:off x="6757125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Hemp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1511374-710A-4A5E-8E54-3463B303A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EA315F48-A1CB-4443-BAC9-B9235A73337A}"/>
              </a:ext>
            </a:extLst>
          </p:cNvPr>
          <p:cNvSpPr/>
          <p:nvPr/>
        </p:nvSpPr>
        <p:spPr>
          <a:xfrm>
            <a:off x="6757124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8F06134F-7BAC-4FBD-B02C-D992DEB31B2A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Wood 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5379B7D-01CE-4AC9-AA0F-DA0FE3CA22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2474325E-B37E-4EEE-A365-C2B441A17499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Panda excrement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F81AA5C5-FAC5-4877-9C87-54B062B810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B26A987F-AE7A-44BC-8A77-797C52834D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5D91E7-A0D2-425E-BDA8-90003EC724D3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05F81C-3F91-4042-9CAA-4BC8DD15D87F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582A13-3B63-41D6-8670-10DEC37F5FED}"/>
              </a:ext>
            </a:extLst>
          </p:cNvPr>
          <p:cNvSpPr/>
          <p:nvPr/>
        </p:nvSpPr>
        <p:spPr>
          <a:xfrm>
            <a:off x="5580308" y="140994"/>
            <a:ext cx="4178833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F2283D-51D9-427C-A09E-EC767A510E55}"/>
              </a:ext>
            </a:extLst>
          </p:cNvPr>
          <p:cNvSpPr/>
          <p:nvPr/>
        </p:nvSpPr>
        <p:spPr>
          <a:xfrm>
            <a:off x="5711494" y="139952"/>
            <a:ext cx="32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Q">
            <a:extLst>
              <a:ext uri="{FF2B5EF4-FFF2-40B4-BE49-F238E27FC236}">
                <a16:creationId xmlns:a16="http://schemas.microsoft.com/office/drawing/2014/main" id="{0370907E-9B22-4E4E-8947-B8CAF1D2A018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is the greenest form of transportation?</a:t>
            </a: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EE9B6669-C90F-4A7C-B61E-E7175B237B64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Train </a:t>
            </a:r>
          </a:p>
        </p:txBody>
      </p:sp>
      <p:pic>
        <p:nvPicPr>
          <p:cNvPr id="10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AFADEE10-E531-4DCB-902B-FB8D9C2278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1" name="A">
            <a:extLst>
              <a:ext uri="{FF2B5EF4-FFF2-40B4-BE49-F238E27FC236}">
                <a16:creationId xmlns:a16="http://schemas.microsoft.com/office/drawing/2014/main" id="{BC24E84F-FAEC-474D-9D7A-ACE6104CBDEB}"/>
              </a:ext>
            </a:extLst>
          </p:cNvPr>
          <p:cNvSpPr/>
          <p:nvPr/>
        </p:nvSpPr>
        <p:spPr>
          <a:xfrm>
            <a:off x="6706347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Bicycle </a:t>
            </a: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7DD4F993-86BC-4E92-84C4-281D2D75C028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Bus 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6480E4E-5BE9-4404-8949-434C39FECC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C0DB97DA-5CAF-4D85-BE9C-0366751824C2}"/>
              </a:ext>
            </a:extLst>
          </p:cNvPr>
          <p:cNvSpPr/>
          <p:nvPr/>
        </p:nvSpPr>
        <p:spPr>
          <a:xfrm>
            <a:off x="2147611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</a:t>
            </a:r>
          </a:p>
        </p:txBody>
      </p:sp>
      <p:pic>
        <p:nvPicPr>
          <p:cNvPr id="1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4E0A7EB-6ED3-4EFA-AD04-934280ECDD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6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705D8CC2-2593-4C30-B9FD-2274BA8D34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73CC8CA-F44F-4138-82C5-725A8957E438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E6C73F-EFD4-485F-B447-7C0C190C7869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415CF3-BFB3-49D0-A461-F378094DD2FC}"/>
              </a:ext>
            </a:extLst>
          </p:cNvPr>
          <p:cNvSpPr/>
          <p:nvPr/>
        </p:nvSpPr>
        <p:spPr>
          <a:xfrm>
            <a:off x="5580308" y="140994"/>
            <a:ext cx="5224795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9B8A29-0626-4BE4-A9F6-8CC285E0F056}"/>
              </a:ext>
            </a:extLst>
          </p:cNvPr>
          <p:cNvSpPr/>
          <p:nvPr/>
        </p:nvSpPr>
        <p:spPr>
          <a:xfrm>
            <a:off x="5711494" y="139952"/>
            <a:ext cx="32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Q">
            <a:extLst>
              <a:ext uri="{FF2B5EF4-FFF2-40B4-BE49-F238E27FC236}">
                <a16:creationId xmlns:a16="http://schemas.microsoft.com/office/drawing/2014/main" id="{CA7153ED-3C43-4612-BF92-1FDB753A522B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of the following gases protects us from harmful sun rays?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2A002256-6796-4E9F-92A8-FEF10A586E48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Carbon Monoxide</a:t>
            </a:r>
          </a:p>
        </p:txBody>
      </p:sp>
      <p:pic>
        <p:nvPicPr>
          <p:cNvPr id="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3F238B90-5B22-40E8-BC7E-E3AE215745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9" name="A">
            <a:extLst>
              <a:ext uri="{FF2B5EF4-FFF2-40B4-BE49-F238E27FC236}">
                <a16:creationId xmlns:a16="http://schemas.microsoft.com/office/drawing/2014/main" id="{6BA12498-F014-4BBD-B790-E4D8BAD4FE4E}"/>
              </a:ext>
            </a:extLst>
          </p:cNvPr>
          <p:cNvSpPr/>
          <p:nvPr/>
        </p:nvSpPr>
        <p:spPr>
          <a:xfrm>
            <a:off x="6706347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Ozone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08E9A247-15B5-494C-A367-02E06CF7C1B5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Carbon Dioxide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6B6AD22-C409-4683-9324-1E06FB6A5A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166DA951-3723-4013-8176-5B293865F13A}"/>
              </a:ext>
            </a:extLst>
          </p:cNvPr>
          <p:cNvSpPr/>
          <p:nvPr/>
        </p:nvSpPr>
        <p:spPr>
          <a:xfrm>
            <a:off x="2147611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Nitrogen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2EB900B9-F3D8-4548-ACE8-F952DD6102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4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4F53A7C8-D075-43EF-8A51-533B7104C7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74F21-26E3-4AEF-A262-560667A4ABBB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7950B-9AE8-43BC-9C7F-AED3C85ADFB8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EAEDB0-B5B3-47BA-AAFE-C9D6C6D35711}"/>
              </a:ext>
            </a:extLst>
          </p:cNvPr>
          <p:cNvSpPr/>
          <p:nvPr/>
        </p:nvSpPr>
        <p:spPr>
          <a:xfrm>
            <a:off x="5580308" y="140994"/>
            <a:ext cx="4162208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6EE65B-71D1-4C6B-8B64-788EE248C63F}"/>
              </a:ext>
            </a:extLst>
          </p:cNvPr>
          <p:cNvSpPr/>
          <p:nvPr/>
        </p:nvSpPr>
        <p:spPr>
          <a:xfrm>
            <a:off x="5711494" y="139952"/>
            <a:ext cx="32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D218255B-9CC2-4B7E-99DF-A47D78D27946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When is World Environment Day celebrated?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91E407E7-194A-407F-926D-54AB3B3FA6E7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ay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6F194E42-CB18-4E59-A06C-3E1876E0CC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4FF583F5-14A5-4AFA-A44A-A234AB4DA7F3}"/>
              </a:ext>
            </a:extLst>
          </p:cNvPr>
          <p:cNvSpPr/>
          <p:nvPr/>
        </p:nvSpPr>
        <p:spPr>
          <a:xfrm>
            <a:off x="2147610" y="4229322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June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00905A58-2C8E-4A46-89ED-D7658A068A84}"/>
              </a:ext>
            </a:extLst>
          </p:cNvPr>
          <p:cNvSpPr/>
          <p:nvPr/>
        </p:nvSpPr>
        <p:spPr>
          <a:xfrm>
            <a:off x="6757127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August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E36391EA-EFE6-42D1-8679-33754CB60E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DD7C2DB3-8DB0-4C35-AF48-2701CDBFE014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February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427D05A-5634-4EB8-8201-4299D2F455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504CF64F-A32A-4837-B1E7-675A7A51B3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75F7E2-C911-4B1D-A27F-6B7E8A72F55F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12F300-3A43-4417-95E2-730543B1C78C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191146-E9C6-40AE-991D-8B817CB62E5B}"/>
              </a:ext>
            </a:extLst>
          </p:cNvPr>
          <p:cNvSpPr/>
          <p:nvPr/>
        </p:nvSpPr>
        <p:spPr>
          <a:xfrm>
            <a:off x="5580308" y="140994"/>
            <a:ext cx="4212085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799DB-1A17-48E8-A886-4FCA90E58A7C}"/>
              </a:ext>
            </a:extLst>
          </p:cNvPr>
          <p:cNvSpPr/>
          <p:nvPr/>
        </p:nvSpPr>
        <p:spPr>
          <a:xfrm>
            <a:off x="5711494" y="139952"/>
            <a:ext cx="32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F2C07F-1D99-4874-893E-0FA983145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FD3FC-399A-427E-BDB2-7C50701B3A0F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808C8326-9224-47E1-9F9A-99629D490BB7}"/>
              </a:ext>
            </a:extLst>
          </p:cNvPr>
          <p:cNvSpPr/>
          <p:nvPr/>
        </p:nvSpPr>
        <p:spPr>
          <a:xfrm>
            <a:off x="3146739" y="1906073"/>
            <a:ext cx="6065949" cy="3065172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Ảnh</a:t>
            </a:r>
            <a:r>
              <a:rPr lang="en-US" dirty="0"/>
              <a:t> minh </a:t>
            </a:r>
            <a:r>
              <a:rPr lang="en-US" dirty="0" err="1"/>
              <a:t>họa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21" y="1337283"/>
            <a:ext cx="8680583" cy="50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FFB3C-FFC5-4ECB-B9C9-CFC95A83E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ECAF6A-BA37-498B-B728-A102D0F56E42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77776BE8-9275-4FB9-9E0E-3C08C628D428}"/>
              </a:ext>
            </a:extLst>
          </p:cNvPr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recycle (v)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97566-4882-48B2-B7C0-6DA09A8304A0}"/>
              </a:ext>
            </a:extLst>
          </p:cNvPr>
          <p:cNvSpPr/>
          <p:nvPr/>
        </p:nvSpPr>
        <p:spPr>
          <a:xfrm>
            <a:off x="1783976" y="4319374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treat things that have already been used so that they can be used again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A1541-87B4-4075-8927-7009554AA5B9}"/>
              </a:ext>
            </a:extLst>
          </p:cNvPr>
          <p:cNvSpPr/>
          <p:nvPr/>
        </p:nvSpPr>
        <p:spPr>
          <a:xfrm>
            <a:off x="3135882" y="2771761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800" b="1" dirty="0">
                <a:solidFill>
                  <a:srgbClr val="00B0F0"/>
                </a:solidFill>
              </a:rPr>
              <a:t>/ˌ</a:t>
            </a:r>
            <a:r>
              <a:rPr lang="bg-BG" sz="2800" b="1" dirty="0" err="1">
                <a:solidFill>
                  <a:srgbClr val="00B0F0"/>
                </a:solidFill>
              </a:rPr>
              <a:t>ri</a:t>
            </a:r>
            <a:r>
              <a:rPr lang="bg-BG" sz="2800" b="1" dirty="0">
                <a:solidFill>
                  <a:srgbClr val="00B0F0"/>
                </a:solidFill>
              </a:rPr>
              <a:t>ːˈ</a:t>
            </a:r>
            <a:r>
              <a:rPr lang="bg-BG" sz="2800" b="1" dirty="0" err="1">
                <a:solidFill>
                  <a:srgbClr val="00B0F0"/>
                </a:solidFill>
              </a:rPr>
              <a:t>saɪkl</a:t>
            </a:r>
            <a:r>
              <a:rPr lang="bg-BG" sz="2800" b="1" dirty="0">
                <a:solidFill>
                  <a:srgbClr val="00B0F0"/>
                </a:solidFill>
              </a:rPr>
              <a:t>/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9" name="recyc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3820" y="3389600"/>
            <a:ext cx="8128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73" y="846908"/>
            <a:ext cx="5132527" cy="60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3A5C2-B16A-4423-A5F5-BE9E14733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C8E2AC-F9B7-420E-A31F-9FA1BB48CD4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F49136DB-539C-4ED1-86BB-89B69A93C91C}"/>
              </a:ext>
            </a:extLst>
          </p:cNvPr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illegal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8AD6B-C02F-47A8-A40A-1DF6E19253E8}"/>
              </a:ext>
            </a:extLst>
          </p:cNvPr>
          <p:cNvSpPr/>
          <p:nvPr/>
        </p:nvSpPr>
        <p:spPr>
          <a:xfrm>
            <a:off x="1783976" y="4319374"/>
            <a:ext cx="5165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not </a:t>
            </a:r>
            <a:r>
              <a:rPr lang="en-US" sz="2800" dirty="0"/>
              <a:t>allowed by the law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8B498-99EF-4606-8790-2BB695EF34DC}"/>
              </a:ext>
            </a:extLst>
          </p:cNvPr>
          <p:cNvSpPr/>
          <p:nvPr/>
        </p:nvSpPr>
        <p:spPr>
          <a:xfrm>
            <a:off x="3389156" y="2771761"/>
            <a:ext cx="1574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B0F0"/>
                </a:solidFill>
              </a:rPr>
              <a:t>/</a:t>
            </a:r>
            <a:r>
              <a:rPr lang="bg-BG" sz="2800" b="1" dirty="0" err="1">
                <a:solidFill>
                  <a:srgbClr val="00B0F0"/>
                </a:solidFill>
              </a:rPr>
              <a:t>ɪˈliːɡl</a:t>
            </a:r>
            <a:r>
              <a:rPr lang="bg-BG" sz="2800" b="1" dirty="0">
                <a:solidFill>
                  <a:srgbClr val="00B0F0"/>
                </a:solidFill>
              </a:rPr>
              <a:t>/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9" name="illegal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70120" y="3389755"/>
            <a:ext cx="8128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42" y="1242873"/>
            <a:ext cx="5660341" cy="41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D6AE778-6467-40B7-8812-C17A5366FD61}"/>
              </a:ext>
            </a:extLst>
          </p:cNvPr>
          <p:cNvSpPr txBox="1">
            <a:spLocks/>
          </p:cNvSpPr>
          <p:nvPr/>
        </p:nvSpPr>
        <p:spPr>
          <a:xfrm>
            <a:off x="1454412" y="1723229"/>
            <a:ext cx="4889291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e</a:t>
            </a:r>
            <a:r>
              <a:rPr lang="en-US" sz="4800" b="1" dirty="0" smtClean="0">
                <a:solidFill>
                  <a:srgbClr val="F26532"/>
                </a:solidFill>
              </a:rPr>
              <a:t>mission </a:t>
            </a:r>
            <a:r>
              <a:rPr lang="en-US" sz="4800" b="1" dirty="0" smtClean="0">
                <a:solidFill>
                  <a:srgbClr val="F26532"/>
                </a:solidFill>
              </a:rPr>
              <a:t>(</a:t>
            </a:r>
            <a:r>
              <a:rPr lang="en-US" sz="4800" b="1" dirty="0">
                <a:solidFill>
                  <a:srgbClr val="F26532"/>
                </a:solidFill>
              </a:rPr>
              <a:t>n</a:t>
            </a:r>
            <a:r>
              <a:rPr lang="en-US" sz="4800" b="1" dirty="0" smtClean="0">
                <a:solidFill>
                  <a:srgbClr val="F26532"/>
                </a:solidFill>
              </a:rPr>
              <a:t>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13F55C-DDBB-40FD-8D7B-F1F32E46CDD0}"/>
              </a:ext>
            </a:extLst>
          </p:cNvPr>
          <p:cNvSpPr/>
          <p:nvPr/>
        </p:nvSpPr>
        <p:spPr>
          <a:xfrm>
            <a:off x="1783976" y="4319374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act of </a:t>
            </a:r>
            <a:r>
              <a:rPr lang="en-US" sz="2800" dirty="0"/>
              <a:t>sending out of light, heat, gas, 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4062BA-4CE5-41B2-BC76-FC92BFF8F114}"/>
              </a:ext>
            </a:extLst>
          </p:cNvPr>
          <p:cNvSpPr/>
          <p:nvPr/>
        </p:nvSpPr>
        <p:spPr>
          <a:xfrm>
            <a:off x="3292977" y="2771761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800" b="1" dirty="0">
                <a:solidFill>
                  <a:srgbClr val="00B0F0"/>
                </a:solidFill>
              </a:rPr>
              <a:t>/</a:t>
            </a:r>
            <a:r>
              <a:rPr lang="bg-BG" sz="2800" b="1" dirty="0" err="1">
                <a:solidFill>
                  <a:srgbClr val="00B0F0"/>
                </a:solidFill>
              </a:rPr>
              <a:t>ɪˈmɪʃn</a:t>
            </a:r>
            <a:r>
              <a:rPr lang="bg-BG" sz="2800" b="1" dirty="0">
                <a:solidFill>
                  <a:srgbClr val="00B0F0"/>
                </a:solidFill>
              </a:rPr>
              <a:t>/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A030D-D502-41F0-AC10-EA2D63D1D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444A8-F19C-4860-A3A6-C2D1BC58DF1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03" y="1660167"/>
            <a:ext cx="5659112" cy="4114800"/>
          </a:xfrm>
          <a:prstGeom prst="rect">
            <a:avLst/>
          </a:prstGeom>
        </p:spPr>
      </p:pic>
      <p:pic>
        <p:nvPicPr>
          <p:cNvPr id="5" name="emission__gb_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88850" y="3577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641276-B136-4FD0-8AC8-0D9344EF7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97762"/>
              </p:ext>
            </p:extLst>
          </p:nvPr>
        </p:nvGraphicFramePr>
        <p:xfrm>
          <a:off x="2261938" y="1583700"/>
          <a:ext cx="7940841" cy="461739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4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+mn-lt"/>
                        </a:rPr>
                        <a:t>recycle</a:t>
                      </a:r>
                      <a:endParaRPr lang="en-US" sz="2400" b="0" dirty="0">
                        <a:latin typeface="+mn-lt"/>
                      </a:endParaRPr>
                    </a:p>
                    <a:p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bg-BG" sz="2000" b="0" dirty="0" err="1" smtClean="0">
                          <a:solidFill>
                            <a:schemeClr val="tx1"/>
                          </a:solidFill>
                        </a:rPr>
                        <a:t>ri</a:t>
                      </a:r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ːˈ</a:t>
                      </a:r>
                      <a:r>
                        <a:rPr lang="bg-BG" sz="2000" b="0" dirty="0" err="1" smtClean="0">
                          <a:solidFill>
                            <a:schemeClr val="tx1"/>
                          </a:solidFill>
                        </a:rPr>
                        <a:t>saɪkl</a:t>
                      </a:r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 treat things that have already been used so that they can be used again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2C524E"/>
                          </a:solidFill>
                          <a:latin typeface="+mn-lt"/>
                        </a:rPr>
                        <a:t>illegal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bg-BG" sz="2000" b="0" dirty="0" err="1" smtClean="0">
                          <a:solidFill>
                            <a:schemeClr val="tx1"/>
                          </a:solidFill>
                        </a:rPr>
                        <a:t>ɪˈliːɡl</a:t>
                      </a:r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not allowed by the law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emission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bg-BG" sz="2000" b="0" dirty="0" err="1" smtClean="0">
                          <a:solidFill>
                            <a:schemeClr val="tx1"/>
                          </a:solidFill>
                        </a:rPr>
                        <a:t>ɪˈmɪʃn</a:t>
                      </a:r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 of sending out of light, heat, gas, etc.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D9C99B5-5336-4115-8D1A-502926332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79D3E-FF4A-437A-95AD-5EF097AD41C5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31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BB4380-B47A-4CF9-BCAF-0DE0FA8E95B8}"/>
              </a:ext>
            </a:extLst>
          </p:cNvPr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73F02-35E7-4A2A-BDE5-268833C21864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58503-2DE7-4A2F-879E-0D7F7131731D}"/>
              </a:ext>
            </a:extLst>
          </p:cNvPr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E7FDE-CC59-4874-BBDA-9ADC121CC88F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97D3A-9367-49DC-84CE-CD58CF59EF56}"/>
              </a:ext>
            </a:extLst>
          </p:cNvPr>
          <p:cNvSpPr txBox="1"/>
          <p:nvPr/>
        </p:nvSpPr>
        <p:spPr>
          <a:xfrm>
            <a:off x="2167672" y="3708890"/>
            <a:ext cx="848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Solutions to </a:t>
            </a:r>
            <a:r>
              <a:rPr lang="en-US" sz="4000" b="1" smtClean="0">
                <a:solidFill>
                  <a:srgbClr val="0FB7BD"/>
                </a:solidFill>
              </a:rPr>
              <a:t>environmental problems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8C3FF-89DA-42AD-94F6-9DC269977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40819" y="0"/>
            <a:ext cx="12192000" cy="2188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4E342-466F-4198-A194-C02FD81B21F3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9C62C-041F-4926-A6F4-4E6EB42582CF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6C135-1667-423A-AC19-CFAB19349223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478B0-BC7C-4CDA-A88C-EB85C01B97ED}"/>
              </a:ext>
            </a:extLst>
          </p:cNvPr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CEA91-16A3-4103-9DE8-37861A71BA2B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8692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5616C88B-DED3-42EC-BF9C-07F880A62B49}"/>
              </a:ext>
            </a:extLst>
          </p:cNvPr>
          <p:cNvSpPr/>
          <p:nvPr/>
        </p:nvSpPr>
        <p:spPr>
          <a:xfrm>
            <a:off x="937120" y="99044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90539-3F29-4B62-9417-D9D7C2889A17}"/>
              </a:ext>
            </a:extLst>
          </p:cNvPr>
          <p:cNvSpPr txBox="1"/>
          <p:nvPr/>
        </p:nvSpPr>
        <p:spPr>
          <a:xfrm>
            <a:off x="963512" y="88780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CB7FE-206A-4903-82B0-2E0C93F19CF3}"/>
              </a:ext>
            </a:extLst>
          </p:cNvPr>
          <p:cNvSpPr txBox="1"/>
          <p:nvPr/>
        </p:nvSpPr>
        <p:spPr>
          <a:xfrm>
            <a:off x="2806261" y="1872636"/>
            <a:ext cx="644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Solutions to environmental problems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AF57E-1A06-49D9-BFA8-E03434FB513F}"/>
              </a:ext>
            </a:extLst>
          </p:cNvPr>
          <p:cNvSpPr txBox="1"/>
          <p:nvPr/>
        </p:nvSpPr>
        <p:spPr>
          <a:xfrm>
            <a:off x="1702676" y="961868"/>
            <a:ext cx="9632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Match the environmental problems to the suggested solutions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A99D57-6D46-48D8-8541-230FE4229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866FC-08EA-4CA1-962A-013EF9860BB0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Oval 5"/>
          <p:cNvSpPr/>
          <p:nvPr/>
        </p:nvSpPr>
        <p:spPr>
          <a:xfrm>
            <a:off x="413205" y="2342259"/>
            <a:ext cx="3158667" cy="13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DISAPPEARANCE OF ENDANGERED ANIMALS</a:t>
            </a:r>
          </a:p>
        </p:txBody>
      </p:sp>
      <p:sp>
        <p:nvSpPr>
          <p:cNvPr id="10" name="Oval 9"/>
          <p:cNvSpPr/>
          <p:nvPr/>
        </p:nvSpPr>
        <p:spPr>
          <a:xfrm>
            <a:off x="413206" y="5629275"/>
            <a:ext cx="3158667" cy="122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AIR POLLUTION</a:t>
            </a:r>
          </a:p>
        </p:txBody>
      </p:sp>
      <p:sp>
        <p:nvSpPr>
          <p:cNvPr id="11" name="Oval 10"/>
          <p:cNvSpPr/>
          <p:nvPr/>
        </p:nvSpPr>
        <p:spPr>
          <a:xfrm>
            <a:off x="413206" y="4016391"/>
            <a:ext cx="3158667" cy="130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DEFORESTATION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43463" y="2516730"/>
            <a:ext cx="690086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a. Recycle paper, plastics and wood products 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4843461" y="3176613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b</a:t>
            </a:r>
            <a:r>
              <a:rPr lang="en-US" sz="2000" dirty="0" smtClean="0"/>
              <a:t>. Use electric vehicles or public transport, and plant more trees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4843463" y="3939668"/>
            <a:ext cx="6900859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c. Stop illegal hunting and fishing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4843461" y="4702723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d. Stop burning leaves, rubbish and other materials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4843461" y="5408723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e. Avoid products that are made from animal parts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4843463" y="6191271"/>
            <a:ext cx="6900859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f. Introduce strict laws to prevent the cutting of natural forests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62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F6AD4-CA71-4A3D-887C-AB1B4DB0FB6C}"/>
              </a:ext>
            </a:extLst>
          </p:cNvPr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0D4B2-2F7D-44C3-A6EA-D7B747414544}"/>
              </a:ext>
            </a:extLst>
          </p:cNvPr>
          <p:cNvSpPr txBox="1"/>
          <p:nvPr/>
        </p:nvSpPr>
        <p:spPr>
          <a:xfrm>
            <a:off x="1523999" y="1164832"/>
            <a:ext cx="98744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Complete the presentation outline below with the information in the box.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26658-431F-4302-9AB7-1084E2F2B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AF049-B7D2-4618-82A6-F31818EEEDF0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C5606364-BD4A-469B-A477-618DC88AC52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61798-1A4C-49E1-A7DE-CBDE120E9E4B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86614"/>
              </p:ext>
            </p:extLst>
          </p:nvPr>
        </p:nvGraphicFramePr>
        <p:xfrm>
          <a:off x="963512" y="2241396"/>
          <a:ext cx="10718736" cy="4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63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SOLUTIONS TO AIR POLLUTION</a:t>
                      </a:r>
                    </a:p>
                    <a:p>
                      <a:pPr algn="ctr"/>
                      <a:r>
                        <a:rPr lang="en-US" sz="2400" dirty="0" smtClean="0"/>
                        <a:t>Presentation Outline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Welcoming</a:t>
                      </a:r>
                      <a:r>
                        <a:rPr lang="en-US" baseline="0" dirty="0" smtClean="0"/>
                        <a:t> the audience and introducing the topic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 _____________________________________________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2.   The first solution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  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3.   The second solution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  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4.   Finishing the presentation and thanking the   audience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____________________________________________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lphaUcPeriod"/>
                      </a:pPr>
                      <a:r>
                        <a:rPr lang="en-US" dirty="0" smtClean="0"/>
                        <a:t>The first solution</a:t>
                      </a:r>
                      <a:r>
                        <a:rPr lang="en-US" baseline="0" dirty="0" smtClean="0"/>
                        <a:t> is to stop burning leaves, rubbish and other materials. This will reduce the smoke produced in the air.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aseline="0" dirty="0" smtClean="0"/>
                        <a:t>That conclude our presentation today. Thank you for listening.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aseline="0" dirty="0" smtClean="0"/>
                        <a:t>Another solution is to use electric vehicles or public transport. This will reduce the gas emissions from private vehicles and will make the air cleaner.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aseline="0" dirty="0" smtClean="0"/>
                        <a:t>Hi everyone. I’m here today to talk to you about the solutions to one of the most serious problems in our city – air pollution.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9726" y="3614057"/>
            <a:ext cx="10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3999" y="4234543"/>
            <a:ext cx="92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3999" y="4778829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3999" y="533400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4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96807-FB96-4757-9FBF-606C418985FC}"/>
              </a:ext>
            </a:extLst>
          </p:cNvPr>
          <p:cNvSpPr/>
          <p:nvPr/>
        </p:nvSpPr>
        <p:spPr>
          <a:xfrm>
            <a:off x="963512" y="2540260"/>
            <a:ext cx="107219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D819B-7979-40C2-934E-3D4F9D78FC26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E9A43-C988-404F-BD74-E7168A374A3E}"/>
              </a:ext>
            </a:extLst>
          </p:cNvPr>
          <p:cNvSpPr txBox="1"/>
          <p:nvPr/>
        </p:nvSpPr>
        <p:spPr>
          <a:xfrm>
            <a:off x="1292773" y="1597266"/>
            <a:ext cx="87656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Each group:  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an environmental problem in 1.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a creative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 map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diagram on your environmental problem. 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 a 3-5 minute presentation on the solutions to it. Use the suggested organization and expressions to help you.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 the contest: WHO’S THE BEST PRESENTER?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69B87-8819-42D2-914D-84683A7D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28CDEE-8FA2-46CD-BF96-1A38C71D3E81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D8065E0-36F2-4190-A911-2A77157D914F}"/>
              </a:ext>
            </a:extLst>
          </p:cNvPr>
          <p:cNvSpPr/>
          <p:nvPr/>
        </p:nvSpPr>
        <p:spPr>
          <a:xfrm>
            <a:off x="425669" y="1094661"/>
            <a:ext cx="537843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72B7C-68D6-4A92-A485-E5CC4CC9C813}"/>
              </a:ext>
            </a:extLst>
          </p:cNvPr>
          <p:cNvSpPr txBox="1"/>
          <p:nvPr/>
        </p:nvSpPr>
        <p:spPr>
          <a:xfrm>
            <a:off x="425669" y="992021"/>
            <a:ext cx="53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528C8-EE1C-4E66-9349-36E44837643C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BE284-C9A3-4858-AA59-425266FC7DB5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96C03-EC69-40A2-8989-8270065A810D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78242-E974-4F79-8F28-5970CEE820E5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F6881-EAEB-49CD-B96C-C3CAC759BF45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Groupwork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Prepare a presentation 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893D34-564F-4A85-8607-3D8E142F77A5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F8A24-5368-43F5-84FF-C93DC4AE8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2EDC0B-E8F0-4C6B-A3D0-0A30B69F5DBF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7B57BB15-90F2-4B60-ABC5-64F65F1D97E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70B1D-D725-40EC-A08E-6B35239C37AD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119"/>
              </p:ext>
            </p:extLst>
          </p:nvPr>
        </p:nvGraphicFramePr>
        <p:xfrm>
          <a:off x="838200" y="1825625"/>
          <a:ext cx="8898759" cy="498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Suggested</a:t>
                      </a:r>
                      <a:r>
                        <a:rPr lang="en-US" baseline="0" dirty="0" smtClean="0"/>
                        <a:t> organization and</a:t>
                      </a:r>
                      <a:r>
                        <a:rPr lang="en-US" dirty="0" smtClean="0"/>
                        <a:t> expressions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I. INTRODUCTION: Welcoming the audience and introducing the topic</a:t>
                      </a:r>
                    </a:p>
                    <a:p>
                      <a:r>
                        <a:rPr lang="en-US" sz="1600" dirty="0" smtClean="0"/>
                        <a:t>Hi everyone.</a:t>
                      </a:r>
                    </a:p>
                    <a:p>
                      <a:r>
                        <a:rPr lang="en-US" sz="1600" dirty="0" smtClean="0"/>
                        <a:t>Good morning/ afternoon.</a:t>
                      </a:r>
                    </a:p>
                    <a:p>
                      <a:r>
                        <a:rPr lang="en-US" sz="1600" dirty="0" smtClean="0"/>
                        <a:t>I’m here today to talk to you about/ discuss </a:t>
                      </a:r>
                      <a:r>
                        <a:rPr lang="is-IS" sz="1600" dirty="0" smtClean="0"/>
                        <a:t>…</a:t>
                      </a:r>
                    </a:p>
                    <a:p>
                      <a:r>
                        <a:rPr lang="is-IS" sz="1600" dirty="0" smtClean="0"/>
                        <a:t>I’d like to talk about ...</a:t>
                      </a:r>
                    </a:p>
                    <a:p>
                      <a:r>
                        <a:rPr lang="is-IS" sz="1600" dirty="0" smtClean="0"/>
                        <a:t>Today, I’d like to share with you ....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78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II.1 BODY – MAIN PART 1: Introduce the first point / idea</a:t>
                      </a:r>
                    </a:p>
                    <a:p>
                      <a:r>
                        <a:rPr lang="en-US" sz="1600" dirty="0" smtClean="0"/>
                        <a:t>Firstly, the problem can be solved</a:t>
                      </a:r>
                      <a:r>
                        <a:rPr lang="en-US" sz="1600" baseline="0" dirty="0" smtClean="0"/>
                        <a:t> by </a:t>
                      </a:r>
                      <a:r>
                        <a:rPr lang="is-IS" sz="1600" baseline="0" dirty="0" smtClean="0"/>
                        <a:t>…</a:t>
                      </a:r>
                    </a:p>
                    <a:p>
                      <a:r>
                        <a:rPr lang="is-IS" sz="1600" baseline="0" dirty="0" smtClean="0"/>
                        <a:t>The first solution is to ...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II.2. BODY – MAIN PART 2: Introduce the second point / idea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My next point</a:t>
                      </a:r>
                      <a:r>
                        <a:rPr lang="en-US" sz="1600" baseline="0" dirty="0" smtClean="0"/>
                        <a:t> is </a:t>
                      </a:r>
                      <a:r>
                        <a:rPr lang="is-IS" sz="1600" baseline="0" dirty="0" smtClean="0"/>
                        <a:t>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aseline="0" dirty="0" smtClean="0"/>
                        <a:t>Another solution is to …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902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III. CONCLUSION: Finishing the presentation and thanking the audience</a:t>
                      </a:r>
                    </a:p>
                    <a:p>
                      <a:r>
                        <a:rPr lang="en-US" sz="1600" dirty="0" smtClean="0"/>
                        <a:t>That</a:t>
                      </a:r>
                      <a:r>
                        <a:rPr lang="en-US" sz="1600" baseline="0" dirty="0" smtClean="0"/>
                        <a:t> concludes our presentation.</a:t>
                      </a:r>
                    </a:p>
                    <a:p>
                      <a:r>
                        <a:rPr lang="en-US" sz="1600" baseline="0" dirty="0" smtClean="0"/>
                        <a:t>That’s the end of our presentation today.</a:t>
                      </a:r>
                    </a:p>
                    <a:p>
                      <a:r>
                        <a:rPr lang="en-US" sz="1600" baseline="0" dirty="0" smtClean="0"/>
                        <a:t>Thank you for listening.</a:t>
                      </a:r>
                    </a:p>
                    <a:p>
                      <a:r>
                        <a:rPr lang="en-US" sz="1600" dirty="0" smtClean="0"/>
                        <a:t>Thank you for your attention.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820819-3773-43A9-A041-98FC309B6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B4955-F01E-4B9E-BF29-B95677E3A27A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9903EA4-19B8-4FA3-8DEE-40B96817C20C}"/>
              </a:ext>
            </a:extLst>
          </p:cNvPr>
          <p:cNvSpPr/>
          <p:nvPr/>
        </p:nvSpPr>
        <p:spPr>
          <a:xfrm>
            <a:off x="910727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22FC1-08F9-4E35-8ED1-E983BA8D7775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1685925" y="975051"/>
            <a:ext cx="8701088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400">
                <a:solidFill>
                  <a:schemeClr val="tx2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200">
                <a:solidFill>
                  <a:schemeClr val="tx2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000">
                <a:solidFill>
                  <a:schemeClr val="tx2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>
                <a:solidFill>
                  <a:schemeClr val="tx2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Contest: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charset="0"/>
              </a:rPr>
              <a:t>WHO’S </a:t>
            </a: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THE BEST PRESENTER?</a:t>
            </a:r>
            <a:endParaRPr lang="en-US" altLang="en-US" sz="28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213600" y="6013326"/>
            <a:ext cx="433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b="1" dirty="0"/>
              <a:t>Examiner’s name and signature</a:t>
            </a:r>
          </a:p>
          <a:p>
            <a:r>
              <a:rPr lang="is-IS" altLang="en-US" dirty="0" smtClean="0"/>
              <a:t>…...............................................</a:t>
            </a:r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52546"/>
              </p:ext>
            </p:extLst>
          </p:nvPr>
        </p:nvGraphicFramePr>
        <p:xfrm>
          <a:off x="1214438" y="3314707"/>
          <a:ext cx="10329863" cy="2708275"/>
        </p:xfrm>
        <a:graphic>
          <a:graphicData uri="http://schemas.openxmlformats.org/drawingml/2006/table">
            <a:tbl>
              <a:tblPr firstRow="1" firstCol="1" bandRow="1"/>
              <a:tblGrid>
                <a:gridCol w="155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Content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(4)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Presentation skill (3.0)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Language skill (3.0)</a:t>
                      </a:r>
                      <a:endParaRPr lang="en-US" sz="200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Organization &amp; Linking  (1.0)</a:t>
                      </a:r>
                      <a:endParaRPr lang="en-US" sz="200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Body language (0.5)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Visual aid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(1.0)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Communication 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with audience (0.5) 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228851" y="2505681"/>
            <a:ext cx="9801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Presenter’s Name: .....................................................       Group: ....................</a:t>
            </a:r>
            <a:endParaRPr lang="en-US" sz="2000" dirty="0">
              <a:effectLst/>
              <a:latin typeface=".VnTime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0417" y="1793041"/>
            <a:ext cx="32848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MARKING SHEET</a:t>
            </a:r>
            <a:endParaRPr lang="en-US" sz="2800" dirty="0">
              <a:effectLst/>
              <a:latin typeface=".VnTime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6211" y="6428824"/>
            <a:ext cx="233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 mark: </a:t>
            </a:r>
            <a:r>
              <a:rPr lang="is-IS" sz="2000" b="1" dirty="0" smtClean="0"/>
              <a:t>…...../10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43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630368"/>
            <a:ext cx="5283200" cy="528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20819-3773-43A9-A041-98FC309B6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B4955-F01E-4B9E-BF29-B95677E3A27A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9903EA4-19B8-4FA3-8DEE-40B96817C20C}"/>
              </a:ext>
            </a:extLst>
          </p:cNvPr>
          <p:cNvSpPr/>
          <p:nvPr/>
        </p:nvSpPr>
        <p:spPr>
          <a:xfrm>
            <a:off x="910727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22FC1-08F9-4E35-8ED1-E983BA8D7775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1685925" y="975051"/>
            <a:ext cx="8701088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400">
                <a:solidFill>
                  <a:schemeClr val="tx2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200">
                <a:solidFill>
                  <a:schemeClr val="tx2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000">
                <a:solidFill>
                  <a:schemeClr val="tx2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>
                <a:solidFill>
                  <a:schemeClr val="tx2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Contest: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charset="0"/>
              </a:rPr>
              <a:t>WHO’S </a:t>
            </a: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THE BEST PRESENTER?</a:t>
            </a:r>
            <a:endParaRPr lang="en-US" altLang="en-US" sz="28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F39876-9F5F-414F-AA5E-672447067933}"/>
              </a:ext>
            </a:extLst>
          </p:cNvPr>
          <p:cNvSpPr txBox="1"/>
          <p:nvPr/>
        </p:nvSpPr>
        <p:spPr>
          <a:xfrm>
            <a:off x="1797268" y="952503"/>
            <a:ext cx="9631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 result 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F2E7-0F10-4482-A473-AFBBC5F85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BD6BF9-4B51-4694-8467-9C72CDE85E04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2E14545-650B-487A-B5B4-7E00A5F4EC49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66AC9-93AB-4340-BA8D-B0A66198D356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64326" y="1490472"/>
            <a:ext cx="8070273" cy="4605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 algn="ctr">
              <a:buFont typeface="Arial" panose="020B0604020202020204" pitchFamily="34" charset="0"/>
              <a:buNone/>
            </a:pPr>
            <a:r>
              <a:rPr lang="en-US" altLang="en-US" dirty="0" smtClean="0"/>
              <a:t> </a:t>
            </a:r>
            <a:r>
              <a:rPr lang="vi-VN" altLang="en-US" sz="4000" b="1" dirty="0" smtClean="0">
                <a:solidFill>
                  <a:srgbClr val="FF0000"/>
                </a:solidFill>
              </a:rPr>
              <a:t> THE BEST PRESENTER</a:t>
            </a:r>
          </a:p>
          <a:p>
            <a:pPr marL="69850" indent="0" algn="ctr">
              <a:buFont typeface="Arial" panose="020B0604020202020204" pitchFamily="34" charset="0"/>
              <a:buNone/>
            </a:pPr>
            <a:endParaRPr lang="vi-VN" altLang="en-US" sz="4000" b="1" dirty="0" smtClean="0">
              <a:solidFill>
                <a:srgbClr val="FF0000"/>
              </a:solidFill>
            </a:endParaRPr>
          </a:p>
          <a:p>
            <a:pPr marL="69850" indent="0" algn="ctr">
              <a:buFont typeface="Arial" panose="020B0604020202020204" pitchFamily="34" charset="0"/>
              <a:buNone/>
            </a:pPr>
            <a:endParaRPr lang="vi-VN" altLang="en-US" sz="4000" b="1" dirty="0" smtClean="0">
              <a:solidFill>
                <a:srgbClr val="FF0000"/>
              </a:solidFill>
            </a:endParaRPr>
          </a:p>
          <a:p>
            <a:pPr marL="69850" indent="0" algn="ctr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63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E8ECB-D983-470C-AB5D-6D2A286A8B3E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2C63D56A-EF3B-4803-9DD7-B8680E958C9C}"/>
              </a:ext>
            </a:extLst>
          </p:cNvPr>
          <p:cNvSpPr/>
          <p:nvPr/>
        </p:nvSpPr>
        <p:spPr>
          <a:xfrm>
            <a:off x="4576036" y="166063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457720" y="117151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3076118" y="203220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D5CCEFE-8F32-4848-9323-1ED21BC9F89B}"/>
              </a:ext>
            </a:extLst>
          </p:cNvPr>
          <p:cNvSpPr/>
          <p:nvPr/>
        </p:nvSpPr>
        <p:spPr>
          <a:xfrm>
            <a:off x="1421976" y="332281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12318" y="1127640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15470" y="2017078"/>
            <a:ext cx="451274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3C7EA-8702-4212-9A5D-D46D94A2E327}"/>
              </a:ext>
            </a:extLst>
          </p:cNvPr>
          <p:cNvSpPr/>
          <p:nvPr/>
        </p:nvSpPr>
        <p:spPr>
          <a:xfrm>
            <a:off x="6512316" y="2987916"/>
            <a:ext cx="4515901" cy="1673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Match the environmental problems to the suggested solutions.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Complete the presentation outline.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</a:t>
            </a:r>
            <a:r>
              <a:rPr lang="en-US" dirty="0" smtClean="0">
                <a:solidFill>
                  <a:srgbClr val="006673"/>
                </a:solidFill>
              </a:rPr>
              <a:t>: Prepare a presentation.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</a:t>
            </a:r>
            <a:r>
              <a:rPr lang="en-US" dirty="0" smtClean="0">
                <a:solidFill>
                  <a:srgbClr val="006673"/>
                </a:solidFill>
              </a:rPr>
              <a:t>Join “Who’s the best presenter?” contest.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/>
          <p:nvPr/>
        </p:nvCxnSpPr>
        <p:spPr>
          <a:xfrm>
            <a:off x="3364904" y="14141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28">
            <a:extLst>
              <a:ext uri="{FF2B5EF4-FFF2-40B4-BE49-F238E27FC236}">
                <a16:creationId xmlns:a16="http://schemas.microsoft.com/office/drawing/2014/main" id="{C36567C5-E4B8-498E-8709-6D682E2AAE5A}"/>
              </a:ext>
            </a:extLst>
          </p:cNvPr>
          <p:cNvCxnSpPr/>
          <p:nvPr/>
        </p:nvCxnSpPr>
        <p:spPr>
          <a:xfrm rot="10800000" flipV="1">
            <a:off x="2456356" y="2332503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29">
            <a:extLst>
              <a:ext uri="{FF2B5EF4-FFF2-40B4-BE49-F238E27FC236}">
                <a16:creationId xmlns:a16="http://schemas.microsoft.com/office/drawing/2014/main" id="{30B0559B-FE45-44DB-8161-592BC75A42C4}"/>
              </a:ext>
            </a:extLst>
          </p:cNvPr>
          <p:cNvCxnSpPr/>
          <p:nvPr/>
        </p:nvCxnSpPr>
        <p:spPr>
          <a:xfrm>
            <a:off x="3372709" y="3709608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8DE3EE48-7AC7-4915-9F9A-238D3012C6D8}"/>
              </a:ext>
            </a:extLst>
          </p:cNvPr>
          <p:cNvSpPr/>
          <p:nvPr/>
        </p:nvSpPr>
        <p:spPr>
          <a:xfrm>
            <a:off x="2959984" y="484611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2A663-1E5D-4939-B7A0-8CC9BA82068B}"/>
              </a:ext>
            </a:extLst>
          </p:cNvPr>
          <p:cNvSpPr/>
          <p:nvPr/>
        </p:nvSpPr>
        <p:spPr>
          <a:xfrm>
            <a:off x="6512318" y="4871518"/>
            <a:ext cx="451589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FD253-DD6C-40EC-9F38-EC0046532F30}"/>
              </a:ext>
            </a:extLst>
          </p:cNvPr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7C931-623B-428B-BD95-2D97A71EC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551C427-CB9C-4BD7-93FA-2B3C2C1DEDCC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7742A-8C84-410A-B221-77192C7EE35C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A3D83-FCB6-4C5F-903A-313C02FF7881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E91A2-7D74-420D-938C-6FD0B385A19C}"/>
              </a:ext>
            </a:extLst>
          </p:cNvPr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7840" y="2377440"/>
            <a:ext cx="8879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/>
              <a:t>Identify environmental problems and </a:t>
            </a:r>
            <a:r>
              <a:rPr lang="en-US" sz="3200" dirty="0" smtClean="0"/>
              <a:t>relevant solutions</a:t>
            </a:r>
            <a:r>
              <a:rPr lang="en-US" sz="3200" dirty="0"/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/>
              <a:t>Gain an overview about the outline and useful expressions for making oral presentations on solutions to an environmental problem.  </a:t>
            </a:r>
          </a:p>
        </p:txBody>
      </p:sp>
    </p:spTree>
    <p:extLst>
      <p:ext uri="{BB962C8B-B14F-4D97-AF65-F5344CB8AC3E}">
        <p14:creationId xmlns:p14="http://schemas.microsoft.com/office/powerpoint/2010/main" val="1339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EE703-686B-484D-8FC4-C9383BEAF4F7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</a:t>
            </a:r>
            <a:r>
              <a:rPr lang="en-US" sz="3600"/>
              <a:t>the </a:t>
            </a:r>
            <a:r>
              <a:rPr lang="en-US" sz="3600"/>
              <a:t>W</a:t>
            </a:r>
            <a:r>
              <a:rPr lang="en-US" sz="3600" smtClean="0"/>
              <a:t>orkbook</a:t>
            </a:r>
            <a:endParaRPr lang="en-US" sz="3600" dirty="0"/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CE39BC53-B441-4473-BC34-74D7C1F14CBF}"/>
              </a:ext>
            </a:extLst>
          </p:cNvPr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14CD2-7879-4F78-B0C8-40003DBDAF9D}"/>
              </a:ext>
            </a:extLst>
          </p:cNvPr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C050B-68D2-4F58-BEB1-55CF59A2F460}"/>
              </a:ext>
            </a:extLst>
          </p:cNvPr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846B6-89E2-45D4-AAAD-5EE59B520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A1B8A-BDEE-447D-895B-E029993D7BD9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6971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9E3C4D-2CFA-4504-9A32-0964E452C9C2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B330F-1A61-4A65-9F34-88C9C48D6FCB}"/>
              </a:ext>
            </a:extLst>
          </p:cNvPr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4D214-9938-4D18-B325-C353FCCBD004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1A8C3-E1F4-468A-BAAB-E77568D10527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485F8A-886B-4D57-9400-F61A6270C9AF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C14912-6534-406F-A1DA-2FD00C0DB836}"/>
              </a:ext>
            </a:extLst>
          </p:cNvPr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AC8D7EA8-CA74-486B-80F7-754F80E0BF1F}"/>
                </a:ext>
              </a:extLst>
            </p:cNvPr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0E01DC-8901-452C-B5AD-4F9F1D7B2833}"/>
                </a:ext>
              </a:extLst>
            </p:cNvPr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E1E1A-9DDF-4D5D-8465-3535C2428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DFC766-E96A-418E-AAC4-D8031F061885}"/>
              </a:ext>
            </a:extLst>
          </p:cNvPr>
          <p:cNvSpPr txBox="1"/>
          <p:nvPr/>
        </p:nvSpPr>
        <p:spPr>
          <a:xfrm>
            <a:off x="2420001" y="2524837"/>
            <a:ext cx="76180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/>
              <a:t>Identify environmental problems and relevant solutions.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/>
              <a:t>Gain an overview about the outline and useful expressions for making oral presentations on solutions to an environmental problem. 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865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F1366356-B047-4DB3-87F1-46E30D0CC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E8ECB-D983-470C-AB5D-6D2A286A8B3E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2C63D56A-EF3B-4803-9DD7-B8680E958C9C}"/>
              </a:ext>
            </a:extLst>
          </p:cNvPr>
          <p:cNvSpPr/>
          <p:nvPr/>
        </p:nvSpPr>
        <p:spPr>
          <a:xfrm>
            <a:off x="4576036" y="166063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457720" y="117151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3076118" y="203220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D5CCEFE-8F32-4848-9323-1ED21BC9F89B}"/>
              </a:ext>
            </a:extLst>
          </p:cNvPr>
          <p:cNvSpPr/>
          <p:nvPr/>
        </p:nvSpPr>
        <p:spPr>
          <a:xfrm>
            <a:off x="1421976" y="332281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12318" y="1127640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15470" y="2017078"/>
            <a:ext cx="451274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3C7EA-8702-4212-9A5D-D46D94A2E327}"/>
              </a:ext>
            </a:extLst>
          </p:cNvPr>
          <p:cNvSpPr/>
          <p:nvPr/>
        </p:nvSpPr>
        <p:spPr>
          <a:xfrm>
            <a:off x="6512316" y="2987916"/>
            <a:ext cx="4515901" cy="1673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Match the environmental problems to the suggested solutions.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Complete the presentation outline.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</a:t>
            </a:r>
            <a:r>
              <a:rPr lang="en-US" dirty="0" smtClean="0">
                <a:solidFill>
                  <a:srgbClr val="006673"/>
                </a:solidFill>
              </a:rPr>
              <a:t>: Prepare a presentation.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</a:t>
            </a:r>
            <a:r>
              <a:rPr lang="en-US" dirty="0" smtClean="0">
                <a:solidFill>
                  <a:srgbClr val="006673"/>
                </a:solidFill>
              </a:rPr>
              <a:t>Join “Who’s the best presenter?” contest.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/>
          <p:nvPr/>
        </p:nvCxnSpPr>
        <p:spPr>
          <a:xfrm>
            <a:off x="3364904" y="14141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28">
            <a:extLst>
              <a:ext uri="{FF2B5EF4-FFF2-40B4-BE49-F238E27FC236}">
                <a16:creationId xmlns:a16="http://schemas.microsoft.com/office/drawing/2014/main" id="{C36567C5-E4B8-498E-8709-6D682E2AAE5A}"/>
              </a:ext>
            </a:extLst>
          </p:cNvPr>
          <p:cNvCxnSpPr/>
          <p:nvPr/>
        </p:nvCxnSpPr>
        <p:spPr>
          <a:xfrm rot="10800000" flipV="1">
            <a:off x="2456356" y="2332503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29">
            <a:extLst>
              <a:ext uri="{FF2B5EF4-FFF2-40B4-BE49-F238E27FC236}">
                <a16:creationId xmlns:a16="http://schemas.microsoft.com/office/drawing/2014/main" id="{30B0559B-FE45-44DB-8161-592BC75A42C4}"/>
              </a:ext>
            </a:extLst>
          </p:cNvPr>
          <p:cNvCxnSpPr/>
          <p:nvPr/>
        </p:nvCxnSpPr>
        <p:spPr>
          <a:xfrm>
            <a:off x="3372709" y="3709608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8DE3EE48-7AC7-4915-9F9A-238D3012C6D8}"/>
              </a:ext>
            </a:extLst>
          </p:cNvPr>
          <p:cNvSpPr/>
          <p:nvPr/>
        </p:nvSpPr>
        <p:spPr>
          <a:xfrm>
            <a:off x="2959984" y="484611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2A663-1E5D-4939-B7A0-8CC9BA82068B}"/>
              </a:ext>
            </a:extLst>
          </p:cNvPr>
          <p:cNvSpPr/>
          <p:nvPr/>
        </p:nvSpPr>
        <p:spPr>
          <a:xfrm>
            <a:off x="6512318" y="4871518"/>
            <a:ext cx="451589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FD253-DD6C-40EC-9F38-EC0046532F30}"/>
              </a:ext>
            </a:extLst>
          </p:cNvPr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75816" y="715828"/>
            <a:ext cx="5066167" cy="5036855"/>
            <a:chOff x="5397803" y="292790"/>
            <a:chExt cx="5862197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00150" y="1181924"/>
              <a:ext cx="2129735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CANDY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527108" y="2137227"/>
              <a:ext cx="2107221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BOOK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5083" y="907455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Play again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894215" y="2194231"/>
              <a:ext cx="2312431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DRINK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402062">
              <a:off x="5397803" y="3622279"/>
              <a:ext cx="2367019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SNACK</a:t>
              </a:r>
              <a:endParaRPr lang="vi-VN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23736" y="4543180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BISCUIT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25084" y="453554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MONEY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26487" y="3473749"/>
              <a:ext cx="2025647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CLAP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69166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67083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64999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69924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67841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65757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70682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68599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66515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731726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650563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839667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282CD6-8100-451C-A09C-9C115CA8E661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E51C097-6603-4580-A190-C7F2F030F108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7000735-2324-4504-8B86-3A78CCA78201}"/>
              </a:ext>
            </a:extLst>
          </p:cNvPr>
          <p:cNvSpPr/>
          <p:nvPr/>
        </p:nvSpPr>
        <p:spPr>
          <a:xfrm>
            <a:off x="5580308" y="140994"/>
            <a:ext cx="4124303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406DE8-499A-41D5-9F28-34A83A66F72E}"/>
              </a:ext>
            </a:extLst>
          </p:cNvPr>
          <p:cNvSpPr/>
          <p:nvPr/>
        </p:nvSpPr>
        <p:spPr>
          <a:xfrm>
            <a:off x="5580307" y="139952"/>
            <a:ext cx="4903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UTM Facebook K&amp;T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UTM Facebook K&amp;T" pitchFamily="18" charset="0"/>
              </a:rPr>
              <a:t>LUCKY </a:t>
            </a:r>
            <a:r>
              <a:rPr lang="en-US" sz="2800" b="1" smtClean="0">
                <a:solidFill>
                  <a:schemeClr val="bg1"/>
                </a:solidFill>
                <a:latin typeface="UTM Facebook K&amp;T" pitchFamily="18" charset="0"/>
              </a:rPr>
              <a:t>WHEEL GAME</a:t>
            </a:r>
            <a:endParaRPr lang="en-US" sz="28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Q">
            <a:extLst>
              <a:ext uri="{FF2B5EF4-FFF2-40B4-BE49-F238E27FC236}">
                <a16:creationId xmlns:a16="http://schemas.microsoft.com/office/drawing/2014/main" id="{A4722183-251C-402B-B793-C6A5214EDB3E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Which of these items can be composted, or turned into natural fertilizer, for your garden?</a:t>
            </a: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75DAF685-8E24-42F2-A1AF-F21412427474}"/>
              </a:ext>
            </a:extLst>
          </p:cNvPr>
          <p:cNvSpPr/>
          <p:nvPr/>
        </p:nvSpPr>
        <p:spPr>
          <a:xfrm>
            <a:off x="2147611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Golf balls</a:t>
            </a:r>
          </a:p>
        </p:txBody>
      </p:sp>
      <p:pic>
        <p:nvPicPr>
          <p:cNvPr id="10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BD6FEF4-86D6-412C-B0A5-74726978FA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2988362"/>
            <a:ext cx="609600" cy="609600"/>
          </a:xfrm>
          <a:prstGeom prst="rect">
            <a:avLst/>
          </a:prstGeom>
        </p:spPr>
      </p:pic>
      <p:sp>
        <p:nvSpPr>
          <p:cNvPr id="11" name="A">
            <a:extLst>
              <a:ext uri="{FF2B5EF4-FFF2-40B4-BE49-F238E27FC236}">
                <a16:creationId xmlns:a16="http://schemas.microsoft.com/office/drawing/2014/main" id="{5787B2DF-C296-4314-867D-F6AC534ECD23}"/>
              </a:ext>
            </a:extLst>
          </p:cNvPr>
          <p:cNvSpPr/>
          <p:nvPr/>
        </p:nvSpPr>
        <p:spPr>
          <a:xfrm>
            <a:off x="6757126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Egg Shells</a:t>
            </a: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176AA809-ED92-431A-A4F9-4EC88A1BF514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9B5EE64-60F4-4E13-AF41-355140752D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FD569457-0483-40C6-9EFC-D8D26DB445DF}"/>
              </a:ext>
            </a:extLst>
          </p:cNvPr>
          <p:cNvSpPr/>
          <p:nvPr/>
        </p:nvSpPr>
        <p:spPr>
          <a:xfrm>
            <a:off x="6757128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Aluminum foil</a:t>
            </a:r>
          </a:p>
        </p:txBody>
      </p:sp>
      <p:pic>
        <p:nvPicPr>
          <p:cNvPr id="1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7393E2EC-F4F4-41E2-9442-F0D13955B3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2897840"/>
            <a:ext cx="609600" cy="609600"/>
          </a:xfrm>
          <a:prstGeom prst="rect">
            <a:avLst/>
          </a:prstGeom>
        </p:spPr>
      </p:pic>
      <p:pic>
        <p:nvPicPr>
          <p:cNvPr id="16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47DE4DF3-2B16-4EC8-A25C-618E2CFB9F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4" y="4484226"/>
            <a:ext cx="609600" cy="6096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9C745F7-C118-411E-96BD-2FD52A0F4276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EB59D2-71FF-4F83-B18A-79410CC702F7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511335-590D-4B0B-AD0B-7242B94CFFAD}"/>
              </a:ext>
            </a:extLst>
          </p:cNvPr>
          <p:cNvSpPr/>
          <p:nvPr/>
        </p:nvSpPr>
        <p:spPr>
          <a:xfrm>
            <a:off x="5580309" y="140994"/>
            <a:ext cx="3508274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73F927-BB1E-4386-BEDE-928CD2214A54}"/>
              </a:ext>
            </a:extLst>
          </p:cNvPr>
          <p:cNvSpPr/>
          <p:nvPr/>
        </p:nvSpPr>
        <p:spPr>
          <a:xfrm>
            <a:off x="5711493" y="346898"/>
            <a:ext cx="4661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5" name="Q">
            <a:extLst>
              <a:ext uri="{FF2B5EF4-FFF2-40B4-BE49-F238E27FC236}">
                <a16:creationId xmlns:a16="http://schemas.microsoft.com/office/drawing/2014/main" id="{B7305C5E-0EF7-4E88-943A-2A8AF5641621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What uses the most energy in U.S. homes each year?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66ED551B-EBC7-4B2F-9B01-636B7A8FE774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Heating water</a:t>
            </a:r>
          </a:p>
        </p:txBody>
      </p:sp>
      <p:pic>
        <p:nvPicPr>
          <p:cNvPr id="8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70D33247-80FB-4703-8304-70D100D31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9" name="A">
            <a:extLst>
              <a:ext uri="{FF2B5EF4-FFF2-40B4-BE49-F238E27FC236}">
                <a16:creationId xmlns:a16="http://schemas.microsoft.com/office/drawing/2014/main" id="{2D1CA26C-0E11-462C-9861-BB6F37595910}"/>
              </a:ext>
            </a:extLst>
          </p:cNvPr>
          <p:cNvSpPr/>
          <p:nvPr/>
        </p:nvSpPr>
        <p:spPr>
          <a:xfrm>
            <a:off x="6757128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Heating and air-conditioning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24AAF77C-A65F-4669-BF8D-23854F7DED2E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Refrigeration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506639A9-73ED-478C-815E-A5509B24F8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A39A9C99-C7B8-4793-8190-A62C3189895C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Lightning 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69C0C1EF-075D-4428-A0C6-C04F9D0A24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4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06A4D926-C1BD-4317-85D7-2BE1901488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20C9FA-28A3-4F2D-BD04-7E6F79F5E2A8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84FF0-029A-4E7F-9D0A-70114E0C0DFD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FB258-E007-457A-9E4F-44E4995A4820}"/>
              </a:ext>
            </a:extLst>
          </p:cNvPr>
          <p:cNvSpPr/>
          <p:nvPr/>
        </p:nvSpPr>
        <p:spPr>
          <a:xfrm>
            <a:off x="5563684" y="140994"/>
            <a:ext cx="4195457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47260-B3EB-4A01-9B84-443701CC1C85}"/>
              </a:ext>
            </a:extLst>
          </p:cNvPr>
          <p:cNvSpPr/>
          <p:nvPr/>
        </p:nvSpPr>
        <p:spPr>
          <a:xfrm>
            <a:off x="5711494" y="139952"/>
            <a:ext cx="32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13317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29" name="Pentagon 5">
            <a:hlinkClick r:id="rId8" action="ppaction://hlinksldjump"/>
            <a:extLst>
              <a:ext uri="{FF2B5EF4-FFF2-40B4-BE49-F238E27FC236}">
                <a16:creationId xmlns:a16="http://schemas.microsoft.com/office/drawing/2014/main" id="{ED21E6C6-63C9-44E8-95EE-BAA88353963A}"/>
              </a:ext>
            </a:extLst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Q">
            <a:extLst>
              <a:ext uri="{FF2B5EF4-FFF2-40B4-BE49-F238E27FC236}">
                <a16:creationId xmlns:a16="http://schemas.microsoft.com/office/drawing/2014/main" id="{5BCBA297-B98F-4E4E-BD5D-BF05737C0315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of these species are threatened by global warming?</a:t>
            </a:r>
          </a:p>
        </p:txBody>
      </p:sp>
      <p:sp>
        <p:nvSpPr>
          <p:cNvPr id="31" name="A">
            <a:extLst>
              <a:ext uri="{FF2B5EF4-FFF2-40B4-BE49-F238E27FC236}">
                <a16:creationId xmlns:a16="http://schemas.microsoft.com/office/drawing/2014/main" id="{A8B88BAE-8A73-484D-B87B-83E4A21D524D}"/>
              </a:ext>
            </a:extLst>
          </p:cNvPr>
          <p:cNvSpPr/>
          <p:nvPr/>
        </p:nvSpPr>
        <p:spPr>
          <a:xfrm>
            <a:off x="2147611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Koala</a:t>
            </a:r>
          </a:p>
        </p:txBody>
      </p:sp>
      <p:pic>
        <p:nvPicPr>
          <p:cNvPr id="32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4AD60DFD-F471-4BA2-914C-86996BE142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2988362"/>
            <a:ext cx="609600" cy="609600"/>
          </a:xfrm>
          <a:prstGeom prst="rect">
            <a:avLst/>
          </a:prstGeom>
        </p:spPr>
      </p:pic>
      <p:sp>
        <p:nvSpPr>
          <p:cNvPr id="33" name="A">
            <a:extLst>
              <a:ext uri="{FF2B5EF4-FFF2-40B4-BE49-F238E27FC236}">
                <a16:creationId xmlns:a16="http://schemas.microsoft.com/office/drawing/2014/main" id="{E23C7DE2-06F8-4170-9FA4-8D5D82858D6D}"/>
              </a:ext>
            </a:extLst>
          </p:cNvPr>
          <p:cNvSpPr/>
          <p:nvPr/>
        </p:nvSpPr>
        <p:spPr>
          <a:xfrm>
            <a:off x="6757126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sp>
        <p:nvSpPr>
          <p:cNvPr id="34" name="A">
            <a:extLst>
              <a:ext uri="{FF2B5EF4-FFF2-40B4-BE49-F238E27FC236}">
                <a16:creationId xmlns:a16="http://schemas.microsoft.com/office/drawing/2014/main" id="{173F85D5-9D23-4B2D-8581-A9E18A8EF8A1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Arctic fox</a:t>
            </a:r>
          </a:p>
        </p:txBody>
      </p:sp>
      <p:pic>
        <p:nvPicPr>
          <p:cNvPr id="3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92C1B17-11A3-4C1C-B2C9-F73CC61CE9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36" name="A">
            <a:extLst>
              <a:ext uri="{FF2B5EF4-FFF2-40B4-BE49-F238E27FC236}">
                <a16:creationId xmlns:a16="http://schemas.microsoft.com/office/drawing/2014/main" id="{A1D166BE-226F-4317-9EB4-79BE743D7E82}"/>
              </a:ext>
            </a:extLst>
          </p:cNvPr>
          <p:cNvSpPr/>
          <p:nvPr/>
        </p:nvSpPr>
        <p:spPr>
          <a:xfrm>
            <a:off x="6757128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Clownfish </a:t>
            </a:r>
          </a:p>
        </p:txBody>
      </p:sp>
      <p:pic>
        <p:nvPicPr>
          <p:cNvPr id="37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0E8AA1A9-5847-407F-934D-A1A2BF7CB5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2897840"/>
            <a:ext cx="609600" cy="609600"/>
          </a:xfrm>
          <a:prstGeom prst="rect">
            <a:avLst/>
          </a:prstGeom>
        </p:spPr>
      </p:pic>
      <p:pic>
        <p:nvPicPr>
          <p:cNvPr id="38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34EFB45C-D860-46C1-9AF1-EE654F8079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4" y="4484226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327E2F-E287-47EA-9AD6-B27C9742AD0A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0EEF5B-84C9-4424-B5C6-EA79D1E59AE5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F5449A-6807-4513-9321-031BE1F72FC4}"/>
              </a:ext>
            </a:extLst>
          </p:cNvPr>
          <p:cNvSpPr/>
          <p:nvPr/>
        </p:nvSpPr>
        <p:spPr>
          <a:xfrm>
            <a:off x="5580309" y="140994"/>
            <a:ext cx="4195458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98A2F6-40D7-459D-B705-AC4D95D23036}"/>
              </a:ext>
            </a:extLst>
          </p:cNvPr>
          <p:cNvSpPr/>
          <p:nvPr/>
        </p:nvSpPr>
        <p:spPr>
          <a:xfrm>
            <a:off x="5711494" y="139952"/>
            <a:ext cx="32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193B353E-74DA-4EA3-9027-870D540F4520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How many degrees has the Earth warmed up in the past 100 years?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604E3B20-3D35-4893-8EB6-36AC5FD2B28E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4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34F57271-664A-4031-A2D3-9F99BE0641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9A15847B-E505-440D-9277-70ECC8906032}"/>
              </a:ext>
            </a:extLst>
          </p:cNvPr>
          <p:cNvSpPr/>
          <p:nvPr/>
        </p:nvSpPr>
        <p:spPr>
          <a:xfrm>
            <a:off x="2147609" y="275950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1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20F3B66E-FA72-4B46-B094-627DF70B9C21}"/>
              </a:ext>
            </a:extLst>
          </p:cNvPr>
          <p:cNvSpPr/>
          <p:nvPr/>
        </p:nvSpPr>
        <p:spPr>
          <a:xfrm>
            <a:off x="2147609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3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8863B4D-19F9-4CEA-853C-20CA29D9C9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8928A691-5BF7-47B3-BF41-EC71E37075B3}"/>
              </a:ext>
            </a:extLst>
          </p:cNvPr>
          <p:cNvSpPr/>
          <p:nvPr/>
        </p:nvSpPr>
        <p:spPr>
          <a:xfrm>
            <a:off x="6740662" y="275950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2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5705C144-3548-4C34-AB14-1648F0935F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F3E37026-C522-4366-ABC4-9225CB71B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60C7A4-CB7B-40E9-A348-7CCCB5DCD0AD}"/>
              </a:ext>
            </a:extLst>
          </p:cNvPr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3FA512-0DA1-4004-B714-1D5E0828D481}"/>
              </a:ext>
            </a:extLst>
          </p:cNvPr>
          <p:cNvSpPr txBox="1"/>
          <p:nvPr/>
        </p:nvSpPr>
        <p:spPr>
          <a:xfrm>
            <a:off x="3078355" y="191195"/>
            <a:ext cx="324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450D67-E00D-4CE4-942B-ABC93DB102DB}"/>
              </a:ext>
            </a:extLst>
          </p:cNvPr>
          <p:cNvSpPr/>
          <p:nvPr/>
        </p:nvSpPr>
        <p:spPr>
          <a:xfrm>
            <a:off x="5580308" y="140994"/>
            <a:ext cx="4261961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20ECFA-BCA9-4A1C-8C30-5565578536AA}"/>
              </a:ext>
            </a:extLst>
          </p:cNvPr>
          <p:cNvSpPr/>
          <p:nvPr/>
        </p:nvSpPr>
        <p:spPr>
          <a:xfrm>
            <a:off x="5711494" y="139952"/>
            <a:ext cx="32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GAME LUCKY WHEEL</a:t>
            </a: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1106</Words>
  <PresentationFormat>Widescreen</PresentationFormat>
  <Paragraphs>285</Paragraphs>
  <Slides>30</Slides>
  <Notes>7</Notes>
  <HiddenSlides>0</HiddenSlides>
  <MMClips>40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.VnTime</vt:lpstr>
      <vt:lpstr>Adobe Gothic Std B</vt:lpstr>
      <vt:lpstr>Arial</vt:lpstr>
      <vt:lpstr>Bookman Old Style</vt:lpstr>
      <vt:lpstr>Calibri</vt:lpstr>
      <vt:lpstr>Calibri Light</vt:lpstr>
      <vt:lpstr>Constantia</vt:lpstr>
      <vt:lpstr>Courier New</vt:lpstr>
      <vt:lpstr>Myriad Pro</vt:lpstr>
      <vt:lpstr>Tahoma</vt:lpstr>
      <vt:lpstr>Times New Roman</vt:lpstr>
      <vt:lpstr>UTM Facebook K&amp;T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2018-07-11T14:54:56Z</dcterms:created>
  <dcterms:modified xsi:type="dcterms:W3CDTF">2022-05-12T08:14:08Z</dcterms:modified>
</cp:coreProperties>
</file>