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6" r:id="rId2"/>
    <p:sldId id="272" r:id="rId3"/>
    <p:sldId id="257" r:id="rId4"/>
    <p:sldId id="264" r:id="rId5"/>
    <p:sldId id="258" r:id="rId6"/>
    <p:sldId id="260" r:id="rId7"/>
    <p:sldId id="269" r:id="rId8"/>
    <p:sldId id="261" r:id="rId9"/>
    <p:sldId id="270" r:id="rId10"/>
    <p:sldId id="273" r:id="rId11"/>
    <p:sldId id="274" r:id="rId12"/>
    <p:sldId id="262" r:id="rId13"/>
    <p:sldId id="275" r:id="rId14"/>
    <p:sldId id="263" r:id="rId15"/>
    <p:sldId id="276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00B0F0"/>
    <a:srgbClr val="B7ECFF"/>
    <a:srgbClr val="97E4FF"/>
    <a:srgbClr val="61D6FF"/>
    <a:srgbClr val="00A1DA"/>
    <a:srgbClr val="1DC4FF"/>
    <a:srgbClr val="FFFFFF"/>
    <a:srgbClr val="FDE1D8"/>
    <a:srgbClr val="F9B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596" y="108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2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41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42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47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9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0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1" y="1827458"/>
            <a:ext cx="3247249" cy="34079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99" y="1587516"/>
            <a:ext cx="3594650" cy="3624236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976007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cxnSp>
        <p:nvCxnSpPr>
          <p:cNvPr id="57" name="Straight Connector 56"/>
          <p:cNvCxnSpPr>
            <a:cxnSpLocks/>
          </p:cNvCxnSpPr>
          <p:nvPr/>
        </p:nvCxnSpPr>
        <p:spPr>
          <a:xfrm>
            <a:off x="1450837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153646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5628476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9">
            <a:extLst>
              <a:ext uri="{FF2B5EF4-FFF2-40B4-BE49-F238E27FC236}">
                <a16:creationId xmlns:a16="http://schemas.microsoft.com/office/drawing/2014/main" id="{A0299B70-B435-4CF7-89ED-07512908A6F4}"/>
              </a:ext>
            </a:extLst>
          </p:cNvPr>
          <p:cNvSpPr/>
          <p:nvPr/>
        </p:nvSpPr>
        <p:spPr>
          <a:xfrm>
            <a:off x="1841584" y="295040"/>
            <a:ext cx="5493283" cy="1251623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3AF86E-5DB3-4A29-910A-F41AF8B02F30}"/>
              </a:ext>
            </a:extLst>
          </p:cNvPr>
          <p:cNvSpPr txBox="1"/>
          <p:nvPr/>
        </p:nvSpPr>
        <p:spPr>
          <a:xfrm>
            <a:off x="2124206" y="436803"/>
            <a:ext cx="77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in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0FECC4-A6E0-4D5B-85B3-2D1D2E851663}"/>
              </a:ext>
            </a:extLst>
          </p:cNvPr>
          <p:cNvSpPr txBox="1"/>
          <p:nvPr/>
        </p:nvSpPr>
        <p:spPr>
          <a:xfrm>
            <a:off x="2124207" y="872228"/>
            <a:ext cx="177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front of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284473-6F7E-4208-BF5A-326343AA728B}"/>
              </a:ext>
            </a:extLst>
          </p:cNvPr>
          <p:cNvSpPr txBox="1"/>
          <p:nvPr/>
        </p:nvSpPr>
        <p:spPr>
          <a:xfrm>
            <a:off x="4092784" y="425190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>
                    <a:alpha val="25000"/>
                  </a:schemeClr>
                </a:solidFill>
              </a:rPr>
              <a:t>next 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840453-4D44-4A70-B953-76D072AAE11F}"/>
              </a:ext>
            </a:extLst>
          </p:cNvPr>
          <p:cNvSpPr txBox="1"/>
          <p:nvPr/>
        </p:nvSpPr>
        <p:spPr>
          <a:xfrm>
            <a:off x="4092783" y="865198"/>
            <a:ext cx="1392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under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4DA98E-0B76-40F1-AA11-08C4861752F0}"/>
              </a:ext>
            </a:extLst>
          </p:cNvPr>
          <p:cNvSpPr txBox="1"/>
          <p:nvPr/>
        </p:nvSpPr>
        <p:spPr>
          <a:xfrm>
            <a:off x="5620201" y="863466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between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93CED8-E13F-428D-8FDA-83284D7AF332}"/>
              </a:ext>
            </a:extLst>
          </p:cNvPr>
          <p:cNvSpPr txBox="1"/>
          <p:nvPr/>
        </p:nvSpPr>
        <p:spPr>
          <a:xfrm>
            <a:off x="5620201" y="419516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behind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64555E-4EDA-47D9-97F9-9BD19A684C36}"/>
              </a:ext>
            </a:extLst>
          </p:cNvPr>
          <p:cNvSpPr txBox="1"/>
          <p:nvPr/>
        </p:nvSpPr>
        <p:spPr>
          <a:xfrm>
            <a:off x="3127930" y="425190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C20C2A-DC66-46C5-A367-3FC83D7F9206}"/>
              </a:ext>
            </a:extLst>
          </p:cNvPr>
          <p:cNvSpPr txBox="1"/>
          <p:nvPr/>
        </p:nvSpPr>
        <p:spPr>
          <a:xfrm>
            <a:off x="2131498" y="445363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7E457B-FB23-4CC1-A539-BF6D198D4043}"/>
              </a:ext>
            </a:extLst>
          </p:cNvPr>
          <p:cNvSpPr txBox="1"/>
          <p:nvPr/>
        </p:nvSpPr>
        <p:spPr>
          <a:xfrm>
            <a:off x="2290986" y="5076594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in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24EA77-6C77-4C5F-A0D6-617294330320}"/>
              </a:ext>
            </a:extLst>
          </p:cNvPr>
          <p:cNvSpPr txBox="1"/>
          <p:nvPr/>
        </p:nvSpPr>
        <p:spPr>
          <a:xfrm>
            <a:off x="1233382" y="5585225"/>
            <a:ext cx="2743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dirty="0">
                <a:effectLst/>
              </a:rPr>
              <a:t>The cat is in the wardrobe.</a:t>
            </a:r>
            <a:endParaRPr lang="en-US" sz="2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68541F-E63C-49B0-AD34-D8CAE5FEF793}"/>
              </a:ext>
            </a:extLst>
          </p:cNvPr>
          <p:cNvSpPr txBox="1"/>
          <p:nvPr/>
        </p:nvSpPr>
        <p:spPr>
          <a:xfrm>
            <a:off x="2121240" y="871875"/>
            <a:ext cx="1993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front of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D4A8EB0-E4F9-4BBB-BA0F-F553C4740FAF}"/>
              </a:ext>
            </a:extLst>
          </p:cNvPr>
          <p:cNvSpPr txBox="1"/>
          <p:nvPr/>
        </p:nvSpPr>
        <p:spPr>
          <a:xfrm>
            <a:off x="5917559" y="5101141"/>
            <a:ext cx="1993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in front of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ED830D-F67A-4E7C-B615-D6A0242170BA}"/>
              </a:ext>
            </a:extLst>
          </p:cNvPr>
          <p:cNvSpPr txBox="1"/>
          <p:nvPr/>
        </p:nvSpPr>
        <p:spPr>
          <a:xfrm>
            <a:off x="4588225" y="5585224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dirty="0">
                <a:effectLst/>
              </a:rPr>
              <a:t>The dog is in front of the doghouse.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347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347 L 0.02708 0.6747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3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209 L 0.43559 0.6175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06" y="3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6" grpId="0"/>
      <p:bldP spid="26" grpId="1"/>
      <p:bldP spid="26" grpId="2"/>
      <p:bldP spid="27" grpId="0"/>
      <p:bldP spid="29" grpId="0"/>
      <p:bldP spid="30" grpId="0"/>
      <p:bldP spid="30" grpId="1"/>
      <p:bldP spid="30" grpId="2"/>
      <p:bldP spid="31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91" y="2210183"/>
            <a:ext cx="4474262" cy="25218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99" y="1980887"/>
            <a:ext cx="3594650" cy="2837494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976007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cxnSp>
        <p:nvCxnSpPr>
          <p:cNvPr id="57" name="Straight Connector 56"/>
          <p:cNvCxnSpPr>
            <a:cxnSpLocks/>
          </p:cNvCxnSpPr>
          <p:nvPr/>
        </p:nvCxnSpPr>
        <p:spPr>
          <a:xfrm>
            <a:off x="1450837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153646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7.</a:t>
            </a:r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5628476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9">
            <a:extLst>
              <a:ext uri="{FF2B5EF4-FFF2-40B4-BE49-F238E27FC236}">
                <a16:creationId xmlns:a16="http://schemas.microsoft.com/office/drawing/2014/main" id="{9A084340-20CE-4121-94E7-4F094245EFF9}"/>
              </a:ext>
            </a:extLst>
          </p:cNvPr>
          <p:cNvSpPr/>
          <p:nvPr/>
        </p:nvSpPr>
        <p:spPr>
          <a:xfrm>
            <a:off x="1841584" y="295040"/>
            <a:ext cx="5493283" cy="1251623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BECF48-3079-4983-87BB-EBAB9EF8B2C1}"/>
              </a:ext>
            </a:extLst>
          </p:cNvPr>
          <p:cNvSpPr txBox="1"/>
          <p:nvPr/>
        </p:nvSpPr>
        <p:spPr>
          <a:xfrm>
            <a:off x="2124206" y="436803"/>
            <a:ext cx="77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6EF949-D73C-4952-B944-69D3AFE237F7}"/>
              </a:ext>
            </a:extLst>
          </p:cNvPr>
          <p:cNvSpPr txBox="1"/>
          <p:nvPr/>
        </p:nvSpPr>
        <p:spPr>
          <a:xfrm>
            <a:off x="2124207" y="872228"/>
            <a:ext cx="177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in front of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36583F-4D67-4D63-859B-B27919658380}"/>
              </a:ext>
            </a:extLst>
          </p:cNvPr>
          <p:cNvSpPr txBox="1"/>
          <p:nvPr/>
        </p:nvSpPr>
        <p:spPr>
          <a:xfrm>
            <a:off x="4092784" y="425190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>
                    <a:alpha val="25000"/>
                  </a:schemeClr>
                </a:solidFill>
              </a:rPr>
              <a:t>next 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E114F1-2F00-4C7A-AB05-22D3616A2D9E}"/>
              </a:ext>
            </a:extLst>
          </p:cNvPr>
          <p:cNvSpPr txBox="1"/>
          <p:nvPr/>
        </p:nvSpPr>
        <p:spPr>
          <a:xfrm>
            <a:off x="4092783" y="865198"/>
            <a:ext cx="1392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under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AEC798-5AF4-46AD-B0C0-05A4FF16A98B}"/>
              </a:ext>
            </a:extLst>
          </p:cNvPr>
          <p:cNvSpPr txBox="1"/>
          <p:nvPr/>
        </p:nvSpPr>
        <p:spPr>
          <a:xfrm>
            <a:off x="5620201" y="863466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between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52671A-6F27-47AE-AFA2-A34F89BD8510}"/>
              </a:ext>
            </a:extLst>
          </p:cNvPr>
          <p:cNvSpPr txBox="1"/>
          <p:nvPr/>
        </p:nvSpPr>
        <p:spPr>
          <a:xfrm>
            <a:off x="5620201" y="419516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behind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C795E5-B146-48CC-9D39-F59CEE09C0B0}"/>
              </a:ext>
            </a:extLst>
          </p:cNvPr>
          <p:cNvSpPr txBox="1"/>
          <p:nvPr/>
        </p:nvSpPr>
        <p:spPr>
          <a:xfrm>
            <a:off x="3127930" y="425190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099536-D4E6-4441-894E-4BD5257CA438}"/>
              </a:ext>
            </a:extLst>
          </p:cNvPr>
          <p:cNvSpPr txBox="1"/>
          <p:nvPr/>
        </p:nvSpPr>
        <p:spPr>
          <a:xfrm>
            <a:off x="5511040" y="859386"/>
            <a:ext cx="1668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between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C1E7AA-F669-4322-8133-754D6D51B840}"/>
              </a:ext>
            </a:extLst>
          </p:cNvPr>
          <p:cNvSpPr txBox="1"/>
          <p:nvPr/>
        </p:nvSpPr>
        <p:spPr>
          <a:xfrm>
            <a:off x="4083594" y="867004"/>
            <a:ext cx="1070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under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B08127-25D2-43D9-972E-6F837ED5BEA7}"/>
              </a:ext>
            </a:extLst>
          </p:cNvPr>
          <p:cNvSpPr txBox="1"/>
          <p:nvPr/>
        </p:nvSpPr>
        <p:spPr>
          <a:xfrm>
            <a:off x="1841584" y="5096914"/>
            <a:ext cx="1668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between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FD6667-825E-465D-B6EF-4C8A84870C8A}"/>
              </a:ext>
            </a:extLst>
          </p:cNvPr>
          <p:cNvSpPr txBox="1"/>
          <p:nvPr/>
        </p:nvSpPr>
        <p:spPr>
          <a:xfrm>
            <a:off x="6419032" y="5107371"/>
            <a:ext cx="1070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under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4FC365-C90D-4C8C-9362-D8A32C5E8D95}"/>
              </a:ext>
            </a:extLst>
          </p:cNvPr>
          <p:cNvSpPr txBox="1"/>
          <p:nvPr/>
        </p:nvSpPr>
        <p:spPr>
          <a:xfrm>
            <a:off x="527350" y="5608853"/>
            <a:ext cx="42191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dirty="0">
                <a:effectLst/>
              </a:rPr>
              <a:t>The cat is between </a:t>
            </a:r>
          </a:p>
          <a:p>
            <a:pPr algn="ctr"/>
            <a:r>
              <a:rPr lang="en-US" sz="2800" b="0" i="0" dirty="0">
                <a:effectLst/>
              </a:rPr>
              <a:t>the lamp and the armchair.</a:t>
            </a:r>
            <a:endParaRPr lang="en-US" sz="28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4704948-63F1-4A10-998E-B03DD5D3C176}"/>
              </a:ext>
            </a:extLst>
          </p:cNvPr>
          <p:cNvSpPr txBox="1"/>
          <p:nvPr/>
        </p:nvSpPr>
        <p:spPr>
          <a:xfrm>
            <a:off x="5048867" y="572938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effectLst/>
              </a:rPr>
              <a:t>The cat is under the table.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925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0348 L -0.40191 0.6178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26" y="3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0069 L 0.25469 0.6180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3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/>
      <p:bldP spid="26" grpId="1"/>
      <p:bldP spid="26" grpId="2"/>
      <p:bldP spid="27" grpId="0"/>
      <p:bldP spid="27" grpId="1"/>
      <p:bldP spid="27" grpId="2"/>
      <p:bldP spid="28" grpId="0"/>
      <p:bldP spid="29" grpId="0"/>
      <p:bldP spid="31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1745" y="76967"/>
            <a:ext cx="80383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 and write T (true) or F (False) for each sentence. Correct the false ones.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93630"/>
            <a:ext cx="3986897" cy="443280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4087497" y="3330319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877256" y="4174044"/>
            <a:ext cx="5042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books are under the table.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4239897" y="5017770"/>
            <a:ext cx="35552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4572000" y="4756160"/>
            <a:ext cx="420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The books are on the table.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7A2206-5756-4EB4-B53C-3EF4A241A2C8}"/>
              </a:ext>
            </a:extLst>
          </p:cNvPr>
          <p:cNvSpPr txBox="1"/>
          <p:nvPr/>
        </p:nvSpPr>
        <p:spPr>
          <a:xfrm>
            <a:off x="8717280" y="4174044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F</a:t>
            </a:r>
            <a:endParaRPr lang="en-US" sz="2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3992EAA-CB0E-4B32-AF7D-44C87E44DC1F}"/>
              </a:ext>
            </a:extLst>
          </p:cNvPr>
          <p:cNvCxnSpPr/>
          <p:nvPr/>
        </p:nvCxnSpPr>
        <p:spPr>
          <a:xfrm>
            <a:off x="6289040" y="4612640"/>
            <a:ext cx="83312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83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-28757" y="1"/>
            <a:ext cx="9172757" cy="6954006"/>
            <a:chOff x="193701" y="1590291"/>
            <a:chExt cx="8653859" cy="5137079"/>
          </a:xfrm>
        </p:grpSpPr>
        <p:sp>
          <p:nvSpPr>
            <p:cNvPr id="41" name="Rounded Rectangle 40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56" y="1439320"/>
            <a:ext cx="3378834" cy="37567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39987" y="110668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14817" y="1100204"/>
            <a:ext cx="3617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dog is behind the bed.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39987" y="227297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14818" y="2265412"/>
            <a:ext cx="4097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school bag is on the table.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839987" y="332605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14817" y="3328828"/>
            <a:ext cx="4451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picture is between the clocks.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839987" y="438669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14817" y="4389467"/>
            <a:ext cx="4600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cat is in front of the computer.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839987" y="552053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14818" y="5511886"/>
            <a:ext cx="4097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cap is under the pillow.</a:t>
            </a:r>
            <a:endParaRPr lang="en-US" sz="2400" dirty="0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4125737" y="1917671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125737" y="3098771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129862" y="414068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129862" y="519605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129862" y="620570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774339" y="178308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774339" y="299847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774339" y="398145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774339" y="507111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774339" y="608076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0157164-0186-4B21-9EFB-20882E496B38}"/>
              </a:ext>
            </a:extLst>
          </p:cNvPr>
          <p:cNvSpPr txBox="1"/>
          <p:nvPr/>
        </p:nvSpPr>
        <p:spPr>
          <a:xfrm>
            <a:off x="8210057" y="2233507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F</a:t>
            </a:r>
            <a:endParaRPr lang="en-US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2494D3-B85A-4722-BE39-2B3BB1A24F1A}"/>
              </a:ext>
            </a:extLst>
          </p:cNvPr>
          <p:cNvSpPr txBox="1"/>
          <p:nvPr/>
        </p:nvSpPr>
        <p:spPr>
          <a:xfrm>
            <a:off x="7811284" y="5454658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F</a:t>
            </a:r>
            <a:endParaRPr lang="en-US" sz="2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6B8ECBB-EC1C-4906-B12A-CCEBF9454FEC}"/>
              </a:ext>
            </a:extLst>
          </p:cNvPr>
          <p:cNvSpPr txBox="1"/>
          <p:nvPr/>
        </p:nvSpPr>
        <p:spPr>
          <a:xfrm>
            <a:off x="8614920" y="3270050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F</a:t>
            </a:r>
            <a:endParaRPr lang="en-US" sz="28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677F0E4-4610-401F-BE46-F4B47C9787BA}"/>
              </a:ext>
            </a:extLst>
          </p:cNvPr>
          <p:cNvSpPr txBox="1"/>
          <p:nvPr/>
        </p:nvSpPr>
        <p:spPr>
          <a:xfrm>
            <a:off x="8645918" y="4325135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T</a:t>
            </a:r>
            <a:endParaRPr lang="en-US" sz="28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7D5EA6D-4678-4FE4-BD55-1AA07E86C8BF}"/>
              </a:ext>
            </a:extLst>
          </p:cNvPr>
          <p:cNvSpPr txBox="1"/>
          <p:nvPr/>
        </p:nvSpPr>
        <p:spPr>
          <a:xfrm>
            <a:off x="7731186" y="1038649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T</a:t>
            </a:r>
            <a:endParaRPr lang="en-US" sz="28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6B1815A-C8C5-4058-B0CB-B9741A3A8209}"/>
              </a:ext>
            </a:extLst>
          </p:cNvPr>
          <p:cNvSpPr txBox="1"/>
          <p:nvPr/>
        </p:nvSpPr>
        <p:spPr>
          <a:xfrm>
            <a:off x="4130977" y="2726827"/>
            <a:ext cx="45923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B050"/>
                </a:solidFill>
                <a:effectLst/>
              </a:rPr>
              <a:t>The school bag is under the table.</a:t>
            </a:r>
            <a:endParaRPr lang="en-US" sz="2400" dirty="0">
              <a:solidFill>
                <a:srgbClr val="00B050"/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B50CDBB-2735-45DE-9A90-C7B28BB6998F}"/>
              </a:ext>
            </a:extLst>
          </p:cNvPr>
          <p:cNvCxnSpPr/>
          <p:nvPr/>
        </p:nvCxnSpPr>
        <p:spPr>
          <a:xfrm>
            <a:off x="6512560" y="2641600"/>
            <a:ext cx="457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CA9CF2D-0396-4636-B2CC-4C20E3E08956}"/>
              </a:ext>
            </a:extLst>
          </p:cNvPr>
          <p:cNvSpPr txBox="1"/>
          <p:nvPr/>
        </p:nvSpPr>
        <p:spPr>
          <a:xfrm>
            <a:off x="4077402" y="3762781"/>
            <a:ext cx="5252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B050"/>
                </a:solidFill>
                <a:effectLst/>
              </a:rPr>
              <a:t>The clock is between the two pictures.</a:t>
            </a:r>
            <a:endParaRPr lang="en-US" sz="2400" dirty="0">
              <a:solidFill>
                <a:srgbClr val="00B050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B60F4B4-6F96-496E-88C9-26DCC09E7D1A}"/>
              </a:ext>
            </a:extLst>
          </p:cNvPr>
          <p:cNvCxnSpPr/>
          <p:nvPr/>
        </p:nvCxnSpPr>
        <p:spPr>
          <a:xfrm>
            <a:off x="4343400" y="3752621"/>
            <a:ext cx="15544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12E0784-6936-4FC4-BB7B-B7819D73DC2F}"/>
              </a:ext>
            </a:extLst>
          </p:cNvPr>
          <p:cNvCxnSpPr/>
          <p:nvPr/>
        </p:nvCxnSpPr>
        <p:spPr>
          <a:xfrm>
            <a:off x="7277884" y="3762781"/>
            <a:ext cx="12801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87B1683D-647B-4E01-A49C-731597611630}"/>
              </a:ext>
            </a:extLst>
          </p:cNvPr>
          <p:cNvSpPr txBox="1"/>
          <p:nvPr/>
        </p:nvSpPr>
        <p:spPr>
          <a:xfrm>
            <a:off x="4175860" y="5877014"/>
            <a:ext cx="32538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B050"/>
                </a:solidFill>
                <a:effectLst/>
              </a:rPr>
              <a:t>The cap is on the pillow.</a:t>
            </a:r>
            <a:endParaRPr lang="en-US" sz="2400" dirty="0">
              <a:solidFill>
                <a:srgbClr val="00B050"/>
              </a:solidFill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B843A20-4ACB-4E8F-AAB3-2FDA2CB99187}"/>
              </a:ext>
            </a:extLst>
          </p:cNvPr>
          <p:cNvCxnSpPr/>
          <p:nvPr/>
        </p:nvCxnSpPr>
        <p:spPr>
          <a:xfrm>
            <a:off x="5656258" y="5887174"/>
            <a:ext cx="8229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56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44" grpId="0"/>
      <p:bldP spid="45" grpId="0"/>
      <p:bldP spid="46" grpId="0"/>
      <p:bldP spid="48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0"/>
            <a:ext cx="9144000" cy="32346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56243" y="183774"/>
            <a:ext cx="36502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Memory challenge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98" y="139969"/>
            <a:ext cx="2026920" cy="592484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10245" y="916227"/>
            <a:ext cx="82736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Look at the picture in </a:t>
            </a:r>
            <a:r>
              <a:rPr lang="en-US" sz="26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carefully, and then cover it. Ask and answer questions about the position of things in the picture.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07403" y="3418464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53938" y="4077092"/>
            <a:ext cx="50428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/>
              <a:t>A: </a:t>
            </a:r>
            <a:r>
              <a:rPr lang="en-US" sz="2800"/>
              <a:t>Where are the books?</a:t>
            </a:r>
          </a:p>
          <a:p>
            <a:r>
              <a:rPr lang="en-US" sz="2800" b="1" i="1"/>
              <a:t>B: </a:t>
            </a:r>
            <a:r>
              <a:rPr lang="en-US" sz="2800"/>
              <a:t>They’re on the table.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156" y="247200"/>
            <a:ext cx="5792008" cy="643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55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sp>
        <p:nvSpPr>
          <p:cNvPr id="9" name="Rectangle 8"/>
          <p:cNvSpPr/>
          <p:nvPr/>
        </p:nvSpPr>
        <p:spPr>
          <a:xfrm>
            <a:off x="1735746" y="56934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648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" y="0"/>
            <a:ext cx="8711296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2842839"/>
            <a:ext cx="8892967" cy="332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11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51409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4140656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4887628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094" y="4067128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562" y="5139984"/>
            <a:ext cx="379595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562" y="6217257"/>
            <a:ext cx="383245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196" y="4131885"/>
            <a:ext cx="329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answer.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7623" y="4875893"/>
            <a:ext cx="3288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forms.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37037" y="4026356"/>
            <a:ext cx="3895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the correct preposition  in the box under each picture. Say a sentence to describe  the picture.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26237" y="5112642"/>
            <a:ext cx="4217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Look at the picture and write T (true) or F (False) for each sentence. correct the false ones.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77184" y="6187498"/>
            <a:ext cx="2206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Memory challenge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4771" y="3333417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1915426" y="3387833"/>
            <a:ext cx="19920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/>
              <a:t>Possessive case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69145" y="3387833"/>
            <a:ext cx="26325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/>
              <a:t>Prepositions of place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" y="0"/>
            <a:ext cx="8711296" cy="2280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157" y="6198928"/>
            <a:ext cx="1145944" cy="33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25990" y="2732314"/>
            <a:ext cx="6329240" cy="2559776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228" y="960331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891714" y="1497283"/>
            <a:ext cx="232070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/>
              <a:t>Possessive case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47" y="1989726"/>
            <a:ext cx="4097553" cy="10485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3143250"/>
            <a:ext cx="5699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/>
              <a:t>We use </a:t>
            </a:r>
            <a:r>
              <a:rPr lang="en-US" sz="2400" b="1"/>
              <a:t>’s</a:t>
            </a:r>
            <a:r>
              <a:rPr lang="en-US" sz="2400"/>
              <a:t> after a proper name.</a:t>
            </a:r>
          </a:p>
          <a:p>
            <a:r>
              <a:rPr lang="en-US" sz="2400">
                <a:solidFill>
                  <a:srgbClr val="0070C0"/>
                </a:solidFill>
              </a:rPr>
              <a:t>Example: </a:t>
            </a:r>
            <a:r>
              <a:rPr lang="en-US" sz="2400"/>
              <a:t>This is </a:t>
            </a:r>
            <a:r>
              <a:rPr lang="en-US" sz="2400" b="1"/>
              <a:t>Elena’s</a:t>
            </a:r>
            <a:r>
              <a:rPr lang="en-US" sz="2400"/>
              <a:t> room.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22120" y="4202221"/>
            <a:ext cx="5699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/>
              <a:t>We use</a:t>
            </a:r>
            <a:r>
              <a:rPr lang="en-US" sz="2400" b="1"/>
              <a:t> ’s </a:t>
            </a:r>
            <a:r>
              <a:rPr lang="en-US" sz="2400"/>
              <a:t>after a singular noun.</a:t>
            </a:r>
          </a:p>
          <a:p>
            <a:r>
              <a:rPr lang="en-US" sz="2400">
                <a:solidFill>
                  <a:srgbClr val="0070C0"/>
                </a:solidFill>
              </a:rPr>
              <a:t>Example: </a:t>
            </a:r>
            <a:r>
              <a:rPr lang="en-US" sz="2400"/>
              <a:t>This is my </a:t>
            </a:r>
            <a:r>
              <a:rPr lang="en-US" sz="2400" b="1"/>
              <a:t>mum’s</a:t>
            </a:r>
            <a:r>
              <a:rPr lang="en-US" sz="2400"/>
              <a:t> book.</a:t>
            </a:r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0516" y="171167"/>
            <a:ext cx="7588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answer.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948197" y="184963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423027" y="1843154"/>
            <a:ext cx="732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My (grandmothers / grandmother’s) house is in Ha Noi.</a:t>
            </a:r>
            <a:endParaRPr lang="en-US" sz="2400" dirty="0"/>
          </a:p>
        </p:txBody>
      </p:sp>
      <p:sp>
        <p:nvSpPr>
          <p:cNvPr id="77" name="TextBox 76"/>
          <p:cNvSpPr txBox="1"/>
          <p:nvPr/>
        </p:nvSpPr>
        <p:spPr>
          <a:xfrm>
            <a:off x="920516" y="275632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395346" y="2737326"/>
            <a:ext cx="65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my (sister’s / sister’) desk.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48197" y="361743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423027" y="3608781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My (cousin’s / cousin) dad is my uncle.</a:t>
            </a:r>
            <a:endParaRPr lang="en-US" sz="2400" dirty="0"/>
          </a:p>
        </p:txBody>
      </p:sp>
      <p:sp>
        <p:nvSpPr>
          <p:cNvPr id="81" name="TextBox 80"/>
          <p:cNvSpPr txBox="1"/>
          <p:nvPr/>
        </p:nvSpPr>
        <p:spPr>
          <a:xfrm>
            <a:off x="948197" y="447470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423027" y="4466053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(Nam’s / Nam’) house is small.</a:t>
            </a:r>
            <a:endParaRPr lang="en-US" sz="2400" dirty="0"/>
          </a:p>
        </p:txBody>
      </p:sp>
      <p:sp>
        <p:nvSpPr>
          <p:cNvPr id="83" name="TextBox 82"/>
          <p:cNvSpPr txBox="1"/>
          <p:nvPr/>
        </p:nvSpPr>
        <p:spPr>
          <a:xfrm>
            <a:off x="948197" y="531467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423027" y="5306019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There are two bedrooms in (Ans / An’s) flat.</a:t>
            </a:r>
            <a:endParaRPr lang="en-US" sz="24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8D06F7C-FB05-4928-9F35-2D60AEDF0A17}"/>
              </a:ext>
            </a:extLst>
          </p:cNvPr>
          <p:cNvSpPr/>
          <p:nvPr/>
        </p:nvSpPr>
        <p:spPr>
          <a:xfrm>
            <a:off x="2829806" y="2775292"/>
            <a:ext cx="935949" cy="366638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0AE096A-6551-4461-8DB6-374780D4C812}"/>
              </a:ext>
            </a:extLst>
          </p:cNvPr>
          <p:cNvSpPr/>
          <p:nvPr/>
        </p:nvSpPr>
        <p:spPr>
          <a:xfrm>
            <a:off x="3999845" y="1922569"/>
            <a:ext cx="1909342" cy="366638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E6CDE8E-A759-4EC2-A2A6-2804475549A2}"/>
              </a:ext>
            </a:extLst>
          </p:cNvPr>
          <p:cNvSpPr/>
          <p:nvPr/>
        </p:nvSpPr>
        <p:spPr>
          <a:xfrm>
            <a:off x="2043225" y="3651617"/>
            <a:ext cx="1044104" cy="366638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38FB08B-4F89-42A0-B106-2F3609E85CC7}"/>
              </a:ext>
            </a:extLst>
          </p:cNvPr>
          <p:cNvSpPr/>
          <p:nvPr/>
        </p:nvSpPr>
        <p:spPr>
          <a:xfrm>
            <a:off x="1590941" y="4504094"/>
            <a:ext cx="822960" cy="366638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EA0474E-9245-4E25-8A09-9814BD1313BD}"/>
              </a:ext>
            </a:extLst>
          </p:cNvPr>
          <p:cNvSpPr/>
          <p:nvPr/>
        </p:nvSpPr>
        <p:spPr>
          <a:xfrm>
            <a:off x="5710657" y="5350854"/>
            <a:ext cx="548640" cy="366638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3888" y="6676"/>
            <a:ext cx="7811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forms.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3180" y="1736265"/>
            <a:ext cx="49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18009" y="1684068"/>
            <a:ext cx="53727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/>
              <a:t>Thuc</a:t>
            </a:r>
            <a:r>
              <a:rPr lang="en-US" sz="2600" dirty="0"/>
              <a:t> Anh is              cousin. </a:t>
            </a:r>
            <a:r>
              <a:rPr lang="en-US" sz="2600" b="1" dirty="0">
                <a:solidFill>
                  <a:srgbClr val="0070C0"/>
                </a:solidFill>
              </a:rPr>
              <a:t>(Mi)  </a:t>
            </a:r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2645859" y="2043700"/>
            <a:ext cx="9541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43180" y="2553261"/>
            <a:ext cx="49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18010" y="2501064"/>
            <a:ext cx="57170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This is their                    chair. </a:t>
            </a:r>
            <a:r>
              <a:rPr lang="en-US" sz="2600" b="1" dirty="0">
                <a:solidFill>
                  <a:srgbClr val="0070C0"/>
                </a:solidFill>
              </a:rPr>
              <a:t>(teacher)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666096" y="2878070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43180" y="3320906"/>
            <a:ext cx="49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18010" y="3312253"/>
            <a:ext cx="56285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Where is                 computer? </a:t>
            </a:r>
            <a:r>
              <a:rPr lang="en-US" sz="2600" b="1" dirty="0">
                <a:solidFill>
                  <a:srgbClr val="0070C0"/>
                </a:solidFill>
              </a:rPr>
              <a:t>(Nick)</a:t>
            </a:r>
          </a:p>
        </p:txBody>
      </p: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2330115" y="3688916"/>
            <a:ext cx="11449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43180" y="4115501"/>
            <a:ext cx="49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18010" y="4106848"/>
            <a:ext cx="71079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My                 motorbike is in the garden. </a:t>
            </a:r>
            <a:r>
              <a:rPr lang="en-US" sz="2600" b="1" dirty="0">
                <a:solidFill>
                  <a:srgbClr val="0070C0"/>
                </a:solidFill>
              </a:rPr>
              <a:t>(father)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3180" y="4986645"/>
            <a:ext cx="49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18010" y="4986645"/>
            <a:ext cx="82439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My                   bedroom is next to the living room. </a:t>
            </a:r>
            <a:r>
              <a:rPr lang="en-US" sz="2600" b="1" dirty="0">
                <a:solidFill>
                  <a:srgbClr val="0070C0"/>
                </a:solidFill>
              </a:rPr>
              <a:t>(brother)</a:t>
            </a:r>
          </a:p>
        </p:txBody>
      </p:sp>
      <p:cxnSp>
        <p:nvCxnSpPr>
          <p:cNvPr id="39" name="Straight Connector 38"/>
          <p:cNvCxnSpPr>
            <a:cxnSpLocks/>
          </p:cNvCxnSpPr>
          <p:nvPr/>
        </p:nvCxnSpPr>
        <p:spPr>
          <a:xfrm>
            <a:off x="1608986" y="5363308"/>
            <a:ext cx="128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1592210" y="4484917"/>
            <a:ext cx="11449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817E00D-2388-49FA-99A1-3A923B18CADF}"/>
              </a:ext>
            </a:extLst>
          </p:cNvPr>
          <p:cNvSpPr txBox="1"/>
          <p:nvPr/>
        </p:nvSpPr>
        <p:spPr>
          <a:xfrm>
            <a:off x="2803106" y="1684067"/>
            <a:ext cx="7757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Mi’s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B6EBC0-953B-4D25-93C6-754CA74721E6}"/>
              </a:ext>
            </a:extLst>
          </p:cNvPr>
          <p:cNvSpPr txBox="1"/>
          <p:nvPr/>
        </p:nvSpPr>
        <p:spPr>
          <a:xfrm>
            <a:off x="2685481" y="2506430"/>
            <a:ext cx="15791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teacher’s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37D52D-3D4E-4E79-BE59-C0F93CBF8816}"/>
              </a:ext>
            </a:extLst>
          </p:cNvPr>
          <p:cNvSpPr txBox="1"/>
          <p:nvPr/>
        </p:nvSpPr>
        <p:spPr>
          <a:xfrm>
            <a:off x="2418390" y="3325126"/>
            <a:ext cx="9684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Nick’s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0ECE0BE-E9F9-4DDB-BA9F-6FB7DB0AEA6D}"/>
              </a:ext>
            </a:extLst>
          </p:cNvPr>
          <p:cNvSpPr txBox="1"/>
          <p:nvPr/>
        </p:nvSpPr>
        <p:spPr>
          <a:xfrm>
            <a:off x="1532972" y="5003239"/>
            <a:ext cx="14256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brother’s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D14EA7C-5A70-4A2F-9303-3C986B35DE4C}"/>
              </a:ext>
            </a:extLst>
          </p:cNvPr>
          <p:cNvSpPr txBox="1"/>
          <p:nvPr/>
        </p:nvSpPr>
        <p:spPr>
          <a:xfrm>
            <a:off x="1589323" y="4123442"/>
            <a:ext cx="13129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father’s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36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1228" y="1257300"/>
            <a:ext cx="8872771" cy="5600700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1228" y="139197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3052899" y="1457"/>
            <a:ext cx="31482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/>
              <a:t>Prepositions of place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252" y="740122"/>
            <a:ext cx="3400323" cy="8701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17333" y="1610259"/>
            <a:ext cx="80980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/>
              <a:t>Prepositions of place describe where people or things are. These are some prepositions of place.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6" y="2579893"/>
            <a:ext cx="1939731" cy="19689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727" y="2580080"/>
            <a:ext cx="1939731" cy="19686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081" y="2579893"/>
            <a:ext cx="1915105" cy="19689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809" y="2602709"/>
            <a:ext cx="1939731" cy="19233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6" y="4790727"/>
            <a:ext cx="1939731" cy="1939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727" y="4790727"/>
            <a:ext cx="1939731" cy="19397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768" y="4794837"/>
            <a:ext cx="1939731" cy="193151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744897" y="2593790"/>
            <a:ext cx="720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06057" y="2890433"/>
            <a:ext cx="720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61477" y="3001413"/>
            <a:ext cx="1106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behind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84869" y="3940418"/>
            <a:ext cx="1106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under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58540" y="4766097"/>
            <a:ext cx="1106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next 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84844" y="4790727"/>
            <a:ext cx="156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in front of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86666" y="4819836"/>
            <a:ext cx="156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between</a:t>
            </a:r>
          </a:p>
        </p:txBody>
      </p:sp>
    </p:spTree>
    <p:extLst>
      <p:ext uri="{BB962C8B-B14F-4D97-AF65-F5344CB8AC3E}">
        <p14:creationId xmlns:p14="http://schemas.microsoft.com/office/powerpoint/2010/main" val="1548611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46870" cy="1463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04779"/>
            <a:ext cx="80051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correct preposition in the box under each picture. Say a sentence to describe the picture.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841584" y="1834477"/>
            <a:ext cx="5493283" cy="1251623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1" name="TextBox 20"/>
          <p:cNvSpPr txBox="1"/>
          <p:nvPr/>
        </p:nvSpPr>
        <p:spPr>
          <a:xfrm>
            <a:off x="2124206" y="1976240"/>
            <a:ext cx="77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in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124207" y="2411665"/>
            <a:ext cx="177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front of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92784" y="1964627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next to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92783" y="2404635"/>
            <a:ext cx="1392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under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20201" y="2402903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between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5620201" y="1958953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behind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27930" y="1964627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095" y="3216250"/>
            <a:ext cx="3123402" cy="363201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42267" y="3290501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36767" y="3981111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411598" y="3971279"/>
            <a:ext cx="629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on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30991" y="4577700"/>
            <a:ext cx="4088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dog is on the chair.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24F51F-AFB7-4C7F-86D6-85235743A2DF}"/>
              </a:ext>
            </a:extLst>
          </p:cNvPr>
          <p:cNvSpPr txBox="1"/>
          <p:nvPr/>
        </p:nvSpPr>
        <p:spPr>
          <a:xfrm>
            <a:off x="3127986" y="1958642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0.3592 0.2939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1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  <p:bldP spid="37" grpId="0"/>
      <p:bldP spid="40" grpId="0"/>
      <p:bldP spid="18" grpId="0"/>
      <p:bldP spid="18" grpId="1"/>
      <p:bldP spid="18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03" y="1827458"/>
            <a:ext cx="3979545" cy="34079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20" y="1587516"/>
            <a:ext cx="4015009" cy="3624236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976007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cxnSp>
        <p:nvCxnSpPr>
          <p:cNvPr id="57" name="Straight Connector 56"/>
          <p:cNvCxnSpPr>
            <a:cxnSpLocks/>
          </p:cNvCxnSpPr>
          <p:nvPr/>
        </p:nvCxnSpPr>
        <p:spPr>
          <a:xfrm>
            <a:off x="1450837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153646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5628476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9">
            <a:extLst>
              <a:ext uri="{FF2B5EF4-FFF2-40B4-BE49-F238E27FC236}">
                <a16:creationId xmlns:a16="http://schemas.microsoft.com/office/drawing/2014/main" id="{792205E8-A9DA-446F-AA72-2F53EB0BD3EE}"/>
              </a:ext>
            </a:extLst>
          </p:cNvPr>
          <p:cNvSpPr/>
          <p:nvPr/>
        </p:nvSpPr>
        <p:spPr>
          <a:xfrm>
            <a:off x="1841584" y="351117"/>
            <a:ext cx="5493283" cy="1251623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3E91E1-D1F3-4579-A8B1-EB7ECA47E96D}"/>
              </a:ext>
            </a:extLst>
          </p:cNvPr>
          <p:cNvSpPr txBox="1"/>
          <p:nvPr/>
        </p:nvSpPr>
        <p:spPr>
          <a:xfrm>
            <a:off x="2124206" y="492880"/>
            <a:ext cx="77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in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6962DB-791F-4432-B9C6-1B4FC4FF83DA}"/>
              </a:ext>
            </a:extLst>
          </p:cNvPr>
          <p:cNvSpPr txBox="1"/>
          <p:nvPr/>
        </p:nvSpPr>
        <p:spPr>
          <a:xfrm>
            <a:off x="2124207" y="928305"/>
            <a:ext cx="177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front of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D50F33-FDC2-4109-8BAB-6BD1873A9225}"/>
              </a:ext>
            </a:extLst>
          </p:cNvPr>
          <p:cNvSpPr txBox="1"/>
          <p:nvPr/>
        </p:nvSpPr>
        <p:spPr>
          <a:xfrm>
            <a:off x="4092784" y="481267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next 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01115A-6E4E-4982-9BAC-AB23DC3D0517}"/>
              </a:ext>
            </a:extLst>
          </p:cNvPr>
          <p:cNvSpPr txBox="1"/>
          <p:nvPr/>
        </p:nvSpPr>
        <p:spPr>
          <a:xfrm>
            <a:off x="4092783" y="921275"/>
            <a:ext cx="1392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under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5F7603-9DAE-41E7-8461-ED80CD0DF3F4}"/>
              </a:ext>
            </a:extLst>
          </p:cNvPr>
          <p:cNvSpPr txBox="1"/>
          <p:nvPr/>
        </p:nvSpPr>
        <p:spPr>
          <a:xfrm>
            <a:off x="5620201" y="919543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between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F6B695-52B6-4C16-88F7-BFB1B55AB634}"/>
              </a:ext>
            </a:extLst>
          </p:cNvPr>
          <p:cNvSpPr txBox="1"/>
          <p:nvPr/>
        </p:nvSpPr>
        <p:spPr>
          <a:xfrm>
            <a:off x="5620201" y="475593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behind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591E9F-3D5B-4205-9F80-4A9BBA2782B7}"/>
              </a:ext>
            </a:extLst>
          </p:cNvPr>
          <p:cNvSpPr txBox="1"/>
          <p:nvPr/>
        </p:nvSpPr>
        <p:spPr>
          <a:xfrm>
            <a:off x="3127930" y="481267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721223-D785-4EEE-AB01-9FA2509F58EB}"/>
              </a:ext>
            </a:extLst>
          </p:cNvPr>
          <p:cNvSpPr txBox="1"/>
          <p:nvPr/>
        </p:nvSpPr>
        <p:spPr>
          <a:xfrm>
            <a:off x="4015602" y="485692"/>
            <a:ext cx="134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next to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FA9EAC-B416-48E1-B41E-7F4AF3A751ED}"/>
              </a:ext>
            </a:extLst>
          </p:cNvPr>
          <p:cNvSpPr txBox="1"/>
          <p:nvPr/>
        </p:nvSpPr>
        <p:spPr>
          <a:xfrm>
            <a:off x="1925667" y="5095679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next to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F63E07-E1AB-45D4-9B42-256928EB4445}"/>
              </a:ext>
            </a:extLst>
          </p:cNvPr>
          <p:cNvSpPr txBox="1"/>
          <p:nvPr/>
        </p:nvSpPr>
        <p:spPr>
          <a:xfrm>
            <a:off x="507166" y="5604196"/>
            <a:ext cx="4245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dog is next to the armchair.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6121662-5639-49E3-B081-9425B14DF570}"/>
              </a:ext>
            </a:extLst>
          </p:cNvPr>
          <p:cNvSpPr txBox="1"/>
          <p:nvPr/>
        </p:nvSpPr>
        <p:spPr>
          <a:xfrm>
            <a:off x="5539818" y="477729"/>
            <a:ext cx="134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behind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AF21FB-EF74-4396-A150-1CB811EB1D32}"/>
              </a:ext>
            </a:extLst>
          </p:cNvPr>
          <p:cNvSpPr txBox="1"/>
          <p:nvPr/>
        </p:nvSpPr>
        <p:spPr>
          <a:xfrm>
            <a:off x="6289699" y="5104392"/>
            <a:ext cx="134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behind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DFAA0F6-5930-4823-8FD5-2C8A6B4CE767}"/>
              </a:ext>
            </a:extLst>
          </p:cNvPr>
          <p:cNvSpPr txBox="1"/>
          <p:nvPr/>
        </p:nvSpPr>
        <p:spPr>
          <a:xfrm>
            <a:off x="4898903" y="5776040"/>
            <a:ext cx="424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cat is behind the TV.</a:t>
            </a:r>
          </a:p>
        </p:txBody>
      </p:sp>
    </p:spTree>
    <p:extLst>
      <p:ext uri="{BB962C8B-B14F-4D97-AF65-F5344CB8AC3E}">
        <p14:creationId xmlns:p14="http://schemas.microsoft.com/office/powerpoint/2010/main" val="253843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2.22222E-6 L -0.22465 0.6715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7" y="3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3.7037E-7 L 0.08125 0.6733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" y="3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6" grpId="0"/>
      <p:bldP spid="26" grpId="1"/>
      <p:bldP spid="26" grpId="2"/>
      <p:bldP spid="29" grpId="0"/>
      <p:bldP spid="30" grpId="0"/>
      <p:bldP spid="31" grpId="0"/>
      <p:bldP spid="31" grpId="1"/>
      <p:bldP spid="31" grpId="2"/>
      <p:bldP spid="32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817</TotalTime>
  <Words>596</Words>
  <Application>Microsoft Office PowerPoint</Application>
  <PresentationFormat>On-screen Show (4:3)</PresentationFormat>
  <Paragraphs>146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70</cp:revision>
  <dcterms:created xsi:type="dcterms:W3CDTF">2020-12-09T02:04:09Z</dcterms:created>
  <dcterms:modified xsi:type="dcterms:W3CDTF">2023-07-07T10:01:48Z</dcterms:modified>
</cp:coreProperties>
</file>