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CB55BC-9C69-49BC-8C39-26D74A8D7652}" type="datetimeFigureOut">
              <a:rPr lang="en-US" smtClean="0"/>
              <a:t>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61C14-8434-45CE-B35C-1F412022597E}" type="slidenum">
              <a:rPr lang="en-US" smtClean="0"/>
              <a:t>‹#›</a:t>
            </a:fld>
            <a:endParaRPr lang="en-US"/>
          </a:p>
        </p:txBody>
      </p:sp>
    </p:spTree>
    <p:extLst>
      <p:ext uri="{BB962C8B-B14F-4D97-AF65-F5344CB8AC3E}">
        <p14:creationId xmlns:p14="http://schemas.microsoft.com/office/powerpoint/2010/main" val="2709156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CB55BC-9C69-49BC-8C39-26D74A8D7652}" type="datetimeFigureOut">
              <a:rPr lang="en-US" smtClean="0"/>
              <a:t>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61C14-8434-45CE-B35C-1F412022597E}" type="slidenum">
              <a:rPr lang="en-US" smtClean="0"/>
              <a:t>‹#›</a:t>
            </a:fld>
            <a:endParaRPr lang="en-US"/>
          </a:p>
        </p:txBody>
      </p:sp>
    </p:spTree>
    <p:extLst>
      <p:ext uri="{BB962C8B-B14F-4D97-AF65-F5344CB8AC3E}">
        <p14:creationId xmlns:p14="http://schemas.microsoft.com/office/powerpoint/2010/main" val="505106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CB55BC-9C69-49BC-8C39-26D74A8D7652}" type="datetimeFigureOut">
              <a:rPr lang="en-US" smtClean="0"/>
              <a:t>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61C14-8434-45CE-B35C-1F412022597E}" type="slidenum">
              <a:rPr lang="en-US" smtClean="0"/>
              <a:t>‹#›</a:t>
            </a:fld>
            <a:endParaRPr lang="en-US"/>
          </a:p>
        </p:txBody>
      </p:sp>
    </p:spTree>
    <p:extLst>
      <p:ext uri="{BB962C8B-B14F-4D97-AF65-F5344CB8AC3E}">
        <p14:creationId xmlns:p14="http://schemas.microsoft.com/office/powerpoint/2010/main" val="3256879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00235-F541-40B0-8C81-4FD52BA694F0}"/>
              </a:ext>
            </a:extLst>
          </p:cNvPr>
          <p:cNvSpPr>
            <a:spLocks noGrp="1"/>
          </p:cNvSpPr>
          <p:nvPr>
            <p:ph type="title"/>
          </p:nvPr>
        </p:nvSpPr>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582B39F-9DDE-47BC-BD06-8574FF741011}"/>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8270BD7-569E-4F44-A680-3D422A0F96A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374A9C-1B12-4F59-AD8D-A4633FFB0F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16/02/2020</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E3C3AAE2-FFF2-4553-8C13-DE9C9BE9A9A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672FD58B-94B2-490B-A7A1-89D5F07760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BEBA14-6DE7-482B-826A-78393C332BC3}"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3237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CB55BC-9C69-49BC-8C39-26D74A8D7652}" type="datetimeFigureOut">
              <a:rPr lang="en-US" smtClean="0"/>
              <a:t>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61C14-8434-45CE-B35C-1F412022597E}" type="slidenum">
              <a:rPr lang="en-US" smtClean="0"/>
              <a:t>‹#›</a:t>
            </a:fld>
            <a:endParaRPr lang="en-US"/>
          </a:p>
        </p:txBody>
      </p:sp>
    </p:spTree>
    <p:extLst>
      <p:ext uri="{BB962C8B-B14F-4D97-AF65-F5344CB8AC3E}">
        <p14:creationId xmlns:p14="http://schemas.microsoft.com/office/powerpoint/2010/main" val="507086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CB55BC-9C69-49BC-8C39-26D74A8D7652}" type="datetimeFigureOut">
              <a:rPr lang="en-US" smtClean="0"/>
              <a:t>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61C14-8434-45CE-B35C-1F412022597E}" type="slidenum">
              <a:rPr lang="en-US" smtClean="0"/>
              <a:t>‹#›</a:t>
            </a:fld>
            <a:endParaRPr lang="en-US"/>
          </a:p>
        </p:txBody>
      </p:sp>
    </p:spTree>
    <p:extLst>
      <p:ext uri="{BB962C8B-B14F-4D97-AF65-F5344CB8AC3E}">
        <p14:creationId xmlns:p14="http://schemas.microsoft.com/office/powerpoint/2010/main" val="4122921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CB55BC-9C69-49BC-8C39-26D74A8D7652}" type="datetimeFigureOut">
              <a:rPr lang="en-US" smtClean="0"/>
              <a:t>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E61C14-8434-45CE-B35C-1F412022597E}" type="slidenum">
              <a:rPr lang="en-US" smtClean="0"/>
              <a:t>‹#›</a:t>
            </a:fld>
            <a:endParaRPr lang="en-US"/>
          </a:p>
        </p:txBody>
      </p:sp>
    </p:spTree>
    <p:extLst>
      <p:ext uri="{BB962C8B-B14F-4D97-AF65-F5344CB8AC3E}">
        <p14:creationId xmlns:p14="http://schemas.microsoft.com/office/powerpoint/2010/main" val="3097880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CB55BC-9C69-49BC-8C39-26D74A8D7652}" type="datetimeFigureOut">
              <a:rPr lang="en-US" smtClean="0"/>
              <a:t>2/16/2020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E61C14-8434-45CE-B35C-1F412022597E}" type="slidenum">
              <a:rPr lang="en-US" smtClean="0"/>
              <a:t>‹#›</a:t>
            </a:fld>
            <a:endParaRPr lang="en-US"/>
          </a:p>
        </p:txBody>
      </p:sp>
    </p:spTree>
    <p:extLst>
      <p:ext uri="{BB962C8B-B14F-4D97-AF65-F5344CB8AC3E}">
        <p14:creationId xmlns:p14="http://schemas.microsoft.com/office/powerpoint/2010/main" val="4062390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CB55BC-9C69-49BC-8C39-26D74A8D7652}" type="datetimeFigureOut">
              <a:rPr lang="en-US" smtClean="0"/>
              <a:t>2/16/2020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E61C14-8434-45CE-B35C-1F412022597E}" type="slidenum">
              <a:rPr lang="en-US" smtClean="0"/>
              <a:t>‹#›</a:t>
            </a:fld>
            <a:endParaRPr lang="en-US"/>
          </a:p>
        </p:txBody>
      </p:sp>
    </p:spTree>
    <p:extLst>
      <p:ext uri="{BB962C8B-B14F-4D97-AF65-F5344CB8AC3E}">
        <p14:creationId xmlns:p14="http://schemas.microsoft.com/office/powerpoint/2010/main" val="634243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CB55BC-9C69-49BC-8C39-26D74A8D7652}" type="datetimeFigureOut">
              <a:rPr lang="en-US" smtClean="0"/>
              <a:t>2/16/2020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E61C14-8434-45CE-B35C-1F412022597E}" type="slidenum">
              <a:rPr lang="en-US" smtClean="0"/>
              <a:t>‹#›</a:t>
            </a:fld>
            <a:endParaRPr lang="en-US"/>
          </a:p>
        </p:txBody>
      </p:sp>
    </p:spTree>
    <p:extLst>
      <p:ext uri="{BB962C8B-B14F-4D97-AF65-F5344CB8AC3E}">
        <p14:creationId xmlns:p14="http://schemas.microsoft.com/office/powerpoint/2010/main" val="3006930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CB55BC-9C69-49BC-8C39-26D74A8D7652}" type="datetimeFigureOut">
              <a:rPr lang="en-US" smtClean="0"/>
              <a:t>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E61C14-8434-45CE-B35C-1F412022597E}" type="slidenum">
              <a:rPr lang="en-US" smtClean="0"/>
              <a:t>‹#›</a:t>
            </a:fld>
            <a:endParaRPr lang="en-US"/>
          </a:p>
        </p:txBody>
      </p:sp>
    </p:spTree>
    <p:extLst>
      <p:ext uri="{BB962C8B-B14F-4D97-AF65-F5344CB8AC3E}">
        <p14:creationId xmlns:p14="http://schemas.microsoft.com/office/powerpoint/2010/main" val="1060156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CB55BC-9C69-49BC-8C39-26D74A8D7652}" type="datetimeFigureOut">
              <a:rPr lang="en-US" smtClean="0"/>
              <a:t>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E61C14-8434-45CE-B35C-1F412022597E}" type="slidenum">
              <a:rPr lang="en-US" smtClean="0"/>
              <a:t>‹#›</a:t>
            </a:fld>
            <a:endParaRPr lang="en-US"/>
          </a:p>
        </p:txBody>
      </p:sp>
    </p:spTree>
    <p:extLst>
      <p:ext uri="{BB962C8B-B14F-4D97-AF65-F5344CB8AC3E}">
        <p14:creationId xmlns:p14="http://schemas.microsoft.com/office/powerpoint/2010/main" val="942879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CB55BC-9C69-49BC-8C39-26D74A8D7652}" type="datetimeFigureOut">
              <a:rPr lang="en-US" smtClean="0"/>
              <a:t>2/16/2020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E61C14-8434-45CE-B35C-1F412022597E}" type="slidenum">
              <a:rPr lang="en-US" smtClean="0"/>
              <a:t>‹#›</a:t>
            </a:fld>
            <a:endParaRPr lang="en-US"/>
          </a:p>
        </p:txBody>
      </p:sp>
    </p:spTree>
    <p:extLst>
      <p:ext uri="{BB962C8B-B14F-4D97-AF65-F5344CB8AC3E}">
        <p14:creationId xmlns:p14="http://schemas.microsoft.com/office/powerpoint/2010/main" val="38573939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1.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slide" Target="slide28.xml"/><Relationship Id="rId3" Type="http://schemas.openxmlformats.org/officeDocument/2006/relationships/slide" Target="slide30.xml"/><Relationship Id="rId7" Type="http://schemas.openxmlformats.org/officeDocument/2006/relationships/slide" Target="slide25.xml"/><Relationship Id="rId12" Type="http://schemas.openxmlformats.org/officeDocument/2006/relationships/slide" Target="slide18.xml"/><Relationship Id="rId2" Type="http://schemas.openxmlformats.org/officeDocument/2006/relationships/slide" Target="slide29.xml"/><Relationship Id="rId1" Type="http://schemas.openxmlformats.org/officeDocument/2006/relationships/slideLayout" Target="../slideLayouts/slideLayout2.xml"/><Relationship Id="rId6" Type="http://schemas.openxmlformats.org/officeDocument/2006/relationships/slide" Target="slide24.xml"/><Relationship Id="rId11" Type="http://schemas.openxmlformats.org/officeDocument/2006/relationships/slide" Target="slide19.xml"/><Relationship Id="rId5" Type="http://schemas.openxmlformats.org/officeDocument/2006/relationships/slide" Target="slide32.xml"/><Relationship Id="rId15" Type="http://schemas.openxmlformats.org/officeDocument/2006/relationships/slide" Target="slide17.xml"/><Relationship Id="rId10" Type="http://schemas.openxmlformats.org/officeDocument/2006/relationships/slide" Target="slide20.xml"/><Relationship Id="rId4" Type="http://schemas.openxmlformats.org/officeDocument/2006/relationships/slide" Target="slide31.xml"/><Relationship Id="rId9" Type="http://schemas.openxmlformats.org/officeDocument/2006/relationships/slide" Target="slide27.xml"/><Relationship Id="rId14" Type="http://schemas.openxmlformats.org/officeDocument/2006/relationships/slide" Target="slide23.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 Id="rId5" Type="http://schemas.openxmlformats.org/officeDocument/2006/relationships/slide" Target="slide16.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 Id="rId5" Type="http://schemas.openxmlformats.org/officeDocument/2006/relationships/slide" Target="slide16.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2.xml"/><Relationship Id="rId5" Type="http://schemas.openxmlformats.org/officeDocument/2006/relationships/slide" Target="slide16.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14.xml"/><Relationship Id="rId2" Type="http://schemas.openxmlformats.org/officeDocument/2006/relationships/image" Target="../media/image2.wmf"/><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12.xml"/><Relationship Id="rId4" Type="http://schemas.openxmlformats.org/officeDocument/2006/relationships/slide" Target="slide6.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 Id="rId4" Type="http://schemas.openxmlformats.org/officeDocument/2006/relationships/slide" Target="slide16.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2.xml"/><Relationship Id="rId5" Type="http://schemas.openxmlformats.org/officeDocument/2006/relationships/slide" Target="slide16.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2.xml"/><Relationship Id="rId5" Type="http://schemas.openxmlformats.org/officeDocument/2006/relationships/slide" Target="slide16.xml"/><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2.xml"/><Relationship Id="rId6" Type="http://schemas.openxmlformats.org/officeDocument/2006/relationships/slide" Target="slide16.xml"/><Relationship Id="rId5" Type="http://schemas.openxmlformats.org/officeDocument/2006/relationships/image" Target="../media/image49.png"/><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2.xml"/><Relationship Id="rId5" Type="http://schemas.openxmlformats.org/officeDocument/2006/relationships/slide" Target="slide16.xml"/><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2.xml"/><Relationship Id="rId5" Type="http://schemas.openxmlformats.org/officeDocument/2006/relationships/slide" Target="slide16.xml"/><Relationship Id="rId4" Type="http://schemas.openxmlformats.org/officeDocument/2006/relationships/image" Target="../media/image55.png"/></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0.png"/><Relationship Id="rId1" Type="http://schemas.openxmlformats.org/officeDocument/2006/relationships/slideLayout" Target="../slideLayouts/slideLayout12.xml"/><Relationship Id="rId4" Type="http://schemas.openxmlformats.org/officeDocument/2006/relationships/slide" Target="slide16.xml"/></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8.png"/><Relationship Id="rId1" Type="http://schemas.openxmlformats.org/officeDocument/2006/relationships/slideLayout" Target="../slideLayouts/slideLayout12.xml"/><Relationship Id="rId5" Type="http://schemas.openxmlformats.org/officeDocument/2006/relationships/slide" Target="slide16.xml"/><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9.png"/><Relationship Id="rId1" Type="http://schemas.openxmlformats.org/officeDocument/2006/relationships/slideLayout" Target="../slideLayouts/slideLayout12.xml"/><Relationship Id="rId4" Type="http://schemas.openxmlformats.org/officeDocument/2006/relationships/slide" Target="slide16.xml"/></Relationships>
</file>

<file path=ppt/slides/_rels/slide3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2.xml"/><Relationship Id="rId5" Type="http://schemas.openxmlformats.org/officeDocument/2006/relationships/slide" Target="slide16.xml"/><Relationship Id="rId4" Type="http://schemas.openxmlformats.org/officeDocument/2006/relationships/image" Target="../media/image64.png"/></Relationships>
</file>

<file path=ppt/slides/_rels/slide3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5.png"/><Relationship Id="rId1" Type="http://schemas.openxmlformats.org/officeDocument/2006/relationships/slideLayout" Target="../slideLayouts/slideLayout12.xml"/><Relationship Id="rId5" Type="http://schemas.openxmlformats.org/officeDocument/2006/relationships/slide" Target="slide16.xml"/><Relationship Id="rId4" Type="http://schemas.openxmlformats.org/officeDocument/2006/relationships/image" Target="../media/image66.png"/></Relationships>
</file>

<file path=ppt/slides/_rels/slide33.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slide" Target="slide35.xml"/><Relationship Id="rId3" Type="http://schemas.openxmlformats.org/officeDocument/2006/relationships/slide" Target="slide51.xml"/><Relationship Id="rId7" Type="http://schemas.openxmlformats.org/officeDocument/2006/relationships/slide" Target="slide43.xml"/><Relationship Id="rId12" Type="http://schemas.openxmlformats.org/officeDocument/2006/relationships/slide" Target="slide37.xml"/><Relationship Id="rId2" Type="http://schemas.openxmlformats.org/officeDocument/2006/relationships/slide" Target="slide49.xml"/><Relationship Id="rId16" Type="http://schemas.openxmlformats.org/officeDocument/2006/relationships/slide" Target="slide34.xml"/><Relationship Id="rId1" Type="http://schemas.openxmlformats.org/officeDocument/2006/relationships/slideLayout" Target="../slideLayouts/slideLayout2.xml"/><Relationship Id="rId6" Type="http://schemas.openxmlformats.org/officeDocument/2006/relationships/slide" Target="slide42.xml"/><Relationship Id="rId11" Type="http://schemas.openxmlformats.org/officeDocument/2006/relationships/slide" Target="slide39.xml"/><Relationship Id="rId5" Type="http://schemas.openxmlformats.org/officeDocument/2006/relationships/slide" Target="slide55.xml"/><Relationship Id="rId15" Type="http://schemas.openxmlformats.org/officeDocument/2006/relationships/slide" Target="slide41.xml"/><Relationship Id="rId10" Type="http://schemas.openxmlformats.org/officeDocument/2006/relationships/slide" Target="slide40.xml"/><Relationship Id="rId4" Type="http://schemas.openxmlformats.org/officeDocument/2006/relationships/slide" Target="slide53.xml"/><Relationship Id="rId9" Type="http://schemas.openxmlformats.org/officeDocument/2006/relationships/slide" Target="slide46.xml"/><Relationship Id="rId14" Type="http://schemas.openxmlformats.org/officeDocument/2006/relationships/slide" Target="slide47.xml"/></Relationships>
</file>

<file path=ppt/slides/_rels/slide3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slide" Target="slide33.xml"/><Relationship Id="rId5" Type="http://schemas.openxmlformats.org/officeDocument/2006/relationships/image" Target="../media/image70.png"/><Relationship Id="rId4" Type="http://schemas.openxmlformats.org/officeDocument/2006/relationships/image" Target="../media/image71.png"/></Relationships>
</file>

<file path=ppt/slides/_rels/slide3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3.png"/><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75.png"/></Relationships>
</file>

<file path=ppt/slides/_rels/slide3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4.png"/><Relationship Id="rId1" Type="http://schemas.openxmlformats.org/officeDocument/2006/relationships/slideLayout" Target="../slideLayouts/slideLayout2.xml"/><Relationship Id="rId5" Type="http://schemas.openxmlformats.org/officeDocument/2006/relationships/slide" Target="slide33.xml"/><Relationship Id="rId4" Type="http://schemas.openxmlformats.org/officeDocument/2006/relationships/image" Target="../media/image78.png"/></Relationships>
</file>

<file path=ppt/slides/_rels/slide3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79.png"/><Relationship Id="rId1" Type="http://schemas.openxmlformats.org/officeDocument/2006/relationships/slideLayout" Target="../slideLayouts/slideLayout2.xml"/><Relationship Id="rId6" Type="http://schemas.openxmlformats.org/officeDocument/2006/relationships/slide" Target="slide33.xml"/><Relationship Id="rId5" Type="http://schemas.openxmlformats.org/officeDocument/2006/relationships/image" Target="../media/image85.png"/><Relationship Id="rId4" Type="http://schemas.openxmlformats.org/officeDocument/2006/relationships/image" Target="../media/image84.png"/></Relationships>
</file>

<file path=ppt/slides/_rels/slide3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6.png"/><Relationship Id="rId1" Type="http://schemas.openxmlformats.org/officeDocument/2006/relationships/slideLayout" Target="../slideLayouts/slideLayout2.xml"/><Relationship Id="rId6" Type="http://schemas.openxmlformats.org/officeDocument/2006/relationships/slide" Target="slide33.xml"/><Relationship Id="rId5" Type="http://schemas.openxmlformats.org/officeDocument/2006/relationships/image" Target="../media/image89.png"/><Relationship Id="rId4" Type="http://schemas.openxmlformats.org/officeDocument/2006/relationships/image" Target="../media/image88.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slide" Target="slide33.xml"/><Relationship Id="rId5" Type="http://schemas.openxmlformats.org/officeDocument/2006/relationships/image" Target="../media/image92.png"/><Relationship Id="rId4" Type="http://schemas.openxmlformats.org/officeDocument/2006/relationships/image" Target="../media/image91.png"/></Relationships>
</file>

<file path=ppt/slides/_rels/slide41.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image" Target="../media/image93.png"/><Relationship Id="rId1" Type="http://schemas.openxmlformats.org/officeDocument/2006/relationships/slideLayout" Target="../slideLayouts/slideLayout2.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s>
</file>

<file path=ppt/slides/_rels/slide4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xml"/><Relationship Id="rId4" Type="http://schemas.openxmlformats.org/officeDocument/2006/relationships/slide" Target="slide33.xml"/></Relationships>
</file>

<file path=ppt/slides/_rels/slide43.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2.xml"/><Relationship Id="rId4" Type="http://schemas.openxmlformats.org/officeDocument/2006/relationships/image" Target="../media/image103.png"/></Relationships>
</file>

<file path=ppt/slides/_rels/slide44.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2.xml"/><Relationship Id="rId5" Type="http://schemas.openxmlformats.org/officeDocument/2006/relationships/slide" Target="slide33.xml"/><Relationship Id="rId4" Type="http://schemas.openxmlformats.org/officeDocument/2006/relationships/image" Target="../media/image106.png"/></Relationships>
</file>

<file path=ppt/slides/_rels/slide45.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2.xml"/><Relationship Id="rId4" Type="http://schemas.openxmlformats.org/officeDocument/2006/relationships/slide" Target="slide33.xml"/></Relationships>
</file>

<file path=ppt/slides/_rels/slide47.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06.emf"/><Relationship Id="rId2" Type="http://schemas.openxmlformats.org/officeDocument/2006/relationships/image" Target="../media/image117.png"/><Relationship Id="rId1" Type="http://schemas.openxmlformats.org/officeDocument/2006/relationships/slideLayout" Target="../slideLayouts/slideLayout2.xml"/><Relationship Id="rId5" Type="http://schemas.openxmlformats.org/officeDocument/2006/relationships/slide" Target="slide33.xml"/><Relationship Id="rId4" Type="http://schemas.openxmlformats.org/officeDocument/2006/relationships/image" Target="../media/image119.png"/></Relationships>
</file>

<file path=ppt/slides/_rels/slide55.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22.png"/><Relationship Id="rId1" Type="http://schemas.openxmlformats.org/officeDocument/2006/relationships/slideLayout" Target="../slideLayouts/slideLayout2.xml"/><Relationship Id="rId5" Type="http://schemas.openxmlformats.org/officeDocument/2006/relationships/slide" Target="slide33.xml"/><Relationship Id="rId4" Type="http://schemas.openxmlformats.org/officeDocument/2006/relationships/image" Target="../media/image123.png"/></Relationships>
</file>

<file path=ppt/slides/_rels/slide57.xml.rels><?xml version="1.0" encoding="UTF-8" standalone="yes"?>
<Relationships xmlns="http://schemas.openxmlformats.org/package/2006/relationships"><Relationship Id="rId8" Type="http://schemas.openxmlformats.org/officeDocument/2006/relationships/slide" Target="slide60.xml"/><Relationship Id="rId3" Type="http://schemas.openxmlformats.org/officeDocument/2006/relationships/slide" Target="slide65.xml"/><Relationship Id="rId7" Type="http://schemas.openxmlformats.org/officeDocument/2006/relationships/slide" Target="slide61.xml"/><Relationship Id="rId2" Type="http://schemas.openxmlformats.org/officeDocument/2006/relationships/slide" Target="slide64.xml"/><Relationship Id="rId1" Type="http://schemas.openxmlformats.org/officeDocument/2006/relationships/slideLayout" Target="../slideLayouts/slideLayout2.xml"/><Relationship Id="rId6" Type="http://schemas.openxmlformats.org/officeDocument/2006/relationships/slide" Target="slide62.xml"/><Relationship Id="rId11" Type="http://schemas.openxmlformats.org/officeDocument/2006/relationships/slide" Target="slide58.xml"/><Relationship Id="rId5" Type="http://schemas.openxmlformats.org/officeDocument/2006/relationships/slide" Target="slide68.xml"/><Relationship Id="rId10" Type="http://schemas.openxmlformats.org/officeDocument/2006/relationships/slide" Target="slide63.xml"/><Relationship Id="rId4" Type="http://schemas.openxmlformats.org/officeDocument/2006/relationships/slide" Target="slide66.xml"/><Relationship Id="rId9" Type="http://schemas.openxmlformats.org/officeDocument/2006/relationships/slide" Target="slide59.xml"/></Relationships>
</file>

<file path=ppt/slides/_rels/slide58.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slideLayout" Target="../slideLayouts/slideLayout2.xml"/><Relationship Id="rId4" Type="http://schemas.openxmlformats.org/officeDocument/2006/relationships/slide" Target="slide57.xml"/></Relationships>
</file>

<file path=ppt/slides/_rels/slide59.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2.xml"/><Relationship Id="rId4" Type="http://schemas.openxmlformats.org/officeDocument/2006/relationships/slide" Target="slide5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8" Type="http://schemas.openxmlformats.org/officeDocument/2006/relationships/image" Target="../media/image111.wmf"/><Relationship Id="rId3" Type="http://schemas.openxmlformats.org/officeDocument/2006/relationships/image" Target="../media/image129.png"/><Relationship Id="rId7" Type="http://schemas.openxmlformats.org/officeDocument/2006/relationships/image" Target="../media/image110.wmf"/><Relationship Id="rId2" Type="http://schemas.openxmlformats.org/officeDocument/2006/relationships/image" Target="../media/image128.png"/><Relationship Id="rId1" Type="http://schemas.openxmlformats.org/officeDocument/2006/relationships/slideLayout" Target="../slideLayouts/slideLayout2.xml"/><Relationship Id="rId6" Type="http://schemas.openxmlformats.org/officeDocument/2006/relationships/image" Target="../media/image109.wmf"/><Relationship Id="rId5" Type="http://schemas.openxmlformats.org/officeDocument/2006/relationships/image" Target="../media/image108.wmf"/><Relationship Id="rId10" Type="http://schemas.openxmlformats.org/officeDocument/2006/relationships/slide" Target="slide57.xml"/><Relationship Id="rId4" Type="http://schemas.openxmlformats.org/officeDocument/2006/relationships/image" Target="../media/image107.emf"/><Relationship Id="rId9" Type="http://schemas.openxmlformats.org/officeDocument/2006/relationships/image" Target="../media/image112.wmf"/></Relationships>
</file>

<file path=ppt/slides/_rels/slide61.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36.png"/><Relationship Id="rId1" Type="http://schemas.openxmlformats.org/officeDocument/2006/relationships/slideLayout" Target="../slideLayouts/slideLayout2.xml"/><Relationship Id="rId4" Type="http://schemas.openxmlformats.org/officeDocument/2006/relationships/slide" Target="slide57.xml"/></Relationships>
</file>

<file path=ppt/slides/_rels/slide62.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8.png"/><Relationship Id="rId1" Type="http://schemas.openxmlformats.org/officeDocument/2006/relationships/slideLayout" Target="../slideLayouts/slideLayout2.xml"/><Relationship Id="rId5" Type="http://schemas.openxmlformats.org/officeDocument/2006/relationships/slide" Target="slide57.xml"/><Relationship Id="rId4" Type="http://schemas.openxmlformats.org/officeDocument/2006/relationships/image" Target="../media/image113.emf"/></Relationships>
</file>

<file path=ppt/slides/_rels/slide63.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41.png"/><Relationship Id="rId1" Type="http://schemas.openxmlformats.org/officeDocument/2006/relationships/slideLayout" Target="../slideLayouts/slideLayout2.xml"/><Relationship Id="rId5" Type="http://schemas.openxmlformats.org/officeDocument/2006/relationships/slide" Target="slide57.xml"/><Relationship Id="rId4" Type="http://schemas.openxmlformats.org/officeDocument/2006/relationships/image" Target="../media/image106.emf"/></Relationships>
</file>

<file path=ppt/slides/_rels/slide64.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43.png"/><Relationship Id="rId1" Type="http://schemas.openxmlformats.org/officeDocument/2006/relationships/slideLayout" Target="../slideLayouts/slideLayout2.xml"/><Relationship Id="rId4" Type="http://schemas.openxmlformats.org/officeDocument/2006/relationships/slide" Target="slide57.xml"/></Relationships>
</file>

<file path=ppt/slides/_rels/slide65.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image" Target="../media/image145.png"/><Relationship Id="rId1" Type="http://schemas.openxmlformats.org/officeDocument/2006/relationships/slideLayout" Target="../slideLayouts/slideLayout2.xml"/><Relationship Id="rId4" Type="http://schemas.openxmlformats.org/officeDocument/2006/relationships/slide" Target="slide57.xml"/></Relationships>
</file>

<file path=ppt/slides/_rels/slide66.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image" Target="../media/image14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slide" Target="slide75.xml"/><Relationship Id="rId1" Type="http://schemas.openxmlformats.org/officeDocument/2006/relationships/slideLayout" Target="../slideLayouts/slideLayout2.xml"/><Relationship Id="rId6" Type="http://schemas.openxmlformats.org/officeDocument/2006/relationships/slide" Target="slide71.xml"/><Relationship Id="rId5" Type="http://schemas.openxmlformats.org/officeDocument/2006/relationships/slide" Target="slide72.xml"/><Relationship Id="rId4" Type="http://schemas.openxmlformats.org/officeDocument/2006/relationships/slide" Target="slide73.xml"/></Relationships>
</file>

<file path=ppt/slides/_rels/slide71.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18.png"/><Relationship Id="rId1" Type="http://schemas.openxmlformats.org/officeDocument/2006/relationships/slideLayout" Target="../slideLayouts/slideLayout12.xml"/><Relationship Id="rId5" Type="http://schemas.openxmlformats.org/officeDocument/2006/relationships/slide" Target="slide70.xml"/><Relationship Id="rId4" Type="http://schemas.openxmlformats.org/officeDocument/2006/relationships/image" Target="../media/image130.png"/></Relationships>
</file>

<file path=ppt/slides/_rels/slide72.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image" Target="../media/image131.png"/><Relationship Id="rId1" Type="http://schemas.openxmlformats.org/officeDocument/2006/relationships/slideLayout" Target="../slideLayouts/slideLayout12.xml"/><Relationship Id="rId4" Type="http://schemas.openxmlformats.org/officeDocument/2006/relationships/slide" Target="slide57.xml"/></Relationships>
</file>

<file path=ppt/slides/_rels/slide73.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image" Target="../media/image132.png"/><Relationship Id="rId1" Type="http://schemas.openxmlformats.org/officeDocument/2006/relationships/slideLayout" Target="../slideLayouts/slideLayout12.xml"/><Relationship Id="rId4" Type="http://schemas.openxmlformats.org/officeDocument/2006/relationships/slide" Target="slide57.xml"/></Relationships>
</file>

<file path=ppt/slides/_rels/slide74.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image" Target="../media/image133.png"/><Relationship Id="rId1" Type="http://schemas.openxmlformats.org/officeDocument/2006/relationships/slideLayout" Target="../slideLayouts/slideLayout12.xml"/><Relationship Id="rId6" Type="http://schemas.openxmlformats.org/officeDocument/2006/relationships/slide" Target="slide57.xml"/><Relationship Id="rId5" Type="http://schemas.openxmlformats.org/officeDocument/2006/relationships/image" Target="../media/image135.png"/><Relationship Id="rId4" Type="http://schemas.openxmlformats.org/officeDocument/2006/relationships/image" Target="../media/image134.png"/></Relationships>
</file>

<file path=ppt/slides/_rels/slide75.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62.png"/><Relationship Id="rId1" Type="http://schemas.openxmlformats.org/officeDocument/2006/relationships/slideLayout" Target="../slideLayouts/slideLayout12.xml"/><Relationship Id="rId5" Type="http://schemas.openxmlformats.org/officeDocument/2006/relationships/slide" Target="slide2.xml"/><Relationship Id="rId4" Type="http://schemas.openxmlformats.org/officeDocument/2006/relationships/slide" Target="slide5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888" y="952500"/>
            <a:ext cx="8424862" cy="451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17314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458837" y="358813"/>
                <a:ext cx="8305159" cy="1915781"/>
              </a:xfrm>
              <a:prstGeom prst="rect">
                <a:avLst/>
              </a:prstGeom>
            </p:spPr>
            <p:txBody>
              <a:bodyPr wrap="none">
                <a:spAutoFit/>
              </a:bodyPr>
              <a:lstStyle/>
              <a:p>
                <a:r>
                  <a:rPr lang="en-US" sz="3200" dirty="0" smtClean="0">
                    <a:latin typeface="UTM Centur"/>
                    <a:ea typeface="Times New Roman" panose="02020603050405020304" pitchFamily="18" charset="0"/>
                    <a:cs typeface="Times New Roman" panose="02020603050405020304" pitchFamily="18" charset="0"/>
                  </a:rPr>
                  <a:t>Ta </a:t>
                </a:r>
                <a:r>
                  <a:rPr lang="en-US" sz="3200" dirty="0" err="1">
                    <a:latin typeface="UTM Centur"/>
                    <a:ea typeface="Times New Roman" panose="02020603050405020304" pitchFamily="18" charset="0"/>
                    <a:cs typeface="Times New Roman" panose="02020603050405020304" pitchFamily="18" charset="0"/>
                  </a:rPr>
                  <a:t>có</a:t>
                </a:r>
                <a:r>
                  <a:rPr lang="en-US" sz="3200" dirty="0">
                    <a:latin typeface="UTM Centur"/>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3200" i="1">
                            <a:effectLst/>
                            <a:latin typeface="Cambria Math" panose="02040503050406030204" pitchFamily="18" charset="0"/>
                          </a:rPr>
                        </m:ctrlPr>
                      </m:dPr>
                      <m:e>
                        <m:eqArr>
                          <m:eqArrPr>
                            <m:ctrlPr>
                              <a:rPr lang="en-US" sz="3200" i="1">
                                <a:effectLst/>
                                <a:latin typeface="Cambria Math" panose="02040503050406030204" pitchFamily="18" charset="0"/>
                              </a:rPr>
                            </m:ctrlPr>
                          </m:eqArrPr>
                          <m:e>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&amp;</m:t>
                            </m:r>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en-US" sz="3200" i="1">
                                    <a:effectLst/>
                                    <a:latin typeface="Cambria Math" panose="02040503050406030204" pitchFamily="18" charset="0"/>
                                  </a:rPr>
                                </m:ctrlPr>
                              </m:dPr>
                              <m:e>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1</m:t>
                                </m:r>
                              </m:e>
                            </m:d>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4</m:t>
                            </m:r>
                          </m:e>
                          <m:e>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&amp;</m:t>
                            </m:r>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en-US" sz="3200" i="1">
                                    <a:effectLst/>
                                    <a:latin typeface="Cambria Math" panose="02040503050406030204" pitchFamily="18" charset="0"/>
                                  </a:rPr>
                                </m:ctrlPr>
                              </m:dPr>
                              <m:e>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2</m:t>
                                </m:r>
                              </m:e>
                            </m:d>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7</m:t>
                            </m:r>
                          </m:e>
                          <m:e>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&amp;</m:t>
                            </m:r>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en-US" sz="3200" i="1">
                                    <a:effectLst/>
                                    <a:latin typeface="Cambria Math" panose="02040503050406030204" pitchFamily="18" charset="0"/>
                                  </a:rPr>
                                </m:ctrlPr>
                              </m:dPr>
                              <m:e>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3</m:t>
                                </m:r>
                              </m:e>
                            </m:d>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2</m:t>
                            </m:r>
                          </m:e>
                        </m:eqArr>
                      </m:e>
                    </m:d>
                    <m:groupChr>
                      <m:groupChrPr>
                        <m:chr m:val="→"/>
                        <m:vertJc m:val="bot"/>
                        <m:ctrlPr>
                          <a:rPr lang="en-US" sz="3200" i="1">
                            <a:effectLst/>
                            <a:latin typeface="Cambria Math" panose="02040503050406030204" pitchFamily="18" charset="0"/>
                          </a:rPr>
                        </m:ctrlPr>
                      </m:groupChrPr>
                      <m:e>
                        <m:r>
                          <a:rPr lang="en-US" sz="3200" i="1">
                            <a:effectLst/>
                            <a:latin typeface="Cambria Math" panose="02040503050406030204" pitchFamily="18" charset="0"/>
                            <a:ea typeface="Times New Roman" panose="02020603050405020304" pitchFamily="18" charset="0"/>
                          </a:rPr>
                          <m:t>  </m:t>
                        </m:r>
                      </m:e>
                    </m:groupChr>
                    <m:limLow>
                      <m:limLowPr>
                        <m:ctrlPr>
                          <a:rPr lang="en-US" sz="3200" i="1">
                            <a:effectLst/>
                            <a:latin typeface="Cambria Math" panose="02040503050406030204" pitchFamily="18" charset="0"/>
                          </a:rPr>
                        </m:ctrlPr>
                      </m:limLowPr>
                      <m:e>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𝑚𝑎𝑥</m:t>
                        </m:r>
                      </m:e>
                      <m:lim>
                        <m:d>
                          <m:dPr>
                            <m:begChr m:val="["/>
                            <m:endChr m:val="]"/>
                            <m:ctrlPr>
                              <a:rPr lang="en-US" sz="3200" i="1">
                                <a:effectLst/>
                                <a:latin typeface="Cambria Math" panose="02040503050406030204" pitchFamily="18" charset="0"/>
                              </a:rPr>
                            </m:ctrlPr>
                          </m:dPr>
                          <m:e>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1;3</m:t>
                            </m:r>
                          </m:e>
                        </m:d>
                      </m:lim>
                    </m:limLow>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en-US" sz="3200" i="1">
                            <a:effectLst/>
                            <a:latin typeface="Cambria Math" panose="02040503050406030204" pitchFamily="18" charset="0"/>
                          </a:rPr>
                        </m:ctrlPr>
                      </m:dPr>
                      <m:e>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en-US" sz="3200" i="1">
                            <a:effectLst/>
                            <a:latin typeface="Cambria Math" panose="02040503050406030204" pitchFamily="18" charset="0"/>
                          </a:rPr>
                        </m:ctrlPr>
                      </m:dPr>
                      <m:e>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3</m:t>
                        </m:r>
                      </m:e>
                    </m:d>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2.</m:t>
                    </m:r>
                  </m:oMath>
                </a14:m>
                <a:r>
                  <a:rPr lang="en-US" sz="3200" dirty="0">
                    <a:effectLst/>
                    <a:latin typeface="UTM Centur"/>
                    <a:ea typeface="Times New Roman" panose="02020603050405020304" pitchFamily="18" charset="0"/>
                    <a:cs typeface="Times New Roman" panose="02020603050405020304" pitchFamily="18" charset="0"/>
                  </a:rPr>
                  <a:t> </a:t>
                </a:r>
                <a:endParaRPr lang="en-US" sz="3200" dirty="0">
                  <a:latin typeface="UTM Centur"/>
                </a:endParaRPr>
              </a:p>
            </p:txBody>
          </p:sp>
        </mc:Choice>
        <mc:Fallback xmlns="">
          <p:sp>
            <p:nvSpPr>
              <p:cNvPr id="4" name="Rectangle 3"/>
              <p:cNvSpPr>
                <a:spLocks noRot="1" noChangeAspect="1" noMove="1" noResize="1" noEditPoints="1" noAdjustHandles="1" noChangeArrowheads="1" noChangeShapeType="1" noTextEdit="1"/>
              </p:cNvSpPr>
              <p:nvPr/>
            </p:nvSpPr>
            <p:spPr>
              <a:xfrm>
                <a:off x="458837" y="358813"/>
                <a:ext cx="8305159" cy="1915781"/>
              </a:xfrm>
              <a:prstGeom prst="rect">
                <a:avLst/>
              </a:prstGeom>
              <a:blipFill rotWithShape="0">
                <a:blip r:embed="rId2"/>
                <a:stretch>
                  <a:fillRect l="-18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458837" y="2274594"/>
                <a:ext cx="11114464" cy="4431085"/>
              </a:xfrm>
              <a:prstGeom prst="rect">
                <a:avLst/>
              </a:prstGeom>
            </p:spPr>
            <p:txBody>
              <a:bodyPr wrap="square">
                <a:spAutoFit/>
              </a:bodyPr>
              <a:lstStyle/>
              <a:p>
                <a:pPr algn="just">
                  <a:spcAft>
                    <a:spcPts val="0"/>
                  </a:spcAft>
                  <a:tabLst>
                    <a:tab pos="228600" algn="l"/>
                    <a:tab pos="1257300" algn="l"/>
                    <a:tab pos="2514600" algn="l"/>
                    <a:tab pos="3771900" algn="l"/>
                  </a:tabLst>
                </a:pPr>
                <a:r>
                  <a:rPr lang="fr-FR" sz="3200" b="1" dirty="0" err="1">
                    <a:latin typeface="UTM Centur"/>
                    <a:ea typeface="Times New Roman" panose="02020603050405020304" pitchFamily="18" charset="0"/>
                  </a:rPr>
                  <a:t>Cách</a:t>
                </a:r>
                <a:r>
                  <a:rPr lang="fr-FR" sz="3200" b="1" dirty="0">
                    <a:latin typeface="UTM Centur"/>
                    <a:ea typeface="Times New Roman" panose="02020603050405020304" pitchFamily="18" charset="0"/>
                  </a:rPr>
                  <a:t> 2: </a:t>
                </a:r>
                <a:r>
                  <a:rPr lang="fr-FR" sz="3200" dirty="0" err="1">
                    <a:effectLst/>
                    <a:latin typeface="UTM Centur"/>
                    <a:ea typeface="Times New Roman" panose="02020603050405020304" pitchFamily="18" charset="0"/>
                  </a:rPr>
                  <a:t>Sử</a:t>
                </a:r>
                <a:r>
                  <a:rPr lang="fr-FR" sz="3200" dirty="0">
                    <a:effectLst/>
                    <a:latin typeface="UTM Centur"/>
                    <a:ea typeface="Times New Roman" panose="02020603050405020304" pitchFamily="18" charset="0"/>
                  </a:rPr>
                  <a:t> </a:t>
                </a:r>
                <a:r>
                  <a:rPr lang="fr-FR" sz="3200" dirty="0" err="1">
                    <a:effectLst/>
                    <a:latin typeface="UTM Centur"/>
                    <a:ea typeface="Times New Roman" panose="02020603050405020304" pitchFamily="18" charset="0"/>
                  </a:rPr>
                  <a:t>dụng</a:t>
                </a:r>
                <a:r>
                  <a:rPr lang="fr-FR" sz="3200" dirty="0">
                    <a:effectLst/>
                    <a:latin typeface="UTM Centur"/>
                    <a:ea typeface="Times New Roman" panose="02020603050405020304" pitchFamily="18" charset="0"/>
                  </a:rPr>
                  <a:t> </a:t>
                </a:r>
                <a:r>
                  <a:rPr lang="fr-FR" sz="3200" dirty="0" err="1">
                    <a:effectLst/>
                    <a:latin typeface="UTM Centur"/>
                    <a:ea typeface="Times New Roman" panose="02020603050405020304" pitchFamily="18" charset="0"/>
                  </a:rPr>
                  <a:t>công</a:t>
                </a:r>
                <a:r>
                  <a:rPr lang="fr-FR" sz="3200" dirty="0">
                    <a:effectLst/>
                    <a:latin typeface="UTM Centur"/>
                    <a:ea typeface="Times New Roman" panose="02020603050405020304" pitchFamily="18" charset="0"/>
                  </a:rPr>
                  <a:t> </a:t>
                </a:r>
                <a:r>
                  <a:rPr lang="fr-FR" sz="3200" dirty="0" err="1">
                    <a:effectLst/>
                    <a:latin typeface="UTM Centur"/>
                    <a:ea typeface="Times New Roman" panose="02020603050405020304" pitchFamily="18" charset="0"/>
                  </a:rPr>
                  <a:t>cụ</a:t>
                </a:r>
                <a:r>
                  <a:rPr lang="fr-FR" sz="3200" b="1" dirty="0">
                    <a:effectLst/>
                    <a:latin typeface="UTM Centur"/>
                    <a:ea typeface="Times New Roman" panose="02020603050405020304" pitchFamily="18" charset="0"/>
                  </a:rPr>
                  <a:t> TABLE </a:t>
                </a:r>
                <a:r>
                  <a:rPr lang="fr-FR" sz="3200" dirty="0">
                    <a:effectLst/>
                    <a:latin typeface="UTM Centur"/>
                    <a:ea typeface="Times New Roman" panose="02020603050405020304" pitchFamily="18" charset="0"/>
                  </a:rPr>
                  <a:t>(</a:t>
                </a:r>
                <a:r>
                  <a:rPr lang="fr-FR" sz="3200" b="1" dirty="0">
                    <a:effectLst/>
                    <a:latin typeface="UTM Centur"/>
                    <a:ea typeface="Times New Roman" panose="02020603050405020304" pitchFamily="18" charset="0"/>
                  </a:rPr>
                  <a:t>MODE 7</a:t>
                </a:r>
                <a:r>
                  <a:rPr lang="fr-FR" sz="3200" dirty="0">
                    <a:effectLst/>
                    <a:latin typeface="UTM Centur"/>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pPr algn="just">
                  <a:spcAft>
                    <a:spcPts val="0"/>
                  </a:spcAft>
                  <a:tabLst>
                    <a:tab pos="228600" algn="l"/>
                    <a:tab pos="1257300" algn="l"/>
                    <a:tab pos="2514600" algn="l"/>
                    <a:tab pos="3771900" algn="l"/>
                  </a:tabLst>
                </a:pPr>
                <a:r>
                  <a:rPr lang="fr-FR" sz="3200" b="1" dirty="0" err="1">
                    <a:effectLst/>
                    <a:latin typeface="UTM Centur"/>
                    <a:ea typeface="Times New Roman" panose="02020603050405020304" pitchFamily="18" charset="0"/>
                  </a:rPr>
                  <a:t>Bước</a:t>
                </a:r>
                <a:r>
                  <a:rPr lang="fr-FR" sz="3200" b="1" dirty="0">
                    <a:effectLst/>
                    <a:latin typeface="UTM Centur"/>
                    <a:ea typeface="Times New Roman" panose="02020603050405020304" pitchFamily="18" charset="0"/>
                  </a:rPr>
                  <a:t> 1:</a:t>
                </a:r>
                <a:r>
                  <a:rPr lang="fr-FR" sz="3200" dirty="0">
                    <a:effectLst/>
                    <a:latin typeface="UTM Centur"/>
                    <a:ea typeface="Times New Roman" panose="02020603050405020304" pitchFamily="18" charset="0"/>
                  </a:rPr>
                  <a:t> </a:t>
                </a:r>
                <a:r>
                  <a:rPr lang="fr-FR" sz="3200" dirty="0" err="1">
                    <a:effectLst/>
                    <a:latin typeface="UTM Centur"/>
                    <a:ea typeface="Times New Roman" panose="02020603050405020304" pitchFamily="18" charset="0"/>
                  </a:rPr>
                  <a:t>Bấm</a:t>
                </a:r>
                <a:r>
                  <a:rPr lang="fr-FR" sz="3200" dirty="0">
                    <a:effectLst/>
                    <a:latin typeface="UTM Centur"/>
                    <a:ea typeface="Times New Roman" panose="02020603050405020304" pitchFamily="18" charset="0"/>
                  </a:rPr>
                  <a:t> </a:t>
                </a:r>
                <a:r>
                  <a:rPr lang="fr-FR" sz="3200" dirty="0" err="1">
                    <a:effectLst/>
                    <a:latin typeface="UTM Centur"/>
                    <a:ea typeface="Times New Roman" panose="02020603050405020304" pitchFamily="18" charset="0"/>
                  </a:rPr>
                  <a:t>tổ</a:t>
                </a:r>
                <a:r>
                  <a:rPr lang="fr-FR" sz="3200" dirty="0">
                    <a:effectLst/>
                    <a:latin typeface="UTM Centur"/>
                    <a:ea typeface="Times New Roman" panose="02020603050405020304" pitchFamily="18" charset="0"/>
                  </a:rPr>
                  <a:t> </a:t>
                </a:r>
                <a:r>
                  <a:rPr lang="fr-FR" sz="3200" dirty="0" err="1">
                    <a:effectLst/>
                    <a:latin typeface="UTM Centur"/>
                    <a:ea typeface="Times New Roman" panose="02020603050405020304" pitchFamily="18" charset="0"/>
                  </a:rPr>
                  <a:t>hợp</a:t>
                </a:r>
                <a:r>
                  <a:rPr lang="fr-FR" sz="3200" dirty="0">
                    <a:effectLst/>
                    <a:latin typeface="UTM Centur"/>
                    <a:ea typeface="Times New Roman" panose="02020603050405020304" pitchFamily="18" charset="0"/>
                  </a:rPr>
                  <a:t> </a:t>
                </a:r>
                <a:r>
                  <a:rPr lang="fr-FR" sz="3200" dirty="0" err="1">
                    <a:effectLst/>
                    <a:latin typeface="UTM Centur"/>
                    <a:ea typeface="Times New Roman" panose="02020603050405020304" pitchFamily="18" charset="0"/>
                  </a:rPr>
                  <a:t>phím</a:t>
                </a:r>
                <a:r>
                  <a:rPr lang="fr-FR" sz="3200" dirty="0">
                    <a:effectLst/>
                    <a:latin typeface="UTM Centur"/>
                    <a:ea typeface="Times New Roman" panose="02020603050405020304" pitchFamily="18" charset="0"/>
                  </a:rPr>
                  <a:t> MODE 7.</a:t>
                </a:r>
                <a:endParaRPr lang="en-US" sz="3200" dirty="0">
                  <a:effectLst/>
                  <a:latin typeface="Times New Roman" panose="02020603050405020304" pitchFamily="18" charset="0"/>
                  <a:ea typeface="Times New Roman" panose="02020603050405020304" pitchFamily="18" charset="0"/>
                </a:endParaRPr>
              </a:p>
              <a:p>
                <a:pPr algn="just">
                  <a:spcAft>
                    <a:spcPts val="0"/>
                  </a:spcAft>
                  <a:tabLst>
                    <a:tab pos="228600" algn="l"/>
                    <a:tab pos="1257300" algn="l"/>
                    <a:tab pos="2514600" algn="l"/>
                    <a:tab pos="3771900" algn="l"/>
                  </a:tabLst>
                </a:pPr>
                <a:r>
                  <a:rPr lang="en-US" sz="3200" b="1" dirty="0" err="1">
                    <a:effectLst/>
                    <a:latin typeface="UTM Centur"/>
                    <a:ea typeface="Times New Roman" panose="02020603050405020304" pitchFamily="18" charset="0"/>
                  </a:rPr>
                  <a:t>Bước</a:t>
                </a:r>
                <a:r>
                  <a:rPr lang="en-US" sz="3200" b="1" dirty="0">
                    <a:effectLst/>
                    <a:latin typeface="UTM Centur"/>
                    <a:ea typeface="Times New Roman" panose="02020603050405020304" pitchFamily="18" charset="0"/>
                  </a:rPr>
                  <a:t> 2:</a:t>
                </a:r>
                <a:r>
                  <a:rPr lang="en-US" sz="3200" dirty="0">
                    <a:effectLst/>
                    <a:latin typeface="UTM Centur"/>
                    <a:ea typeface="Times New Roman" panose="02020603050405020304" pitchFamily="18" charset="0"/>
                  </a:rPr>
                  <a:t> </a:t>
                </a:r>
                <a:r>
                  <a:rPr lang="en-US" sz="3200" dirty="0" err="1">
                    <a:effectLst/>
                    <a:latin typeface="UTM Centur"/>
                    <a:ea typeface="Times New Roman" panose="02020603050405020304" pitchFamily="18" charset="0"/>
                  </a:rPr>
                  <a:t>Nhập</a:t>
                </a:r>
                <a:r>
                  <a:rPr lang="en-US" sz="3200" dirty="0">
                    <a:effectLst/>
                    <a:latin typeface="UTM Centur"/>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𝑓</m:t>
                    </m:r>
                    <m:d>
                      <m:dPr>
                        <m:ctrlPr>
                          <a:rPr lang="en-US" sz="3200" i="1">
                            <a:effectLst/>
                            <a:latin typeface="Cambria Math" panose="02040503050406030204" pitchFamily="18" charset="0"/>
                            <a:ea typeface="Times New Roman" panose="02020603050405020304" pitchFamily="18" charset="0"/>
                          </a:rPr>
                        </m:ctrlPr>
                      </m:dPr>
                      <m:e>
                        <m:r>
                          <a:rPr lang="en-US" sz="3200" i="1">
                            <a:effectLst/>
                            <a:latin typeface="Cambria Math" panose="02040503050406030204" pitchFamily="18" charset="0"/>
                            <a:ea typeface="Times New Roman" panose="02020603050405020304" pitchFamily="18" charset="0"/>
                          </a:rPr>
                          <m:t>𝑋</m:t>
                        </m:r>
                      </m:e>
                    </m:d>
                    <m:r>
                      <a:rPr lang="en-US" sz="3200" i="1">
                        <a:effectLst/>
                        <a:latin typeface="Cambria Math" panose="02040503050406030204" pitchFamily="18" charset="0"/>
                        <a:ea typeface="Times New Roman" panose="02020603050405020304" pitchFamily="18" charset="0"/>
                      </a:rPr>
                      <m:t>=</m:t>
                    </m:r>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𝑋</m:t>
                        </m:r>
                      </m:e>
                      <m:sup>
                        <m:r>
                          <a:rPr lang="en-US" sz="3200" i="1">
                            <a:effectLst/>
                            <a:latin typeface="Cambria Math" panose="02040503050406030204" pitchFamily="18" charset="0"/>
                            <a:ea typeface="Times New Roman" panose="02020603050405020304" pitchFamily="18" charset="0"/>
                          </a:rPr>
                          <m:t>3</m:t>
                        </m:r>
                      </m:sup>
                    </m:sSup>
                    <m:r>
                      <a:rPr lang="en-US" sz="3200" i="1">
                        <a:effectLst/>
                        <a:latin typeface="Cambria Math" panose="02040503050406030204" pitchFamily="18" charset="0"/>
                        <a:ea typeface="Times New Roman" panose="02020603050405020304" pitchFamily="18" charset="0"/>
                      </a:rPr>
                      <m:t>−2</m:t>
                    </m:r>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𝑋</m:t>
                        </m:r>
                      </m:e>
                      <m:sup>
                        <m:r>
                          <a:rPr lang="en-US" sz="3200" i="1">
                            <a:effectLst/>
                            <a:latin typeface="Cambria Math" panose="02040503050406030204" pitchFamily="18" charset="0"/>
                            <a:ea typeface="Times New Roman" panose="02020603050405020304" pitchFamily="18" charset="0"/>
                          </a:rPr>
                          <m:t>2</m:t>
                        </m:r>
                      </m:sup>
                    </m:sSup>
                    <m:r>
                      <a:rPr lang="en-US" sz="3200" i="1">
                        <a:effectLst/>
                        <a:latin typeface="Cambria Math" panose="02040503050406030204" pitchFamily="18" charset="0"/>
                        <a:ea typeface="Times New Roman" panose="02020603050405020304" pitchFamily="18" charset="0"/>
                      </a:rPr>
                      <m:t>−4</m:t>
                    </m:r>
                    <m:r>
                      <a:rPr lang="en-US" sz="3200" i="1">
                        <a:effectLst/>
                        <a:latin typeface="Cambria Math" panose="02040503050406030204" pitchFamily="18" charset="0"/>
                        <a:ea typeface="Times New Roman" panose="02020603050405020304" pitchFamily="18" charset="0"/>
                      </a:rPr>
                      <m:t>𝑋</m:t>
                    </m:r>
                    <m:r>
                      <a:rPr lang="en-US" sz="3200" i="1">
                        <a:effectLst/>
                        <a:latin typeface="Cambria Math" panose="02040503050406030204" pitchFamily="18" charset="0"/>
                        <a:ea typeface="Times New Roman" panose="02020603050405020304" pitchFamily="18" charset="0"/>
                      </a:rPr>
                      <m:t>+1.</m:t>
                    </m:r>
                  </m:oMath>
                </a14:m>
                <a:r>
                  <a:rPr lang="en-US" sz="3200" dirty="0">
                    <a:effectLst/>
                    <a:latin typeface="UTM Centur"/>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a:p>
                <a:pPr algn="just">
                  <a:spcAft>
                    <a:spcPts val="0"/>
                  </a:spcAft>
                  <a:tabLst>
                    <a:tab pos="228600" algn="l"/>
                    <a:tab pos="1257300" algn="l"/>
                    <a:tab pos="2514600" algn="l"/>
                    <a:tab pos="3771900" algn="l"/>
                  </a:tabLst>
                </a:pPr>
                <a:r>
                  <a:rPr lang="en-US" sz="3200" dirty="0" err="1">
                    <a:effectLst/>
                    <a:latin typeface="UTM Centur"/>
                    <a:ea typeface="Times New Roman" panose="02020603050405020304" pitchFamily="18" charset="0"/>
                  </a:rPr>
                  <a:t>Sau</a:t>
                </a:r>
                <a:r>
                  <a:rPr lang="en-US" sz="3200" dirty="0">
                    <a:effectLst/>
                    <a:latin typeface="UTM Centur"/>
                    <a:ea typeface="Times New Roman" panose="02020603050405020304" pitchFamily="18" charset="0"/>
                  </a:rPr>
                  <a:t> </a:t>
                </a:r>
                <a:r>
                  <a:rPr lang="en-US" sz="3200" dirty="0" err="1">
                    <a:effectLst/>
                    <a:latin typeface="UTM Centur"/>
                    <a:ea typeface="Times New Roman" panose="02020603050405020304" pitchFamily="18" charset="0"/>
                  </a:rPr>
                  <a:t>đó</a:t>
                </a:r>
                <a:r>
                  <a:rPr lang="en-US" sz="3200" b="1" dirty="0">
                    <a:effectLst/>
                    <a:latin typeface="UTM Centur"/>
                    <a:ea typeface="Times New Roman" panose="02020603050405020304" pitchFamily="18" charset="0"/>
                  </a:rPr>
                  <a:t> </a:t>
                </a:r>
                <a:r>
                  <a:rPr lang="en-US" sz="3200" dirty="0" err="1">
                    <a:effectLst/>
                    <a:latin typeface="UTM Centur"/>
                    <a:ea typeface="Times New Roman" panose="02020603050405020304" pitchFamily="18" charset="0"/>
                  </a:rPr>
                  <a:t>ấn</a:t>
                </a:r>
                <a:r>
                  <a:rPr lang="en-US" sz="3200" dirty="0">
                    <a:effectLst/>
                    <a:latin typeface="UTM Centur"/>
                    <a:ea typeface="Times New Roman" panose="02020603050405020304" pitchFamily="18" charset="0"/>
                  </a:rPr>
                  <a:t> </a:t>
                </a:r>
                <a:r>
                  <a:rPr lang="en-US" sz="3200" dirty="0" err="1">
                    <a:effectLst/>
                    <a:latin typeface="UTM Centur"/>
                    <a:ea typeface="Times New Roman" panose="02020603050405020304" pitchFamily="18" charset="0"/>
                  </a:rPr>
                  <a:t>phím</a:t>
                </a:r>
                <a:r>
                  <a:rPr lang="en-US" sz="3200" dirty="0">
                    <a:effectLst/>
                    <a:latin typeface="UTM Centur"/>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m:t>
                    </m:r>
                  </m:oMath>
                </a14:m>
                <a:r>
                  <a:rPr lang="en-US" sz="3200" dirty="0">
                    <a:effectLst/>
                    <a:latin typeface="UTM Centur"/>
                    <a:ea typeface="Times New Roman" panose="02020603050405020304" pitchFamily="18" charset="0"/>
                  </a:rPr>
                  <a:t> (</a:t>
                </a:r>
                <a:r>
                  <a:rPr lang="en-US" sz="3200" dirty="0" err="1">
                    <a:effectLst/>
                    <a:latin typeface="UTM Centur"/>
                    <a:ea typeface="Times New Roman" panose="02020603050405020304" pitchFamily="18" charset="0"/>
                  </a:rPr>
                  <a:t>nếu</a:t>
                </a:r>
                <a:r>
                  <a:rPr lang="en-US" sz="3200" dirty="0">
                    <a:effectLst/>
                    <a:latin typeface="UTM Centur"/>
                    <a:ea typeface="Times New Roman" panose="02020603050405020304" pitchFamily="18" charset="0"/>
                  </a:rPr>
                  <a:t> </a:t>
                </a:r>
                <a:r>
                  <a:rPr lang="en-US" sz="3200" dirty="0" err="1">
                    <a:effectLst/>
                    <a:latin typeface="UTM Centur"/>
                    <a:ea typeface="Times New Roman" panose="02020603050405020304" pitchFamily="18" charset="0"/>
                  </a:rPr>
                  <a:t>có</a:t>
                </a:r>
                <a:r>
                  <a:rPr lang="en-US" sz="3200" dirty="0">
                    <a:effectLst/>
                    <a:latin typeface="UTM Centur"/>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𝑔</m:t>
                    </m:r>
                    <m:d>
                      <m:dPr>
                        <m:ctrlPr>
                          <a:rPr lang="en-US" sz="3200" i="1">
                            <a:effectLst/>
                            <a:latin typeface="Cambria Math" panose="02040503050406030204" pitchFamily="18" charset="0"/>
                            <a:ea typeface="Times New Roman" panose="02020603050405020304" pitchFamily="18" charset="0"/>
                          </a:rPr>
                        </m:ctrlPr>
                      </m:dPr>
                      <m:e>
                        <m:r>
                          <a:rPr lang="en-US" sz="3200" i="1">
                            <a:effectLst/>
                            <a:latin typeface="Cambria Math" panose="02040503050406030204" pitchFamily="18" charset="0"/>
                            <a:ea typeface="Times New Roman" panose="02020603050405020304" pitchFamily="18" charset="0"/>
                          </a:rPr>
                          <m:t>𝑋</m:t>
                        </m:r>
                      </m:e>
                    </m:d>
                  </m:oMath>
                </a14:m>
                <a:r>
                  <a:rPr lang="en-US" sz="3200" dirty="0">
                    <a:effectLst/>
                    <a:latin typeface="UTM Centur"/>
                    <a:ea typeface="Times New Roman" panose="02020603050405020304" pitchFamily="18" charset="0"/>
                  </a:rPr>
                  <a:t> </a:t>
                </a:r>
                <a:r>
                  <a:rPr lang="en-US" sz="3200" dirty="0" err="1">
                    <a:effectLst/>
                    <a:latin typeface="UTM Centur"/>
                    <a:ea typeface="Times New Roman" panose="02020603050405020304" pitchFamily="18" charset="0"/>
                  </a:rPr>
                  <a:t>thì</a:t>
                </a:r>
                <a:r>
                  <a:rPr lang="en-US" sz="3200" dirty="0">
                    <a:effectLst/>
                    <a:latin typeface="UTM Centur"/>
                    <a:ea typeface="Times New Roman" panose="02020603050405020304" pitchFamily="18" charset="0"/>
                  </a:rPr>
                  <a:t> </a:t>
                </a:r>
                <a:r>
                  <a:rPr lang="en-US" sz="3200" dirty="0" err="1">
                    <a:effectLst/>
                    <a:latin typeface="UTM Centur"/>
                    <a:ea typeface="Times New Roman" panose="02020603050405020304" pitchFamily="18" charset="0"/>
                  </a:rPr>
                  <a:t>ấn</a:t>
                </a:r>
                <a:r>
                  <a:rPr lang="en-US" sz="3200" dirty="0">
                    <a:effectLst/>
                    <a:latin typeface="UTM Centur"/>
                    <a:ea typeface="Times New Roman" panose="02020603050405020304" pitchFamily="18" charset="0"/>
                  </a:rPr>
                  <a:t> </a:t>
                </a:r>
                <a:r>
                  <a:rPr lang="en-US" sz="3200" dirty="0" err="1">
                    <a:effectLst/>
                    <a:latin typeface="UTM Centur"/>
                    <a:ea typeface="Times New Roman" panose="02020603050405020304" pitchFamily="18" charset="0"/>
                  </a:rPr>
                  <a:t>tiếp</a:t>
                </a:r>
                <a:r>
                  <a:rPr lang="en-US" sz="3200" dirty="0">
                    <a:effectLst/>
                    <a:latin typeface="UTM Centur"/>
                    <a:ea typeface="Times New Roman" panose="02020603050405020304" pitchFamily="18" charset="0"/>
                  </a:rPr>
                  <a:t> </a:t>
                </a:r>
                <a:r>
                  <a:rPr lang="en-US" sz="3200" dirty="0" err="1">
                    <a:effectLst/>
                    <a:latin typeface="UTM Centur"/>
                    <a:ea typeface="Times New Roman" panose="02020603050405020304" pitchFamily="18" charset="0"/>
                  </a:rPr>
                  <a:t>phím</a:t>
                </a:r>
                <a:r>
                  <a:rPr lang="en-US" sz="3200" dirty="0">
                    <a:effectLst/>
                    <a:latin typeface="UTM Centur"/>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m:t>
                    </m:r>
                  </m:oMath>
                </a14:m>
                <a:r>
                  <a:rPr lang="en-US" sz="3200" dirty="0">
                    <a:effectLst/>
                    <a:latin typeface="UTM Centur"/>
                    <a:ea typeface="Times New Roman" panose="02020603050405020304" pitchFamily="18" charset="0"/>
                  </a:rPr>
                  <a:t>). </a:t>
                </a:r>
                <a:r>
                  <a:rPr lang="en-US" sz="3200" dirty="0" err="1">
                    <a:effectLst/>
                    <a:latin typeface="UTM Centur"/>
                    <a:ea typeface="Times New Roman" panose="02020603050405020304" pitchFamily="18" charset="0"/>
                  </a:rPr>
                  <a:t>Tiếp</a:t>
                </a:r>
                <a:r>
                  <a:rPr lang="en-US" sz="3200" dirty="0">
                    <a:effectLst/>
                    <a:latin typeface="UTM Centur"/>
                    <a:ea typeface="Times New Roman" panose="02020603050405020304" pitchFamily="18" charset="0"/>
                  </a:rPr>
                  <a:t> </a:t>
                </a:r>
                <a:r>
                  <a:rPr lang="en-US" sz="3200" dirty="0" err="1">
                    <a:effectLst/>
                    <a:latin typeface="UTM Centur"/>
                    <a:ea typeface="Times New Roman" panose="02020603050405020304" pitchFamily="18" charset="0"/>
                  </a:rPr>
                  <a:t>theo</a:t>
                </a:r>
                <a:r>
                  <a:rPr lang="en-US" sz="3200" dirty="0">
                    <a:effectLst/>
                    <a:latin typeface="UTM Centur"/>
                    <a:ea typeface="Times New Roman" panose="02020603050405020304" pitchFamily="18" charset="0"/>
                  </a:rPr>
                  <a:t> </a:t>
                </a:r>
                <a:r>
                  <a:rPr lang="en-US" sz="3200" dirty="0" err="1">
                    <a:effectLst/>
                    <a:latin typeface="UTM Centur"/>
                    <a:ea typeface="Times New Roman" panose="02020603050405020304" pitchFamily="18" charset="0"/>
                  </a:rPr>
                  <a:t>nhập</a:t>
                </a:r>
                <a:r>
                  <a:rPr lang="en-US" sz="3200" dirty="0">
                    <a:effectLst/>
                    <a:latin typeface="UTM Centur"/>
                    <a:ea typeface="Times New Roman" panose="02020603050405020304" pitchFamily="18" charset="0"/>
                  </a:rPr>
                  <a:t> </a:t>
                </a:r>
                <a14:m>
                  <m:oMath xmlns:m="http://schemas.openxmlformats.org/officeDocument/2006/math">
                    <m:d>
                      <m:dPr>
                        <m:begChr m:val="{"/>
                        <m:endChr m:val=""/>
                        <m:ctrlPr>
                          <a:rPr lang="en-US" sz="3200" i="1">
                            <a:effectLst/>
                            <a:latin typeface="Cambria Math" panose="02040503050406030204" pitchFamily="18" charset="0"/>
                            <a:ea typeface="Times New Roman" panose="02020603050405020304" pitchFamily="18" charset="0"/>
                          </a:rPr>
                        </m:ctrlPr>
                      </m:dPr>
                      <m:e>
                        <m:eqArr>
                          <m:eqArrPr>
                            <m:ctrlPr>
                              <a:rPr lang="en-US" sz="3200" i="1">
                                <a:effectLst/>
                                <a:latin typeface="Cambria Math" panose="02040503050406030204" pitchFamily="18" charset="0"/>
                                <a:ea typeface="Times New Roman" panose="02020603050405020304" pitchFamily="18" charset="0"/>
                              </a:rPr>
                            </m:ctrlPr>
                          </m:eqArrPr>
                          <m:e>
                            <m:r>
                              <a:rPr lang="en-US" sz="3200" i="1">
                                <a:effectLst/>
                                <a:latin typeface="Cambria Math" panose="02040503050406030204" pitchFamily="18" charset="0"/>
                                <a:ea typeface="Times New Roman" panose="02020603050405020304" pitchFamily="18" charset="0"/>
                              </a:rPr>
                              <m:t>&amp;</m:t>
                            </m:r>
                            <m:r>
                              <m:rPr>
                                <m:nor/>
                              </m:rPr>
                              <a:rPr lang="en-US" sz="3200">
                                <a:effectLst/>
                                <a:latin typeface="Cambria Math" panose="02040503050406030204" pitchFamily="18" charset="0"/>
                                <a:ea typeface="Times New Roman" panose="02020603050405020304" pitchFamily="18" charset="0"/>
                              </a:rPr>
                              <m:t>Start</m:t>
                            </m:r>
                            <m:r>
                              <a:rPr lang="en-US" sz="3200">
                                <a:effectLst/>
                                <a:latin typeface="Cambria Math" panose="02040503050406030204" pitchFamily="18" charset="0"/>
                                <a:ea typeface="Times New Roman" panose="02020603050405020304" pitchFamily="18" charset="0"/>
                              </a:rPr>
                              <m:t>=1</m:t>
                            </m:r>
                          </m:e>
                          <m:e>
                            <m:r>
                              <a:rPr lang="en-US" sz="3200" i="1">
                                <a:effectLst/>
                                <a:latin typeface="Cambria Math" panose="02040503050406030204" pitchFamily="18" charset="0"/>
                                <a:ea typeface="Times New Roman" panose="02020603050405020304" pitchFamily="18" charset="0"/>
                              </a:rPr>
                              <m:t>&amp;</m:t>
                            </m:r>
                            <m:r>
                              <m:rPr>
                                <m:nor/>
                              </m:rPr>
                              <a:rPr lang="en-US" sz="3200">
                                <a:effectLst/>
                                <a:latin typeface="Cambria Math" panose="02040503050406030204" pitchFamily="18" charset="0"/>
                                <a:ea typeface="Times New Roman" panose="02020603050405020304" pitchFamily="18" charset="0"/>
                              </a:rPr>
                              <m:t>End</m:t>
                            </m:r>
                            <m:r>
                              <a:rPr lang="en-US" sz="3200">
                                <a:effectLst/>
                                <a:latin typeface="Cambria Math" panose="02040503050406030204" pitchFamily="18" charset="0"/>
                                <a:ea typeface="Times New Roman" panose="02020603050405020304" pitchFamily="18" charset="0"/>
                              </a:rPr>
                              <m:t>=3</m:t>
                            </m:r>
                          </m:e>
                          <m:e>
                            <m:r>
                              <a:rPr lang="en-US" sz="3200" i="1">
                                <a:effectLst/>
                                <a:latin typeface="Cambria Math" panose="02040503050406030204" pitchFamily="18" charset="0"/>
                                <a:ea typeface="Times New Roman" panose="02020603050405020304" pitchFamily="18" charset="0"/>
                              </a:rPr>
                              <m:t>&amp;</m:t>
                            </m:r>
                            <m:r>
                              <m:rPr>
                                <m:nor/>
                              </m:rPr>
                              <a:rPr lang="en-US" sz="3200">
                                <a:effectLst/>
                                <a:latin typeface="Cambria Math" panose="02040503050406030204" pitchFamily="18" charset="0"/>
                                <a:ea typeface="Times New Roman" panose="02020603050405020304" pitchFamily="18" charset="0"/>
                              </a:rPr>
                              <m:t>Step</m:t>
                            </m:r>
                            <m:r>
                              <a:rPr lang="en-US" sz="3200">
                                <a:effectLst/>
                                <a:latin typeface="Cambria Math" panose="02040503050406030204" pitchFamily="18" charset="0"/>
                                <a:ea typeface="Times New Roman" panose="02020603050405020304" pitchFamily="18" charset="0"/>
                              </a:rPr>
                              <m:t>=0.2</m:t>
                            </m:r>
                          </m:e>
                        </m:eqArr>
                      </m:e>
                    </m:d>
                    <m:r>
                      <a:rPr lang="en-US" sz="3200" i="1">
                        <a:effectLst/>
                        <a:latin typeface="Cambria Math" panose="02040503050406030204" pitchFamily="18" charset="0"/>
                        <a:ea typeface="Times New Roman" panose="02020603050405020304" pitchFamily="18" charset="0"/>
                      </a:rPr>
                      <m:t>.</m:t>
                    </m:r>
                  </m:oMath>
                </a14:m>
                <a:r>
                  <a:rPr lang="en-US" sz="3200" dirty="0">
                    <a:effectLst/>
                    <a:latin typeface="UTM Centur"/>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a:p>
                <a:r>
                  <a:rPr lang="fr-FR" sz="3200" dirty="0">
                    <a:effectLst/>
                    <a:latin typeface="UTM Centur"/>
                    <a:ea typeface="Times New Roman" panose="02020603050405020304" pitchFamily="18" charset="0"/>
                    <a:cs typeface="Times New Roman" panose="02020603050405020304" pitchFamily="18" charset="0"/>
                  </a:rPr>
                  <a:t>(</a:t>
                </a:r>
                <a:r>
                  <a:rPr lang="fr-FR" sz="3200" b="1" dirty="0" err="1">
                    <a:effectLst/>
                    <a:latin typeface="UTM Centur"/>
                    <a:ea typeface="Times New Roman" panose="02020603050405020304" pitchFamily="18" charset="0"/>
                    <a:cs typeface="Times New Roman" panose="02020603050405020304" pitchFamily="18" charset="0"/>
                  </a:rPr>
                  <a:t>Chú</a:t>
                </a:r>
                <a:r>
                  <a:rPr lang="fr-FR" sz="3200" b="1" dirty="0">
                    <a:effectLst/>
                    <a:latin typeface="UTM Centur"/>
                    <a:ea typeface="Times New Roman" panose="02020603050405020304" pitchFamily="18" charset="0"/>
                    <a:cs typeface="Times New Roman" panose="02020603050405020304" pitchFamily="18" charset="0"/>
                  </a:rPr>
                  <a:t> ý:</a:t>
                </a:r>
                <a:r>
                  <a:rPr lang="fr-FR" sz="3200" dirty="0">
                    <a:effectLst/>
                    <a:latin typeface="UTM Centur"/>
                    <a:ea typeface="Times New Roman" panose="02020603050405020304" pitchFamily="18" charset="0"/>
                    <a:cs typeface="Times New Roman" panose="02020603050405020304" pitchFamily="18" charset="0"/>
                  </a:rPr>
                  <a:t> </a:t>
                </a:r>
                <a:r>
                  <a:rPr lang="fr-FR" sz="3200" dirty="0" err="1">
                    <a:effectLst/>
                    <a:latin typeface="UTM Centur"/>
                    <a:ea typeface="Times New Roman" panose="02020603050405020304" pitchFamily="18" charset="0"/>
                    <a:cs typeface="Times New Roman" panose="02020603050405020304" pitchFamily="18" charset="0"/>
                  </a:rPr>
                  <a:t>Thường</a:t>
                </a:r>
                <a:r>
                  <a:rPr lang="fr-FR" sz="3200" dirty="0">
                    <a:effectLst/>
                    <a:latin typeface="UTM Centur"/>
                    <a:ea typeface="Times New Roman" panose="02020603050405020304" pitchFamily="18" charset="0"/>
                    <a:cs typeface="Times New Roman" panose="02020603050405020304" pitchFamily="18" charset="0"/>
                  </a:rPr>
                  <a:t> ta </a:t>
                </a:r>
                <a:r>
                  <a:rPr lang="fr-FR" sz="3200" dirty="0" err="1">
                    <a:effectLst/>
                    <a:latin typeface="UTM Centur"/>
                    <a:ea typeface="Times New Roman" panose="02020603050405020304" pitchFamily="18" charset="0"/>
                    <a:cs typeface="Times New Roman" panose="02020603050405020304" pitchFamily="18" charset="0"/>
                  </a:rPr>
                  <a:t>chọn</a:t>
                </a:r>
                <a:r>
                  <a:rPr lang="fr-FR" sz="3200" dirty="0">
                    <a:effectLst/>
                    <a:latin typeface="UTM Centur"/>
                    <a:ea typeface="Times New Roman" panose="02020603050405020304" pitchFamily="18" charset="0"/>
                    <a:cs typeface="Times New Roman" panose="02020603050405020304" pitchFamily="18" charset="0"/>
                  </a:rPr>
                  <a:t> </a:t>
                </a:r>
                <a14:m>
                  <m:oMath xmlns:m="http://schemas.openxmlformats.org/officeDocument/2006/math">
                    <m:r>
                      <m:rPr>
                        <m:nor/>
                      </m:rPr>
                      <a:rPr lang="en-US" sz="3200">
                        <a:effectLst/>
                        <a:latin typeface="Cambria Math" panose="02040503050406030204" pitchFamily="18" charset="0"/>
                        <a:ea typeface="Times New Roman" panose="02020603050405020304" pitchFamily="18" charset="0"/>
                        <a:cs typeface="Times New Roman" panose="02020603050405020304" pitchFamily="18" charset="0"/>
                      </a:rPr>
                      <m:t>Step</m:t>
                    </m:r>
                    <m:r>
                      <a:rPr lang="en-US" sz="320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200" i="1">
                            <a:effectLst/>
                            <a:latin typeface="Cambria Math" panose="02040503050406030204" pitchFamily="18" charset="0"/>
                          </a:rPr>
                        </m:ctrlPr>
                      </m:fPr>
                      <m:num>
                        <m:r>
                          <m:rPr>
                            <m:nor/>
                          </m:rPr>
                          <a:rPr lang="en-US" sz="3200">
                            <a:effectLst/>
                            <a:latin typeface="Cambria Math" panose="02040503050406030204" pitchFamily="18" charset="0"/>
                            <a:ea typeface="Times New Roman" panose="02020603050405020304" pitchFamily="18" charset="0"/>
                            <a:cs typeface="Times New Roman" panose="02020603050405020304" pitchFamily="18" charset="0"/>
                          </a:rPr>
                          <m:t>End</m:t>
                        </m:r>
                        <m:r>
                          <a:rPr lang="en-US" sz="3200" i="1">
                            <a:effectLst/>
                            <a:latin typeface="Cambria Math" panose="02040503050406030204" pitchFamily="18" charset="0"/>
                            <a:ea typeface="Times New Roman" panose="02020603050405020304" pitchFamily="18" charset="0"/>
                          </a:rPr>
                          <m:t>−</m:t>
                        </m:r>
                        <m:r>
                          <m:rPr>
                            <m:nor/>
                          </m:rPr>
                          <a:rPr lang="en-US" sz="3200">
                            <a:effectLst/>
                            <a:latin typeface="Cambria Math" panose="02040503050406030204" pitchFamily="18" charset="0"/>
                            <a:ea typeface="Times New Roman" panose="02020603050405020304" pitchFamily="18" charset="0"/>
                            <a:cs typeface="Times New Roman" panose="02020603050405020304" pitchFamily="18" charset="0"/>
                          </a:rPr>
                          <m:t>Start</m:t>
                        </m:r>
                      </m:num>
                      <m:den>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10</m:t>
                        </m:r>
                      </m:den>
                    </m:f>
                  </m:oMath>
                </a14:m>
                <a:r>
                  <a:rPr lang="fr-FR" sz="3200" dirty="0">
                    <a:effectLst/>
                    <a:latin typeface="UTM Centur"/>
                    <a:ea typeface="Times New Roman" panose="02020603050405020304" pitchFamily="18" charset="0"/>
                    <a:cs typeface="Times New Roman" panose="02020603050405020304" pitchFamily="18" charset="0"/>
                  </a:rPr>
                  <a:t>)</a:t>
                </a:r>
                <a:endParaRPr lang="en-US" sz="3200" dirty="0"/>
              </a:p>
            </p:txBody>
          </p:sp>
        </mc:Choice>
        <mc:Fallback xmlns="">
          <p:sp>
            <p:nvSpPr>
              <p:cNvPr id="6" name="Rectangle 5"/>
              <p:cNvSpPr>
                <a:spLocks noRot="1" noChangeAspect="1" noMove="1" noResize="1" noEditPoints="1" noAdjustHandles="1" noChangeArrowheads="1" noChangeShapeType="1" noTextEdit="1"/>
              </p:cNvSpPr>
              <p:nvPr/>
            </p:nvSpPr>
            <p:spPr>
              <a:xfrm>
                <a:off x="458837" y="2274594"/>
                <a:ext cx="11114464" cy="4431085"/>
              </a:xfrm>
              <a:prstGeom prst="rect">
                <a:avLst/>
              </a:prstGeom>
              <a:blipFill rotWithShape="0">
                <a:blip r:embed="rId3"/>
                <a:stretch>
                  <a:fillRect l="-1371" t="-1926" r="-1371" b="-963"/>
                </a:stretch>
              </a:blipFill>
            </p:spPr>
            <p:txBody>
              <a:bodyPr/>
              <a:lstStyle/>
              <a:p>
                <a:r>
                  <a:rPr lang="en-US">
                    <a:noFill/>
                  </a:rPr>
                  <a:t> </a:t>
                </a:r>
              </a:p>
            </p:txBody>
          </p:sp>
        </mc:Fallback>
      </mc:AlternateContent>
    </p:spTree>
    <p:extLst>
      <p:ext uri="{BB962C8B-B14F-4D97-AF65-F5344CB8AC3E}">
        <p14:creationId xmlns:p14="http://schemas.microsoft.com/office/powerpoint/2010/main" val="277341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5"/>
              <p:cNvSpPr/>
              <p:nvPr/>
            </p:nvSpPr>
            <p:spPr>
              <a:xfrm>
                <a:off x="423082" y="844083"/>
                <a:ext cx="11505062" cy="1580817"/>
              </a:xfrm>
              <a:prstGeom prst="rect">
                <a:avLst/>
              </a:prstGeom>
            </p:spPr>
            <p:txBody>
              <a:bodyPr wrap="square">
                <a:spAutoFit/>
              </a:bodyPr>
              <a:lstStyle/>
              <a:p>
                <a:r>
                  <a:rPr lang="en-US" sz="3200" b="1" dirty="0" smtClean="0">
                    <a:solidFill>
                      <a:srgbClr val="FF0000"/>
                    </a:solidFill>
                    <a:latin typeface="UTM Centur"/>
                    <a:ea typeface="Times New Roman" panose="02020603050405020304" pitchFamily="18" charset="0"/>
                  </a:rPr>
                  <a:t>Ví dụ 4:</a:t>
                </a:r>
                <a:r>
                  <a:rPr lang="en-US" sz="3200" b="1" dirty="0" smtClean="0">
                    <a:effectLst/>
                    <a:latin typeface="UTM Centur"/>
                    <a:ea typeface="Times New Roman" panose="02020603050405020304" pitchFamily="18" charset="0"/>
                  </a:rPr>
                  <a:t> </a:t>
                </a:r>
                <a:r>
                  <a:rPr lang="vi-VN" sz="3200" dirty="0"/>
                  <a:t>Giá trị lớn nhất của hàm số </a:t>
                </a:r>
                <a14:m>
                  <m:oMath xmlns:m="http://schemas.openxmlformats.org/officeDocument/2006/math">
                    <m:r>
                      <a:rPr lang="vi-VN" sz="3200" i="1">
                        <a:latin typeface="Cambria Math" panose="02040503050406030204" pitchFamily="18" charset="0"/>
                      </a:rPr>
                      <m:t>𝑓</m:t>
                    </m:r>
                    <m:d>
                      <m:dPr>
                        <m:ctrlPr>
                          <a:rPr lang="en-US" sz="3200" i="1">
                            <a:latin typeface="Cambria Math" panose="02040503050406030204" pitchFamily="18" charset="0"/>
                          </a:rPr>
                        </m:ctrlPr>
                      </m:dPr>
                      <m:e>
                        <m:r>
                          <a:rPr lang="vi-VN" sz="3200" i="1">
                            <a:latin typeface="Cambria Math" panose="02040503050406030204" pitchFamily="18" charset="0"/>
                          </a:rPr>
                          <m:t>𝑥</m:t>
                        </m:r>
                      </m:e>
                    </m:d>
                    <m:r>
                      <a:rPr lang="vi-VN" sz="3200" i="1">
                        <a:latin typeface="Cambria Math" panose="02040503050406030204" pitchFamily="18" charset="0"/>
                      </a:rPr>
                      <m:t>=</m:t>
                    </m:r>
                    <m:sSup>
                      <m:sSupPr>
                        <m:ctrlPr>
                          <a:rPr lang="en-US" sz="3200" i="1">
                            <a:latin typeface="Cambria Math" panose="02040503050406030204" pitchFamily="18" charset="0"/>
                          </a:rPr>
                        </m:ctrlPr>
                      </m:sSupPr>
                      <m:e>
                        <m:r>
                          <a:rPr lang="vi-VN" sz="3200" i="1">
                            <a:latin typeface="Cambria Math" panose="02040503050406030204" pitchFamily="18" charset="0"/>
                          </a:rPr>
                          <m:t>𝑥</m:t>
                        </m:r>
                      </m:e>
                      <m:sup>
                        <m:r>
                          <a:rPr lang="vi-VN" sz="3200" i="1">
                            <a:latin typeface="Cambria Math" panose="02040503050406030204" pitchFamily="18" charset="0"/>
                          </a:rPr>
                          <m:t>4</m:t>
                        </m:r>
                      </m:sup>
                    </m:sSup>
                    <m:r>
                      <a:rPr lang="vi-VN" sz="3200" i="1">
                        <a:latin typeface="Cambria Math" panose="02040503050406030204" pitchFamily="18" charset="0"/>
                      </a:rPr>
                      <m:t>−4</m:t>
                    </m:r>
                    <m:sSup>
                      <m:sSupPr>
                        <m:ctrlPr>
                          <a:rPr lang="en-US" sz="3200" i="1">
                            <a:latin typeface="Cambria Math" panose="02040503050406030204" pitchFamily="18" charset="0"/>
                          </a:rPr>
                        </m:ctrlPr>
                      </m:sSupPr>
                      <m:e>
                        <m:r>
                          <a:rPr lang="vi-VN" sz="3200" i="1">
                            <a:latin typeface="Cambria Math" panose="02040503050406030204" pitchFamily="18" charset="0"/>
                          </a:rPr>
                          <m:t>𝑥</m:t>
                        </m:r>
                      </m:e>
                      <m:sup>
                        <m:r>
                          <a:rPr lang="vi-VN" sz="3200" i="1">
                            <a:latin typeface="Cambria Math" panose="02040503050406030204" pitchFamily="18" charset="0"/>
                          </a:rPr>
                          <m:t>2</m:t>
                        </m:r>
                      </m:sup>
                    </m:sSup>
                    <m:r>
                      <a:rPr lang="vi-VN" sz="3200" i="1">
                        <a:latin typeface="Cambria Math" panose="02040503050406030204" pitchFamily="18" charset="0"/>
                      </a:rPr>
                      <m:t>+5</m:t>
                    </m:r>
                  </m:oMath>
                </a14:m>
                <a:r>
                  <a:rPr lang="vi-VN" sz="3200" dirty="0"/>
                  <a:t> trê</a:t>
                </a:r>
                <a:r>
                  <a:rPr lang="en-US" sz="3200" dirty="0"/>
                  <a:t>n</a:t>
                </a:r>
                <a:r>
                  <a:rPr lang="vi-VN" sz="3200" dirty="0"/>
                  <a:t> đoạn </a:t>
                </a:r>
                <a14:m>
                  <m:oMath xmlns:m="http://schemas.openxmlformats.org/officeDocument/2006/math">
                    <m:d>
                      <m:dPr>
                        <m:begChr m:val="["/>
                        <m:endChr m:val="]"/>
                        <m:ctrlPr>
                          <a:rPr lang="en-US" sz="3200" i="1">
                            <a:latin typeface="Cambria Math" panose="02040503050406030204" pitchFamily="18" charset="0"/>
                          </a:rPr>
                        </m:ctrlPr>
                      </m:dPr>
                      <m:e>
                        <m:r>
                          <a:rPr lang="vi-VN" sz="3200" i="1">
                            <a:latin typeface="Cambria Math" panose="02040503050406030204" pitchFamily="18" charset="0"/>
                          </a:rPr>
                          <m:t>−2;3</m:t>
                        </m:r>
                      </m:e>
                    </m:d>
                  </m:oMath>
                </a14:m>
                <a:r>
                  <a:rPr lang="vi-VN" sz="3200" dirty="0"/>
                  <a:t> bằng</a:t>
                </a:r>
                <a:endParaRPr lang="en-US" sz="3200" dirty="0"/>
              </a:p>
              <a:p>
                <a:r>
                  <a:rPr lang="en-US" sz="3200" b="1" dirty="0"/>
                  <a:t>	</a:t>
                </a:r>
                <a:r>
                  <a:rPr lang="en-US" sz="3200" b="1" dirty="0">
                    <a:latin typeface="UTM Centur"/>
                  </a:rPr>
                  <a:t>A</a:t>
                </a:r>
                <a:r>
                  <a:rPr lang="vi-VN" sz="3200" b="1" dirty="0">
                    <a:latin typeface="UTM Centur"/>
                  </a:rPr>
                  <a:t>. </a:t>
                </a:r>
                <a14:m>
                  <m:oMath xmlns:m="http://schemas.openxmlformats.org/officeDocument/2006/math">
                    <m:r>
                      <a:rPr lang="vi-VN" sz="3200" b="1" i="1">
                        <a:latin typeface="Cambria Math" panose="02040503050406030204" pitchFamily="18" charset="0"/>
                      </a:rPr>
                      <m:t>𝟏</m:t>
                    </m:r>
                    <m:r>
                      <a:rPr lang="vi-VN" sz="3200" b="1" i="1">
                        <a:latin typeface="Cambria Math" panose="02040503050406030204" pitchFamily="18" charset="0"/>
                      </a:rPr>
                      <m:t>.</m:t>
                    </m:r>
                  </m:oMath>
                </a14:m>
                <a:r>
                  <a:rPr lang="vi-VN" sz="3200" dirty="0"/>
                  <a:t>	</a:t>
                </a:r>
                <a:r>
                  <a:rPr lang="en-US" sz="3200" dirty="0" smtClean="0"/>
                  <a:t>             </a:t>
                </a:r>
                <a:r>
                  <a:rPr lang="vi-VN" sz="3200" b="1" dirty="0" smtClean="0"/>
                  <a:t>B</a:t>
                </a:r>
                <a:r>
                  <a:rPr lang="vi-VN" sz="3200" b="1" dirty="0"/>
                  <a:t>. </a:t>
                </a:r>
                <a14:m>
                  <m:oMath xmlns:m="http://schemas.openxmlformats.org/officeDocument/2006/math">
                    <m:r>
                      <a:rPr lang="vi-VN" sz="3200" b="1" i="1">
                        <a:latin typeface="Cambria Math" panose="02040503050406030204" pitchFamily="18" charset="0"/>
                      </a:rPr>
                      <m:t>𝟓</m:t>
                    </m:r>
                    <m:r>
                      <a:rPr lang="vi-VN" sz="3200" b="1" i="1">
                        <a:latin typeface="Cambria Math" panose="02040503050406030204" pitchFamily="18" charset="0"/>
                      </a:rPr>
                      <m:t>.</m:t>
                    </m:r>
                  </m:oMath>
                </a14:m>
                <a:r>
                  <a:rPr lang="vi-VN" sz="3200" dirty="0"/>
                  <a:t>	</a:t>
                </a:r>
                <a:r>
                  <a:rPr lang="en-US" sz="3200" dirty="0" smtClean="0"/>
                  <a:t>       </a:t>
                </a:r>
                <a:r>
                  <a:rPr lang="en-US" sz="3200" b="1" dirty="0" smtClean="0">
                    <a:latin typeface="UTM Centur"/>
                  </a:rPr>
                  <a:t>C</a:t>
                </a:r>
                <a:r>
                  <a:rPr lang="vi-VN" sz="3200" b="1" dirty="0">
                    <a:latin typeface="UTM Centur"/>
                  </a:rPr>
                  <a:t>. </a:t>
                </a:r>
                <a14:m>
                  <m:oMath xmlns:m="http://schemas.openxmlformats.org/officeDocument/2006/math">
                    <m:r>
                      <a:rPr lang="vi-VN" sz="3200" b="1" i="1">
                        <a:latin typeface="Cambria Math" panose="02040503050406030204" pitchFamily="18" charset="0"/>
                      </a:rPr>
                      <m:t>𝟓𝟎</m:t>
                    </m:r>
                    <m:r>
                      <a:rPr lang="vi-VN" sz="3200" b="1" i="1">
                        <a:latin typeface="Cambria Math" panose="02040503050406030204" pitchFamily="18" charset="0"/>
                      </a:rPr>
                      <m:t>.</m:t>
                    </m:r>
                  </m:oMath>
                </a14:m>
                <a:r>
                  <a:rPr lang="en-US" sz="3200" b="1" dirty="0"/>
                  <a:t>	</a:t>
                </a:r>
                <a:r>
                  <a:rPr lang="en-US" sz="3200" b="1" dirty="0" smtClean="0"/>
                  <a:t>                </a:t>
                </a:r>
                <a:r>
                  <a:rPr lang="vi-VN" sz="3200" b="1" dirty="0" smtClean="0"/>
                  <a:t>D</a:t>
                </a:r>
                <a:r>
                  <a:rPr lang="vi-VN" sz="3200" b="1" dirty="0"/>
                  <a:t>. </a:t>
                </a:r>
                <a14:m>
                  <m:oMath xmlns:m="http://schemas.openxmlformats.org/officeDocument/2006/math">
                    <m:r>
                      <a:rPr lang="vi-VN" sz="3200" b="1" i="1">
                        <a:latin typeface="Cambria Math" panose="02040503050406030204" pitchFamily="18" charset="0"/>
                      </a:rPr>
                      <m:t>𝟏𝟐𝟐</m:t>
                    </m:r>
                    <m:r>
                      <a:rPr lang="vi-VN" sz="3200" b="1" i="1">
                        <a:latin typeface="Cambria Math" panose="02040503050406030204" pitchFamily="18" charset="0"/>
                      </a:rPr>
                      <m:t>.</m:t>
                    </m:r>
                  </m:oMath>
                </a14:m>
                <a:endParaRPr lang="en-US" sz="3200" dirty="0"/>
              </a:p>
            </p:txBody>
          </p:sp>
        </mc:Choice>
        <mc:Fallback xmlns="">
          <p:sp>
            <p:nvSpPr>
              <p:cNvPr id="6" name="Rectangle 5"/>
              <p:cNvSpPr>
                <a:spLocks noRot="1" noChangeAspect="1" noMove="1" noResize="1" noEditPoints="1" noAdjustHandles="1" noChangeArrowheads="1" noChangeShapeType="1" noTextEdit="1"/>
              </p:cNvSpPr>
              <p:nvPr/>
            </p:nvSpPr>
            <p:spPr>
              <a:xfrm>
                <a:off x="423082" y="844083"/>
                <a:ext cx="11505062" cy="1580817"/>
              </a:xfrm>
              <a:prstGeom prst="rect">
                <a:avLst/>
              </a:prstGeom>
              <a:blipFill rotWithShape="0">
                <a:blip r:embed="rId2"/>
                <a:stretch>
                  <a:fillRect l="-1324" t="-5769" b="-10000"/>
                </a:stretch>
              </a:blipFill>
            </p:spPr>
            <p:txBody>
              <a:bodyPr/>
              <a:lstStyle/>
              <a:p>
                <a:r>
                  <a:rPr lang="en-US">
                    <a:noFill/>
                  </a:rPr>
                  <a:t> </a:t>
                </a:r>
              </a:p>
            </p:txBody>
          </p:sp>
        </mc:Fallback>
      </mc:AlternateContent>
      <p:sp>
        <p:nvSpPr>
          <p:cNvPr id="9" name="Rectangle 8"/>
          <p:cNvSpPr/>
          <p:nvPr/>
        </p:nvSpPr>
        <p:spPr>
          <a:xfrm>
            <a:off x="5163845" y="2471953"/>
            <a:ext cx="1887055" cy="584775"/>
          </a:xfrm>
          <a:prstGeom prst="rect">
            <a:avLst/>
          </a:prstGeom>
        </p:spPr>
        <p:txBody>
          <a:bodyPr wrap="none">
            <a:spAutoFit/>
          </a:bodyPr>
          <a:lstStyle/>
          <a:p>
            <a:r>
              <a:rPr lang="en-US" sz="3200" b="1" dirty="0" err="1">
                <a:solidFill>
                  <a:srgbClr val="0070C0"/>
                </a:solidFill>
                <a:latin typeface="UTM Centur"/>
                <a:ea typeface="Times New Roman" panose="02020603050405020304" pitchFamily="18" charset="0"/>
                <a:cs typeface="Times New Roman" panose="02020603050405020304" pitchFamily="18" charset="0"/>
              </a:rPr>
              <a:t>Lời</a:t>
            </a:r>
            <a:r>
              <a:rPr lang="en-US" sz="3200" b="1" dirty="0">
                <a:solidFill>
                  <a:srgbClr val="0070C0"/>
                </a:solidFill>
                <a:latin typeface="UTM Centur"/>
                <a:ea typeface="Times New Roman" panose="02020603050405020304" pitchFamily="18" charset="0"/>
                <a:cs typeface="Times New Roman" panose="02020603050405020304" pitchFamily="18" charset="0"/>
              </a:rPr>
              <a:t> </a:t>
            </a:r>
            <a:r>
              <a:rPr lang="en-US" sz="3200" b="1" dirty="0" err="1">
                <a:solidFill>
                  <a:srgbClr val="0070C0"/>
                </a:solidFill>
                <a:latin typeface="UTM Centur"/>
                <a:ea typeface="Times New Roman" panose="02020603050405020304" pitchFamily="18" charset="0"/>
                <a:cs typeface="Times New Roman" panose="02020603050405020304" pitchFamily="18" charset="0"/>
              </a:rPr>
              <a:t>giải</a:t>
            </a:r>
            <a:r>
              <a:rPr lang="en-US" sz="3200" b="1" dirty="0">
                <a:solidFill>
                  <a:srgbClr val="0070C0"/>
                </a:solidFill>
                <a:latin typeface="UTM Centur"/>
                <a:ea typeface="Times New Roman" panose="02020603050405020304" pitchFamily="18" charset="0"/>
                <a:cs typeface="Times New Roman" panose="02020603050405020304" pitchFamily="18" charset="0"/>
              </a:rPr>
              <a:t>. </a:t>
            </a:r>
            <a:endParaRPr lang="en-US" sz="3200" dirty="0">
              <a:solidFill>
                <a:srgbClr val="0070C0"/>
              </a:solidFill>
            </a:endParaRPr>
          </a:p>
        </p:txBody>
      </p:sp>
      <mc:AlternateContent xmlns:mc="http://schemas.openxmlformats.org/markup-compatibility/2006" xmlns:a14="http://schemas.microsoft.com/office/drawing/2010/main">
        <mc:Choice Requires="a14">
          <p:sp>
            <p:nvSpPr>
              <p:cNvPr id="2" name="Rectangle 1"/>
              <p:cNvSpPr/>
              <p:nvPr/>
            </p:nvSpPr>
            <p:spPr>
              <a:xfrm>
                <a:off x="86434" y="2936282"/>
                <a:ext cx="12041875" cy="1369542"/>
              </a:xfrm>
              <a:prstGeom prst="rect">
                <a:avLst/>
              </a:prstGeom>
            </p:spPr>
            <p:txBody>
              <a:bodyPr wrap="square">
                <a:spAutoFit/>
              </a:bodyPr>
              <a:lstStyle/>
              <a:p>
                <a:r>
                  <a:rPr lang="en-US" sz="3200" dirty="0" err="1">
                    <a:latin typeface="UTM Centur"/>
                    <a:ea typeface="Times New Roman" panose="02020603050405020304" pitchFamily="18" charset="0"/>
                    <a:cs typeface="Times New Roman" panose="02020603050405020304" pitchFamily="18" charset="0"/>
                  </a:rPr>
                  <a:t>Đạo</a:t>
                </a:r>
                <a:r>
                  <a:rPr lang="en-US" sz="3200" dirty="0">
                    <a:latin typeface="UTM Centur"/>
                    <a:ea typeface="Times New Roman" panose="02020603050405020304" pitchFamily="18" charset="0"/>
                    <a:cs typeface="Times New Roman" panose="02020603050405020304" pitchFamily="18" charset="0"/>
                  </a:rPr>
                  <a:t> </a:t>
                </a:r>
                <a:r>
                  <a:rPr lang="en-US" sz="3200" dirty="0" err="1">
                    <a:latin typeface="UTM Centur"/>
                    <a:ea typeface="Times New Roman" panose="02020603050405020304" pitchFamily="18" charset="0"/>
                    <a:cs typeface="Times New Roman" panose="02020603050405020304" pitchFamily="18" charset="0"/>
                  </a:rPr>
                  <a:t>hàm</a:t>
                </a:r>
                <a:r>
                  <a:rPr lang="en-US" sz="3200" dirty="0">
                    <a:latin typeface="UTM Centur"/>
                    <a:ea typeface="Times New Roman" panose="02020603050405020304" pitchFamily="18" charset="0"/>
                    <a:cs typeface="Times New Roman" panose="02020603050405020304" pitchFamily="18" charset="0"/>
                  </a:rPr>
                  <a:t>: </a:t>
                </a:r>
                <a14:m>
                  <m:oMath xmlns:m="http://schemas.openxmlformats.org/officeDocument/2006/math">
                    <m:sSup>
                      <m:sSupPr>
                        <m:ctrlPr>
                          <a:rPr lang="en-US" sz="3200" i="1">
                            <a:effectLst/>
                            <a:latin typeface="Cambria Math" panose="02040503050406030204" pitchFamily="18" charset="0"/>
                          </a:rPr>
                        </m:ctrlPr>
                      </m:sSupPr>
                      <m:e>
                        <m:r>
                          <a:rPr lang="vi-VN" sz="3200" i="1">
                            <a:effectLst/>
                            <a:latin typeface="Cambria Math" panose="02040503050406030204" pitchFamily="18" charset="0"/>
                            <a:ea typeface="Times New Roman" panose="02020603050405020304" pitchFamily="18" charset="0"/>
                            <a:cs typeface="Times New Roman" panose="02020603050405020304" pitchFamily="18" charset="0"/>
                          </a:rPr>
                          <m:t>𝑓</m:t>
                        </m:r>
                      </m:e>
                      <m:sup>
                        <m:r>
                          <a:rPr lang="vi-VN" sz="3200" i="1">
                            <a:effectLst/>
                            <a:latin typeface="Cambria Math" panose="02040503050406030204" pitchFamily="18" charset="0"/>
                            <a:ea typeface="Times New Roman" panose="02020603050405020304" pitchFamily="18" charset="0"/>
                            <a:cs typeface="Times New Roman" panose="02020603050405020304" pitchFamily="18" charset="0"/>
                          </a:rPr>
                          <m:t>′</m:t>
                        </m:r>
                      </m:sup>
                    </m:sSup>
                    <m:d>
                      <m:dPr>
                        <m:ctrlPr>
                          <a:rPr lang="en-US" sz="3200" i="1">
                            <a:effectLst/>
                            <a:latin typeface="Cambria Math" panose="02040503050406030204" pitchFamily="18" charset="0"/>
                          </a:rPr>
                        </m:ctrlPr>
                      </m:dPr>
                      <m:e>
                        <m:r>
                          <a:rPr lang="vi-VN" sz="3200" i="1">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vi-VN" sz="3200" i="1">
                        <a:effectLst/>
                        <a:latin typeface="Cambria Math" panose="02040503050406030204" pitchFamily="18" charset="0"/>
                        <a:ea typeface="Times New Roman" panose="02020603050405020304" pitchFamily="18" charset="0"/>
                        <a:cs typeface="Times New Roman" panose="02020603050405020304" pitchFamily="18" charset="0"/>
                      </a:rPr>
                      <m:t>=4</m:t>
                    </m:r>
                    <m:sSup>
                      <m:sSupPr>
                        <m:ctrlPr>
                          <a:rPr lang="en-US" sz="3200" i="1">
                            <a:effectLst/>
                            <a:latin typeface="Cambria Math" panose="02040503050406030204" pitchFamily="18" charset="0"/>
                          </a:rPr>
                        </m:ctrlPr>
                      </m:sSupPr>
                      <m:e>
                        <m:r>
                          <a:rPr lang="vi-VN" sz="32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vi-VN" sz="3200" i="1">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vi-VN" sz="3200" i="1">
                        <a:effectLst/>
                        <a:latin typeface="Cambria Math" panose="02040503050406030204" pitchFamily="18" charset="0"/>
                        <a:ea typeface="Times New Roman" panose="02020603050405020304" pitchFamily="18" charset="0"/>
                        <a:cs typeface="Times New Roman" panose="02020603050405020304" pitchFamily="18" charset="0"/>
                      </a:rPr>
                      <m:t>−8</m:t>
                    </m:r>
                    <m:r>
                      <a:rPr lang="vi-VN" sz="3200" i="1">
                        <a:effectLst/>
                        <a:latin typeface="Cambria Math" panose="02040503050406030204" pitchFamily="18" charset="0"/>
                        <a:ea typeface="Times New Roman" panose="02020603050405020304" pitchFamily="18" charset="0"/>
                        <a:cs typeface="Times New Roman" panose="02020603050405020304" pitchFamily="18" charset="0"/>
                      </a:rPr>
                      <m:t>𝑥</m:t>
                    </m:r>
                    <m:groupChr>
                      <m:groupChrPr>
                        <m:chr m:val="→"/>
                        <m:vertJc m:val="bot"/>
                        <m:ctrlPr>
                          <a:rPr lang="en-US" sz="3200" i="1">
                            <a:effectLst/>
                            <a:latin typeface="Cambria Math" panose="02040503050406030204" pitchFamily="18" charset="0"/>
                          </a:rPr>
                        </m:ctrlPr>
                      </m:groupChrPr>
                      <m:e>
                        <m:r>
                          <a:rPr lang="vi-VN" sz="3200" i="1">
                            <a:effectLst/>
                            <a:latin typeface="Cambria Math" panose="02040503050406030204" pitchFamily="18" charset="0"/>
                            <a:ea typeface="Times New Roman" panose="02020603050405020304" pitchFamily="18" charset="0"/>
                            <a:cs typeface="Times New Roman" panose="02020603050405020304" pitchFamily="18" charset="0"/>
                          </a:rPr>
                          <m:t>  </m:t>
                        </m:r>
                      </m:e>
                    </m:groupChr>
                    <m:sSup>
                      <m:sSupPr>
                        <m:ctrlPr>
                          <a:rPr lang="en-US" sz="3200" i="1">
                            <a:effectLst/>
                            <a:latin typeface="Cambria Math" panose="02040503050406030204" pitchFamily="18" charset="0"/>
                          </a:rPr>
                        </m:ctrlPr>
                      </m:sSupPr>
                      <m:e>
                        <m:r>
                          <a:rPr lang="vi-VN" sz="3200" i="1">
                            <a:effectLst/>
                            <a:latin typeface="Cambria Math" panose="02040503050406030204" pitchFamily="18" charset="0"/>
                            <a:ea typeface="Times New Roman" panose="02020603050405020304" pitchFamily="18" charset="0"/>
                            <a:cs typeface="Times New Roman" panose="02020603050405020304" pitchFamily="18" charset="0"/>
                          </a:rPr>
                          <m:t>𝑓</m:t>
                        </m:r>
                      </m:e>
                      <m:sup>
                        <m:r>
                          <a:rPr lang="vi-VN" sz="3200" i="1">
                            <a:effectLst/>
                            <a:latin typeface="Cambria Math" panose="02040503050406030204" pitchFamily="18" charset="0"/>
                            <a:ea typeface="Times New Roman" panose="02020603050405020304" pitchFamily="18" charset="0"/>
                            <a:cs typeface="Times New Roman" panose="02020603050405020304" pitchFamily="18" charset="0"/>
                          </a:rPr>
                          <m:t>′</m:t>
                        </m:r>
                      </m:sup>
                    </m:sSup>
                    <m:d>
                      <m:dPr>
                        <m:ctrlPr>
                          <a:rPr lang="en-US" sz="3200" i="1">
                            <a:effectLst/>
                            <a:latin typeface="Cambria Math" panose="02040503050406030204" pitchFamily="18" charset="0"/>
                          </a:rPr>
                        </m:ctrlPr>
                      </m:dPr>
                      <m:e>
                        <m:r>
                          <a:rPr lang="vi-VN" sz="3200" i="1">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vi-VN" sz="3200" i="1">
                        <a:effectLst/>
                        <a:latin typeface="Cambria Math" panose="02040503050406030204" pitchFamily="18" charset="0"/>
                        <a:ea typeface="Times New Roman" panose="02020603050405020304" pitchFamily="18" charset="0"/>
                        <a:cs typeface="Times New Roman" panose="02020603050405020304" pitchFamily="18" charset="0"/>
                      </a:rPr>
                      <m:t>=0⇔</m:t>
                    </m:r>
                    <m:d>
                      <m:dPr>
                        <m:begChr m:val="["/>
                        <m:endChr m:val=""/>
                        <m:ctrlPr>
                          <a:rPr lang="en-US" sz="3200" i="1">
                            <a:effectLst/>
                            <a:latin typeface="Cambria Math" panose="02040503050406030204" pitchFamily="18" charset="0"/>
                          </a:rPr>
                        </m:ctrlPr>
                      </m:dPr>
                      <m:e>
                        <m:eqArr>
                          <m:eqArrPr>
                            <m:ctrlPr>
                              <a:rPr lang="en-US" sz="3200" i="1">
                                <a:effectLst/>
                                <a:latin typeface="Cambria Math" panose="02040503050406030204" pitchFamily="18" charset="0"/>
                              </a:rPr>
                            </m:ctrlPr>
                          </m:eqArrPr>
                          <m:e>
                            <m:r>
                              <a:rPr lang="vi-VN" sz="3200" i="1">
                                <a:effectLst/>
                                <a:latin typeface="Cambria Math" panose="02040503050406030204" pitchFamily="18" charset="0"/>
                                <a:ea typeface="Times New Roman" panose="02020603050405020304" pitchFamily="18" charset="0"/>
                                <a:cs typeface="Times New Roman" panose="02020603050405020304" pitchFamily="18" charset="0"/>
                              </a:rPr>
                              <m:t>&amp;</m:t>
                            </m:r>
                            <m:r>
                              <a:rPr lang="vi-VN" sz="32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vi-VN" sz="3200" i="1">
                                <a:effectLst/>
                                <a:latin typeface="Cambria Math" panose="02040503050406030204" pitchFamily="18" charset="0"/>
                                <a:ea typeface="Times New Roman" panose="02020603050405020304" pitchFamily="18" charset="0"/>
                                <a:cs typeface="Times New Roman" panose="02020603050405020304" pitchFamily="18" charset="0"/>
                              </a:rPr>
                              <m:t>=0∈</m:t>
                            </m:r>
                            <m:d>
                              <m:dPr>
                                <m:begChr m:val="["/>
                                <m:endChr m:val="]"/>
                                <m:ctrlPr>
                                  <a:rPr lang="en-US" sz="3200" i="1">
                                    <a:effectLst/>
                                    <a:latin typeface="Cambria Math" panose="02040503050406030204" pitchFamily="18" charset="0"/>
                                  </a:rPr>
                                </m:ctrlPr>
                              </m:dPr>
                              <m:e>
                                <m:r>
                                  <a:rPr lang="vi-VN" sz="3200" i="1">
                                    <a:effectLst/>
                                    <a:latin typeface="Cambria Math" panose="02040503050406030204" pitchFamily="18" charset="0"/>
                                    <a:ea typeface="Times New Roman" panose="02020603050405020304" pitchFamily="18" charset="0"/>
                                    <a:cs typeface="Times New Roman" panose="02020603050405020304" pitchFamily="18" charset="0"/>
                                  </a:rPr>
                                  <m:t>−2;3</m:t>
                                </m:r>
                              </m:e>
                            </m:d>
                          </m:e>
                          <m:e>
                            <m:r>
                              <a:rPr lang="vi-VN" sz="3200" i="1">
                                <a:effectLst/>
                                <a:latin typeface="Cambria Math" panose="02040503050406030204" pitchFamily="18" charset="0"/>
                                <a:ea typeface="Times New Roman" panose="02020603050405020304" pitchFamily="18" charset="0"/>
                                <a:cs typeface="Times New Roman" panose="02020603050405020304" pitchFamily="18" charset="0"/>
                              </a:rPr>
                              <m:t>&amp;</m:t>
                            </m:r>
                            <m:r>
                              <a:rPr lang="vi-VN" sz="32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vi-VN" sz="3200" i="1">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3200" i="1">
                                    <a:effectLst/>
                                    <a:latin typeface="Cambria Math" panose="02040503050406030204" pitchFamily="18" charset="0"/>
                                  </a:rPr>
                                </m:ctrlPr>
                              </m:radPr>
                              <m:deg/>
                              <m:e>
                                <m:r>
                                  <a:rPr lang="vi-VN" sz="3200" i="1">
                                    <a:effectLst/>
                                    <a:latin typeface="Cambria Math" panose="02040503050406030204" pitchFamily="18" charset="0"/>
                                    <a:ea typeface="Times New Roman" panose="02020603050405020304" pitchFamily="18" charset="0"/>
                                    <a:cs typeface="Times New Roman" panose="02020603050405020304" pitchFamily="18" charset="0"/>
                                  </a:rPr>
                                  <m:t>2</m:t>
                                </m:r>
                              </m:e>
                            </m:rad>
                            <m:r>
                              <a:rPr lang="vi-VN" sz="3200" i="1">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US" sz="3200" i="1">
                                    <a:effectLst/>
                                    <a:latin typeface="Cambria Math" panose="02040503050406030204" pitchFamily="18" charset="0"/>
                                  </a:rPr>
                                </m:ctrlPr>
                              </m:dPr>
                              <m:e>
                                <m:r>
                                  <a:rPr lang="vi-VN" sz="3200" i="1">
                                    <a:effectLst/>
                                    <a:latin typeface="Cambria Math" panose="02040503050406030204" pitchFamily="18" charset="0"/>
                                    <a:ea typeface="Times New Roman" panose="02020603050405020304" pitchFamily="18" charset="0"/>
                                    <a:cs typeface="Times New Roman" panose="02020603050405020304" pitchFamily="18" charset="0"/>
                                  </a:rPr>
                                  <m:t>−2;3</m:t>
                                </m:r>
                              </m:e>
                            </m:d>
                          </m:e>
                        </m:eqArr>
                      </m:e>
                    </m:d>
                    <m:r>
                      <a:rPr lang="vi-VN" sz="3200" i="1">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3200" dirty="0">
                  <a:latin typeface="UTM Centur"/>
                </a:endParaRPr>
              </a:p>
            </p:txBody>
          </p:sp>
        </mc:Choice>
        <mc:Fallback xmlns="">
          <p:sp>
            <p:nvSpPr>
              <p:cNvPr id="2" name="Rectangle 1"/>
              <p:cNvSpPr>
                <a:spLocks noRot="1" noChangeAspect="1" noMove="1" noResize="1" noEditPoints="1" noAdjustHandles="1" noChangeArrowheads="1" noChangeShapeType="1" noTextEdit="1"/>
              </p:cNvSpPr>
              <p:nvPr/>
            </p:nvSpPr>
            <p:spPr>
              <a:xfrm>
                <a:off x="86434" y="2936282"/>
                <a:ext cx="12041875" cy="1369542"/>
              </a:xfrm>
              <a:prstGeom prst="rect">
                <a:avLst/>
              </a:prstGeom>
              <a:blipFill rotWithShape="0">
                <a:blip r:embed="rId3"/>
                <a:stretch>
                  <a:fillRect l="-12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31487" y="4176253"/>
                <a:ext cx="7248010" cy="2382640"/>
              </a:xfrm>
              <a:prstGeom prst="rect">
                <a:avLst/>
              </a:prstGeom>
            </p:spPr>
            <p:txBody>
              <a:bodyPr wrap="none">
                <a:spAutoFit/>
              </a:bodyPr>
              <a:lstStyle/>
              <a:p>
                <a:r>
                  <a:rPr lang="vi-VN" sz="3200" dirty="0">
                    <a:latin typeface="UTM Centur"/>
                    <a:ea typeface="Times New Roman" panose="02020603050405020304" pitchFamily="18" charset="0"/>
                    <a:cs typeface="Times New Roman" panose="02020603050405020304" pitchFamily="18" charset="0"/>
                  </a:rPr>
                  <a:t>Ta có </a:t>
                </a:r>
                <a14:m>
                  <m:oMath xmlns:m="http://schemas.openxmlformats.org/officeDocument/2006/math">
                    <m:d>
                      <m:dPr>
                        <m:begChr m:val="{"/>
                        <m:endChr m:val=""/>
                        <m:ctrlPr>
                          <a:rPr lang="en-US" sz="3200" i="1">
                            <a:effectLst/>
                            <a:latin typeface="Cambria Math" panose="02040503050406030204" pitchFamily="18" charset="0"/>
                          </a:rPr>
                        </m:ctrlPr>
                      </m:dPr>
                      <m:e>
                        <m:eqArr>
                          <m:eqArrPr>
                            <m:ctrlPr>
                              <a:rPr lang="en-US" sz="3200" i="1">
                                <a:effectLst/>
                                <a:latin typeface="Cambria Math" panose="02040503050406030204" pitchFamily="18" charset="0"/>
                              </a:rPr>
                            </m:ctrlPr>
                          </m:eqArrPr>
                          <m:e>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&amp;</m:t>
                            </m:r>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en-US" sz="3200" i="1">
                                    <a:effectLst/>
                                    <a:latin typeface="Cambria Math" panose="02040503050406030204" pitchFamily="18" charset="0"/>
                                  </a:rPr>
                                </m:ctrlPr>
                              </m:dPr>
                              <m:e>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0</m:t>
                                </m:r>
                              </m:e>
                            </m:d>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=5</m:t>
                            </m:r>
                          </m:e>
                          <m:e>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&amp;</m:t>
                            </m:r>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en-US" sz="3200" i="1">
                                    <a:effectLst/>
                                    <a:latin typeface="Cambria Math" panose="02040503050406030204" pitchFamily="18" charset="0"/>
                                  </a:rPr>
                                </m:ctrlPr>
                              </m:dPr>
                              <m:e>
                                <m:r>
                                  <a:rPr lang="en-US" sz="3200" i="1">
                                    <a:effectLst/>
                                    <a:latin typeface="Cambria Math" panose="02040503050406030204" pitchFamily="18" charset="0"/>
                                    <a:ea typeface="Times New Roman" panose="02020603050405020304" pitchFamily="18" charset="0"/>
                                  </a:rPr>
                                  <m:t>±</m:t>
                                </m:r>
                                <m:rad>
                                  <m:radPr>
                                    <m:degHide m:val="on"/>
                                    <m:ctrlPr>
                                      <a:rPr lang="en-US" sz="3200" i="1">
                                        <a:effectLst/>
                                        <a:latin typeface="Cambria Math" panose="02040503050406030204" pitchFamily="18" charset="0"/>
                                      </a:rPr>
                                    </m:ctrlPr>
                                  </m:radPr>
                                  <m:deg/>
                                  <m:e>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2</m:t>
                                    </m:r>
                                  </m:e>
                                </m:rad>
                              </m:e>
                            </m:d>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=1</m:t>
                            </m:r>
                          </m:e>
                          <m:e>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&amp;</m:t>
                            </m:r>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en-US" sz="3200" i="1">
                                    <a:effectLst/>
                                    <a:latin typeface="Cambria Math" panose="02040503050406030204" pitchFamily="18" charset="0"/>
                                  </a:rPr>
                                </m:ctrlPr>
                              </m:dPr>
                              <m:e>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2</m:t>
                                </m:r>
                              </m:e>
                            </m:d>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=5</m:t>
                            </m:r>
                          </m:e>
                          <m:e>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&amp;</m:t>
                            </m:r>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en-US" sz="3200" i="1">
                                    <a:effectLst/>
                                    <a:latin typeface="Cambria Math" panose="02040503050406030204" pitchFamily="18" charset="0"/>
                                  </a:rPr>
                                </m:ctrlPr>
                              </m:dPr>
                              <m:e>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3</m:t>
                                </m:r>
                              </m:e>
                            </m:d>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=50</m:t>
                            </m:r>
                          </m:e>
                        </m:eqArr>
                      </m:e>
                    </m:d>
                    <m:groupChr>
                      <m:groupChrPr>
                        <m:chr m:val="→"/>
                        <m:vertJc m:val="bot"/>
                        <m:ctrlPr>
                          <a:rPr lang="en-US" sz="3200" i="1">
                            <a:effectLst/>
                            <a:latin typeface="Cambria Math" panose="02040503050406030204" pitchFamily="18" charset="0"/>
                          </a:rPr>
                        </m:ctrlPr>
                      </m:groupChrPr>
                      <m:e>
                        <m:r>
                          <a:rPr lang="en-US" sz="3200" i="1">
                            <a:effectLst/>
                            <a:latin typeface="Cambria Math" panose="02040503050406030204" pitchFamily="18" charset="0"/>
                            <a:ea typeface="Times New Roman" panose="02020603050405020304" pitchFamily="18" charset="0"/>
                          </a:rPr>
                          <m:t>  </m:t>
                        </m:r>
                      </m:e>
                    </m:groupChr>
                    <m:limLow>
                      <m:limLowPr>
                        <m:ctrlPr>
                          <a:rPr lang="en-US" sz="3200" i="1">
                            <a:effectLst/>
                            <a:latin typeface="Cambria Math" panose="02040503050406030204" pitchFamily="18" charset="0"/>
                          </a:rPr>
                        </m:ctrlPr>
                      </m:limLowPr>
                      <m:e>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𝑚𝑎𝑥</m:t>
                        </m:r>
                      </m:e>
                      <m:lim>
                        <m:d>
                          <m:dPr>
                            <m:begChr m:val="["/>
                            <m:endChr m:val="]"/>
                            <m:ctrlPr>
                              <a:rPr lang="en-US" sz="3200" i="1">
                                <a:effectLst/>
                                <a:latin typeface="Cambria Math" panose="02040503050406030204" pitchFamily="18" charset="0"/>
                              </a:rPr>
                            </m:ctrlPr>
                          </m:dPr>
                          <m:e>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2;3</m:t>
                            </m:r>
                          </m:e>
                        </m:d>
                      </m:lim>
                    </m:limLow>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en-US" sz="3200" i="1">
                            <a:effectLst/>
                            <a:latin typeface="Cambria Math" panose="02040503050406030204" pitchFamily="18" charset="0"/>
                          </a:rPr>
                        </m:ctrlPr>
                      </m:dPr>
                      <m:e>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=50.</m:t>
                    </m:r>
                  </m:oMath>
                </a14:m>
                <a:r>
                  <a:rPr lang="en-US" sz="3200" dirty="0">
                    <a:effectLst/>
                    <a:latin typeface="UTM Centur"/>
                    <a:ea typeface="Times New Roman" panose="02020603050405020304" pitchFamily="18" charset="0"/>
                    <a:cs typeface="Times New Roman" panose="02020603050405020304" pitchFamily="18" charset="0"/>
                  </a:rPr>
                  <a:t> </a:t>
                </a:r>
                <a:endParaRPr lang="en-US" sz="3200" dirty="0"/>
              </a:p>
            </p:txBody>
          </p:sp>
        </mc:Choice>
        <mc:Fallback xmlns="">
          <p:sp>
            <p:nvSpPr>
              <p:cNvPr id="3" name="Rectangle 2"/>
              <p:cNvSpPr>
                <a:spLocks noRot="1" noChangeAspect="1" noMove="1" noResize="1" noEditPoints="1" noAdjustHandles="1" noChangeArrowheads="1" noChangeShapeType="1" noTextEdit="1"/>
              </p:cNvSpPr>
              <p:nvPr/>
            </p:nvSpPr>
            <p:spPr>
              <a:xfrm>
                <a:off x="231487" y="4176253"/>
                <a:ext cx="7248010" cy="2382640"/>
              </a:xfrm>
              <a:prstGeom prst="rect">
                <a:avLst/>
              </a:prstGeom>
              <a:blipFill rotWithShape="0">
                <a:blip r:embed="rId4"/>
                <a:stretch>
                  <a:fillRect l="-2187"/>
                </a:stretch>
              </a:blipFill>
            </p:spPr>
            <p:txBody>
              <a:bodyPr/>
              <a:lstStyle/>
              <a:p>
                <a:r>
                  <a:rPr lang="en-US">
                    <a:noFill/>
                  </a:rPr>
                  <a:t> </a:t>
                </a:r>
              </a:p>
            </p:txBody>
          </p:sp>
        </mc:Fallback>
      </mc:AlternateContent>
      <p:sp>
        <p:nvSpPr>
          <p:cNvPr id="4" name="Rectangle 3"/>
          <p:cNvSpPr/>
          <p:nvPr/>
        </p:nvSpPr>
        <p:spPr>
          <a:xfrm>
            <a:off x="595674" y="2674272"/>
            <a:ext cx="1755609" cy="584775"/>
          </a:xfrm>
          <a:prstGeom prst="rect">
            <a:avLst/>
          </a:prstGeom>
        </p:spPr>
        <p:txBody>
          <a:bodyPr wrap="none">
            <a:spAutoFit/>
          </a:bodyPr>
          <a:lstStyle/>
          <a:p>
            <a:r>
              <a:rPr lang="vi-VN" sz="3200" b="1" dirty="0">
                <a:solidFill>
                  <a:srgbClr val="FF0000"/>
                </a:solidFill>
                <a:latin typeface="UTM Centur"/>
                <a:ea typeface="Times New Roman" panose="02020603050405020304" pitchFamily="18" charset="0"/>
                <a:cs typeface="Times New Roman" panose="02020603050405020304" pitchFamily="18" charset="0"/>
              </a:rPr>
              <a:t>Chọn </a:t>
            </a:r>
            <a:r>
              <a:rPr lang="en-US" sz="3200" b="1" dirty="0">
                <a:solidFill>
                  <a:srgbClr val="FF0000"/>
                </a:solidFill>
                <a:latin typeface="UTM Centur"/>
                <a:ea typeface="Times New Roman" panose="02020603050405020304" pitchFamily="18" charset="0"/>
                <a:cs typeface="Times New Roman" panose="02020603050405020304" pitchFamily="18" charset="0"/>
              </a:rPr>
              <a:t>C</a:t>
            </a:r>
            <a:r>
              <a:rPr lang="vi-VN" sz="3200" b="1" dirty="0">
                <a:solidFill>
                  <a:srgbClr val="FF0000"/>
                </a:solidFill>
                <a:latin typeface="UTM Centur"/>
                <a:ea typeface="Times New Roman" panose="02020603050405020304" pitchFamily="18" charset="0"/>
                <a:cs typeface="Times New Roman" panose="02020603050405020304" pitchFamily="18" charset="0"/>
              </a:rPr>
              <a:t>.</a:t>
            </a:r>
            <a:endParaRPr lang="en-US" sz="3200" dirty="0">
              <a:solidFill>
                <a:srgbClr val="FF0000"/>
              </a:solidFill>
            </a:endParaRPr>
          </a:p>
        </p:txBody>
      </p:sp>
      <p:sp>
        <p:nvSpPr>
          <p:cNvPr id="8" name="TextBox 7"/>
          <p:cNvSpPr txBox="1"/>
          <p:nvPr/>
        </p:nvSpPr>
        <p:spPr>
          <a:xfrm>
            <a:off x="423082" y="178465"/>
            <a:ext cx="7137779" cy="584775"/>
          </a:xfrm>
          <a:prstGeom prst="rect">
            <a:avLst/>
          </a:prstGeom>
          <a:noFill/>
        </p:spPr>
        <p:txBody>
          <a:bodyPr wrap="square" rtlCol="0">
            <a:spAutoFit/>
          </a:bodyPr>
          <a:lstStyle/>
          <a:p>
            <a:r>
              <a:rPr lang="en-US" sz="3200" b="1" dirty="0" err="1" smtClean="0">
                <a:solidFill>
                  <a:srgbClr val="FF0000"/>
                </a:solidFill>
                <a:latin typeface="UTM Centur"/>
              </a:rPr>
              <a:t>Ví</a:t>
            </a:r>
            <a:r>
              <a:rPr lang="en-US" sz="3200" b="1" dirty="0" smtClean="0">
                <a:solidFill>
                  <a:srgbClr val="FF0000"/>
                </a:solidFill>
                <a:latin typeface="UTM Centur"/>
              </a:rPr>
              <a:t> </a:t>
            </a:r>
            <a:r>
              <a:rPr lang="en-US" sz="3200" b="1" dirty="0" err="1" smtClean="0">
                <a:solidFill>
                  <a:srgbClr val="FF0000"/>
                </a:solidFill>
                <a:latin typeface="UTM Centur"/>
              </a:rPr>
              <a:t>dụ</a:t>
            </a:r>
            <a:r>
              <a:rPr lang="en-US" sz="3200" b="1" dirty="0" smtClean="0">
                <a:solidFill>
                  <a:srgbClr val="FF0000"/>
                </a:solidFill>
                <a:latin typeface="UTM Centur"/>
              </a:rPr>
              <a:t> </a:t>
            </a:r>
            <a:r>
              <a:rPr lang="en-US" sz="3200" b="1" smtClean="0">
                <a:solidFill>
                  <a:srgbClr val="FF0000"/>
                </a:solidFill>
                <a:latin typeface="UTM Centur"/>
              </a:rPr>
              <a:t>minh họa</a:t>
            </a:r>
            <a:r>
              <a:rPr lang="vi-VN" sz="3200" b="1" smtClean="0">
                <a:solidFill>
                  <a:srgbClr val="FF0000"/>
                </a:solidFill>
                <a:latin typeface="UTM Centur"/>
              </a:rPr>
              <a:t> (thông hiểu)</a:t>
            </a:r>
            <a:endParaRPr lang="en-US" sz="3200" b="1" dirty="0">
              <a:solidFill>
                <a:srgbClr val="FF0000"/>
              </a:solidFill>
              <a:latin typeface="UTM Centur"/>
            </a:endParaRPr>
          </a:p>
        </p:txBody>
      </p:sp>
    </p:spTree>
    <p:extLst>
      <p:ext uri="{BB962C8B-B14F-4D97-AF65-F5344CB8AC3E}">
        <p14:creationId xmlns:p14="http://schemas.microsoft.com/office/powerpoint/2010/main" val="291004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2" grpId="0"/>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Rectangle 7"/>
              <p:cNvSpPr>
                <a:spLocks noChangeArrowheads="1"/>
              </p:cNvSpPr>
              <p:nvPr/>
            </p:nvSpPr>
            <p:spPr bwMode="auto">
              <a:xfrm>
                <a:off x="453714" y="741357"/>
                <a:ext cx="11232019" cy="175599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87440" tIns="43720" rIns="87440" bIns="43720" numCol="1" anchor="ctr" anchorCtr="0" compatLnSpc="1">
                <a:prstTxWarp prst="textNoShape">
                  <a:avLst/>
                </a:prstTxWarp>
                <a:spAutoFit/>
              </a:bodyPr>
              <a:lstStyle/>
              <a:p>
                <a:pPr defTabSz="874395" eaLnBrk="0" fontAlgn="base" hangingPunct="0">
                  <a:spcBef>
                    <a:spcPct val="0"/>
                  </a:spcBef>
                  <a:spcAft>
                    <a:spcPct val="0"/>
                  </a:spcAft>
                </a:pPr>
                <a:r>
                  <a:rPr lang="en-US" altLang="en-US" sz="306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Ví dụ </a:t>
                </a:r>
                <a:r>
                  <a:rPr lang="en-US" altLang="en-US" sz="3060" b="1"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5(VDT</a:t>
                </a:r>
                <a:r>
                  <a:rPr lang="en-US" altLang="en-US" sz="306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060" dirty="0">
                    <a:solidFill>
                      <a:prstClr val="black"/>
                    </a:solidFill>
                    <a:latin typeface="Times New Roman" panose="02020603050405020304" pitchFamily="18" charset="0"/>
                    <a:cs typeface="Times New Roman" panose="02020603050405020304" pitchFamily="18" charset="0"/>
                  </a:rPr>
                  <a:t>Tìm tất cả các giá trị thực của tham  số </a:t>
                </a:r>
                <a14:m>
                  <m:oMath xmlns:m="http://schemas.openxmlformats.org/officeDocument/2006/math">
                    <m:r>
                      <a:rPr lang="vi-VN" sz="3060" i="1">
                        <a:solidFill>
                          <a:prstClr val="black"/>
                        </a:solidFill>
                        <a:latin typeface="Cambria Math" panose="02040503050406030204" pitchFamily="18" charset="0"/>
                      </a:rPr>
                      <m:t>𝑚</m:t>
                    </m:r>
                  </m:oMath>
                </a14:m>
                <a:r>
                  <a:rPr lang="vi-VN" sz="3060" dirty="0">
                    <a:solidFill>
                      <a:prstClr val="black"/>
                    </a:solidFill>
                    <a:latin typeface="Times New Roman" panose="02020603050405020304" pitchFamily="18" charset="0"/>
                    <a:cs typeface="Times New Roman" panose="02020603050405020304" pitchFamily="18" charset="0"/>
                  </a:rPr>
                  <a:t> để </a:t>
                </a:r>
                <a:r>
                  <a:rPr lang="en-US" sz="3060" dirty="0" err="1">
                    <a:solidFill>
                      <a:prstClr val="black"/>
                    </a:solidFill>
                    <a:latin typeface="Times New Roman" panose="02020603050405020304" pitchFamily="18" charset="0"/>
                    <a:cs typeface="Times New Roman" panose="02020603050405020304" pitchFamily="18" charset="0"/>
                  </a:rPr>
                  <a:t>giá</a:t>
                </a:r>
                <a:r>
                  <a:rPr lang="en-US" sz="3060" dirty="0">
                    <a:solidFill>
                      <a:prstClr val="black"/>
                    </a:solidFill>
                    <a:latin typeface="Times New Roman" panose="02020603050405020304" pitchFamily="18" charset="0"/>
                    <a:cs typeface="Times New Roman" panose="02020603050405020304" pitchFamily="18" charset="0"/>
                  </a:rPr>
                  <a:t> </a:t>
                </a:r>
                <a:r>
                  <a:rPr lang="en-US" sz="3060" dirty="0" err="1">
                    <a:solidFill>
                      <a:prstClr val="black"/>
                    </a:solidFill>
                    <a:latin typeface="Times New Roman" panose="02020603050405020304" pitchFamily="18" charset="0"/>
                    <a:cs typeface="Times New Roman" panose="02020603050405020304" pitchFamily="18" charset="0"/>
                  </a:rPr>
                  <a:t>trị</a:t>
                </a:r>
                <a:r>
                  <a:rPr lang="en-US" sz="3060" dirty="0">
                    <a:solidFill>
                      <a:prstClr val="black"/>
                    </a:solidFill>
                    <a:latin typeface="Times New Roman" panose="02020603050405020304" pitchFamily="18" charset="0"/>
                    <a:cs typeface="Times New Roman" panose="02020603050405020304" pitchFamily="18" charset="0"/>
                  </a:rPr>
                  <a:t> </a:t>
                </a:r>
                <a:r>
                  <a:rPr lang="en-US" sz="3060" dirty="0" err="1">
                    <a:solidFill>
                      <a:prstClr val="black"/>
                    </a:solidFill>
                    <a:latin typeface="Times New Roman" panose="02020603050405020304" pitchFamily="18" charset="0"/>
                    <a:cs typeface="Times New Roman" panose="02020603050405020304" pitchFamily="18" charset="0"/>
                  </a:rPr>
                  <a:t>nhỏ</a:t>
                </a:r>
                <a:r>
                  <a:rPr lang="en-US" sz="3060" dirty="0">
                    <a:solidFill>
                      <a:prstClr val="black"/>
                    </a:solidFill>
                    <a:latin typeface="Times New Roman" panose="02020603050405020304" pitchFamily="18" charset="0"/>
                    <a:cs typeface="Times New Roman" panose="02020603050405020304" pitchFamily="18" charset="0"/>
                  </a:rPr>
                  <a:t> </a:t>
                </a:r>
                <a:r>
                  <a:rPr lang="en-US" sz="3060" dirty="0" err="1">
                    <a:solidFill>
                      <a:prstClr val="black"/>
                    </a:solidFill>
                    <a:latin typeface="Times New Roman" panose="02020603050405020304" pitchFamily="18" charset="0"/>
                    <a:cs typeface="Times New Roman" panose="02020603050405020304" pitchFamily="18" charset="0"/>
                  </a:rPr>
                  <a:t>nhất</a:t>
                </a:r>
                <a:r>
                  <a:rPr lang="en-US" sz="3060" dirty="0">
                    <a:solidFill>
                      <a:prstClr val="black"/>
                    </a:solidFill>
                    <a:latin typeface="Times New Roman" panose="02020603050405020304" pitchFamily="18" charset="0"/>
                    <a:cs typeface="Times New Roman" panose="02020603050405020304" pitchFamily="18" charset="0"/>
                  </a:rPr>
                  <a:t> </a:t>
                </a:r>
                <a:r>
                  <a:rPr lang="en-US" sz="3060" dirty="0" err="1">
                    <a:solidFill>
                      <a:prstClr val="black"/>
                    </a:solidFill>
                    <a:latin typeface="Times New Roman" panose="02020603050405020304" pitchFamily="18" charset="0"/>
                    <a:cs typeface="Times New Roman" panose="02020603050405020304" pitchFamily="18" charset="0"/>
                  </a:rPr>
                  <a:t>của</a:t>
                </a:r>
                <a:r>
                  <a:rPr lang="en-US" sz="3060" dirty="0">
                    <a:solidFill>
                      <a:prstClr val="black"/>
                    </a:solidFill>
                    <a:latin typeface="Times New Roman" panose="02020603050405020304" pitchFamily="18" charset="0"/>
                    <a:cs typeface="Times New Roman" panose="02020603050405020304" pitchFamily="18" charset="0"/>
                  </a:rPr>
                  <a:t> </a:t>
                </a:r>
                <a:r>
                  <a:rPr lang="vi-VN" sz="3060" dirty="0">
                    <a:solidFill>
                      <a:prstClr val="black"/>
                    </a:solidFill>
                    <a:latin typeface="Times New Roman" panose="02020603050405020304" pitchFamily="18" charset="0"/>
                    <a:cs typeface="Times New Roman" panose="02020603050405020304" pitchFamily="18" charset="0"/>
                  </a:rPr>
                  <a:t>hàm số </a:t>
                </a:r>
                <a14:m>
                  <m:oMath xmlns:m="http://schemas.openxmlformats.org/officeDocument/2006/math">
                    <m:r>
                      <a:rPr lang="en-US" sz="3060" i="1">
                        <a:solidFill>
                          <a:prstClr val="black"/>
                        </a:solidFill>
                        <a:latin typeface="Cambria Math" panose="02040503050406030204" pitchFamily="18" charset="0"/>
                      </a:rPr>
                      <m:t>𝑓</m:t>
                    </m:r>
                    <m:r>
                      <a:rPr lang="en-US" sz="3060" i="1">
                        <a:solidFill>
                          <a:prstClr val="black"/>
                        </a:solidFill>
                        <a:latin typeface="Cambria Math" panose="02040503050406030204" pitchFamily="18" charset="0"/>
                      </a:rPr>
                      <m:t>(</m:t>
                    </m:r>
                    <m:r>
                      <a:rPr lang="en-US" sz="3060" i="1">
                        <a:solidFill>
                          <a:prstClr val="black"/>
                        </a:solidFill>
                        <a:latin typeface="Cambria Math" panose="02040503050406030204" pitchFamily="18" charset="0"/>
                      </a:rPr>
                      <m:t>𝑥</m:t>
                    </m:r>
                    <m:r>
                      <a:rPr lang="en-US" sz="3060" i="1">
                        <a:solidFill>
                          <a:prstClr val="black"/>
                        </a:solidFill>
                        <a:latin typeface="Cambria Math" panose="02040503050406030204" pitchFamily="18" charset="0"/>
                      </a:rPr>
                      <m:t>)=</m:t>
                    </m:r>
                    <m:f>
                      <m:fPr>
                        <m:ctrlPr>
                          <a:rPr lang="en-US" sz="3060" i="1">
                            <a:solidFill>
                              <a:prstClr val="black"/>
                            </a:solidFill>
                            <a:latin typeface="Cambria Math" panose="02040503050406030204" pitchFamily="18" charset="0"/>
                          </a:rPr>
                        </m:ctrlPr>
                      </m:fPr>
                      <m:num>
                        <m:r>
                          <a:rPr lang="en-US" sz="3060" i="1">
                            <a:solidFill>
                              <a:prstClr val="black"/>
                            </a:solidFill>
                            <a:latin typeface="Cambria Math" panose="02040503050406030204" pitchFamily="18" charset="0"/>
                          </a:rPr>
                          <m:t>2</m:t>
                        </m:r>
                        <m:r>
                          <a:rPr lang="en-US" sz="3060" i="1">
                            <a:solidFill>
                              <a:prstClr val="black"/>
                            </a:solidFill>
                            <a:latin typeface="Cambria Math" panose="02040503050406030204" pitchFamily="18" charset="0"/>
                          </a:rPr>
                          <m:t>𝑥</m:t>
                        </m:r>
                        <m:r>
                          <a:rPr lang="en-US" sz="3060" i="1">
                            <a:solidFill>
                              <a:prstClr val="black"/>
                            </a:solidFill>
                            <a:latin typeface="Cambria Math" panose="02040503050406030204" pitchFamily="18" charset="0"/>
                          </a:rPr>
                          <m:t>+</m:t>
                        </m:r>
                        <m:r>
                          <a:rPr lang="en-US" sz="3060" i="1">
                            <a:solidFill>
                              <a:prstClr val="black"/>
                            </a:solidFill>
                            <a:latin typeface="Cambria Math" panose="02040503050406030204" pitchFamily="18" charset="0"/>
                          </a:rPr>
                          <m:t>𝑚</m:t>
                        </m:r>
                        <m:r>
                          <a:rPr lang="en-US" sz="3060" i="1">
                            <a:solidFill>
                              <a:prstClr val="black"/>
                            </a:solidFill>
                            <a:latin typeface="Cambria Math" panose="02040503050406030204" pitchFamily="18" charset="0"/>
                          </a:rPr>
                          <m:t>−</m:t>
                        </m:r>
                        <m:r>
                          <a:rPr lang="en-US" sz="3060" i="1">
                            <a:solidFill>
                              <a:prstClr val="black"/>
                            </a:solidFill>
                            <a:latin typeface="Cambria Math" panose="02040503050406030204" pitchFamily="18" charset="0"/>
                          </a:rPr>
                          <m:t>1</m:t>
                        </m:r>
                      </m:num>
                      <m:den>
                        <m:r>
                          <a:rPr lang="vi-VN" sz="3060" i="1">
                            <a:solidFill>
                              <a:prstClr val="black"/>
                            </a:solidFill>
                            <a:latin typeface="Cambria Math" panose="02040503050406030204" pitchFamily="18" charset="0"/>
                          </a:rPr>
                          <m:t>𝑥</m:t>
                        </m:r>
                        <m:r>
                          <a:rPr lang="vi-VN" sz="3060" i="1">
                            <a:solidFill>
                              <a:prstClr val="black"/>
                            </a:solidFill>
                            <a:latin typeface="Cambria Math" panose="02040503050406030204" pitchFamily="18" charset="0"/>
                          </a:rPr>
                          <m:t>+</m:t>
                        </m:r>
                        <m:r>
                          <a:rPr lang="vi-VN" sz="3060" i="1">
                            <a:solidFill>
                              <a:prstClr val="black"/>
                            </a:solidFill>
                            <a:latin typeface="Cambria Math" panose="02040503050406030204" pitchFamily="18" charset="0"/>
                          </a:rPr>
                          <m:t>1</m:t>
                        </m:r>
                      </m:den>
                    </m:f>
                  </m:oMath>
                </a14:m>
                <a:r>
                  <a:rPr lang="vi-VN" sz="3060" dirty="0">
                    <a:solidFill>
                      <a:prstClr val="black"/>
                    </a:solidFill>
                    <a:latin typeface="Times New Roman" panose="02020603050405020304" pitchFamily="18" charset="0"/>
                    <a:cs typeface="Times New Roman" panose="02020603050405020304" pitchFamily="18" charset="0"/>
                  </a:rPr>
                  <a:t> </a:t>
                </a:r>
                <a:r>
                  <a:rPr lang="en-US" sz="3060" dirty="0">
                    <a:solidFill>
                      <a:prstClr val="black"/>
                    </a:solidFill>
                    <a:latin typeface="Times New Roman" panose="02020603050405020304" pitchFamily="18" charset="0"/>
                    <a:cs typeface="Times New Roman" panose="02020603050405020304" pitchFamily="18" charset="0"/>
                  </a:rPr>
                  <a:t> </a:t>
                </a:r>
                <a:r>
                  <a:rPr lang="en-US" sz="3060" dirty="0" err="1">
                    <a:solidFill>
                      <a:prstClr val="black"/>
                    </a:solidFill>
                    <a:latin typeface="Times New Roman" panose="02020603050405020304" pitchFamily="18" charset="0"/>
                    <a:cs typeface="Times New Roman" panose="02020603050405020304" pitchFamily="18" charset="0"/>
                  </a:rPr>
                  <a:t>trên</a:t>
                </a:r>
                <a:r>
                  <a:rPr lang="en-US" sz="3060" dirty="0">
                    <a:solidFill>
                      <a:prstClr val="black"/>
                    </a:solidFill>
                    <a:latin typeface="Times New Roman" panose="02020603050405020304" pitchFamily="18" charset="0"/>
                    <a:cs typeface="Times New Roman" panose="02020603050405020304" pitchFamily="18" charset="0"/>
                  </a:rPr>
                  <a:t> </a:t>
                </a:r>
                <a:r>
                  <a:rPr lang="en-US" sz="3060" dirty="0" err="1">
                    <a:solidFill>
                      <a:prstClr val="black"/>
                    </a:solidFill>
                    <a:latin typeface="Times New Roman" panose="02020603050405020304" pitchFamily="18" charset="0"/>
                    <a:cs typeface="Times New Roman" panose="02020603050405020304" pitchFamily="18" charset="0"/>
                  </a:rPr>
                  <a:t>đoạn</a:t>
                </a:r>
                <a:r>
                  <a:rPr lang="en-US" sz="306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3060" i="1">
                            <a:solidFill>
                              <a:prstClr val="black"/>
                            </a:solidFill>
                            <a:latin typeface="Cambria Math" panose="02040503050406030204" pitchFamily="18" charset="0"/>
                            <a:cs typeface="Times New Roman" panose="02020603050405020304" pitchFamily="18" charset="0"/>
                          </a:rPr>
                        </m:ctrlPr>
                      </m:dPr>
                      <m:e>
                        <m:r>
                          <a:rPr lang="en-US" sz="3060" i="1">
                            <a:solidFill>
                              <a:prstClr val="black"/>
                            </a:solidFill>
                            <a:latin typeface="Cambria Math" panose="02040503050406030204" pitchFamily="18" charset="0"/>
                            <a:cs typeface="Times New Roman" panose="02020603050405020304" pitchFamily="18" charset="0"/>
                          </a:rPr>
                          <m:t>1</m:t>
                        </m:r>
                        <m:r>
                          <a:rPr lang="en-US" sz="3060" i="1">
                            <a:solidFill>
                              <a:prstClr val="black"/>
                            </a:solidFill>
                            <a:latin typeface="Cambria Math" panose="02040503050406030204" pitchFamily="18" charset="0"/>
                            <a:cs typeface="Times New Roman" panose="02020603050405020304" pitchFamily="18" charset="0"/>
                          </a:rPr>
                          <m:t> ;</m:t>
                        </m:r>
                        <m:r>
                          <a:rPr lang="en-US" sz="3060" i="1">
                            <a:solidFill>
                              <a:prstClr val="black"/>
                            </a:solidFill>
                            <a:latin typeface="Cambria Math" panose="02040503050406030204" pitchFamily="18" charset="0"/>
                            <a:cs typeface="Times New Roman" panose="02020603050405020304" pitchFamily="18" charset="0"/>
                          </a:rPr>
                          <m:t>2</m:t>
                        </m:r>
                      </m:e>
                    </m:d>
                  </m:oMath>
                </a14:m>
                <a:r>
                  <a:rPr lang="en-US" sz="3060" dirty="0">
                    <a:solidFill>
                      <a:prstClr val="black"/>
                    </a:solidFill>
                    <a:latin typeface="Times New Roman" panose="02020603050405020304" pitchFamily="18" charset="0"/>
                    <a:cs typeface="Times New Roman" panose="02020603050405020304" pitchFamily="18" charset="0"/>
                  </a:rPr>
                  <a:t> </a:t>
                </a:r>
                <a:r>
                  <a:rPr lang="en-US" sz="3060" dirty="0" err="1">
                    <a:solidFill>
                      <a:prstClr val="black"/>
                    </a:solidFill>
                    <a:latin typeface="Times New Roman" panose="02020603050405020304" pitchFamily="18" charset="0"/>
                    <a:cs typeface="Times New Roman" panose="02020603050405020304" pitchFamily="18" charset="0"/>
                  </a:rPr>
                  <a:t>bằng</a:t>
                </a:r>
                <a:r>
                  <a:rPr lang="en-US" sz="3060" dirty="0">
                    <a:solidFill>
                      <a:prstClr val="black"/>
                    </a:solidFill>
                    <a:latin typeface="Times New Roman" panose="02020603050405020304" pitchFamily="18" charset="0"/>
                    <a:cs typeface="Times New Roman" panose="02020603050405020304" pitchFamily="18" charset="0"/>
                  </a:rPr>
                  <a:t> 1</a:t>
                </a:r>
                <a:r>
                  <a:rPr lang="en-US" sz="3060">
                    <a:solidFill>
                      <a:prstClr val="black"/>
                    </a:solidFill>
                    <a:latin typeface="Times New Roman" panose="02020603050405020304" pitchFamily="18" charset="0"/>
                    <a:cs typeface="Times New Roman" panose="02020603050405020304" pitchFamily="18" charset="0"/>
                  </a:rPr>
                  <a:t>. </a:t>
                </a:r>
                <a:endParaRPr lang="vi-VN" sz="3060" smtClean="0">
                  <a:solidFill>
                    <a:prstClr val="black"/>
                  </a:solidFill>
                  <a:latin typeface="Times New Roman" panose="02020603050405020304" pitchFamily="18" charset="0"/>
                  <a:cs typeface="Times New Roman" panose="02020603050405020304" pitchFamily="18" charset="0"/>
                </a:endParaRPr>
              </a:p>
              <a:p>
                <a:pPr defTabSz="874395" eaLnBrk="0" fontAlgn="base" hangingPunct="0">
                  <a:spcBef>
                    <a:spcPct val="0"/>
                  </a:spcBef>
                  <a:spcAft>
                    <a:spcPct val="0"/>
                  </a:spcAft>
                </a:pPr>
                <a:r>
                  <a:rPr lang="en-US" sz="3060" b="1"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306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a:t>
                </a:r>
                <a14:m>
                  <m:oMath xmlns:m="http://schemas.openxmlformats.org/officeDocument/2006/math">
                    <m:r>
                      <m:rPr>
                        <m:nor/>
                      </m:rPr>
                      <a:rPr lang="vi-VN" sz="3060">
                        <a:solidFill>
                          <a:srgbClr val="4472C4"/>
                        </a:solidFill>
                        <a:latin typeface="Times New Roman" panose="02020603050405020304" pitchFamily="18" charset="0"/>
                        <a:cs typeface="Times New Roman" panose="02020603050405020304" pitchFamily="18" charset="0"/>
                      </a:rPr>
                      <m:t> </m:t>
                    </m:r>
                    <m:r>
                      <a:rPr lang="en-US" sz="3060" i="1">
                        <a:solidFill>
                          <a:prstClr val="black"/>
                        </a:solidFill>
                        <a:latin typeface="Cambria Math" panose="02040503050406030204" pitchFamily="18" charset="0"/>
                      </a:rPr>
                      <m:t>𝑚</m:t>
                    </m:r>
                    <m:r>
                      <a:rPr lang="en-US" sz="3060" i="1">
                        <a:solidFill>
                          <a:prstClr val="black"/>
                        </a:solidFill>
                        <a:latin typeface="Cambria Math" panose="02040503050406030204" pitchFamily="18" charset="0"/>
                      </a:rPr>
                      <m:t>=</m:t>
                    </m:r>
                    <m:r>
                      <a:rPr lang="en-US" sz="3060" i="1">
                        <a:solidFill>
                          <a:prstClr val="black"/>
                        </a:solidFill>
                        <a:latin typeface="Cambria Math" panose="02040503050406030204" pitchFamily="18" charset="0"/>
                      </a:rPr>
                      <m:t>1</m:t>
                    </m:r>
                    <m:r>
                      <m:rPr>
                        <m:nor/>
                      </m:rPr>
                      <a:rPr lang="en-US" sz="3060">
                        <a:solidFill>
                          <a:prstClr val="black"/>
                        </a:solidFill>
                        <a:latin typeface="Times New Roman" panose="02020603050405020304" pitchFamily="18" charset="0"/>
                        <a:cs typeface="Times New Roman" panose="02020603050405020304" pitchFamily="18" charset="0"/>
                      </a:rPr>
                      <m:t>.</m:t>
                    </m:r>
                    <m:r>
                      <m:rPr>
                        <m:nor/>
                      </m:rPr>
                      <a:rPr lang="vi-VN" sz="3060">
                        <a:solidFill>
                          <a:prstClr val="black"/>
                        </a:solidFill>
                        <a:latin typeface="Times New Roman" panose="02020603050405020304" pitchFamily="18" charset="0"/>
                        <a:cs typeface="Times New Roman" panose="02020603050405020304" pitchFamily="18" charset="0"/>
                      </a:rPr>
                      <m:t>	</m:t>
                    </m:r>
                    <m:r>
                      <m:rPr>
                        <m:nor/>
                      </m:rPr>
                      <a:rPr lang="en-US" sz="3060">
                        <a:solidFill>
                          <a:prstClr val="black"/>
                        </a:solidFill>
                        <a:latin typeface="Times New Roman" panose="02020603050405020304" pitchFamily="18" charset="0"/>
                        <a:cs typeface="Times New Roman" panose="02020603050405020304" pitchFamily="18" charset="0"/>
                      </a:rPr>
                      <m:t>       </m:t>
                    </m:r>
                    <m:r>
                      <m:rPr>
                        <m:nor/>
                      </m:rPr>
                      <a:rPr lang="en-US" sz="3060">
                        <a:solidFill>
                          <a:srgbClr val="4472C4"/>
                        </a:solidFill>
                        <a:latin typeface="Times New Roman" panose="02020603050405020304" pitchFamily="18" charset="0"/>
                        <a:cs typeface="Times New Roman" panose="02020603050405020304" pitchFamily="18" charset="0"/>
                      </a:rPr>
                      <m:t> </m:t>
                    </m:r>
                    <m:r>
                      <m:rPr>
                        <m:nor/>
                      </m:rPr>
                      <a:rPr lang="vi-VN" sz="3060" b="1">
                        <a:solidFill>
                          <a:srgbClr val="4472C4"/>
                        </a:solidFill>
                        <a:latin typeface="Times New Roman" panose="02020603050405020304" pitchFamily="18" charset="0"/>
                        <a:cs typeface="Times New Roman" panose="02020603050405020304" pitchFamily="18" charset="0"/>
                      </a:rPr>
                      <m:t>B</m:t>
                    </m:r>
                    <m:r>
                      <m:rPr>
                        <m:nor/>
                      </m:rPr>
                      <a:rPr lang="vi-VN" sz="3060" b="1">
                        <a:solidFill>
                          <a:srgbClr val="4472C4"/>
                        </a:solidFill>
                        <a:latin typeface="Times New Roman" panose="02020603050405020304" pitchFamily="18" charset="0"/>
                        <a:cs typeface="Times New Roman" panose="02020603050405020304" pitchFamily="18" charset="0"/>
                      </a:rPr>
                      <m:t>. </m:t>
                    </m:r>
                    <m:r>
                      <a:rPr lang="vi-VN" sz="3060" i="1">
                        <a:solidFill>
                          <a:prstClr val="black"/>
                        </a:solidFill>
                        <a:latin typeface="Cambria Math" panose="02040503050406030204" pitchFamily="18" charset="0"/>
                      </a:rPr>
                      <m:t>𝑚</m:t>
                    </m:r>
                    <m:r>
                      <a:rPr lang="vi-VN" sz="3060" i="1">
                        <a:solidFill>
                          <a:prstClr val="black"/>
                        </a:solidFill>
                        <a:latin typeface="Cambria Math" panose="02040503050406030204" pitchFamily="18" charset="0"/>
                        <a:ea typeface="Cambria Math" panose="02040503050406030204" pitchFamily="18" charset="0"/>
                      </a:rPr>
                      <m:t>∈</m:t>
                    </m:r>
                    <m:d>
                      <m:dPr>
                        <m:begChr m:val="{"/>
                        <m:endChr m:val="}"/>
                        <m:ctrlPr>
                          <a:rPr lang="vi-VN" sz="3060" i="1">
                            <a:solidFill>
                              <a:prstClr val="black"/>
                            </a:solidFill>
                            <a:latin typeface="Cambria Math" panose="02040503050406030204" pitchFamily="18" charset="0"/>
                            <a:ea typeface="Cambria Math" panose="02040503050406030204" pitchFamily="18" charset="0"/>
                          </a:rPr>
                        </m:ctrlPr>
                      </m:dPr>
                      <m:e>
                        <m:r>
                          <a:rPr lang="en-US" sz="3060" i="1">
                            <a:solidFill>
                              <a:prstClr val="black"/>
                            </a:solidFill>
                            <a:latin typeface="Cambria Math" panose="02040503050406030204" pitchFamily="18" charset="0"/>
                            <a:ea typeface="Cambria Math" panose="02040503050406030204" pitchFamily="18" charset="0"/>
                          </a:rPr>
                          <m:t>0</m:t>
                        </m:r>
                        <m:r>
                          <a:rPr lang="en-US" sz="3060" i="1">
                            <a:solidFill>
                              <a:prstClr val="black"/>
                            </a:solidFill>
                            <a:latin typeface="Cambria Math" panose="02040503050406030204" pitchFamily="18" charset="0"/>
                            <a:ea typeface="Cambria Math" panose="02040503050406030204" pitchFamily="18" charset="0"/>
                          </a:rPr>
                          <m:t>;</m:t>
                        </m:r>
                        <m:r>
                          <a:rPr lang="en-US" sz="3060" i="1">
                            <a:solidFill>
                              <a:prstClr val="black"/>
                            </a:solidFill>
                            <a:latin typeface="Cambria Math" panose="02040503050406030204" pitchFamily="18" charset="0"/>
                            <a:ea typeface="Cambria Math" panose="02040503050406030204" pitchFamily="18" charset="0"/>
                          </a:rPr>
                          <m:t>1</m:t>
                        </m:r>
                      </m:e>
                    </m:d>
                    <m:r>
                      <m:rPr>
                        <m:nor/>
                      </m:rPr>
                      <a:rPr lang="en-US" sz="3060">
                        <a:solidFill>
                          <a:prstClr val="black"/>
                        </a:solidFill>
                        <a:latin typeface="Times New Roman" panose="02020603050405020304" pitchFamily="18" charset="0"/>
                        <a:cs typeface="Times New Roman" panose="02020603050405020304" pitchFamily="18" charset="0"/>
                      </a:rPr>
                      <m:t>.</m:t>
                    </m:r>
                    <m:r>
                      <m:rPr>
                        <m:nor/>
                      </m:rPr>
                      <a:rPr lang="vi-VN" sz="3060">
                        <a:solidFill>
                          <a:prstClr val="black"/>
                        </a:solidFill>
                        <a:latin typeface="Times New Roman" panose="02020603050405020304" pitchFamily="18" charset="0"/>
                        <a:cs typeface="Times New Roman" panose="02020603050405020304" pitchFamily="18" charset="0"/>
                      </a:rPr>
                      <m:t>	</m:t>
                    </m:r>
                    <m:r>
                      <m:rPr>
                        <m:nor/>
                      </m:rPr>
                      <a:rPr lang="en-US" sz="3060">
                        <a:solidFill>
                          <a:prstClr val="black"/>
                        </a:solidFill>
                        <a:latin typeface="Times New Roman" panose="02020603050405020304" pitchFamily="18" charset="0"/>
                        <a:cs typeface="Times New Roman" panose="02020603050405020304" pitchFamily="18" charset="0"/>
                      </a:rPr>
                      <m:t>        </m:t>
                    </m:r>
                    <m:r>
                      <m:rPr>
                        <m:nor/>
                      </m:rPr>
                      <a:rPr lang="en-US" sz="3060" b="1">
                        <a:solidFill>
                          <a:prstClr val="black"/>
                        </a:solidFill>
                        <a:latin typeface="Times New Roman" panose="02020603050405020304" pitchFamily="18" charset="0"/>
                        <a:cs typeface="Times New Roman" panose="02020603050405020304" pitchFamily="18" charset="0"/>
                      </a:rPr>
                      <m:t> </m:t>
                    </m:r>
                    <m:r>
                      <m:rPr>
                        <m:nor/>
                      </m:rPr>
                      <a:rPr lang="vi-VN" sz="3060" b="1">
                        <a:solidFill>
                          <a:srgbClr val="4472C4"/>
                        </a:solidFill>
                        <a:latin typeface="Times New Roman" panose="02020603050405020304" pitchFamily="18" charset="0"/>
                        <a:cs typeface="Times New Roman" panose="02020603050405020304" pitchFamily="18" charset="0"/>
                      </a:rPr>
                      <m:t>C</m:t>
                    </m:r>
                    <m:r>
                      <m:rPr>
                        <m:nor/>
                      </m:rPr>
                      <a:rPr lang="vi-VN" sz="3060" b="1">
                        <a:solidFill>
                          <a:srgbClr val="4472C4"/>
                        </a:solidFill>
                        <a:latin typeface="Times New Roman" panose="02020603050405020304" pitchFamily="18" charset="0"/>
                        <a:cs typeface="Times New Roman" panose="02020603050405020304" pitchFamily="18" charset="0"/>
                      </a:rPr>
                      <m:t>. </m:t>
                    </m:r>
                    <m:r>
                      <a:rPr lang="en-US" sz="3060" i="1">
                        <a:solidFill>
                          <a:prstClr val="black"/>
                        </a:solidFill>
                        <a:latin typeface="Cambria Math" panose="02040503050406030204" pitchFamily="18" charset="0"/>
                      </a:rPr>
                      <m:t>𝑚</m:t>
                    </m:r>
                    <m:r>
                      <a:rPr lang="en-US" sz="3060" i="1">
                        <a:solidFill>
                          <a:prstClr val="black"/>
                        </a:solidFill>
                        <a:latin typeface="Cambria Math" panose="02040503050406030204" pitchFamily="18" charset="0"/>
                      </a:rPr>
                      <m:t>=</m:t>
                    </m:r>
                    <m:r>
                      <a:rPr lang="en-US" sz="3060" i="1">
                        <a:solidFill>
                          <a:prstClr val="black"/>
                        </a:solidFill>
                        <a:latin typeface="Cambria Math" panose="02040503050406030204" pitchFamily="18" charset="0"/>
                      </a:rPr>
                      <m:t>0</m:t>
                    </m:r>
                    <m:r>
                      <m:rPr>
                        <m:nor/>
                      </m:rPr>
                      <a:rPr lang="en-US" sz="3060">
                        <a:solidFill>
                          <a:prstClr val="black"/>
                        </a:solidFill>
                        <a:latin typeface="Times New Roman" panose="02020603050405020304" pitchFamily="18" charset="0"/>
                        <a:cs typeface="Times New Roman" panose="02020603050405020304" pitchFamily="18" charset="0"/>
                      </a:rPr>
                      <m:t>.</m:t>
                    </m:r>
                    <m:r>
                      <m:rPr>
                        <m:nor/>
                      </m:rPr>
                      <a:rPr lang="vi-VN" sz="3060">
                        <a:solidFill>
                          <a:prstClr val="black"/>
                        </a:solidFill>
                        <a:latin typeface="Times New Roman" panose="02020603050405020304" pitchFamily="18" charset="0"/>
                        <a:cs typeface="Times New Roman" panose="02020603050405020304" pitchFamily="18" charset="0"/>
                      </a:rPr>
                      <m:t>	</m:t>
                    </m:r>
                    <m:r>
                      <m:rPr>
                        <m:nor/>
                      </m:rPr>
                      <a:rPr lang="en-US" sz="3060" b="1">
                        <a:solidFill>
                          <a:prstClr val="black"/>
                        </a:solidFill>
                        <a:latin typeface="Times New Roman" panose="02020603050405020304" pitchFamily="18" charset="0"/>
                        <a:cs typeface="Times New Roman" panose="02020603050405020304" pitchFamily="18" charset="0"/>
                      </a:rPr>
                      <m:t>           </m:t>
                    </m:r>
                    <m:r>
                      <m:rPr>
                        <m:nor/>
                      </m:rPr>
                      <a:rPr lang="vi-VN" sz="3060" b="1">
                        <a:solidFill>
                          <a:srgbClr val="4472C4"/>
                        </a:solidFill>
                        <a:latin typeface="Times New Roman" panose="02020603050405020304" pitchFamily="18" charset="0"/>
                        <a:cs typeface="Times New Roman" panose="02020603050405020304" pitchFamily="18" charset="0"/>
                      </a:rPr>
                      <m:t>D</m:t>
                    </m:r>
                    <m:r>
                      <m:rPr>
                        <m:nor/>
                      </m:rPr>
                      <a:rPr lang="vi-VN" sz="3060" b="1">
                        <a:solidFill>
                          <a:srgbClr val="4472C4"/>
                        </a:solidFill>
                        <a:latin typeface="Times New Roman" panose="02020603050405020304" pitchFamily="18" charset="0"/>
                        <a:cs typeface="Times New Roman" panose="02020603050405020304" pitchFamily="18" charset="0"/>
                      </a:rPr>
                      <m:t>. </m:t>
                    </m:r>
                    <m:r>
                      <a:rPr lang="en-US" sz="3060" i="1">
                        <a:solidFill>
                          <a:prstClr val="black"/>
                        </a:solidFill>
                        <a:latin typeface="Cambria Math" panose="02040503050406030204" pitchFamily="18" charset="0"/>
                      </a:rPr>
                      <m:t>𝑚</m:t>
                    </m:r>
                    <m:r>
                      <a:rPr lang="en-US" sz="3060" i="1">
                        <a:solidFill>
                          <a:prstClr val="black"/>
                        </a:solidFill>
                        <a:latin typeface="Cambria Math" panose="02040503050406030204" pitchFamily="18" charset="0"/>
                      </a:rPr>
                      <m:t>&gt;</m:t>
                    </m:r>
                    <m:r>
                      <a:rPr lang="en-US" sz="3060" i="1">
                        <a:solidFill>
                          <a:prstClr val="black"/>
                        </a:solidFill>
                        <a:latin typeface="Cambria Math" panose="02040503050406030204" pitchFamily="18" charset="0"/>
                      </a:rPr>
                      <m:t>3</m:t>
                    </m:r>
                    <m:r>
                      <m:rPr>
                        <m:nor/>
                      </m:rPr>
                      <a:rPr lang="en-US" sz="3060">
                        <a:solidFill>
                          <a:prstClr val="black"/>
                        </a:solidFill>
                        <a:latin typeface="Times New Roman" panose="02020603050405020304" pitchFamily="18" charset="0"/>
                        <a:cs typeface="Times New Roman" panose="02020603050405020304" pitchFamily="18" charset="0"/>
                      </a:rPr>
                      <m:t>.</m:t>
                    </m:r>
                  </m:oMath>
                </a14:m>
                <a:endParaRPr lang="en-US" sz="306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9" name="Rectangle 7"/>
              <p:cNvSpPr>
                <a:spLocks noRot="1" noChangeAspect="1" noMove="1" noResize="1" noEditPoints="1" noAdjustHandles="1" noChangeArrowheads="1" noChangeShapeType="1" noTextEdit="1"/>
              </p:cNvSpPr>
              <p:nvPr/>
            </p:nvSpPr>
            <p:spPr bwMode="auto">
              <a:xfrm>
                <a:off x="453714" y="741357"/>
                <a:ext cx="11232019" cy="1755995"/>
              </a:xfrm>
              <a:prstGeom prst="rect">
                <a:avLst/>
              </a:prstGeom>
              <a:blipFill rotWithShape="0">
                <a:blip r:embed="rId2"/>
                <a:stretch>
                  <a:fillRect l="-1302" t="-4167" b="-1041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6" name="TextBox 15"/>
          <p:cNvSpPr txBox="1"/>
          <p:nvPr/>
        </p:nvSpPr>
        <p:spPr>
          <a:xfrm>
            <a:off x="437788" y="1"/>
            <a:ext cx="5631936" cy="461665"/>
          </a:xfrm>
          <a:prstGeom prst="rect">
            <a:avLst/>
          </a:prstGeom>
          <a:noFill/>
        </p:spPr>
        <p:txBody>
          <a:bodyPr wrap="square" rtlCol="0">
            <a:spAutoFit/>
          </a:bodyPr>
          <a:lstStyle/>
          <a:p>
            <a:pPr defTabSz="874395"/>
            <a:r>
              <a:rPr lang="en-US" sz="2400" b="1" dirty="0">
                <a:solidFill>
                  <a:srgbClr val="FF0000"/>
                </a:solidFill>
                <a:latin typeface="Times New Roman" panose="02020603050405020304" pitchFamily="18" charset="0"/>
                <a:cs typeface="Times New Roman" panose="02020603050405020304" pitchFamily="18" charset="0"/>
              </a:rPr>
              <a:t>VÍ DỤ </a:t>
            </a:r>
            <a:r>
              <a:rPr lang="en-US" sz="2400" b="1">
                <a:solidFill>
                  <a:srgbClr val="FF0000"/>
                </a:solidFill>
                <a:latin typeface="Times New Roman" panose="02020603050405020304" pitchFamily="18" charset="0"/>
                <a:cs typeface="Times New Roman" panose="02020603050405020304" pitchFamily="18" charset="0"/>
              </a:rPr>
              <a:t>MINH </a:t>
            </a:r>
            <a:r>
              <a:rPr lang="en-US" sz="2400" b="1" smtClean="0">
                <a:solidFill>
                  <a:srgbClr val="FF0000"/>
                </a:solidFill>
                <a:latin typeface="Times New Roman" panose="02020603050405020304" pitchFamily="18" charset="0"/>
                <a:cs typeface="Times New Roman" panose="02020603050405020304" pitchFamily="18" charset="0"/>
              </a:rPr>
              <a:t>HỌA</a:t>
            </a:r>
            <a:r>
              <a:rPr lang="vi-VN" sz="2400" b="1" smtClean="0">
                <a:solidFill>
                  <a:srgbClr val="FF0000"/>
                </a:solidFill>
                <a:latin typeface="Times New Roman" panose="02020603050405020304" pitchFamily="18" charset="0"/>
                <a:cs typeface="Times New Roman" panose="02020603050405020304" pitchFamily="18" charset="0"/>
              </a:rPr>
              <a:t> ( VDT) </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4831863" y="2525351"/>
            <a:ext cx="1425389" cy="461665"/>
          </a:xfrm>
          <a:prstGeom prst="rect">
            <a:avLst/>
          </a:prstGeom>
          <a:noFill/>
        </p:spPr>
        <p:txBody>
          <a:bodyPr wrap="square" rtlCol="0">
            <a:spAutoFit/>
          </a:bodyPr>
          <a:lstStyle/>
          <a:p>
            <a:r>
              <a:rPr lang="en-US" sz="2400" b="1" dirty="0" err="1">
                <a:solidFill>
                  <a:schemeClr val="accent5">
                    <a:lumMod val="75000"/>
                  </a:schemeClr>
                </a:solidFill>
                <a:latin typeface="Times New Roman" panose="02020603050405020304" pitchFamily="18" charset="0"/>
                <a:cs typeface="Times New Roman" panose="02020603050405020304" pitchFamily="18" charset="0"/>
              </a:rPr>
              <a:t>Lời</a:t>
            </a:r>
            <a:r>
              <a:rPr lang="en-US" sz="2400" b="1" dirty="0">
                <a:solidFill>
                  <a:schemeClr val="accent5">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5">
                    <a:lumMod val="75000"/>
                  </a:schemeClr>
                </a:solidFill>
                <a:latin typeface="Times New Roman" panose="02020603050405020304" pitchFamily="18" charset="0"/>
                <a:cs typeface="Times New Roman" panose="02020603050405020304" pitchFamily="18" charset="0"/>
              </a:rPr>
              <a:t>giải</a:t>
            </a:r>
            <a:endParaRPr lang="en-US" sz="2400" b="1" dirty="0">
              <a:solidFill>
                <a:schemeClr val="accent5">
                  <a:lumMod val="75000"/>
                </a:schemeClr>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extBox 2"/>
              <p:cNvSpPr txBox="1"/>
              <p:nvPr/>
            </p:nvSpPr>
            <p:spPr>
              <a:xfrm>
                <a:off x="653612" y="3361818"/>
                <a:ext cx="10959353" cy="3370282"/>
              </a:xfrm>
              <a:prstGeom prst="rect">
                <a:avLst/>
              </a:prstGeom>
              <a:noFill/>
            </p:spPr>
            <p:txBody>
              <a:bodyPr wrap="square" rtlCol="0">
                <a:spAutoFit/>
              </a:bodyPr>
              <a:lstStyle/>
              <a:p>
                <a14:m>
                  <m:oMath xmlns:m="http://schemas.openxmlformats.org/officeDocument/2006/math">
                    <m:sSup>
                      <m:sSupPr>
                        <m:ctrlPr>
                          <a:rPr lang="en-US" sz="2400" i="1">
                            <a:latin typeface="Cambria Math" panose="02040503050406030204" pitchFamily="18" charset="0"/>
                            <a:cs typeface="Times New Roman" panose="02020603050405020304" pitchFamily="18" charset="0"/>
                          </a:rPr>
                        </m:ctrlPr>
                      </m:sSupPr>
                      <m:e>
                        <m:r>
                          <a:rPr lang="en-US" sz="2400" i="1">
                            <a:latin typeface="Cambria Math" panose="02040503050406030204" pitchFamily="18" charset="0"/>
                            <a:cs typeface="Times New Roman" panose="02020603050405020304" pitchFamily="18" charset="0"/>
                          </a:rPr>
                          <m:t>𝑓</m:t>
                        </m:r>
                      </m:e>
                      <m:sup>
                        <m:r>
                          <a:rPr lang="en-US" sz="2400" i="1">
                            <a:latin typeface="Cambria Math" panose="02040503050406030204" pitchFamily="18" charset="0"/>
                            <a:cs typeface="Times New Roman" panose="02020603050405020304" pitchFamily="18" charset="0"/>
                          </a:rPr>
                          <m:t>′</m:t>
                        </m:r>
                      </m:sup>
                    </m:sSup>
                    <m:d>
                      <m:dPr>
                        <m:ctrlPr>
                          <a:rPr lang="en-US" sz="2400" i="1">
                            <a:latin typeface="Cambria Math" panose="02040503050406030204" pitchFamily="18" charset="0"/>
                            <a:cs typeface="Times New Roman" panose="02020603050405020304" pitchFamily="18" charset="0"/>
                          </a:rPr>
                        </m:ctrlPr>
                      </m:dPr>
                      <m:e>
                        <m:r>
                          <a:rPr lang="en-US" sz="2400" i="1">
                            <a:latin typeface="Cambria Math" panose="02040503050406030204" pitchFamily="18" charset="0"/>
                            <a:cs typeface="Times New Roman" panose="02020603050405020304" pitchFamily="18" charset="0"/>
                          </a:rPr>
                          <m:t>𝑥</m:t>
                        </m:r>
                      </m:e>
                    </m:d>
                    <m:r>
                      <a:rPr lang="en-US" sz="2400" i="1">
                        <a:latin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400" i="1" dirty="0">
                            <a:latin typeface="Cambria Math" panose="02040503050406030204" pitchFamily="18" charset="0"/>
                            <a:cs typeface="Times New Roman" panose="02020603050405020304" pitchFamily="18" charset="0"/>
                          </a:rPr>
                        </m:ctrlPr>
                      </m:fPr>
                      <m:num>
                        <m:r>
                          <a:rPr lang="en-US" sz="2400" i="1" dirty="0">
                            <a:latin typeface="Cambria Math" panose="02040503050406030204" pitchFamily="18" charset="0"/>
                            <a:cs typeface="Times New Roman" panose="02020603050405020304" pitchFamily="18" charset="0"/>
                          </a:rPr>
                          <m:t>3</m:t>
                        </m:r>
                        <m:r>
                          <a:rPr lang="en-US" sz="2400" i="1" dirty="0">
                            <a:latin typeface="Cambria Math" panose="02040503050406030204" pitchFamily="18" charset="0"/>
                            <a:cs typeface="Times New Roman" panose="02020603050405020304" pitchFamily="18" charset="0"/>
                          </a:rPr>
                          <m:t>−</m:t>
                        </m:r>
                        <m:r>
                          <a:rPr lang="en-US" sz="2400" i="1" dirty="0">
                            <a:latin typeface="Cambria Math" panose="02040503050406030204" pitchFamily="18" charset="0"/>
                            <a:cs typeface="Times New Roman" panose="02020603050405020304" pitchFamily="18" charset="0"/>
                          </a:rPr>
                          <m:t>𝑚</m:t>
                        </m:r>
                      </m:num>
                      <m:den>
                        <m:sSup>
                          <m:sSupPr>
                            <m:ctrlPr>
                              <a:rPr lang="en-US" sz="2400" i="1" dirty="0">
                                <a:latin typeface="Cambria Math" panose="02040503050406030204" pitchFamily="18" charset="0"/>
                                <a:cs typeface="Times New Roman" panose="02020603050405020304" pitchFamily="18" charset="0"/>
                              </a:rPr>
                            </m:ctrlPr>
                          </m:sSupPr>
                          <m:e>
                            <m:r>
                              <a:rPr lang="en-US" sz="2400" i="1" dirty="0">
                                <a:latin typeface="Cambria Math" panose="02040503050406030204" pitchFamily="18" charset="0"/>
                                <a:cs typeface="Times New Roman" panose="02020603050405020304" pitchFamily="18" charset="0"/>
                              </a:rPr>
                              <m:t>(</m:t>
                            </m:r>
                            <m:r>
                              <a:rPr lang="en-US" sz="2400" i="1" dirty="0">
                                <a:latin typeface="Cambria Math" panose="02040503050406030204" pitchFamily="18" charset="0"/>
                                <a:cs typeface="Times New Roman" panose="02020603050405020304" pitchFamily="18" charset="0"/>
                              </a:rPr>
                              <m:t>𝑥</m:t>
                            </m:r>
                            <m:r>
                              <a:rPr lang="en-US" sz="2400" i="1" dirty="0">
                                <a:latin typeface="Cambria Math" panose="02040503050406030204" pitchFamily="18" charset="0"/>
                                <a:cs typeface="Times New Roman" panose="02020603050405020304" pitchFamily="18" charset="0"/>
                              </a:rPr>
                              <m:t>+</m:t>
                            </m:r>
                            <m:r>
                              <a:rPr lang="en-US" sz="2400" i="1" dirty="0">
                                <a:latin typeface="Cambria Math" panose="02040503050406030204" pitchFamily="18" charset="0"/>
                                <a:cs typeface="Times New Roman" panose="02020603050405020304" pitchFamily="18" charset="0"/>
                              </a:rPr>
                              <m:t>1</m:t>
                            </m:r>
                            <m:r>
                              <a:rPr lang="en-US" sz="2400" i="1" dirty="0">
                                <a:latin typeface="Cambria Math" panose="02040503050406030204" pitchFamily="18" charset="0"/>
                                <a:cs typeface="Times New Roman" panose="02020603050405020304" pitchFamily="18" charset="0"/>
                              </a:rPr>
                              <m:t>)</m:t>
                            </m:r>
                          </m:e>
                          <m:sup>
                            <m:r>
                              <a:rPr lang="en-US" sz="2400" i="1" dirty="0">
                                <a:latin typeface="Cambria Math" panose="02040503050406030204" pitchFamily="18" charset="0"/>
                                <a:cs typeface="Times New Roman" panose="02020603050405020304" pitchFamily="18" charset="0"/>
                              </a:rPr>
                              <m:t>2</m:t>
                            </m:r>
                          </m:sup>
                        </m:sSup>
                      </m:den>
                    </m:f>
                  </m:oMath>
                </a14:m>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N</a:t>
                </a:r>
                <a14:m>
                  <m:oMath xmlns:m="http://schemas.openxmlformats.org/officeDocument/2006/math">
                    <m:r>
                      <a:rPr lang="en-US" sz="2400">
                        <a:latin typeface="Cambria Math" panose="02040503050406030204" pitchFamily="18" charset="0"/>
                        <a:cs typeface="Times New Roman" panose="02020603050405020304" pitchFamily="18" charset="0"/>
                      </a:rPr>
                      <m:t>ế</m:t>
                    </m:r>
                    <m:r>
                      <m:rPr>
                        <m:sty m:val="p"/>
                      </m:rPr>
                      <a:rPr lang="en-US" sz="2400">
                        <a:latin typeface="Cambria Math" panose="02040503050406030204" pitchFamily="18" charset="0"/>
                        <a:cs typeface="Times New Roman" panose="02020603050405020304" pitchFamily="18" charset="0"/>
                      </a:rPr>
                      <m:t>u</m:t>
                    </m:r>
                    <m:r>
                      <a:rPr lang="en-US" sz="2400">
                        <a:latin typeface="Cambria Math" panose="02040503050406030204" pitchFamily="18" charset="0"/>
                        <a:cs typeface="Times New Roman" panose="02020603050405020304" pitchFamily="18" charset="0"/>
                      </a:rPr>
                      <m:t>  </m:t>
                    </m:r>
                    <m:r>
                      <m:rPr>
                        <m:sty m:val="p"/>
                      </m:rPr>
                      <a:rPr lang="en-US" sz="2400">
                        <a:latin typeface="Cambria Math" panose="02040503050406030204" pitchFamily="18" charset="0"/>
                        <a:cs typeface="Times New Roman" panose="02020603050405020304" pitchFamily="18" charset="0"/>
                      </a:rPr>
                      <m:t>m</m:t>
                    </m:r>
                    <m:r>
                      <a:rPr lang="en-US" sz="2400">
                        <a:latin typeface="Cambria Math" panose="02040503050406030204" pitchFamily="18" charset="0"/>
                        <a:cs typeface="Times New Roman" panose="02020603050405020304" pitchFamily="18" charset="0"/>
                      </a:rPr>
                      <m:t>&lt;</m:t>
                    </m:r>
                    <m:r>
                      <a:rPr lang="en-US" sz="2400">
                        <a:latin typeface="Cambria Math" panose="02040503050406030204" pitchFamily="18" charset="0"/>
                        <a:cs typeface="Times New Roman" panose="02020603050405020304" pitchFamily="18" charset="0"/>
                      </a:rPr>
                      <m:t>3</m:t>
                    </m:r>
                    <m:r>
                      <a:rPr lang="en-US" sz="2400">
                        <a:latin typeface="Cambria Math" panose="02040503050406030204" pitchFamily="18" charset="0"/>
                        <a:cs typeface="Times New Roman" panose="02020603050405020304" pitchFamily="18" charset="0"/>
                      </a:rPr>
                      <m:t> </m:t>
                    </m:r>
                    <m:r>
                      <m:rPr>
                        <m:sty m:val="p"/>
                      </m:rPr>
                      <a:rPr lang="en-US" sz="2400">
                        <a:latin typeface="Cambria Math" panose="02040503050406030204" pitchFamily="18" charset="0"/>
                        <a:cs typeface="Times New Roman" panose="02020603050405020304" pitchFamily="18" charset="0"/>
                      </a:rPr>
                      <m:t>th</m:t>
                    </m:r>
                    <m:r>
                      <a:rPr lang="en-US" sz="2400" i="1">
                        <a:latin typeface="Cambria Math" panose="02040503050406030204" pitchFamily="18" charset="0"/>
                        <a:cs typeface="Times New Roman" panose="02020603050405020304" pitchFamily="18" charset="0"/>
                      </a:rPr>
                      <m:t>ì </m:t>
                    </m:r>
                    <m:sSup>
                      <m:sSupPr>
                        <m:ctrlPr>
                          <a:rPr lang="en-US" sz="2400" i="1">
                            <a:latin typeface="Cambria Math" panose="02040503050406030204" pitchFamily="18" charset="0"/>
                            <a:cs typeface="Times New Roman" panose="02020603050405020304" pitchFamily="18" charset="0"/>
                          </a:rPr>
                        </m:ctrlPr>
                      </m:sSupPr>
                      <m:e>
                        <m:r>
                          <a:rPr lang="en-US" sz="2400" i="1">
                            <a:latin typeface="Cambria Math" panose="02040503050406030204" pitchFamily="18" charset="0"/>
                            <a:cs typeface="Times New Roman" panose="02020603050405020304" pitchFamily="18" charset="0"/>
                          </a:rPr>
                          <m:t>𝑓</m:t>
                        </m:r>
                      </m:e>
                      <m:sup>
                        <m:r>
                          <a:rPr lang="en-US" sz="2400" i="1">
                            <a:latin typeface="Cambria Math" panose="02040503050406030204" pitchFamily="18" charset="0"/>
                            <a:cs typeface="Times New Roman" panose="02020603050405020304" pitchFamily="18" charset="0"/>
                          </a:rPr>
                          <m:t>′</m:t>
                        </m:r>
                      </m:sup>
                    </m:sSup>
                    <m:d>
                      <m:dPr>
                        <m:ctrlPr>
                          <a:rPr lang="en-US" sz="2400" i="1">
                            <a:latin typeface="Cambria Math" panose="02040503050406030204" pitchFamily="18" charset="0"/>
                            <a:cs typeface="Times New Roman" panose="02020603050405020304" pitchFamily="18" charset="0"/>
                          </a:rPr>
                        </m:ctrlPr>
                      </m:dPr>
                      <m:e>
                        <m:r>
                          <a:rPr lang="en-US" sz="2400" i="1">
                            <a:latin typeface="Cambria Math" panose="02040503050406030204" pitchFamily="18" charset="0"/>
                            <a:cs typeface="Times New Roman" panose="02020603050405020304" pitchFamily="18" charset="0"/>
                          </a:rPr>
                          <m:t>𝑥</m:t>
                        </m:r>
                      </m:e>
                    </m:d>
                    <m:r>
                      <a:rPr lang="en-US" sz="2400" i="1">
                        <a:latin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400" i="1" dirty="0">
                            <a:latin typeface="Cambria Math" panose="02040503050406030204" pitchFamily="18" charset="0"/>
                            <a:cs typeface="Times New Roman" panose="02020603050405020304" pitchFamily="18" charset="0"/>
                          </a:rPr>
                        </m:ctrlPr>
                      </m:fPr>
                      <m:num>
                        <m:r>
                          <a:rPr lang="en-US" sz="2400" i="1" dirty="0">
                            <a:latin typeface="Cambria Math" panose="02040503050406030204" pitchFamily="18" charset="0"/>
                            <a:cs typeface="Times New Roman" panose="02020603050405020304" pitchFamily="18" charset="0"/>
                          </a:rPr>
                          <m:t>3</m:t>
                        </m:r>
                        <m:r>
                          <a:rPr lang="en-US" sz="2400" i="1" dirty="0">
                            <a:latin typeface="Cambria Math" panose="02040503050406030204" pitchFamily="18" charset="0"/>
                            <a:cs typeface="Times New Roman" panose="02020603050405020304" pitchFamily="18" charset="0"/>
                          </a:rPr>
                          <m:t>−</m:t>
                        </m:r>
                        <m:r>
                          <a:rPr lang="en-US" sz="2400" i="1" dirty="0">
                            <a:latin typeface="Cambria Math" panose="02040503050406030204" pitchFamily="18" charset="0"/>
                            <a:cs typeface="Times New Roman" panose="02020603050405020304" pitchFamily="18" charset="0"/>
                          </a:rPr>
                          <m:t>𝑚</m:t>
                        </m:r>
                      </m:num>
                      <m:den>
                        <m:sSup>
                          <m:sSupPr>
                            <m:ctrlPr>
                              <a:rPr lang="en-US" sz="2400" i="1" dirty="0">
                                <a:latin typeface="Cambria Math" panose="02040503050406030204" pitchFamily="18" charset="0"/>
                                <a:cs typeface="Times New Roman" panose="02020603050405020304" pitchFamily="18" charset="0"/>
                              </a:rPr>
                            </m:ctrlPr>
                          </m:sSupPr>
                          <m:e>
                            <m:r>
                              <a:rPr lang="en-US" sz="2400" i="1" dirty="0">
                                <a:latin typeface="Cambria Math" panose="02040503050406030204" pitchFamily="18" charset="0"/>
                                <a:cs typeface="Times New Roman" panose="02020603050405020304" pitchFamily="18" charset="0"/>
                              </a:rPr>
                              <m:t>(</m:t>
                            </m:r>
                            <m:r>
                              <a:rPr lang="en-US" sz="2400" i="1" dirty="0">
                                <a:latin typeface="Cambria Math" panose="02040503050406030204" pitchFamily="18" charset="0"/>
                                <a:cs typeface="Times New Roman" panose="02020603050405020304" pitchFamily="18" charset="0"/>
                              </a:rPr>
                              <m:t>𝑥</m:t>
                            </m:r>
                            <m:r>
                              <a:rPr lang="en-US" sz="2400" i="1" dirty="0">
                                <a:latin typeface="Cambria Math" panose="02040503050406030204" pitchFamily="18" charset="0"/>
                                <a:cs typeface="Times New Roman" panose="02020603050405020304" pitchFamily="18" charset="0"/>
                              </a:rPr>
                              <m:t>+</m:t>
                            </m:r>
                            <m:r>
                              <a:rPr lang="en-US" sz="2400" i="1" dirty="0">
                                <a:latin typeface="Cambria Math" panose="02040503050406030204" pitchFamily="18" charset="0"/>
                                <a:cs typeface="Times New Roman" panose="02020603050405020304" pitchFamily="18" charset="0"/>
                              </a:rPr>
                              <m:t>1</m:t>
                            </m:r>
                            <m:r>
                              <a:rPr lang="en-US" sz="2400" i="1" dirty="0">
                                <a:latin typeface="Cambria Math" panose="02040503050406030204" pitchFamily="18" charset="0"/>
                                <a:cs typeface="Times New Roman" panose="02020603050405020304" pitchFamily="18" charset="0"/>
                              </a:rPr>
                              <m:t>)</m:t>
                            </m:r>
                          </m:e>
                          <m:sup>
                            <m:r>
                              <a:rPr lang="en-US" sz="2400" i="1" dirty="0">
                                <a:latin typeface="Cambria Math" panose="02040503050406030204" pitchFamily="18" charset="0"/>
                                <a:cs typeface="Times New Roman" panose="02020603050405020304" pitchFamily="18" charset="0"/>
                              </a:rPr>
                              <m:t>2</m:t>
                            </m:r>
                          </m:sup>
                        </m:sSup>
                      </m:den>
                    </m:f>
                    <m:r>
                      <a:rPr lang="en-US" sz="2400" i="1" dirty="0">
                        <a:latin typeface="Cambria Math" panose="02040503050406030204" pitchFamily="18" charset="0"/>
                        <a:cs typeface="Times New Roman" panose="02020603050405020304" pitchFamily="18" charset="0"/>
                      </a:rPr>
                      <m:t>&gt;</m:t>
                    </m:r>
                    <m:r>
                      <a:rPr lang="en-US" sz="2400" i="1" dirty="0">
                        <a:latin typeface="Cambria Math" panose="02040503050406030204" pitchFamily="18" charset="0"/>
                        <a:cs typeface="Times New Roman" panose="02020603050405020304" pitchFamily="18" charset="0"/>
                      </a:rPr>
                      <m:t>0</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sz="2400" i="1">
                            <a:latin typeface="Cambria Math" panose="02040503050406030204" pitchFamily="18" charset="0"/>
                            <a:cs typeface="Times New Roman" panose="02020603050405020304" pitchFamily="18" charset="0"/>
                          </a:rPr>
                        </m:ctrlPr>
                      </m:dPr>
                      <m:e>
                        <m:r>
                          <a:rPr lang="en-US" sz="2400" i="1">
                            <a:latin typeface="Cambria Math" panose="02040503050406030204" pitchFamily="18" charset="0"/>
                            <a:cs typeface="Times New Roman" panose="02020603050405020304" pitchFamily="18" charset="0"/>
                          </a:rPr>
                          <m:t>1</m:t>
                        </m:r>
                        <m:r>
                          <a:rPr lang="en-US" sz="2400" i="1">
                            <a:latin typeface="Cambria Math" panose="02040503050406030204" pitchFamily="18" charset="0"/>
                            <a:cs typeface="Times New Roman" panose="02020603050405020304" pitchFamily="18" charset="0"/>
                          </a:rPr>
                          <m:t> ;</m:t>
                        </m:r>
                        <m:r>
                          <a:rPr lang="en-US" sz="2400" i="1">
                            <a:latin typeface="Cambria Math" panose="02040503050406030204" pitchFamily="18" charset="0"/>
                            <a:cs typeface="Times New Roman" panose="02020603050405020304" pitchFamily="18" charset="0"/>
                          </a:rPr>
                          <m:t>2</m:t>
                        </m:r>
                      </m:e>
                    </m:d>
                  </m:oMath>
                </a14:m>
                <a:endParaRPr lang="en-US" sz="2400" dirty="0">
                  <a:latin typeface="Times New Roman" panose="02020603050405020304" pitchFamily="18" charset="0"/>
                  <a:cs typeface="Times New Roman" panose="02020603050405020304" pitchFamily="18" charset="0"/>
                </a:endParaRPr>
              </a:p>
              <a:p>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m:t>
                    </m:r>
                    <m:func>
                      <m:funcPr>
                        <m:ctrlPr>
                          <a:rPr lang="en-US" sz="2400" i="1">
                            <a:latin typeface="Cambria Math" panose="02040503050406030204" pitchFamily="18" charset="0"/>
                            <a:ea typeface="Cambria Math" panose="02040503050406030204" pitchFamily="18" charset="0"/>
                            <a:cs typeface="Times New Roman" panose="02020603050405020304" pitchFamily="18" charset="0"/>
                          </a:rPr>
                        </m:ctrlPr>
                      </m:funcPr>
                      <m:fName>
                        <m:limLow>
                          <m:limLowPr>
                            <m:ctrlPr>
                              <a:rPr lang="en-US" sz="2400" i="1">
                                <a:latin typeface="Cambria Math" panose="02040503050406030204" pitchFamily="18" charset="0"/>
                                <a:ea typeface="Cambria Math" panose="02040503050406030204" pitchFamily="18" charset="0"/>
                                <a:cs typeface="Times New Roman" panose="02020603050405020304" pitchFamily="18" charset="0"/>
                              </a:rPr>
                            </m:ctrlPr>
                          </m:limLowPr>
                          <m:e>
                            <m:r>
                              <m:rPr>
                                <m:sty m:val="p"/>
                              </m:rPr>
                              <a:rPr lang="en-US" sz="2400">
                                <a:latin typeface="Cambria Math" panose="02040503050406030204" pitchFamily="18" charset="0"/>
                                <a:ea typeface="Cambria Math" panose="02040503050406030204" pitchFamily="18" charset="0"/>
                                <a:cs typeface="Times New Roman" panose="02020603050405020304" pitchFamily="18" charset="0"/>
                              </a:rPr>
                              <m:t>min</m:t>
                            </m:r>
                          </m:e>
                          <m:lim>
                            <m:d>
                              <m:dPr>
                                <m:begChr m:val="["/>
                                <m:endChr m:val="]"/>
                                <m:ctrlPr>
                                  <a:rPr lang="en-US" sz="2400" i="1">
                                    <a:latin typeface="Cambria Math" panose="02040503050406030204" pitchFamily="18" charset="0"/>
                                    <a:ea typeface="Cambria Math" panose="02040503050406030204" pitchFamily="18" charset="0"/>
                                    <a:cs typeface="Times New Roman" panose="02020603050405020304" pitchFamily="18" charset="0"/>
                                  </a:rPr>
                                </m:ctrlPr>
                              </m:dPr>
                              <m:e>
                                <m:r>
                                  <a:rPr lang="en-US" sz="2400" i="1">
                                    <a:latin typeface="Cambria Math" panose="02040503050406030204" pitchFamily="18" charset="0"/>
                                    <a:ea typeface="Cambria Math" panose="02040503050406030204" pitchFamily="18" charset="0"/>
                                    <a:cs typeface="Times New Roman" panose="02020603050405020304" pitchFamily="18" charset="0"/>
                                  </a:rPr>
                                  <m:t>1</m:t>
                                </m:r>
                                <m:r>
                                  <a:rPr lang="en-US" sz="2400" i="1">
                                    <a:latin typeface="Cambria Math" panose="02040503050406030204" pitchFamily="18" charset="0"/>
                                    <a:ea typeface="Cambria Math" panose="02040503050406030204" pitchFamily="18" charset="0"/>
                                    <a:cs typeface="Times New Roman" panose="02020603050405020304" pitchFamily="18" charset="0"/>
                                  </a:rPr>
                                  <m:t> ;</m:t>
                                </m:r>
                                <m:r>
                                  <a:rPr lang="en-US" sz="2400" i="1">
                                    <a:latin typeface="Cambria Math" panose="02040503050406030204" pitchFamily="18" charset="0"/>
                                    <a:ea typeface="Cambria Math" panose="02040503050406030204" pitchFamily="18" charset="0"/>
                                    <a:cs typeface="Times New Roman" panose="02020603050405020304" pitchFamily="18" charset="0"/>
                                  </a:rPr>
                                  <m:t>2</m:t>
                                </m:r>
                              </m:e>
                            </m:d>
                          </m:lim>
                        </m:limLow>
                      </m:fName>
                      <m:e>
                        <m:r>
                          <a:rPr lang="en-US" sz="2400" i="1">
                            <a:latin typeface="Cambria Math" panose="02040503050406030204" pitchFamily="18" charset="0"/>
                            <a:ea typeface="Cambria Math" panose="02040503050406030204" pitchFamily="18" charset="0"/>
                            <a:cs typeface="Times New Roman" panose="02020603050405020304" pitchFamily="18" charset="0"/>
                          </a:rPr>
                          <m:t>𝑓</m:t>
                        </m:r>
                        <m:d>
                          <m:dPr>
                            <m:ctrlPr>
                              <a:rPr lang="en-US" sz="2400" i="1">
                                <a:latin typeface="Cambria Math" panose="02040503050406030204" pitchFamily="18" charset="0"/>
                                <a:ea typeface="Cambria Math" panose="02040503050406030204" pitchFamily="18" charset="0"/>
                                <a:cs typeface="Times New Roman" panose="02020603050405020304" pitchFamily="18" charset="0"/>
                              </a:rPr>
                            </m:ctrlPr>
                          </m:dPr>
                          <m:e>
                            <m:r>
                              <a:rPr lang="en-US" sz="2400" i="1">
                                <a:latin typeface="Cambria Math" panose="02040503050406030204" pitchFamily="18" charset="0"/>
                                <a:ea typeface="Cambria Math" panose="02040503050406030204" pitchFamily="18" charset="0"/>
                                <a:cs typeface="Times New Roman" panose="02020603050405020304" pitchFamily="18" charset="0"/>
                              </a:rPr>
                              <m:t>𝑥</m:t>
                            </m:r>
                          </m:e>
                        </m:d>
                        <m:r>
                          <a:rPr lang="en-US" sz="2400" i="1">
                            <a:latin typeface="Cambria Math" panose="02040503050406030204" pitchFamily="18" charset="0"/>
                            <a:ea typeface="Cambria Math" panose="02040503050406030204" pitchFamily="18" charset="0"/>
                            <a:cs typeface="Times New Roman" panose="02020603050405020304" pitchFamily="18" charset="0"/>
                          </a:rPr>
                          <m:t>=</m:t>
                        </m:r>
                        <m:r>
                          <a:rPr lang="en-US" sz="2400" i="1">
                            <a:latin typeface="Cambria Math" panose="02040503050406030204" pitchFamily="18" charset="0"/>
                            <a:ea typeface="Cambria Math" panose="02040503050406030204" pitchFamily="18" charset="0"/>
                            <a:cs typeface="Times New Roman" panose="02020603050405020304" pitchFamily="18" charset="0"/>
                          </a:rPr>
                          <m:t>𝑓</m:t>
                        </m:r>
                        <m:d>
                          <m:dPr>
                            <m:ctrlPr>
                              <a:rPr lang="en-US" sz="2400" i="1">
                                <a:latin typeface="Cambria Math" panose="02040503050406030204" pitchFamily="18" charset="0"/>
                                <a:ea typeface="Cambria Math" panose="02040503050406030204" pitchFamily="18" charset="0"/>
                                <a:cs typeface="Times New Roman" panose="02020603050405020304" pitchFamily="18" charset="0"/>
                              </a:rPr>
                            </m:ctrlPr>
                          </m:dPr>
                          <m:e>
                            <m:r>
                              <a:rPr lang="en-US" sz="2400" i="1">
                                <a:latin typeface="Cambria Math" panose="02040503050406030204" pitchFamily="18" charset="0"/>
                                <a:ea typeface="Cambria Math" panose="02040503050406030204" pitchFamily="18" charset="0"/>
                                <a:cs typeface="Times New Roman" panose="02020603050405020304" pitchFamily="18" charset="0"/>
                              </a:rPr>
                              <m:t>1</m:t>
                            </m:r>
                          </m:e>
                        </m:d>
                        <m:r>
                          <a:rPr lang="en-US" sz="2400" i="1">
                            <a:latin typeface="Cambria Math" panose="02040503050406030204" pitchFamily="18" charset="0"/>
                            <a:ea typeface="Cambria Math" panose="02040503050406030204" pitchFamily="18" charset="0"/>
                            <a:cs typeface="Times New Roman" panose="02020603050405020304" pitchFamily="18" charset="0"/>
                          </a:rPr>
                          <m:t>=</m:t>
                        </m:r>
                        <m:r>
                          <a:rPr lang="en-US" sz="2400" i="1">
                            <a:latin typeface="Cambria Math" panose="02040503050406030204" pitchFamily="18" charset="0"/>
                            <a:ea typeface="Cambria Math" panose="02040503050406030204" pitchFamily="18" charset="0"/>
                            <a:cs typeface="Times New Roman" panose="02020603050405020304" pitchFamily="18" charset="0"/>
                          </a:rPr>
                          <m:t>1</m:t>
                        </m:r>
                        <m:r>
                          <a:rPr lang="en-US" sz="2400" i="1">
                            <a:latin typeface="Cambria Math" panose="02040503050406030204" pitchFamily="18" charset="0"/>
                            <a:ea typeface="Cambria Math" panose="02040503050406030204" pitchFamily="18" charset="0"/>
                            <a:cs typeface="Times New Roman" panose="02020603050405020304" pitchFamily="18" charset="0"/>
                          </a:rPr>
                          <m:t>↔</m:t>
                        </m:r>
                        <m:f>
                          <m:fPr>
                            <m:ctrlPr>
                              <a:rPr lang="en-US" sz="2400" i="1">
                                <a:latin typeface="Cambria Math" panose="02040503050406030204" pitchFamily="18" charset="0"/>
                                <a:ea typeface="Cambria Math" panose="02040503050406030204" pitchFamily="18" charset="0"/>
                                <a:cs typeface="Times New Roman" panose="02020603050405020304" pitchFamily="18" charset="0"/>
                              </a:rPr>
                            </m:ctrlPr>
                          </m:fPr>
                          <m:num>
                            <m:r>
                              <a:rPr lang="en-US" sz="2400" i="1">
                                <a:latin typeface="Cambria Math" panose="02040503050406030204" pitchFamily="18" charset="0"/>
                                <a:ea typeface="Cambria Math" panose="02040503050406030204" pitchFamily="18" charset="0"/>
                                <a:cs typeface="Times New Roman" panose="02020603050405020304" pitchFamily="18" charset="0"/>
                              </a:rPr>
                              <m:t>𝑚</m:t>
                            </m:r>
                            <m:r>
                              <a:rPr lang="en-US" sz="2400" i="1">
                                <a:latin typeface="Cambria Math" panose="02040503050406030204" pitchFamily="18" charset="0"/>
                                <a:ea typeface="Cambria Math" panose="02040503050406030204" pitchFamily="18" charset="0"/>
                                <a:cs typeface="Times New Roman" panose="02020603050405020304" pitchFamily="18" charset="0"/>
                              </a:rPr>
                              <m:t>+</m:t>
                            </m:r>
                            <m:r>
                              <a:rPr lang="en-US" sz="2400" i="1">
                                <a:latin typeface="Cambria Math" panose="02040503050406030204" pitchFamily="18" charset="0"/>
                                <a:ea typeface="Cambria Math" panose="02040503050406030204" pitchFamily="18" charset="0"/>
                                <a:cs typeface="Times New Roman" panose="02020603050405020304" pitchFamily="18" charset="0"/>
                              </a:rPr>
                              <m:t>1</m:t>
                            </m:r>
                          </m:num>
                          <m:den>
                            <m:r>
                              <a:rPr lang="en-US" sz="2400" i="1">
                                <a:latin typeface="Cambria Math" panose="02040503050406030204" pitchFamily="18" charset="0"/>
                                <a:ea typeface="Cambria Math" panose="02040503050406030204" pitchFamily="18" charset="0"/>
                                <a:cs typeface="Times New Roman" panose="02020603050405020304" pitchFamily="18" charset="0"/>
                              </a:rPr>
                              <m:t>2</m:t>
                            </m:r>
                          </m:den>
                        </m:f>
                        <m:r>
                          <a:rPr lang="en-US" sz="2400" i="1">
                            <a:latin typeface="Cambria Math" panose="02040503050406030204" pitchFamily="18" charset="0"/>
                            <a:ea typeface="Cambria Math" panose="02040503050406030204" pitchFamily="18" charset="0"/>
                            <a:cs typeface="Times New Roman" panose="02020603050405020304" pitchFamily="18" charset="0"/>
                          </a:rPr>
                          <m:t>=</m:t>
                        </m:r>
                        <m:r>
                          <a:rPr lang="en-US" sz="2400" i="1">
                            <a:latin typeface="Cambria Math" panose="02040503050406030204" pitchFamily="18" charset="0"/>
                            <a:ea typeface="Cambria Math" panose="02040503050406030204" pitchFamily="18" charset="0"/>
                            <a:cs typeface="Times New Roman" panose="02020603050405020304" pitchFamily="18" charset="0"/>
                          </a:rPr>
                          <m:t>1</m:t>
                        </m:r>
                        <m:r>
                          <a:rPr lang="en-US" sz="2400" i="1">
                            <a:latin typeface="Cambria Math" panose="02040503050406030204" pitchFamily="18" charset="0"/>
                            <a:ea typeface="Cambria Math" panose="02040503050406030204" pitchFamily="18" charset="0"/>
                            <a:cs typeface="Times New Roman" panose="02020603050405020304" pitchFamily="18" charset="0"/>
                          </a:rPr>
                          <m:t>↔</m:t>
                        </m:r>
                        <m:r>
                          <a:rPr lang="en-US" sz="2400" i="1">
                            <a:latin typeface="Cambria Math" panose="02040503050406030204" pitchFamily="18" charset="0"/>
                            <a:ea typeface="Cambria Math" panose="02040503050406030204" pitchFamily="18" charset="0"/>
                            <a:cs typeface="Times New Roman" panose="02020603050405020304" pitchFamily="18" charset="0"/>
                          </a:rPr>
                          <m:t>𝑚</m:t>
                        </m:r>
                        <m:r>
                          <a:rPr lang="en-US" sz="2400" i="1">
                            <a:latin typeface="Cambria Math" panose="02040503050406030204" pitchFamily="18" charset="0"/>
                            <a:ea typeface="Cambria Math" panose="02040503050406030204" pitchFamily="18" charset="0"/>
                            <a:cs typeface="Times New Roman" panose="02020603050405020304" pitchFamily="18" charset="0"/>
                          </a:rPr>
                          <m:t>=</m:t>
                        </m:r>
                        <m:r>
                          <a:rPr lang="en-US" sz="2400" i="1">
                            <a:latin typeface="Cambria Math" panose="02040503050406030204" pitchFamily="18" charset="0"/>
                            <a:ea typeface="Cambria Math" panose="02040503050406030204" pitchFamily="18" charset="0"/>
                            <a:cs typeface="Times New Roman" panose="02020603050405020304" pitchFamily="18" charset="0"/>
                          </a:rPr>
                          <m:t>1</m:t>
                        </m:r>
                      </m:e>
                    </m:func>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N</a:t>
                </a:r>
                <a14:m>
                  <m:oMath xmlns:m="http://schemas.openxmlformats.org/officeDocument/2006/math">
                    <m:r>
                      <a:rPr lang="en-US" sz="2400">
                        <a:latin typeface="Cambria Math" panose="02040503050406030204" pitchFamily="18" charset="0"/>
                        <a:cs typeface="Times New Roman" panose="02020603050405020304" pitchFamily="18" charset="0"/>
                      </a:rPr>
                      <m:t>ế</m:t>
                    </m:r>
                    <m:r>
                      <m:rPr>
                        <m:sty m:val="p"/>
                      </m:rPr>
                      <a:rPr lang="en-US" sz="2400">
                        <a:latin typeface="Cambria Math" panose="02040503050406030204" pitchFamily="18" charset="0"/>
                        <a:cs typeface="Times New Roman" panose="02020603050405020304" pitchFamily="18" charset="0"/>
                      </a:rPr>
                      <m:t>u</m:t>
                    </m:r>
                    <m:r>
                      <a:rPr lang="en-US" sz="2400">
                        <a:latin typeface="Cambria Math" panose="02040503050406030204" pitchFamily="18" charset="0"/>
                        <a:cs typeface="Times New Roman" panose="02020603050405020304" pitchFamily="18" charset="0"/>
                      </a:rPr>
                      <m:t>  </m:t>
                    </m:r>
                    <m:r>
                      <m:rPr>
                        <m:sty m:val="p"/>
                      </m:rPr>
                      <a:rPr lang="en-US" sz="2400">
                        <a:latin typeface="Cambria Math" panose="02040503050406030204" pitchFamily="18" charset="0"/>
                        <a:cs typeface="Times New Roman" panose="02020603050405020304" pitchFamily="18" charset="0"/>
                      </a:rPr>
                      <m:t>m</m:t>
                    </m:r>
                    <m:r>
                      <a:rPr lang="en-US" sz="2400">
                        <a:latin typeface="Cambria Math" panose="02040503050406030204" pitchFamily="18" charset="0"/>
                        <a:cs typeface="Times New Roman" panose="02020603050405020304" pitchFamily="18" charset="0"/>
                      </a:rPr>
                      <m:t>&gt;</m:t>
                    </m:r>
                    <m:r>
                      <a:rPr lang="en-US" sz="2400">
                        <a:latin typeface="Cambria Math" panose="02040503050406030204" pitchFamily="18" charset="0"/>
                        <a:cs typeface="Times New Roman" panose="02020603050405020304" pitchFamily="18" charset="0"/>
                      </a:rPr>
                      <m:t>3</m:t>
                    </m:r>
                    <m:r>
                      <a:rPr lang="en-US" sz="2400">
                        <a:latin typeface="Cambria Math" panose="02040503050406030204" pitchFamily="18" charset="0"/>
                        <a:cs typeface="Times New Roman" panose="02020603050405020304" pitchFamily="18" charset="0"/>
                      </a:rPr>
                      <m:t> </m:t>
                    </m:r>
                    <m:r>
                      <m:rPr>
                        <m:sty m:val="p"/>
                      </m:rPr>
                      <a:rPr lang="en-US" sz="2400">
                        <a:latin typeface="Cambria Math" panose="02040503050406030204" pitchFamily="18" charset="0"/>
                        <a:cs typeface="Times New Roman" panose="02020603050405020304" pitchFamily="18" charset="0"/>
                      </a:rPr>
                      <m:t>th</m:t>
                    </m:r>
                    <m:r>
                      <a:rPr lang="en-US" sz="2400" i="1">
                        <a:latin typeface="Cambria Math" panose="02040503050406030204" pitchFamily="18" charset="0"/>
                        <a:cs typeface="Times New Roman" panose="02020603050405020304" pitchFamily="18" charset="0"/>
                      </a:rPr>
                      <m:t>ì </m:t>
                    </m:r>
                    <m:sSup>
                      <m:sSupPr>
                        <m:ctrlPr>
                          <a:rPr lang="en-US" sz="2400" i="1">
                            <a:latin typeface="Cambria Math" panose="02040503050406030204" pitchFamily="18" charset="0"/>
                            <a:cs typeface="Times New Roman" panose="02020603050405020304" pitchFamily="18" charset="0"/>
                          </a:rPr>
                        </m:ctrlPr>
                      </m:sSupPr>
                      <m:e>
                        <m:r>
                          <a:rPr lang="en-US" sz="2400" i="1">
                            <a:latin typeface="Cambria Math" panose="02040503050406030204" pitchFamily="18" charset="0"/>
                            <a:cs typeface="Times New Roman" panose="02020603050405020304" pitchFamily="18" charset="0"/>
                          </a:rPr>
                          <m:t>𝑓</m:t>
                        </m:r>
                      </m:e>
                      <m:sup>
                        <m:r>
                          <a:rPr lang="en-US" sz="2400" i="1">
                            <a:latin typeface="Cambria Math" panose="02040503050406030204" pitchFamily="18" charset="0"/>
                            <a:cs typeface="Times New Roman" panose="02020603050405020304" pitchFamily="18" charset="0"/>
                          </a:rPr>
                          <m:t>′</m:t>
                        </m:r>
                      </m:sup>
                    </m:sSup>
                    <m:d>
                      <m:dPr>
                        <m:ctrlPr>
                          <a:rPr lang="en-US" sz="2400" i="1">
                            <a:latin typeface="Cambria Math" panose="02040503050406030204" pitchFamily="18" charset="0"/>
                            <a:cs typeface="Times New Roman" panose="02020603050405020304" pitchFamily="18" charset="0"/>
                          </a:rPr>
                        </m:ctrlPr>
                      </m:dPr>
                      <m:e>
                        <m:r>
                          <a:rPr lang="en-US" sz="2400" i="1">
                            <a:latin typeface="Cambria Math" panose="02040503050406030204" pitchFamily="18" charset="0"/>
                            <a:cs typeface="Times New Roman" panose="02020603050405020304" pitchFamily="18" charset="0"/>
                          </a:rPr>
                          <m:t>𝑥</m:t>
                        </m:r>
                      </m:e>
                    </m:d>
                    <m:r>
                      <a:rPr lang="en-US" sz="2400" i="1">
                        <a:latin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400" i="1" dirty="0">
                            <a:latin typeface="Cambria Math" panose="02040503050406030204" pitchFamily="18" charset="0"/>
                            <a:cs typeface="Times New Roman" panose="02020603050405020304" pitchFamily="18" charset="0"/>
                          </a:rPr>
                        </m:ctrlPr>
                      </m:fPr>
                      <m:num>
                        <m:r>
                          <a:rPr lang="en-US" sz="2400" i="1" dirty="0">
                            <a:latin typeface="Cambria Math" panose="02040503050406030204" pitchFamily="18" charset="0"/>
                            <a:cs typeface="Times New Roman" panose="02020603050405020304" pitchFamily="18" charset="0"/>
                          </a:rPr>
                          <m:t>3</m:t>
                        </m:r>
                        <m:r>
                          <a:rPr lang="en-US" sz="2400" i="1" dirty="0">
                            <a:latin typeface="Cambria Math" panose="02040503050406030204" pitchFamily="18" charset="0"/>
                            <a:cs typeface="Times New Roman" panose="02020603050405020304" pitchFamily="18" charset="0"/>
                          </a:rPr>
                          <m:t>−</m:t>
                        </m:r>
                        <m:r>
                          <a:rPr lang="en-US" sz="2400" i="1" dirty="0">
                            <a:latin typeface="Cambria Math" panose="02040503050406030204" pitchFamily="18" charset="0"/>
                            <a:cs typeface="Times New Roman" panose="02020603050405020304" pitchFamily="18" charset="0"/>
                          </a:rPr>
                          <m:t>𝑚</m:t>
                        </m:r>
                      </m:num>
                      <m:den>
                        <m:sSup>
                          <m:sSupPr>
                            <m:ctrlPr>
                              <a:rPr lang="en-US" sz="2400" i="1" dirty="0">
                                <a:latin typeface="Cambria Math" panose="02040503050406030204" pitchFamily="18" charset="0"/>
                                <a:cs typeface="Times New Roman" panose="02020603050405020304" pitchFamily="18" charset="0"/>
                              </a:rPr>
                            </m:ctrlPr>
                          </m:sSupPr>
                          <m:e>
                            <m:r>
                              <a:rPr lang="en-US" sz="2400" i="1" dirty="0">
                                <a:latin typeface="Cambria Math" panose="02040503050406030204" pitchFamily="18" charset="0"/>
                                <a:cs typeface="Times New Roman" panose="02020603050405020304" pitchFamily="18" charset="0"/>
                              </a:rPr>
                              <m:t>(</m:t>
                            </m:r>
                            <m:r>
                              <a:rPr lang="en-US" sz="2400" i="1" dirty="0">
                                <a:latin typeface="Cambria Math" panose="02040503050406030204" pitchFamily="18" charset="0"/>
                                <a:cs typeface="Times New Roman" panose="02020603050405020304" pitchFamily="18" charset="0"/>
                              </a:rPr>
                              <m:t>𝑥</m:t>
                            </m:r>
                            <m:r>
                              <a:rPr lang="en-US" sz="2400" i="1" dirty="0">
                                <a:latin typeface="Cambria Math" panose="02040503050406030204" pitchFamily="18" charset="0"/>
                                <a:cs typeface="Times New Roman" panose="02020603050405020304" pitchFamily="18" charset="0"/>
                              </a:rPr>
                              <m:t>+</m:t>
                            </m:r>
                            <m:r>
                              <a:rPr lang="en-US" sz="2400" i="1" dirty="0">
                                <a:latin typeface="Cambria Math" panose="02040503050406030204" pitchFamily="18" charset="0"/>
                                <a:cs typeface="Times New Roman" panose="02020603050405020304" pitchFamily="18" charset="0"/>
                              </a:rPr>
                              <m:t>1</m:t>
                            </m:r>
                            <m:r>
                              <a:rPr lang="en-US" sz="2400" i="1" dirty="0">
                                <a:latin typeface="Cambria Math" panose="02040503050406030204" pitchFamily="18" charset="0"/>
                                <a:cs typeface="Times New Roman" panose="02020603050405020304" pitchFamily="18" charset="0"/>
                              </a:rPr>
                              <m:t>)</m:t>
                            </m:r>
                          </m:e>
                          <m:sup>
                            <m:r>
                              <a:rPr lang="en-US" sz="2400" i="1" dirty="0">
                                <a:latin typeface="Cambria Math" panose="02040503050406030204" pitchFamily="18" charset="0"/>
                                <a:cs typeface="Times New Roman" panose="02020603050405020304" pitchFamily="18" charset="0"/>
                              </a:rPr>
                              <m:t>2</m:t>
                            </m:r>
                          </m:sup>
                        </m:sSup>
                      </m:den>
                    </m:f>
                    <m:r>
                      <a:rPr lang="en-US" sz="2400" i="1" dirty="0">
                        <a:latin typeface="Cambria Math" panose="02040503050406030204" pitchFamily="18" charset="0"/>
                        <a:cs typeface="Times New Roman" panose="02020603050405020304" pitchFamily="18" charset="0"/>
                      </a:rPr>
                      <m:t>&lt;</m:t>
                    </m:r>
                    <m:r>
                      <a:rPr lang="en-US" sz="2400" i="1" dirty="0">
                        <a:latin typeface="Cambria Math" panose="02040503050406030204" pitchFamily="18" charset="0"/>
                        <a:cs typeface="Times New Roman" panose="02020603050405020304" pitchFamily="18" charset="0"/>
                      </a:rPr>
                      <m:t>0</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sz="2400" i="1">
                            <a:latin typeface="Cambria Math" panose="02040503050406030204" pitchFamily="18" charset="0"/>
                            <a:cs typeface="Times New Roman" panose="02020603050405020304" pitchFamily="18" charset="0"/>
                          </a:rPr>
                        </m:ctrlPr>
                      </m:dPr>
                      <m:e>
                        <m:r>
                          <a:rPr lang="en-US" sz="2400" i="1">
                            <a:latin typeface="Cambria Math" panose="02040503050406030204" pitchFamily="18" charset="0"/>
                            <a:cs typeface="Times New Roman" panose="02020603050405020304" pitchFamily="18" charset="0"/>
                          </a:rPr>
                          <m:t>1</m:t>
                        </m:r>
                        <m:r>
                          <a:rPr lang="en-US" sz="2400" i="1">
                            <a:latin typeface="Cambria Math" panose="02040503050406030204" pitchFamily="18" charset="0"/>
                            <a:cs typeface="Times New Roman" panose="02020603050405020304" pitchFamily="18" charset="0"/>
                          </a:rPr>
                          <m:t> ;</m:t>
                        </m:r>
                        <m:r>
                          <a:rPr lang="en-US" sz="2400" i="1">
                            <a:latin typeface="Cambria Math" panose="02040503050406030204" pitchFamily="18" charset="0"/>
                            <a:cs typeface="Times New Roman" panose="02020603050405020304" pitchFamily="18" charset="0"/>
                          </a:rPr>
                          <m:t>2</m:t>
                        </m:r>
                      </m:e>
                    </m:d>
                  </m:oMath>
                </a14:m>
                <a:endParaRPr lang="en-US" sz="2400" dirty="0">
                  <a:latin typeface="Times New Roman" panose="02020603050405020304" pitchFamily="18" charset="0"/>
                  <a:cs typeface="Times New Roman" panose="02020603050405020304" pitchFamily="18" charset="0"/>
                </a:endParaRPr>
              </a:p>
              <a:p>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m:t>
                    </m:r>
                    <m:func>
                      <m:funcPr>
                        <m:ctrlPr>
                          <a:rPr lang="en-US" sz="2400" i="1">
                            <a:latin typeface="Cambria Math" panose="02040503050406030204" pitchFamily="18" charset="0"/>
                            <a:ea typeface="Cambria Math" panose="02040503050406030204" pitchFamily="18" charset="0"/>
                            <a:cs typeface="Times New Roman" panose="02020603050405020304" pitchFamily="18" charset="0"/>
                          </a:rPr>
                        </m:ctrlPr>
                      </m:funcPr>
                      <m:fName>
                        <m:limLow>
                          <m:limLowPr>
                            <m:ctrlPr>
                              <a:rPr lang="en-US" sz="2400" i="1">
                                <a:latin typeface="Cambria Math" panose="02040503050406030204" pitchFamily="18" charset="0"/>
                                <a:ea typeface="Cambria Math" panose="02040503050406030204" pitchFamily="18" charset="0"/>
                                <a:cs typeface="Times New Roman" panose="02020603050405020304" pitchFamily="18" charset="0"/>
                              </a:rPr>
                            </m:ctrlPr>
                          </m:limLowPr>
                          <m:e>
                            <m:r>
                              <m:rPr>
                                <m:sty m:val="p"/>
                              </m:rPr>
                              <a:rPr lang="en-US" sz="2400">
                                <a:latin typeface="Cambria Math" panose="02040503050406030204" pitchFamily="18" charset="0"/>
                                <a:ea typeface="Cambria Math" panose="02040503050406030204" pitchFamily="18" charset="0"/>
                                <a:cs typeface="Times New Roman" panose="02020603050405020304" pitchFamily="18" charset="0"/>
                              </a:rPr>
                              <m:t>min</m:t>
                            </m:r>
                          </m:e>
                          <m:lim>
                            <m:d>
                              <m:dPr>
                                <m:begChr m:val="["/>
                                <m:endChr m:val="]"/>
                                <m:ctrlPr>
                                  <a:rPr lang="en-US" sz="2400" i="1">
                                    <a:latin typeface="Cambria Math" panose="02040503050406030204" pitchFamily="18" charset="0"/>
                                    <a:ea typeface="Cambria Math" panose="02040503050406030204" pitchFamily="18" charset="0"/>
                                    <a:cs typeface="Times New Roman" panose="02020603050405020304" pitchFamily="18" charset="0"/>
                                  </a:rPr>
                                </m:ctrlPr>
                              </m:dPr>
                              <m:e>
                                <m:r>
                                  <a:rPr lang="en-US" sz="2400" i="1">
                                    <a:latin typeface="Cambria Math" panose="02040503050406030204" pitchFamily="18" charset="0"/>
                                    <a:ea typeface="Cambria Math" panose="02040503050406030204" pitchFamily="18" charset="0"/>
                                    <a:cs typeface="Times New Roman" panose="02020603050405020304" pitchFamily="18" charset="0"/>
                                  </a:rPr>
                                  <m:t>1</m:t>
                                </m:r>
                                <m:r>
                                  <a:rPr lang="en-US" sz="2400" i="1">
                                    <a:latin typeface="Cambria Math" panose="02040503050406030204" pitchFamily="18" charset="0"/>
                                    <a:ea typeface="Cambria Math" panose="02040503050406030204" pitchFamily="18" charset="0"/>
                                    <a:cs typeface="Times New Roman" panose="02020603050405020304" pitchFamily="18" charset="0"/>
                                  </a:rPr>
                                  <m:t> ;</m:t>
                                </m:r>
                                <m:r>
                                  <a:rPr lang="en-US" sz="2400" i="1">
                                    <a:latin typeface="Cambria Math" panose="02040503050406030204" pitchFamily="18" charset="0"/>
                                    <a:ea typeface="Cambria Math" panose="02040503050406030204" pitchFamily="18" charset="0"/>
                                    <a:cs typeface="Times New Roman" panose="02020603050405020304" pitchFamily="18" charset="0"/>
                                  </a:rPr>
                                  <m:t>2</m:t>
                                </m:r>
                              </m:e>
                            </m:d>
                          </m:lim>
                        </m:limLow>
                      </m:fName>
                      <m:e>
                        <m:r>
                          <a:rPr lang="en-US" sz="2400" i="1">
                            <a:latin typeface="Cambria Math" panose="02040503050406030204" pitchFamily="18" charset="0"/>
                            <a:ea typeface="Cambria Math" panose="02040503050406030204" pitchFamily="18" charset="0"/>
                            <a:cs typeface="Times New Roman" panose="02020603050405020304" pitchFamily="18" charset="0"/>
                          </a:rPr>
                          <m:t>𝑓</m:t>
                        </m:r>
                        <m:d>
                          <m:dPr>
                            <m:ctrlPr>
                              <a:rPr lang="en-US" sz="2400" i="1">
                                <a:latin typeface="Cambria Math" panose="02040503050406030204" pitchFamily="18" charset="0"/>
                                <a:ea typeface="Cambria Math" panose="02040503050406030204" pitchFamily="18" charset="0"/>
                                <a:cs typeface="Times New Roman" panose="02020603050405020304" pitchFamily="18" charset="0"/>
                              </a:rPr>
                            </m:ctrlPr>
                          </m:dPr>
                          <m:e>
                            <m:r>
                              <a:rPr lang="en-US" sz="2400" i="1">
                                <a:latin typeface="Cambria Math" panose="02040503050406030204" pitchFamily="18" charset="0"/>
                                <a:ea typeface="Cambria Math" panose="02040503050406030204" pitchFamily="18" charset="0"/>
                                <a:cs typeface="Times New Roman" panose="02020603050405020304" pitchFamily="18" charset="0"/>
                              </a:rPr>
                              <m:t>𝑥</m:t>
                            </m:r>
                          </m:e>
                        </m:d>
                        <m:r>
                          <a:rPr lang="en-US" sz="2400" i="1">
                            <a:latin typeface="Cambria Math" panose="02040503050406030204" pitchFamily="18" charset="0"/>
                            <a:ea typeface="Cambria Math" panose="02040503050406030204" pitchFamily="18" charset="0"/>
                            <a:cs typeface="Times New Roman" panose="02020603050405020304" pitchFamily="18" charset="0"/>
                          </a:rPr>
                          <m:t>=</m:t>
                        </m:r>
                        <m:r>
                          <a:rPr lang="en-US" sz="2400" i="1">
                            <a:latin typeface="Cambria Math" panose="02040503050406030204" pitchFamily="18" charset="0"/>
                            <a:ea typeface="Cambria Math" panose="02040503050406030204" pitchFamily="18" charset="0"/>
                            <a:cs typeface="Times New Roman" panose="02020603050405020304" pitchFamily="18" charset="0"/>
                          </a:rPr>
                          <m:t>𝑓</m:t>
                        </m:r>
                        <m:d>
                          <m:dPr>
                            <m:ctrlPr>
                              <a:rPr lang="en-US" sz="2400" i="1">
                                <a:latin typeface="Cambria Math" panose="02040503050406030204" pitchFamily="18" charset="0"/>
                                <a:ea typeface="Cambria Math" panose="02040503050406030204" pitchFamily="18" charset="0"/>
                                <a:cs typeface="Times New Roman" panose="02020603050405020304" pitchFamily="18" charset="0"/>
                              </a:rPr>
                            </m:ctrlPr>
                          </m:dPr>
                          <m:e>
                            <m:r>
                              <a:rPr lang="en-US" sz="2400" i="1">
                                <a:latin typeface="Cambria Math" panose="02040503050406030204" pitchFamily="18" charset="0"/>
                                <a:ea typeface="Cambria Math" panose="02040503050406030204" pitchFamily="18" charset="0"/>
                                <a:cs typeface="Times New Roman" panose="02020603050405020304" pitchFamily="18" charset="0"/>
                              </a:rPr>
                              <m:t>2</m:t>
                            </m:r>
                          </m:e>
                        </m:d>
                        <m:r>
                          <a:rPr lang="en-US" sz="2400" i="1">
                            <a:latin typeface="Cambria Math" panose="02040503050406030204" pitchFamily="18" charset="0"/>
                            <a:ea typeface="Cambria Math" panose="02040503050406030204" pitchFamily="18" charset="0"/>
                            <a:cs typeface="Times New Roman" panose="02020603050405020304" pitchFamily="18" charset="0"/>
                          </a:rPr>
                          <m:t>=</m:t>
                        </m:r>
                        <m:r>
                          <a:rPr lang="en-US" sz="2400" i="1">
                            <a:latin typeface="Cambria Math" panose="02040503050406030204" pitchFamily="18" charset="0"/>
                            <a:ea typeface="Cambria Math" panose="02040503050406030204" pitchFamily="18" charset="0"/>
                            <a:cs typeface="Times New Roman" panose="02020603050405020304" pitchFamily="18" charset="0"/>
                          </a:rPr>
                          <m:t>1</m:t>
                        </m:r>
                        <m:r>
                          <a:rPr lang="en-US" sz="2400" i="1">
                            <a:latin typeface="Cambria Math" panose="02040503050406030204" pitchFamily="18" charset="0"/>
                            <a:ea typeface="Cambria Math" panose="02040503050406030204" pitchFamily="18" charset="0"/>
                            <a:cs typeface="Times New Roman" panose="02020603050405020304" pitchFamily="18" charset="0"/>
                          </a:rPr>
                          <m:t>↔</m:t>
                        </m:r>
                        <m:f>
                          <m:fPr>
                            <m:ctrlPr>
                              <a:rPr lang="en-US" sz="2400" i="1">
                                <a:latin typeface="Cambria Math" panose="02040503050406030204" pitchFamily="18" charset="0"/>
                                <a:ea typeface="Cambria Math" panose="02040503050406030204" pitchFamily="18" charset="0"/>
                                <a:cs typeface="Times New Roman" panose="02020603050405020304" pitchFamily="18" charset="0"/>
                              </a:rPr>
                            </m:ctrlPr>
                          </m:fPr>
                          <m:num>
                            <m:r>
                              <a:rPr lang="en-US" sz="2400" i="1">
                                <a:latin typeface="Cambria Math" panose="02040503050406030204" pitchFamily="18" charset="0"/>
                                <a:ea typeface="Cambria Math" panose="02040503050406030204" pitchFamily="18" charset="0"/>
                                <a:cs typeface="Times New Roman" panose="02020603050405020304" pitchFamily="18" charset="0"/>
                              </a:rPr>
                              <m:t>𝑚</m:t>
                            </m:r>
                            <m:r>
                              <a:rPr lang="en-US" sz="2400" i="1">
                                <a:latin typeface="Cambria Math" panose="02040503050406030204" pitchFamily="18" charset="0"/>
                                <a:ea typeface="Cambria Math" panose="02040503050406030204" pitchFamily="18" charset="0"/>
                                <a:cs typeface="Times New Roman" panose="02020603050405020304" pitchFamily="18" charset="0"/>
                              </a:rPr>
                              <m:t>+</m:t>
                            </m:r>
                            <m:r>
                              <a:rPr lang="en-US" sz="2400" i="1">
                                <a:latin typeface="Cambria Math" panose="02040503050406030204" pitchFamily="18" charset="0"/>
                                <a:ea typeface="Cambria Math" panose="02040503050406030204" pitchFamily="18" charset="0"/>
                                <a:cs typeface="Times New Roman" panose="02020603050405020304" pitchFamily="18" charset="0"/>
                              </a:rPr>
                              <m:t>3</m:t>
                            </m:r>
                          </m:num>
                          <m:den>
                            <m:r>
                              <a:rPr lang="en-US" sz="2400" i="1">
                                <a:latin typeface="Cambria Math" panose="02040503050406030204" pitchFamily="18" charset="0"/>
                                <a:ea typeface="Cambria Math" panose="02040503050406030204" pitchFamily="18" charset="0"/>
                                <a:cs typeface="Times New Roman" panose="02020603050405020304" pitchFamily="18" charset="0"/>
                              </a:rPr>
                              <m:t>3</m:t>
                            </m:r>
                          </m:den>
                        </m:f>
                        <m:r>
                          <a:rPr lang="en-US" sz="2400" i="1">
                            <a:latin typeface="Cambria Math" panose="02040503050406030204" pitchFamily="18" charset="0"/>
                            <a:ea typeface="Cambria Math" panose="02040503050406030204" pitchFamily="18" charset="0"/>
                            <a:cs typeface="Times New Roman" panose="02020603050405020304" pitchFamily="18" charset="0"/>
                          </a:rPr>
                          <m:t>=</m:t>
                        </m:r>
                        <m:r>
                          <a:rPr lang="en-US" sz="2400" i="1">
                            <a:latin typeface="Cambria Math" panose="02040503050406030204" pitchFamily="18" charset="0"/>
                            <a:ea typeface="Cambria Math" panose="02040503050406030204" pitchFamily="18" charset="0"/>
                            <a:cs typeface="Times New Roman" panose="02020603050405020304" pitchFamily="18" charset="0"/>
                          </a:rPr>
                          <m:t>1</m:t>
                        </m:r>
                        <m:r>
                          <a:rPr lang="en-US" sz="2400" i="1">
                            <a:latin typeface="Cambria Math" panose="02040503050406030204" pitchFamily="18" charset="0"/>
                            <a:ea typeface="Cambria Math" panose="02040503050406030204" pitchFamily="18" charset="0"/>
                            <a:cs typeface="Times New Roman" panose="02020603050405020304" pitchFamily="18" charset="0"/>
                          </a:rPr>
                          <m:t>↔</m:t>
                        </m:r>
                        <m:r>
                          <a:rPr lang="en-US" sz="2400" i="1">
                            <a:latin typeface="Cambria Math" panose="02040503050406030204" pitchFamily="18" charset="0"/>
                            <a:ea typeface="Cambria Math" panose="02040503050406030204" pitchFamily="18" charset="0"/>
                            <a:cs typeface="Times New Roman" panose="02020603050405020304" pitchFamily="18" charset="0"/>
                          </a:rPr>
                          <m:t>𝑚</m:t>
                        </m:r>
                        <m:r>
                          <a:rPr lang="en-US" sz="2400" i="1">
                            <a:latin typeface="Cambria Math" panose="02040503050406030204" pitchFamily="18" charset="0"/>
                            <a:ea typeface="Cambria Math" panose="02040503050406030204" pitchFamily="18" charset="0"/>
                            <a:cs typeface="Times New Roman" panose="02020603050405020304" pitchFamily="18" charset="0"/>
                          </a:rPr>
                          <m:t>=</m:t>
                        </m:r>
                        <m:r>
                          <a:rPr lang="en-US" sz="2400" i="1">
                            <a:latin typeface="Cambria Math" panose="02040503050406030204" pitchFamily="18" charset="0"/>
                            <a:ea typeface="Cambria Math" panose="02040503050406030204" pitchFamily="18" charset="0"/>
                            <a:cs typeface="Times New Roman" panose="02020603050405020304" pitchFamily="18" charset="0"/>
                          </a:rPr>
                          <m:t>0</m:t>
                        </m:r>
                      </m:e>
                    </m:func>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a:t>
                </a:r>
              </a:p>
              <a:p>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a:t>
                </a:r>
                <a14:m>
                  <m:oMath xmlns:m="http://schemas.openxmlformats.org/officeDocument/2006/math">
                    <m:r>
                      <a:rPr lang="en-US" sz="2400" i="1">
                        <a:latin typeface="Cambria Math" panose="02040503050406030204" pitchFamily="18" charset="0"/>
                        <a:cs typeface="Times New Roman" panose="02020603050405020304" pitchFamily="18" charset="0"/>
                      </a:rPr>
                      <m:t>𝑚</m:t>
                    </m:r>
                    <m:r>
                      <a:rPr lang="en-US" sz="2400" i="1">
                        <a:latin typeface="Cambria Math" panose="02040503050406030204" pitchFamily="18" charset="0"/>
                        <a:cs typeface="Times New Roman" panose="02020603050405020304" pitchFamily="18" charset="0"/>
                      </a:rPr>
                      <m:t>=</m:t>
                    </m:r>
                    <m:r>
                      <a:rPr lang="en-US" sz="2400" i="1">
                        <a:latin typeface="Cambria Math" panose="02040503050406030204" pitchFamily="18" charset="0"/>
                        <a:cs typeface="Times New Roman" panose="02020603050405020304" pitchFamily="18" charset="0"/>
                      </a:rPr>
                      <m:t>1</m:t>
                    </m:r>
                  </m:oMath>
                </a14:m>
                <a:r>
                  <a:rPr lang="en-US" sz="2400" dirty="0">
                    <a:latin typeface="Times New Roman" panose="02020603050405020304" pitchFamily="18" charset="0"/>
                    <a:cs typeface="Times New Roman" panose="02020603050405020304" pitchFamily="18" charset="0"/>
                  </a:rPr>
                  <a:t>.</a:t>
                </a:r>
              </a:p>
            </p:txBody>
          </p:sp>
        </mc:Choice>
        <mc:Fallback xmlns="">
          <p:sp>
            <p:nvSpPr>
              <p:cNvPr id="3" name="TextBox 2"/>
              <p:cNvSpPr txBox="1">
                <a:spLocks noRot="1" noChangeAspect="1" noMove="1" noResize="1" noEditPoints="1" noAdjustHandles="1" noChangeArrowheads="1" noChangeShapeType="1" noTextEdit="1"/>
              </p:cNvSpPr>
              <p:nvPr/>
            </p:nvSpPr>
            <p:spPr>
              <a:xfrm>
                <a:off x="653612" y="3361818"/>
                <a:ext cx="10959353" cy="3370282"/>
              </a:xfrm>
              <a:prstGeom prst="rect">
                <a:avLst/>
              </a:prstGeom>
              <a:blipFill rotWithShape="0">
                <a:blip r:embed="rId3"/>
                <a:stretch>
                  <a:fillRect l="-834" b="-3255"/>
                </a:stretch>
              </a:blipFill>
            </p:spPr>
            <p:txBody>
              <a:bodyPr/>
              <a:lstStyle/>
              <a:p>
                <a:r>
                  <a:rPr lang="en-US">
                    <a:noFill/>
                  </a:rPr>
                  <a:t> </a:t>
                </a:r>
              </a:p>
            </p:txBody>
          </p:sp>
        </mc:Fallback>
      </mc:AlternateContent>
      <p:sp>
        <p:nvSpPr>
          <p:cNvPr id="4" name="Rectangle 3"/>
          <p:cNvSpPr/>
          <p:nvPr/>
        </p:nvSpPr>
        <p:spPr>
          <a:xfrm>
            <a:off x="590046" y="2777043"/>
            <a:ext cx="1518173" cy="584775"/>
          </a:xfrm>
          <a:prstGeom prst="rect">
            <a:avLst/>
          </a:prstGeom>
        </p:spPr>
        <p:txBody>
          <a:bodyPr wrap="none">
            <a:spAutoFit/>
          </a:bodyPr>
          <a:lstStyle/>
          <a:p>
            <a:r>
              <a:rPr lang="en-US" sz="3200" b="1">
                <a:solidFill>
                  <a:srgbClr val="FF0000"/>
                </a:solidFill>
                <a:latin typeface="Times New Roman" panose="02020603050405020304" pitchFamily="18" charset="0"/>
                <a:cs typeface="Times New Roman" panose="02020603050405020304" pitchFamily="18" charset="0"/>
              </a:rPr>
              <a:t>Chọn A</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595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wipe(down)">
                                      <p:cBhvr>
                                        <p:cTn id="16" dur="5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wipe(down)">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wipe(down)">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wipe(down)">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wipe(down)">
                                      <p:cBhvr>
                                        <p:cTn id="36" dur="5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wipe(down)">
                                      <p:cBhvr>
                                        <p:cTn id="41" dur="500"/>
                                        <p:tgtEl>
                                          <p:spTgt spid="3">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wipe(down)">
                                      <p:cBhvr>
                                        <p:cTn id="4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841608" y="678349"/>
                <a:ext cx="10055543" cy="1486045"/>
              </a:xfrm>
            </p:spPr>
            <p:txBody>
              <a:bodyPr>
                <a:normAutofit fontScale="90000"/>
              </a:bodyPr>
              <a:lstStyle/>
              <a:p>
                <a:r>
                  <a:rPr lang="en-US" altLang="en-US" sz="2400" b="1"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Ví dụ 6(VDT</a:t>
                </a:r>
                <a:r>
                  <a:rPr lang="en-US" alt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Sau khi phát hiện một bệnh dịch, các chuyên gia y tế ước tính số người nhiễm bệnh kể từ ngày xuất hiện bệnh nhân đầu tiên đến ngày thứ </a:t>
                </a:r>
                <a14:m>
                  <m:oMath xmlns:m="http://schemas.openxmlformats.org/officeDocument/2006/math">
                    <m:r>
                      <a:rPr lang="en-US" altLang="en-US" sz="2400" i="1">
                        <a:latin typeface="Cambria Math" panose="02040503050406030204" pitchFamily="18" charset="0"/>
                        <a:ea typeface="Times New Roman" panose="02020603050405020304" pitchFamily="18" charset="0"/>
                        <a:cs typeface="Times New Roman" panose="02020603050405020304" pitchFamily="18" charset="0"/>
                      </a:rPr>
                      <m:t>𝑡</m:t>
                    </m:r>
                  </m:oMath>
                </a14:m>
                <a:r>
                  <a:rPr lang="en-US" alt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alt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altLang="en-US" sz="2400" i="1">
                        <a:latin typeface="Cambria Math" panose="02040503050406030204" pitchFamily="18" charset="0"/>
                        <a:ea typeface="Times New Roman" panose="02020603050405020304" pitchFamily="18" charset="0"/>
                        <a:cs typeface="Times New Roman" panose="02020603050405020304" pitchFamily="18" charset="0"/>
                      </a:rPr>
                      <m:t>𝑓</m:t>
                    </m:r>
                    <m:d>
                      <m:dPr>
                        <m:ctrlPr>
                          <a:rPr lang="en-US" altLang="en-US" sz="2400" i="1">
                            <a:latin typeface="Cambria Math" panose="02040503050406030204" pitchFamily="18" charset="0"/>
                            <a:ea typeface="Times New Roman" panose="02020603050405020304" pitchFamily="18" charset="0"/>
                            <a:cs typeface="Times New Roman" panose="02020603050405020304" pitchFamily="18" charset="0"/>
                          </a:rPr>
                        </m:ctrlPr>
                      </m:dPr>
                      <m:e>
                        <m:r>
                          <a:rPr lang="en-US" altLang="en-US" sz="2400" i="1">
                            <a:latin typeface="Cambria Math" panose="02040503050406030204" pitchFamily="18" charset="0"/>
                            <a:ea typeface="Times New Roman" panose="02020603050405020304" pitchFamily="18" charset="0"/>
                            <a:cs typeface="Times New Roman" panose="02020603050405020304" pitchFamily="18" charset="0"/>
                          </a:rPr>
                          <m:t>𝑡</m:t>
                        </m:r>
                      </m:e>
                    </m:d>
                    <m:r>
                      <a:rPr lang="en-US" altLang="en-US" sz="2400" i="1">
                        <a:latin typeface="Cambria Math" panose="02040503050406030204" pitchFamily="18" charset="0"/>
                        <a:ea typeface="Times New Roman" panose="02020603050405020304" pitchFamily="18" charset="0"/>
                        <a:cs typeface="Times New Roman" panose="02020603050405020304" pitchFamily="18" charset="0"/>
                      </a:rPr>
                      <m:t>=</m:t>
                    </m:r>
                    <m:r>
                      <a:rPr lang="en-US" altLang="en-US" sz="2400" i="1">
                        <a:latin typeface="Cambria Math" panose="02040503050406030204" pitchFamily="18" charset="0"/>
                        <a:ea typeface="Times New Roman" panose="02020603050405020304" pitchFamily="18" charset="0"/>
                        <a:cs typeface="Times New Roman" panose="02020603050405020304" pitchFamily="18" charset="0"/>
                      </a:rPr>
                      <m:t>45</m:t>
                    </m:r>
                    <m:sSup>
                      <m:sSupPr>
                        <m:ctrlPr>
                          <a:rPr lang="en-US" altLang="en-US" sz="2400" i="1">
                            <a:latin typeface="Cambria Math" panose="02040503050406030204" pitchFamily="18" charset="0"/>
                            <a:cs typeface="Times New Roman" panose="02020603050405020304" pitchFamily="18" charset="0"/>
                          </a:rPr>
                        </m:ctrlPr>
                      </m:sSupPr>
                      <m:e>
                        <m:r>
                          <a:rPr lang="en-US" altLang="en-US" sz="2400" i="1">
                            <a:latin typeface="Cambria Math" panose="02040503050406030204" pitchFamily="18" charset="0"/>
                            <a:cs typeface="Times New Roman" panose="02020603050405020304" pitchFamily="18" charset="0"/>
                          </a:rPr>
                          <m:t>𝑡</m:t>
                        </m:r>
                      </m:e>
                      <m:sup>
                        <m:r>
                          <a:rPr lang="en-US" altLang="en-US" sz="2400" i="1">
                            <a:latin typeface="Cambria Math" panose="02040503050406030204" pitchFamily="18" charset="0"/>
                            <a:cs typeface="Times New Roman" panose="02020603050405020304" pitchFamily="18" charset="0"/>
                          </a:rPr>
                          <m:t>2</m:t>
                        </m:r>
                      </m:sup>
                    </m:sSup>
                    <m:r>
                      <a:rPr lang="en-US" altLang="en-US" sz="2400" i="1">
                        <a:latin typeface="Cambria Math" panose="02040503050406030204" pitchFamily="18" charset="0"/>
                        <a:cs typeface="Times New Roman" panose="02020603050405020304" pitchFamily="18" charset="0"/>
                      </a:rPr>
                      <m:t>−</m:t>
                    </m:r>
                    <m:sSup>
                      <m:sSupPr>
                        <m:ctrlPr>
                          <a:rPr lang="en-US" altLang="en-US" sz="2400" i="1">
                            <a:latin typeface="Cambria Math" panose="02040503050406030204" pitchFamily="18" charset="0"/>
                            <a:cs typeface="Times New Roman" panose="02020603050405020304" pitchFamily="18" charset="0"/>
                          </a:rPr>
                        </m:ctrlPr>
                      </m:sSupPr>
                      <m:e>
                        <m:r>
                          <a:rPr lang="en-US" altLang="en-US" sz="2400" i="1">
                            <a:latin typeface="Cambria Math" panose="02040503050406030204" pitchFamily="18" charset="0"/>
                            <a:cs typeface="Times New Roman" panose="02020603050405020304" pitchFamily="18" charset="0"/>
                          </a:rPr>
                          <m:t>𝑡</m:t>
                        </m:r>
                      </m:e>
                      <m:sup>
                        <m:r>
                          <a:rPr lang="en-US" altLang="en-US" sz="2400" i="1">
                            <a:latin typeface="Cambria Math" panose="02040503050406030204" pitchFamily="18" charset="0"/>
                            <a:cs typeface="Times New Roman" panose="02020603050405020304" pitchFamily="18" charset="0"/>
                          </a:rPr>
                          <m:t>3</m:t>
                        </m:r>
                      </m:sup>
                    </m:sSup>
                  </m:oMath>
                </a14:m>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Nếu</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xem</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p>
                      <m:sSupPr>
                        <m:ctrlPr>
                          <a:rPr lang="en-US" altLang="en-US" sz="24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altLang="en-US" sz="2400" i="1">
                            <a:latin typeface="Cambria Math" panose="02040503050406030204" pitchFamily="18" charset="0"/>
                            <a:ea typeface="Times New Roman" panose="02020603050405020304" pitchFamily="18" charset="0"/>
                            <a:cs typeface="Times New Roman" panose="02020603050405020304" pitchFamily="18" charset="0"/>
                          </a:rPr>
                          <m:t>𝑓</m:t>
                        </m:r>
                      </m:e>
                      <m:sup>
                        <m:r>
                          <a:rPr lang="en-US" altLang="en-US" sz="2400" i="1">
                            <a:latin typeface="Cambria Math" panose="02040503050406030204" pitchFamily="18" charset="0"/>
                            <a:ea typeface="Times New Roman" panose="02020603050405020304" pitchFamily="18" charset="0"/>
                            <a:cs typeface="Times New Roman" panose="02020603050405020304" pitchFamily="18" charset="0"/>
                          </a:rPr>
                          <m:t>′</m:t>
                        </m:r>
                      </m:sup>
                    </m:sSup>
                    <m:d>
                      <m:dPr>
                        <m:ctrlPr>
                          <a:rPr lang="en-US" altLang="en-US" sz="2400" i="1">
                            <a:latin typeface="Cambria Math" panose="02040503050406030204" pitchFamily="18" charset="0"/>
                            <a:ea typeface="Times New Roman" panose="02020603050405020304" pitchFamily="18" charset="0"/>
                            <a:cs typeface="Times New Roman" panose="02020603050405020304" pitchFamily="18" charset="0"/>
                          </a:rPr>
                        </m:ctrlPr>
                      </m:dPr>
                      <m:e>
                        <m:r>
                          <a:rPr lang="en-US" altLang="en-US" sz="2400" i="1">
                            <a:latin typeface="Cambria Math" panose="02040503050406030204" pitchFamily="18" charset="0"/>
                            <a:ea typeface="Times New Roman" panose="02020603050405020304" pitchFamily="18" charset="0"/>
                            <a:cs typeface="Times New Roman" panose="02020603050405020304" pitchFamily="18" charset="0"/>
                          </a:rPr>
                          <m:t>𝑡</m:t>
                        </m:r>
                      </m:e>
                    </m:d>
                    <m:r>
                      <a:rPr lang="en-US" altLang="en-US" sz="2400" i="1">
                        <a:latin typeface="Cambria Math" panose="02040503050406030204" pitchFamily="18" charset="0"/>
                        <a:ea typeface="Times New Roman" panose="02020603050405020304" pitchFamily="18" charset="0"/>
                        <a:cs typeface="Times New Roman" panose="02020603050405020304" pitchFamily="18" charset="0"/>
                      </a:rPr>
                      <m:t> </m:t>
                    </m:r>
                  </m:oMath>
                </a14:m>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tốc</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độ</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truyền</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bệnh</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 </a:t>
                </a: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ngày</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tại</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thời</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điểm</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altLang="en-US" sz="2400" i="1">
                        <a:latin typeface="Cambria Math" panose="02040503050406030204" pitchFamily="18" charset="0"/>
                        <a:ea typeface="Times New Roman" panose="02020603050405020304" pitchFamily="18" charset="0"/>
                        <a:cs typeface="Times New Roman" panose="02020603050405020304" pitchFamily="18" charset="0"/>
                      </a:rPr>
                      <m:t>𝑡</m:t>
                    </m:r>
                    <m:r>
                      <a:rPr lang="en-US" altLang="en-US" sz="2400">
                        <a:latin typeface="Cambria Math" panose="02040503050406030204" pitchFamily="18" charset="0"/>
                        <a:ea typeface="Times New Roman" panose="02020603050405020304" pitchFamily="18" charset="0"/>
                        <a:cs typeface="Times New Roman" panose="02020603050405020304" pitchFamily="18" charset="0"/>
                      </a:rPr>
                      <m:t>. </m:t>
                    </m:r>
                  </m:oMath>
                </a14:m>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Hỏi</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tốc</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độ</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truyền</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bệnh</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sẽ</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lớn</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nhất</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ngày</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thứ</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mấy</a:t>
                </a:r>
                <a:r>
                  <a:rPr lang="en-US" altLang="en-US" sz="2400">
                    <a:latin typeface="Times New Roman" panose="02020603050405020304" pitchFamily="18" charset="0"/>
                    <a:ea typeface="Times New Roman" panose="02020603050405020304" pitchFamily="18" charset="0"/>
                    <a:cs typeface="Times New Roman" panose="02020603050405020304" pitchFamily="18" charset="0"/>
                  </a:rPr>
                  <a:t>?    </a:t>
                </a:r>
                <a:r>
                  <a:rPr lang="vi-VN" altLang="en-US" sz="2400" smtClean="0">
                    <a:latin typeface="Times New Roman" panose="02020603050405020304" pitchFamily="18" charset="0"/>
                    <a:ea typeface="Times New Roman" panose="02020603050405020304" pitchFamily="18" charset="0"/>
                    <a:cs typeface="Times New Roman" panose="02020603050405020304" pitchFamily="18" charset="0"/>
                  </a:rPr>
                  <a:t/>
                </a:r>
                <a:br>
                  <a:rPr lang="vi-VN" altLang="en-US" sz="2400" smtClean="0">
                    <a:latin typeface="Times New Roman" panose="02020603050405020304" pitchFamily="18" charset="0"/>
                    <a:ea typeface="Times New Roman" panose="02020603050405020304" pitchFamily="18" charset="0"/>
                    <a:cs typeface="Times New Roman" panose="02020603050405020304" pitchFamily="18" charset="0"/>
                  </a:rPr>
                </a:br>
                <a:r>
                  <a:rPr lang="en-US" sz="2400" b="1"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24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a:t>
                </a:r>
                <a14:m>
                  <m:oMath xmlns:m="http://schemas.openxmlformats.org/officeDocument/2006/math">
                    <m:r>
                      <m:rPr>
                        <m:nor/>
                      </m:rPr>
                      <a:rPr lang="vi-VN" sz="2400">
                        <a:solidFill>
                          <a:srgbClr val="4472C4"/>
                        </a:solidFill>
                        <a:cs typeface="Times New Roman" panose="02020603050405020304" pitchFamily="18" charset="0"/>
                      </a:rPr>
                      <m:t> </m:t>
                    </m:r>
                    <m:r>
                      <a:rPr lang="en-US" sz="2400" i="1">
                        <a:solidFill>
                          <a:prstClr val="black"/>
                        </a:solidFill>
                        <a:latin typeface="Cambria Math" panose="02040503050406030204" pitchFamily="18" charset="0"/>
                      </a:rPr>
                      <m:t>15</m:t>
                    </m:r>
                    <m:r>
                      <m:rPr>
                        <m:nor/>
                      </m:rPr>
                      <a:rPr lang="en-US" sz="2400">
                        <a:solidFill>
                          <a:prstClr val="black"/>
                        </a:solidFill>
                        <a:latin typeface="Times New Roman" panose="02020603050405020304" pitchFamily="18" charset="0"/>
                        <a:cs typeface="Times New Roman" panose="02020603050405020304" pitchFamily="18" charset="0"/>
                      </a:rPr>
                      <m:t>.</m:t>
                    </m:r>
                    <m:r>
                      <m:rPr>
                        <m:nor/>
                      </m:rPr>
                      <a:rPr lang="vi-VN" sz="2400">
                        <a:solidFill>
                          <a:prstClr val="black"/>
                        </a:solidFill>
                        <a:cs typeface="Times New Roman" panose="02020603050405020304" pitchFamily="18" charset="0"/>
                      </a:rPr>
                      <m:t>	</m:t>
                    </m:r>
                    <m:r>
                      <m:rPr>
                        <m:nor/>
                      </m:rPr>
                      <a:rPr lang="en-US" sz="2400">
                        <a:solidFill>
                          <a:prstClr val="black"/>
                        </a:solidFill>
                        <a:latin typeface="Times New Roman" panose="02020603050405020304" pitchFamily="18" charset="0"/>
                        <a:cs typeface="Times New Roman" panose="02020603050405020304" pitchFamily="18" charset="0"/>
                      </a:rPr>
                      <m:t>       </m:t>
                    </m:r>
                    <m:r>
                      <m:rPr>
                        <m:nor/>
                      </m:rPr>
                      <a:rPr lang="en-US" sz="2400">
                        <a:solidFill>
                          <a:srgbClr val="4472C4"/>
                        </a:solidFill>
                        <a:latin typeface="Times New Roman" panose="02020603050405020304" pitchFamily="18" charset="0"/>
                        <a:cs typeface="Times New Roman" panose="02020603050405020304" pitchFamily="18" charset="0"/>
                      </a:rPr>
                      <m:t> </m:t>
                    </m:r>
                    <m:r>
                      <m:rPr>
                        <m:nor/>
                      </m:rPr>
                      <a:rPr lang="en-US" sz="2400" b="1">
                        <a:solidFill>
                          <a:srgbClr val="4472C4"/>
                        </a:solidFill>
                        <a:latin typeface="Times New Roman" panose="02020603050405020304" pitchFamily="18" charset="0"/>
                        <a:cs typeface="Times New Roman" panose="02020603050405020304" pitchFamily="18" charset="0"/>
                      </a:rPr>
                      <m:t>            </m:t>
                    </m:r>
                    <m:r>
                      <m:rPr>
                        <m:nor/>
                      </m:rPr>
                      <a:rPr lang="vi-VN" sz="2400" b="1">
                        <a:solidFill>
                          <a:srgbClr val="4472C4"/>
                        </a:solidFill>
                        <a:cs typeface="Times New Roman" panose="02020603050405020304" pitchFamily="18" charset="0"/>
                      </a:rPr>
                      <m:t>B</m:t>
                    </m:r>
                    <m:r>
                      <m:rPr>
                        <m:nor/>
                      </m:rPr>
                      <a:rPr lang="vi-VN" sz="2400" b="1">
                        <a:solidFill>
                          <a:srgbClr val="4472C4"/>
                        </a:solidFill>
                        <a:cs typeface="Times New Roman" panose="02020603050405020304" pitchFamily="18" charset="0"/>
                      </a:rPr>
                      <m:t>. </m:t>
                    </m:r>
                    <m:r>
                      <a:rPr lang="en-US" sz="2400" i="1">
                        <a:solidFill>
                          <a:prstClr val="black"/>
                        </a:solidFill>
                        <a:latin typeface="Cambria Math" panose="02040503050406030204" pitchFamily="18" charset="0"/>
                      </a:rPr>
                      <m:t>21</m:t>
                    </m:r>
                    <m:r>
                      <m:rPr>
                        <m:nor/>
                      </m:rPr>
                      <a:rPr lang="en-US" sz="2400">
                        <a:solidFill>
                          <a:prstClr val="black"/>
                        </a:solidFill>
                        <a:latin typeface="Times New Roman" panose="02020603050405020304" pitchFamily="18" charset="0"/>
                        <a:cs typeface="Times New Roman" panose="02020603050405020304" pitchFamily="18" charset="0"/>
                      </a:rPr>
                      <m:t>.</m:t>
                    </m:r>
                    <m:r>
                      <m:rPr>
                        <m:nor/>
                      </m:rPr>
                      <a:rPr lang="vi-VN" sz="2400">
                        <a:solidFill>
                          <a:prstClr val="black"/>
                        </a:solidFill>
                        <a:cs typeface="Times New Roman" panose="02020603050405020304" pitchFamily="18" charset="0"/>
                      </a:rPr>
                      <m:t>	</m:t>
                    </m:r>
                    <m:r>
                      <m:rPr>
                        <m:nor/>
                      </m:rPr>
                      <a:rPr lang="en-US" sz="2400">
                        <a:solidFill>
                          <a:prstClr val="black"/>
                        </a:solidFill>
                        <a:latin typeface="Times New Roman" panose="02020603050405020304" pitchFamily="18" charset="0"/>
                        <a:cs typeface="Times New Roman" panose="02020603050405020304" pitchFamily="18" charset="0"/>
                      </a:rPr>
                      <m:t>               </m:t>
                    </m:r>
                    <m:r>
                      <m:rPr>
                        <m:nor/>
                      </m:rPr>
                      <a:rPr lang="en-US" sz="2400" b="1">
                        <a:solidFill>
                          <a:prstClr val="black"/>
                        </a:solidFill>
                        <a:latin typeface="Times New Roman" panose="02020603050405020304" pitchFamily="18" charset="0"/>
                        <a:cs typeface="Times New Roman" panose="02020603050405020304" pitchFamily="18" charset="0"/>
                      </a:rPr>
                      <m:t> </m:t>
                    </m:r>
                    <m:r>
                      <m:rPr>
                        <m:nor/>
                      </m:rPr>
                      <a:rPr lang="vi-VN" sz="2400" b="1">
                        <a:solidFill>
                          <a:srgbClr val="4472C4"/>
                        </a:solidFill>
                        <a:cs typeface="Times New Roman" panose="02020603050405020304" pitchFamily="18" charset="0"/>
                      </a:rPr>
                      <m:t>C</m:t>
                    </m:r>
                    <m:r>
                      <m:rPr>
                        <m:nor/>
                      </m:rPr>
                      <a:rPr lang="vi-VN" sz="2400" b="1">
                        <a:solidFill>
                          <a:srgbClr val="4472C4"/>
                        </a:solidFill>
                        <a:cs typeface="Times New Roman" panose="02020603050405020304" pitchFamily="18" charset="0"/>
                      </a:rPr>
                      <m:t>. </m:t>
                    </m:r>
                    <m:r>
                      <a:rPr lang="en-US" sz="2400" i="1">
                        <a:solidFill>
                          <a:prstClr val="black"/>
                        </a:solidFill>
                        <a:latin typeface="Cambria Math" panose="02040503050406030204" pitchFamily="18" charset="0"/>
                      </a:rPr>
                      <m:t>13</m:t>
                    </m:r>
                    <m:r>
                      <m:rPr>
                        <m:nor/>
                      </m:rPr>
                      <a:rPr lang="en-US" sz="2400">
                        <a:solidFill>
                          <a:prstClr val="black"/>
                        </a:solidFill>
                        <a:latin typeface="Times New Roman" panose="02020603050405020304" pitchFamily="18" charset="0"/>
                        <a:cs typeface="Times New Roman" panose="02020603050405020304" pitchFamily="18" charset="0"/>
                      </a:rPr>
                      <m:t>.</m:t>
                    </m:r>
                    <m:r>
                      <m:rPr>
                        <m:nor/>
                      </m:rPr>
                      <a:rPr lang="vi-VN" sz="2400">
                        <a:solidFill>
                          <a:prstClr val="black"/>
                        </a:solidFill>
                        <a:cs typeface="Times New Roman" panose="02020603050405020304" pitchFamily="18" charset="0"/>
                      </a:rPr>
                      <m:t>	</m:t>
                    </m:r>
                    <m:r>
                      <m:rPr>
                        <m:nor/>
                      </m:rPr>
                      <a:rPr lang="en-US" sz="2400" b="1">
                        <a:solidFill>
                          <a:prstClr val="black"/>
                        </a:solidFill>
                        <a:latin typeface="Times New Roman" panose="02020603050405020304" pitchFamily="18" charset="0"/>
                        <a:cs typeface="Times New Roman" panose="02020603050405020304" pitchFamily="18" charset="0"/>
                      </a:rPr>
                      <m:t>                </m:t>
                    </m:r>
                    <m:r>
                      <m:rPr>
                        <m:nor/>
                      </m:rPr>
                      <a:rPr lang="vi-VN" sz="2400" b="1">
                        <a:solidFill>
                          <a:srgbClr val="4472C4"/>
                        </a:solidFill>
                        <a:cs typeface="Times New Roman" panose="02020603050405020304" pitchFamily="18" charset="0"/>
                      </a:rPr>
                      <m:t>D</m:t>
                    </m:r>
                    <m:r>
                      <m:rPr>
                        <m:nor/>
                      </m:rPr>
                      <a:rPr lang="vi-VN" sz="2400" b="1">
                        <a:solidFill>
                          <a:srgbClr val="4472C4"/>
                        </a:solidFill>
                        <a:cs typeface="Times New Roman" panose="02020603050405020304" pitchFamily="18" charset="0"/>
                      </a:rPr>
                      <m:t>. </m:t>
                    </m:r>
                    <m:r>
                      <a:rPr lang="en-US" sz="2400" i="1">
                        <a:solidFill>
                          <a:prstClr val="black"/>
                        </a:solidFill>
                        <a:latin typeface="Cambria Math" panose="02040503050406030204" pitchFamily="18" charset="0"/>
                      </a:rPr>
                      <m:t>17</m:t>
                    </m:r>
                    <m:r>
                      <m:rPr>
                        <m:nor/>
                      </m:rPr>
                      <a:rPr lang="en-US" sz="2400">
                        <a:solidFill>
                          <a:prstClr val="black"/>
                        </a:solidFill>
                        <a:latin typeface="Times New Roman" panose="02020603050405020304" pitchFamily="18" charset="0"/>
                        <a:cs typeface="Times New Roman" panose="02020603050405020304" pitchFamily="18" charset="0"/>
                      </a:rPr>
                      <m:t>.</m:t>
                    </m:r>
                  </m:oMath>
                </a14:m>
                <a:r>
                  <a:rPr lang="en-US" altLang="en-US" sz="240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a:solidFill>
                      <a:schemeClr val="accent1"/>
                    </a:solidFill>
                    <a:latin typeface="Times New Roman" panose="02020603050405020304" pitchFamily="18" charset="0"/>
                    <a:cs typeface="Times New Roman" panose="02020603050405020304" pitchFamily="18" charset="0"/>
                  </a:rPr>
                  <a:t/>
                </a:r>
                <a:br>
                  <a:rPr lang="en-US" sz="2400" b="1">
                    <a:solidFill>
                      <a:schemeClr val="accent1"/>
                    </a:solidFill>
                    <a:latin typeface="Times New Roman" panose="02020603050405020304" pitchFamily="18" charset="0"/>
                    <a:cs typeface="Times New Roman" panose="02020603050405020304" pitchFamily="18" charset="0"/>
                  </a:rPr>
                </a:br>
                <a:r>
                  <a:rPr lang="en-US" sz="2400" b="1">
                    <a:solidFill>
                      <a:schemeClr val="accent1"/>
                    </a:solidFill>
                    <a:latin typeface="Times New Roman" panose="02020603050405020304" pitchFamily="18" charset="0"/>
                    <a:cs typeface="Times New Roman" panose="02020603050405020304" pitchFamily="18" charset="0"/>
                  </a:rPr>
                  <a:t/>
                </a:r>
                <a:br>
                  <a:rPr lang="en-US" sz="2400" b="1">
                    <a:solidFill>
                      <a:schemeClr val="accent1"/>
                    </a:solidFill>
                    <a:latin typeface="Times New Roman" panose="02020603050405020304" pitchFamily="18" charset="0"/>
                    <a:cs typeface="Times New Roman" panose="02020603050405020304" pitchFamily="18" charset="0"/>
                  </a:rPr>
                </a:br>
                <a:endParaRPr lang="en-US" sz="24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841608" y="678349"/>
                <a:ext cx="10055543" cy="1486045"/>
              </a:xfrm>
              <a:blipFill rotWithShape="0">
                <a:blip r:embed="rId2"/>
                <a:stretch>
                  <a:fillRect l="-788" t="-29918" r="-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3994" y="2808974"/>
                <a:ext cx="10055543" cy="4351338"/>
              </a:xfrm>
            </p:spPr>
            <p:txBody>
              <a:bodyPr>
                <a:normAutofit/>
              </a:bodyPr>
              <a:lstStyle/>
              <a:p>
                <a:pPr marL="0" indent="0">
                  <a:buNone/>
                </a:pPr>
                <a:r>
                  <a:rPr lang="en-US" sz="2400" smtClean="0">
                    <a:latin typeface="Times New Roman" panose="02020603050405020304" pitchFamily="18" charset="0"/>
                    <a:cs typeface="Times New Roman" panose="02020603050405020304" pitchFamily="18" charset="0"/>
                  </a:rPr>
                  <a:t>Ta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2400" i="1">
                            <a:latin typeface="Cambria Math" panose="02040503050406030204" pitchFamily="18" charset="0"/>
                            <a:cs typeface="Times New Roman" panose="02020603050405020304" pitchFamily="18" charset="0"/>
                          </a:rPr>
                        </m:ctrlPr>
                      </m:sSupPr>
                      <m:e>
                        <m:r>
                          <a:rPr lang="en-US" sz="2400" i="1">
                            <a:latin typeface="Cambria Math" panose="02040503050406030204" pitchFamily="18" charset="0"/>
                            <a:cs typeface="Times New Roman" panose="02020603050405020304" pitchFamily="18" charset="0"/>
                          </a:rPr>
                          <m:t>𝑓</m:t>
                        </m:r>
                      </m:e>
                      <m:sup>
                        <m:r>
                          <a:rPr lang="en-US" sz="2400" i="1">
                            <a:latin typeface="Cambria Math" panose="02040503050406030204" pitchFamily="18" charset="0"/>
                            <a:cs typeface="Times New Roman" panose="02020603050405020304" pitchFamily="18" charset="0"/>
                          </a:rPr>
                          <m:t>′</m:t>
                        </m:r>
                      </m:sup>
                    </m:sSup>
                    <m:d>
                      <m:dPr>
                        <m:ctrlPr>
                          <a:rPr lang="en-US" sz="2400" i="1">
                            <a:latin typeface="Cambria Math" panose="02040503050406030204" pitchFamily="18" charset="0"/>
                            <a:cs typeface="Times New Roman" panose="02020603050405020304" pitchFamily="18" charset="0"/>
                          </a:rPr>
                        </m:ctrlPr>
                      </m:dPr>
                      <m:e>
                        <m:r>
                          <a:rPr lang="en-US" sz="2400" i="1">
                            <a:latin typeface="Cambria Math" panose="02040503050406030204" pitchFamily="18" charset="0"/>
                            <a:cs typeface="Times New Roman" panose="02020603050405020304" pitchFamily="18" charset="0"/>
                          </a:rPr>
                          <m:t>𝑡</m:t>
                        </m:r>
                      </m:e>
                    </m:d>
                    <m:r>
                      <a:rPr lang="en-US" sz="2400" i="1">
                        <a:latin typeface="Cambria Math" panose="02040503050406030204" pitchFamily="18" charset="0"/>
                        <a:cs typeface="Times New Roman" panose="02020603050405020304" pitchFamily="18" charset="0"/>
                      </a:rPr>
                      <m:t>=</m:t>
                    </m:r>
                    <m:r>
                      <a:rPr lang="en-US" sz="2400" i="1">
                        <a:latin typeface="Cambria Math" panose="02040503050406030204" pitchFamily="18" charset="0"/>
                        <a:cs typeface="Times New Roman" panose="02020603050405020304" pitchFamily="18" charset="0"/>
                      </a:rPr>
                      <m:t>90</m:t>
                    </m:r>
                    <m:r>
                      <a:rPr lang="en-US" sz="2400" i="1">
                        <a:latin typeface="Cambria Math" panose="02040503050406030204" pitchFamily="18" charset="0"/>
                        <a:cs typeface="Times New Roman" panose="02020603050405020304" pitchFamily="18" charset="0"/>
                      </a:rPr>
                      <m:t>𝑡</m:t>
                    </m:r>
                    <m:r>
                      <a:rPr lang="en-US" sz="2400" i="1">
                        <a:latin typeface="Cambria Math" panose="02040503050406030204" pitchFamily="18" charset="0"/>
                        <a:cs typeface="Times New Roman" panose="02020603050405020304" pitchFamily="18" charset="0"/>
                      </a:rPr>
                      <m:t>−</m:t>
                    </m:r>
                    <m:r>
                      <a:rPr lang="en-US" sz="2400" i="1">
                        <a:latin typeface="Cambria Math" panose="02040503050406030204" pitchFamily="18" charset="0"/>
                        <a:cs typeface="Times New Roman" panose="02020603050405020304" pitchFamily="18" charset="0"/>
                      </a:rPr>
                      <m:t>3</m:t>
                    </m:r>
                    <m:sSup>
                      <m:sSupPr>
                        <m:ctrlPr>
                          <a:rPr lang="en-US" sz="2400" i="1">
                            <a:latin typeface="Cambria Math" panose="02040503050406030204" pitchFamily="18" charset="0"/>
                            <a:cs typeface="Times New Roman" panose="02020603050405020304" pitchFamily="18" charset="0"/>
                          </a:rPr>
                        </m:ctrlPr>
                      </m:sSupPr>
                      <m:e>
                        <m:r>
                          <a:rPr lang="en-US" sz="2400" i="1">
                            <a:latin typeface="Cambria Math" panose="02040503050406030204" pitchFamily="18" charset="0"/>
                            <a:cs typeface="Times New Roman" panose="02020603050405020304" pitchFamily="18" charset="0"/>
                          </a:rPr>
                          <m:t>𝑡</m:t>
                        </m:r>
                      </m:e>
                      <m:sup>
                        <m:r>
                          <a:rPr lang="en-US" sz="2400" i="1">
                            <a:latin typeface="Cambria Math" panose="02040503050406030204" pitchFamily="18" charset="0"/>
                            <a:cs typeface="Times New Roman" panose="02020603050405020304" pitchFamily="18" charset="0"/>
                          </a:rPr>
                          <m:t>2</m:t>
                        </m:r>
                      </m:sup>
                    </m:sSup>
                    <m:r>
                      <a:rPr lang="en-US" sz="2400" i="1">
                        <a:latin typeface="Cambria Math" panose="02040503050406030204" pitchFamily="18" charset="0"/>
                        <a:cs typeface="Times New Roman" panose="02020603050405020304" pitchFamily="18" charset="0"/>
                      </a:rPr>
                      <m:t>=</m:t>
                    </m:r>
                    <m:r>
                      <a:rPr lang="en-US" sz="2400" i="1">
                        <a:latin typeface="Cambria Math" panose="02040503050406030204" pitchFamily="18" charset="0"/>
                        <a:cs typeface="Times New Roman" panose="02020603050405020304" pitchFamily="18" charset="0"/>
                      </a:rPr>
                      <m:t>𝑔</m:t>
                    </m:r>
                    <m:d>
                      <m:dPr>
                        <m:ctrlPr>
                          <a:rPr lang="en-US" sz="2400" i="1">
                            <a:latin typeface="Cambria Math" panose="02040503050406030204" pitchFamily="18" charset="0"/>
                            <a:cs typeface="Times New Roman" panose="02020603050405020304" pitchFamily="18" charset="0"/>
                          </a:rPr>
                        </m:ctrlPr>
                      </m:dPr>
                      <m:e>
                        <m:r>
                          <a:rPr lang="en-US" sz="2400" i="1">
                            <a:latin typeface="Cambria Math" panose="02040503050406030204" pitchFamily="18" charset="0"/>
                            <a:cs typeface="Times New Roman" panose="02020603050405020304" pitchFamily="18" charset="0"/>
                          </a:rPr>
                          <m:t>𝑡</m:t>
                        </m:r>
                      </m:e>
                    </m:d>
                    <m:r>
                      <a:rPr lang="en-US" sz="2400">
                        <a:latin typeface="Cambria Math" panose="02040503050406030204" pitchFamily="18" charset="0"/>
                        <a:cs typeface="Times New Roman" panose="02020603050405020304" pitchFamily="18" charset="0"/>
                      </a:rPr>
                      <m:t>. </m:t>
                    </m:r>
                  </m:oMath>
                </a14:m>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cs typeface="Times New Roman" panose="02020603050405020304" pitchFamily="18" charset="0"/>
                      </a:rPr>
                      <m:t>𝑔</m:t>
                    </m:r>
                    <m:d>
                      <m:dPr>
                        <m:ctrlPr>
                          <a:rPr lang="en-US" sz="2400" i="1">
                            <a:latin typeface="Cambria Math" panose="02040503050406030204" pitchFamily="18" charset="0"/>
                            <a:cs typeface="Times New Roman" panose="02020603050405020304" pitchFamily="18" charset="0"/>
                          </a:rPr>
                        </m:ctrlPr>
                      </m:dPr>
                      <m:e>
                        <m:r>
                          <a:rPr lang="en-US" sz="2400" i="1">
                            <a:latin typeface="Cambria Math" panose="02040503050406030204" pitchFamily="18" charset="0"/>
                            <a:cs typeface="Times New Roman" panose="02020603050405020304" pitchFamily="18" charset="0"/>
                          </a:rPr>
                          <m:t>𝑡</m:t>
                        </m:r>
                      </m:e>
                    </m:d>
                    <m:r>
                      <a:rPr lang="en-US" sz="2400" i="1">
                        <a:latin typeface="Cambria Math" panose="02040503050406030204" pitchFamily="18" charset="0"/>
                        <a:cs typeface="Times New Roman" panose="02020603050405020304" pitchFamily="18" charset="0"/>
                      </a:rPr>
                      <m:t>=</m:t>
                    </m:r>
                    <m:sSup>
                      <m:sSupPr>
                        <m:ctrlPr>
                          <a:rPr lang="en-US" sz="2400" i="1">
                            <a:latin typeface="Cambria Math" panose="02040503050406030204" pitchFamily="18" charset="0"/>
                            <a:cs typeface="Times New Roman" panose="02020603050405020304" pitchFamily="18" charset="0"/>
                          </a:rPr>
                        </m:ctrlPr>
                      </m:sSupPr>
                      <m:e>
                        <m:r>
                          <a:rPr lang="en-US" sz="2400" i="1">
                            <a:latin typeface="Cambria Math" panose="02040503050406030204" pitchFamily="18" charset="0"/>
                            <a:cs typeface="Times New Roman" panose="02020603050405020304" pitchFamily="18" charset="0"/>
                          </a:rPr>
                          <m:t>𝑓</m:t>
                        </m:r>
                      </m:e>
                      <m:sup>
                        <m:r>
                          <a:rPr lang="en-US" sz="2400" i="1">
                            <a:latin typeface="Cambria Math" panose="02040503050406030204" pitchFamily="18" charset="0"/>
                            <a:cs typeface="Times New Roman" panose="02020603050405020304" pitchFamily="18" charset="0"/>
                          </a:rPr>
                          <m:t>′</m:t>
                        </m:r>
                      </m:sup>
                    </m:sSup>
                    <m:d>
                      <m:dPr>
                        <m:ctrlPr>
                          <a:rPr lang="en-US" sz="2400" i="1">
                            <a:latin typeface="Cambria Math" panose="02040503050406030204" pitchFamily="18" charset="0"/>
                            <a:cs typeface="Times New Roman" panose="02020603050405020304" pitchFamily="18" charset="0"/>
                          </a:rPr>
                        </m:ctrlPr>
                      </m:dPr>
                      <m:e>
                        <m:r>
                          <a:rPr lang="en-US" sz="2400" i="1">
                            <a:latin typeface="Cambria Math" panose="02040503050406030204" pitchFamily="18" charset="0"/>
                            <a:cs typeface="Times New Roman" panose="02020603050405020304" pitchFamily="18" charset="0"/>
                          </a:rPr>
                          <m:t>𝑡</m:t>
                        </m:r>
                      </m:e>
                    </m:d>
                  </m:oMath>
                </a14:m>
                <a:endParaRPr lang="en-US" sz="2400" dirty="0">
                  <a:latin typeface="Times New Roman" panose="02020603050405020304" pitchFamily="18" charset="0"/>
                  <a:cs typeface="Times New Roman" panose="02020603050405020304" pitchFamily="18" charset="0"/>
                </a:endParaRPr>
              </a:p>
              <a:p>
                <a:pPr marL="0" indent="0">
                  <a:buNone/>
                </a:pP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 </a:t>
                </a:r>
                <a14:m>
                  <m:oMath xmlns:m="http://schemas.openxmlformats.org/officeDocument/2006/math">
                    <m:sSup>
                      <m:sSupPr>
                        <m:ctrlPr>
                          <a:rPr lang="en-US" sz="2400" i="1">
                            <a:latin typeface="Cambria Math" panose="02040503050406030204" pitchFamily="18" charset="0"/>
                            <a:cs typeface="Times New Roman" panose="02020603050405020304" pitchFamily="18" charset="0"/>
                          </a:rPr>
                        </m:ctrlPr>
                      </m:sSupPr>
                      <m:e>
                        <m:r>
                          <a:rPr lang="en-US" sz="2400" i="1">
                            <a:latin typeface="Cambria Math" panose="02040503050406030204" pitchFamily="18" charset="0"/>
                            <a:cs typeface="Times New Roman" panose="02020603050405020304" pitchFamily="18" charset="0"/>
                          </a:rPr>
                          <m:t>𝑔</m:t>
                        </m:r>
                      </m:e>
                      <m:sup>
                        <m:r>
                          <a:rPr lang="en-US" sz="2400" i="1">
                            <a:latin typeface="Cambria Math" panose="02040503050406030204" pitchFamily="18" charset="0"/>
                            <a:cs typeface="Times New Roman" panose="02020603050405020304" pitchFamily="18" charset="0"/>
                          </a:rPr>
                          <m:t>′</m:t>
                        </m:r>
                      </m:sup>
                    </m:sSup>
                    <m:d>
                      <m:dPr>
                        <m:ctrlPr>
                          <a:rPr lang="en-US" sz="2400" i="1">
                            <a:latin typeface="Cambria Math" panose="02040503050406030204" pitchFamily="18" charset="0"/>
                            <a:cs typeface="Times New Roman" panose="02020603050405020304" pitchFamily="18" charset="0"/>
                          </a:rPr>
                        </m:ctrlPr>
                      </m:dPr>
                      <m:e>
                        <m:r>
                          <a:rPr lang="en-US" sz="2400" i="1">
                            <a:latin typeface="Cambria Math" panose="02040503050406030204" pitchFamily="18" charset="0"/>
                            <a:cs typeface="Times New Roman" panose="02020603050405020304" pitchFamily="18" charset="0"/>
                          </a:rPr>
                          <m:t>𝑡</m:t>
                        </m:r>
                      </m:e>
                    </m:d>
                    <m:r>
                      <a:rPr lang="en-US" sz="2400" i="1">
                        <a:latin typeface="Cambria Math" panose="02040503050406030204" pitchFamily="18" charset="0"/>
                        <a:cs typeface="Times New Roman" panose="02020603050405020304" pitchFamily="18" charset="0"/>
                      </a:rPr>
                      <m:t>=</m:t>
                    </m:r>
                    <m:r>
                      <a:rPr lang="en-US" sz="2400" i="1">
                        <a:latin typeface="Cambria Math" panose="02040503050406030204" pitchFamily="18" charset="0"/>
                        <a:cs typeface="Times New Roman" panose="02020603050405020304" pitchFamily="18" charset="0"/>
                      </a:rPr>
                      <m:t>90</m:t>
                    </m:r>
                    <m:r>
                      <a:rPr lang="en-US" sz="2400" i="1">
                        <a:latin typeface="Cambria Math" panose="02040503050406030204" pitchFamily="18" charset="0"/>
                        <a:cs typeface="Times New Roman" panose="02020603050405020304" pitchFamily="18" charset="0"/>
                      </a:rPr>
                      <m:t>−</m:t>
                    </m:r>
                    <m:r>
                      <a:rPr lang="en-US" sz="2400" i="1">
                        <a:latin typeface="Cambria Math" panose="02040503050406030204" pitchFamily="18" charset="0"/>
                        <a:cs typeface="Times New Roman" panose="02020603050405020304" pitchFamily="18" charset="0"/>
                      </a:rPr>
                      <m:t>6</m:t>
                    </m:r>
                    <m:r>
                      <a:rPr lang="en-US" sz="2400" i="1">
                        <a:latin typeface="Cambria Math" panose="02040503050406030204" pitchFamily="18" charset="0"/>
                        <a:cs typeface="Times New Roman" panose="02020603050405020304" pitchFamily="18" charset="0"/>
                      </a:rPr>
                      <m:t>𝑡</m:t>
                    </m:r>
                    <m:r>
                      <a:rPr lang="en-US" sz="2400" i="1">
                        <a:latin typeface="Cambria Math" panose="02040503050406030204" pitchFamily="18" charset="0"/>
                        <a:cs typeface="Times New Roman" panose="02020603050405020304" pitchFamily="18" charset="0"/>
                      </a:rPr>
                      <m:t>=</m:t>
                    </m:r>
                    <m:r>
                      <a:rPr lang="en-US" sz="2400" i="1">
                        <a:latin typeface="Cambria Math" panose="02040503050406030204" pitchFamily="18" charset="0"/>
                        <a:cs typeface="Times New Roman" panose="02020603050405020304" pitchFamily="18" charset="0"/>
                      </a:rPr>
                      <m:t>0</m:t>
                    </m:r>
                    <m:r>
                      <a:rPr lang="en-US" sz="2400" i="1">
                        <a:latin typeface="Cambria Math" panose="02040503050406030204" pitchFamily="18" charset="0"/>
                        <a:cs typeface="Times New Roman" panose="02020603050405020304" pitchFamily="18" charset="0"/>
                      </a:rPr>
                      <m:t>↔</m:t>
                    </m:r>
                    <m:r>
                      <a:rPr lang="en-US" sz="2400" i="1">
                        <a:latin typeface="Cambria Math" panose="02040503050406030204" pitchFamily="18" charset="0"/>
                        <a:ea typeface="Cambria Math" panose="02040503050406030204" pitchFamily="18" charset="0"/>
                        <a:cs typeface="Times New Roman" panose="02020603050405020304" pitchFamily="18" charset="0"/>
                      </a:rPr>
                      <m:t>𝑡</m:t>
                    </m:r>
                    <m:r>
                      <a:rPr lang="en-US" sz="2400" i="1">
                        <a:latin typeface="Cambria Math" panose="02040503050406030204" pitchFamily="18" charset="0"/>
                        <a:ea typeface="Cambria Math" panose="02040503050406030204" pitchFamily="18" charset="0"/>
                        <a:cs typeface="Times New Roman" panose="02020603050405020304" pitchFamily="18" charset="0"/>
                      </a:rPr>
                      <m:t>=</m:t>
                    </m:r>
                    <m:r>
                      <a:rPr lang="en-US" sz="2400" i="1">
                        <a:latin typeface="Cambria Math" panose="02040503050406030204" pitchFamily="18" charset="0"/>
                        <a:ea typeface="Cambria Math" panose="02040503050406030204" pitchFamily="18" charset="0"/>
                        <a:cs typeface="Times New Roman" panose="02020603050405020304" pitchFamily="18" charset="0"/>
                      </a:rPr>
                      <m:t>15</m:t>
                    </m:r>
                  </m:oMath>
                </a14:m>
                <a:endParaRPr lang="en-US" sz="2400" dirty="0">
                  <a:latin typeface="Times New Roman" panose="02020603050405020304" pitchFamily="18" charset="0"/>
                  <a:cs typeface="Times New Roman" panose="02020603050405020304" pitchFamily="18" charset="0"/>
                </a:endParaRPr>
              </a:p>
              <a:p>
                <a:pPr marL="0" indent="0">
                  <a:buNone/>
                </a:pPr>
                <a:r>
                  <a:rPr lang="en-US" sz="2400" dirty="0" err="1">
                    <a:latin typeface="Times New Roman" panose="02020603050405020304" pitchFamily="18" charset="0"/>
                    <a:cs typeface="Times New Roman" panose="02020603050405020304" pitchFamily="18" charset="0"/>
                  </a:rPr>
                  <a:t>Bảng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thiên</a:t>
                </a:r>
                <a:r>
                  <a:rPr lang="en-US" sz="2400" dirty="0">
                    <a:latin typeface="Times New Roman" panose="02020603050405020304" pitchFamily="18" charset="0"/>
                    <a:cs typeface="Times New Roman" panose="02020603050405020304" pitchFamily="18" charset="0"/>
                  </a:rPr>
                  <a:t> </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bệnh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15.</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3994" y="2808974"/>
                <a:ext cx="10055543" cy="4351338"/>
              </a:xfrm>
              <a:blipFill rotWithShape="0">
                <a:blip r:embed="rId3"/>
                <a:stretch>
                  <a:fillRect l="-970" t="-1961"/>
                </a:stretch>
              </a:blipFill>
            </p:spPr>
            <p:txBody>
              <a:bodyPr/>
              <a:lstStyle/>
              <a:p>
                <a:r>
                  <a:rPr lang="en-US">
                    <a:noFill/>
                  </a:rPr>
                  <a:t> </a:t>
                </a:r>
              </a:p>
            </p:txBody>
          </p:sp>
        </mc:Fallback>
      </mc:AlternateContent>
      <p:pic>
        <p:nvPicPr>
          <p:cNvPr id="4" name="Picture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4691" y="3740759"/>
            <a:ext cx="5526741" cy="2003612"/>
          </a:xfrm>
          <a:prstGeom prst="rect">
            <a:avLst/>
          </a:prstGeom>
          <a:noFill/>
          <a:ln>
            <a:noFill/>
          </a:ln>
        </p:spPr>
      </p:pic>
      <p:sp>
        <p:nvSpPr>
          <p:cNvPr id="5" name="TextBox 4"/>
          <p:cNvSpPr txBox="1"/>
          <p:nvPr/>
        </p:nvSpPr>
        <p:spPr>
          <a:xfrm>
            <a:off x="721567" y="-30"/>
            <a:ext cx="5631936" cy="461665"/>
          </a:xfrm>
          <a:prstGeom prst="rect">
            <a:avLst/>
          </a:prstGeom>
          <a:noFill/>
        </p:spPr>
        <p:txBody>
          <a:bodyPr wrap="square" rtlCol="0">
            <a:spAutoFit/>
          </a:bodyPr>
          <a:lstStyle/>
          <a:p>
            <a:pPr defTabSz="874395"/>
            <a:r>
              <a:rPr lang="en-US" sz="2400" b="1" dirty="0">
                <a:solidFill>
                  <a:srgbClr val="FF0000"/>
                </a:solidFill>
                <a:latin typeface="Times New Roman" panose="02020603050405020304" pitchFamily="18" charset="0"/>
                <a:cs typeface="Times New Roman" panose="02020603050405020304" pitchFamily="18" charset="0"/>
              </a:rPr>
              <a:t>VÍ DỤ </a:t>
            </a:r>
            <a:r>
              <a:rPr lang="en-US" sz="2400" b="1">
                <a:solidFill>
                  <a:srgbClr val="FF0000"/>
                </a:solidFill>
                <a:latin typeface="Times New Roman" panose="02020603050405020304" pitchFamily="18" charset="0"/>
                <a:cs typeface="Times New Roman" panose="02020603050405020304" pitchFamily="18" charset="0"/>
              </a:rPr>
              <a:t>MINH </a:t>
            </a:r>
            <a:r>
              <a:rPr lang="en-US" sz="2400" b="1" smtClean="0">
                <a:solidFill>
                  <a:srgbClr val="FF0000"/>
                </a:solidFill>
                <a:latin typeface="Times New Roman" panose="02020603050405020304" pitchFamily="18" charset="0"/>
                <a:cs typeface="Times New Roman" panose="02020603050405020304" pitchFamily="18" charset="0"/>
              </a:rPr>
              <a:t>HỌA</a:t>
            </a:r>
            <a:r>
              <a:rPr lang="vi-VN" sz="2400" b="1" smtClean="0">
                <a:solidFill>
                  <a:srgbClr val="FF0000"/>
                </a:solidFill>
                <a:latin typeface="Times New Roman" panose="02020603050405020304" pitchFamily="18" charset="0"/>
                <a:cs typeface="Times New Roman" panose="02020603050405020304" pitchFamily="18" charset="0"/>
              </a:rPr>
              <a:t> ( VDT) </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4839285" y="1933561"/>
            <a:ext cx="1199367" cy="461665"/>
          </a:xfrm>
          <a:prstGeom prst="rect">
            <a:avLst/>
          </a:prstGeom>
        </p:spPr>
        <p:txBody>
          <a:bodyPr wrap="none">
            <a:spAutoFit/>
          </a:bodyPr>
          <a:lstStyle/>
          <a:p>
            <a:r>
              <a:rPr lang="en-US" sz="2400" b="1">
                <a:solidFill>
                  <a:schemeClr val="accent1">
                    <a:lumMod val="75000"/>
                  </a:schemeClr>
                </a:solidFill>
                <a:latin typeface="Times New Roman" panose="02020603050405020304" pitchFamily="18" charset="0"/>
                <a:ea typeface="+mj-ea"/>
                <a:cs typeface="Times New Roman" panose="02020603050405020304" pitchFamily="18" charset="0"/>
              </a:rPr>
              <a:t>Lời </a:t>
            </a:r>
            <a:r>
              <a:rPr lang="en-US" sz="2400" b="1" smtClean="0">
                <a:solidFill>
                  <a:schemeClr val="accent1">
                    <a:lumMod val="75000"/>
                  </a:schemeClr>
                </a:solidFill>
                <a:latin typeface="Times New Roman" panose="02020603050405020304" pitchFamily="18" charset="0"/>
                <a:ea typeface="+mj-ea"/>
                <a:cs typeface="Times New Roman" panose="02020603050405020304" pitchFamily="18" charset="0"/>
              </a:rPr>
              <a:t>giải</a:t>
            </a:r>
            <a:endParaRPr lang="en-US">
              <a:solidFill>
                <a:schemeClr val="accent1">
                  <a:lumMod val="75000"/>
                </a:schemeClr>
              </a:solidFill>
            </a:endParaRPr>
          </a:p>
        </p:txBody>
      </p:sp>
      <p:sp>
        <p:nvSpPr>
          <p:cNvPr id="7" name="Rectangle 6"/>
          <p:cNvSpPr/>
          <p:nvPr/>
        </p:nvSpPr>
        <p:spPr>
          <a:xfrm>
            <a:off x="1059671" y="2164393"/>
            <a:ext cx="1187184" cy="461665"/>
          </a:xfrm>
          <a:prstGeom prst="rect">
            <a:avLst/>
          </a:prstGeom>
        </p:spPr>
        <p:txBody>
          <a:bodyPr wrap="none">
            <a:spAutoFit/>
          </a:bodyPr>
          <a:lstStyle/>
          <a:p>
            <a:pPr lvl="0"/>
            <a:r>
              <a:rPr lang="en-US" sz="2400" b="1">
                <a:solidFill>
                  <a:srgbClr val="FF0000"/>
                </a:solidFill>
                <a:latin typeface="Times New Roman" panose="02020603050405020304" pitchFamily="18" charset="0"/>
                <a:cs typeface="Times New Roman" panose="02020603050405020304" pitchFamily="18" charset="0"/>
              </a:rPr>
              <a:t>Chọn A</a:t>
            </a:r>
            <a:endParaRPr lang="en-US">
              <a:solidFill>
                <a:srgbClr val="FF0000"/>
              </a:solidFill>
            </a:endParaRPr>
          </a:p>
        </p:txBody>
      </p:sp>
    </p:spTree>
    <p:extLst>
      <p:ext uri="{BB962C8B-B14F-4D97-AF65-F5344CB8AC3E}">
        <p14:creationId xmlns:p14="http://schemas.microsoft.com/office/powerpoint/2010/main" val="60167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down)">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wipe(down)">
                                      <p:cBhvr>
                                        <p:cTn id="30" dur="500"/>
                                        <p:tgtEl>
                                          <p:spTgt spid="3">
                                            <p:txEl>
                                              <p:pRg st="2" end="2"/>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down)">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wipe(down)">
                                      <p:cBhvr>
                                        <p:cTn id="3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Rectangle 7"/>
              <p:cNvSpPr>
                <a:spLocks noChangeArrowheads="1"/>
              </p:cNvSpPr>
              <p:nvPr/>
            </p:nvSpPr>
            <p:spPr bwMode="auto">
              <a:xfrm>
                <a:off x="453713" y="483329"/>
                <a:ext cx="11232019" cy="175599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87440" tIns="43720" rIns="87440" bIns="43720" numCol="1" anchor="ctr" anchorCtr="0" compatLnSpc="1">
                <a:prstTxWarp prst="textNoShape">
                  <a:avLst/>
                </a:prstTxWarp>
                <a:spAutoFit/>
              </a:bodyPr>
              <a:lstStyle/>
              <a:p>
                <a:pPr defTabSz="874395" eaLnBrk="0" fontAlgn="base" hangingPunct="0">
                  <a:spcBef>
                    <a:spcPct val="0"/>
                  </a:spcBef>
                  <a:spcAft>
                    <a:spcPct val="0"/>
                  </a:spcAft>
                </a:pPr>
                <a:r>
                  <a:rPr lang="en-US" altLang="en-US" sz="306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Ví dụ </a:t>
                </a:r>
                <a:r>
                  <a:rPr lang="en-US" altLang="en-US" sz="3060" b="1"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7 </a:t>
                </a:r>
                <a:r>
                  <a:rPr lang="en-US" altLang="en-US" sz="306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(VDT): </a:t>
                </a:r>
                <a:r>
                  <a:rPr lang="vi-VN" sz="3060" dirty="0">
                    <a:solidFill>
                      <a:prstClr val="black"/>
                    </a:solidFill>
                    <a:latin typeface="Times New Roman" panose="02020603050405020304" pitchFamily="18" charset="0"/>
                    <a:cs typeface="Times New Roman" panose="02020603050405020304" pitchFamily="18" charset="0"/>
                  </a:rPr>
                  <a:t>Tìm tất cả các giá trị thực của tham  số </a:t>
                </a:r>
                <a14:m>
                  <m:oMath xmlns:m="http://schemas.openxmlformats.org/officeDocument/2006/math">
                    <m:r>
                      <a:rPr lang="vi-VN" sz="3060" i="1">
                        <a:solidFill>
                          <a:prstClr val="black"/>
                        </a:solidFill>
                        <a:latin typeface="Cambria Math" panose="02040503050406030204" pitchFamily="18" charset="0"/>
                      </a:rPr>
                      <m:t>𝑚</m:t>
                    </m:r>
                  </m:oMath>
                </a14:m>
                <a:r>
                  <a:rPr lang="vi-VN" sz="3060" dirty="0">
                    <a:solidFill>
                      <a:prstClr val="black"/>
                    </a:solidFill>
                    <a:latin typeface="Times New Roman" panose="02020603050405020304" pitchFamily="18" charset="0"/>
                    <a:cs typeface="Times New Roman" panose="02020603050405020304" pitchFamily="18" charset="0"/>
                  </a:rPr>
                  <a:t> để </a:t>
                </a:r>
                <a:r>
                  <a:rPr lang="en-US" sz="3060" dirty="0" err="1">
                    <a:solidFill>
                      <a:prstClr val="black"/>
                    </a:solidFill>
                    <a:latin typeface="Times New Roman" panose="02020603050405020304" pitchFamily="18" charset="0"/>
                    <a:cs typeface="Times New Roman" panose="02020603050405020304" pitchFamily="18" charset="0"/>
                  </a:rPr>
                  <a:t>giá</a:t>
                </a:r>
                <a:r>
                  <a:rPr lang="en-US" sz="3060" dirty="0">
                    <a:solidFill>
                      <a:prstClr val="black"/>
                    </a:solidFill>
                    <a:latin typeface="Times New Roman" panose="02020603050405020304" pitchFamily="18" charset="0"/>
                    <a:cs typeface="Times New Roman" panose="02020603050405020304" pitchFamily="18" charset="0"/>
                  </a:rPr>
                  <a:t> </a:t>
                </a:r>
                <a:r>
                  <a:rPr lang="en-US" sz="3060" dirty="0" err="1">
                    <a:solidFill>
                      <a:prstClr val="black"/>
                    </a:solidFill>
                    <a:latin typeface="Times New Roman" panose="02020603050405020304" pitchFamily="18" charset="0"/>
                    <a:cs typeface="Times New Roman" panose="02020603050405020304" pitchFamily="18" charset="0"/>
                  </a:rPr>
                  <a:t>trị</a:t>
                </a:r>
                <a:r>
                  <a:rPr lang="en-US" sz="3060" dirty="0">
                    <a:solidFill>
                      <a:prstClr val="black"/>
                    </a:solidFill>
                    <a:latin typeface="Times New Roman" panose="02020603050405020304" pitchFamily="18" charset="0"/>
                    <a:cs typeface="Times New Roman" panose="02020603050405020304" pitchFamily="18" charset="0"/>
                  </a:rPr>
                  <a:t> </a:t>
                </a:r>
                <a:r>
                  <a:rPr lang="en-US" sz="3060" dirty="0" err="1">
                    <a:solidFill>
                      <a:prstClr val="black"/>
                    </a:solidFill>
                    <a:latin typeface="Times New Roman" panose="02020603050405020304" pitchFamily="18" charset="0"/>
                    <a:cs typeface="Times New Roman" panose="02020603050405020304" pitchFamily="18" charset="0"/>
                  </a:rPr>
                  <a:t>nhỏ</a:t>
                </a:r>
                <a:r>
                  <a:rPr lang="en-US" sz="3060" dirty="0">
                    <a:solidFill>
                      <a:prstClr val="black"/>
                    </a:solidFill>
                    <a:latin typeface="Times New Roman" panose="02020603050405020304" pitchFamily="18" charset="0"/>
                    <a:cs typeface="Times New Roman" panose="02020603050405020304" pitchFamily="18" charset="0"/>
                  </a:rPr>
                  <a:t> </a:t>
                </a:r>
                <a:r>
                  <a:rPr lang="en-US" sz="3060" dirty="0" err="1">
                    <a:solidFill>
                      <a:prstClr val="black"/>
                    </a:solidFill>
                    <a:latin typeface="Times New Roman" panose="02020603050405020304" pitchFamily="18" charset="0"/>
                    <a:cs typeface="Times New Roman" panose="02020603050405020304" pitchFamily="18" charset="0"/>
                  </a:rPr>
                  <a:t>nhất</a:t>
                </a:r>
                <a:r>
                  <a:rPr lang="en-US" sz="3060" dirty="0">
                    <a:solidFill>
                      <a:prstClr val="black"/>
                    </a:solidFill>
                    <a:latin typeface="Times New Roman" panose="02020603050405020304" pitchFamily="18" charset="0"/>
                    <a:cs typeface="Times New Roman" panose="02020603050405020304" pitchFamily="18" charset="0"/>
                  </a:rPr>
                  <a:t> </a:t>
                </a:r>
                <a:r>
                  <a:rPr lang="en-US" sz="3060" dirty="0" err="1">
                    <a:solidFill>
                      <a:prstClr val="black"/>
                    </a:solidFill>
                    <a:latin typeface="Times New Roman" panose="02020603050405020304" pitchFamily="18" charset="0"/>
                    <a:cs typeface="Times New Roman" panose="02020603050405020304" pitchFamily="18" charset="0"/>
                  </a:rPr>
                  <a:t>của</a:t>
                </a:r>
                <a:r>
                  <a:rPr lang="en-US" sz="3060" dirty="0">
                    <a:solidFill>
                      <a:prstClr val="black"/>
                    </a:solidFill>
                    <a:latin typeface="Times New Roman" panose="02020603050405020304" pitchFamily="18" charset="0"/>
                    <a:cs typeface="Times New Roman" panose="02020603050405020304" pitchFamily="18" charset="0"/>
                  </a:rPr>
                  <a:t> </a:t>
                </a:r>
                <a:r>
                  <a:rPr lang="vi-VN" sz="3060" dirty="0">
                    <a:solidFill>
                      <a:prstClr val="black"/>
                    </a:solidFill>
                    <a:latin typeface="Times New Roman" panose="02020603050405020304" pitchFamily="18" charset="0"/>
                    <a:cs typeface="Times New Roman" panose="02020603050405020304" pitchFamily="18" charset="0"/>
                  </a:rPr>
                  <a:t>hàm số </a:t>
                </a:r>
                <a14:m>
                  <m:oMath xmlns:m="http://schemas.openxmlformats.org/officeDocument/2006/math">
                    <m:r>
                      <a:rPr lang="en-US" sz="3060" i="1">
                        <a:solidFill>
                          <a:prstClr val="black"/>
                        </a:solidFill>
                        <a:latin typeface="Cambria Math" panose="02040503050406030204" pitchFamily="18" charset="0"/>
                      </a:rPr>
                      <m:t>𝑓</m:t>
                    </m:r>
                    <m:r>
                      <a:rPr lang="en-US" sz="3060" i="1">
                        <a:solidFill>
                          <a:prstClr val="black"/>
                        </a:solidFill>
                        <a:latin typeface="Cambria Math" panose="02040503050406030204" pitchFamily="18" charset="0"/>
                      </a:rPr>
                      <m:t>(</m:t>
                    </m:r>
                    <m:r>
                      <a:rPr lang="en-US" sz="3060" i="1">
                        <a:solidFill>
                          <a:prstClr val="black"/>
                        </a:solidFill>
                        <a:latin typeface="Cambria Math" panose="02040503050406030204" pitchFamily="18" charset="0"/>
                      </a:rPr>
                      <m:t>𝑥</m:t>
                    </m:r>
                    <m:r>
                      <a:rPr lang="en-US" sz="3060" i="1">
                        <a:solidFill>
                          <a:prstClr val="black"/>
                        </a:solidFill>
                        <a:latin typeface="Cambria Math" panose="02040503050406030204" pitchFamily="18" charset="0"/>
                      </a:rPr>
                      <m:t>)=</m:t>
                    </m:r>
                    <m:f>
                      <m:fPr>
                        <m:ctrlPr>
                          <a:rPr lang="en-US" sz="3060" i="1">
                            <a:solidFill>
                              <a:prstClr val="black"/>
                            </a:solidFill>
                            <a:latin typeface="Cambria Math" panose="02040503050406030204" pitchFamily="18" charset="0"/>
                          </a:rPr>
                        </m:ctrlPr>
                      </m:fPr>
                      <m:num>
                        <m:r>
                          <a:rPr lang="en-US" sz="3060" i="1">
                            <a:solidFill>
                              <a:prstClr val="black"/>
                            </a:solidFill>
                            <a:latin typeface="Cambria Math" panose="02040503050406030204" pitchFamily="18" charset="0"/>
                          </a:rPr>
                          <m:t>2</m:t>
                        </m:r>
                        <m:r>
                          <a:rPr lang="en-US" sz="3060" i="1">
                            <a:solidFill>
                              <a:prstClr val="black"/>
                            </a:solidFill>
                            <a:latin typeface="Cambria Math" panose="02040503050406030204" pitchFamily="18" charset="0"/>
                          </a:rPr>
                          <m:t>𝑥</m:t>
                        </m:r>
                        <m:r>
                          <a:rPr lang="en-US" sz="3060" i="1">
                            <a:solidFill>
                              <a:prstClr val="black"/>
                            </a:solidFill>
                            <a:latin typeface="Cambria Math" panose="02040503050406030204" pitchFamily="18" charset="0"/>
                          </a:rPr>
                          <m:t>+</m:t>
                        </m:r>
                        <m:r>
                          <a:rPr lang="en-US" sz="3060" i="1">
                            <a:solidFill>
                              <a:prstClr val="black"/>
                            </a:solidFill>
                            <a:latin typeface="Cambria Math" panose="02040503050406030204" pitchFamily="18" charset="0"/>
                          </a:rPr>
                          <m:t>𝑚</m:t>
                        </m:r>
                        <m:r>
                          <a:rPr lang="en-US" sz="3060" i="1">
                            <a:solidFill>
                              <a:prstClr val="black"/>
                            </a:solidFill>
                            <a:latin typeface="Cambria Math" panose="02040503050406030204" pitchFamily="18" charset="0"/>
                          </a:rPr>
                          <m:t>−1</m:t>
                        </m:r>
                      </m:num>
                      <m:den>
                        <m:r>
                          <a:rPr lang="vi-VN" sz="3060" i="1">
                            <a:solidFill>
                              <a:prstClr val="black"/>
                            </a:solidFill>
                            <a:latin typeface="Cambria Math" panose="02040503050406030204" pitchFamily="18" charset="0"/>
                          </a:rPr>
                          <m:t>𝑥</m:t>
                        </m:r>
                        <m:r>
                          <a:rPr lang="vi-VN" sz="3060" i="1">
                            <a:solidFill>
                              <a:prstClr val="black"/>
                            </a:solidFill>
                            <a:latin typeface="Cambria Math" panose="02040503050406030204" pitchFamily="18" charset="0"/>
                          </a:rPr>
                          <m:t>+1</m:t>
                        </m:r>
                      </m:den>
                    </m:f>
                  </m:oMath>
                </a14:m>
                <a:r>
                  <a:rPr lang="vi-VN" sz="3060" dirty="0">
                    <a:solidFill>
                      <a:prstClr val="black"/>
                    </a:solidFill>
                    <a:latin typeface="Times New Roman" panose="02020603050405020304" pitchFamily="18" charset="0"/>
                    <a:cs typeface="Times New Roman" panose="02020603050405020304" pitchFamily="18" charset="0"/>
                  </a:rPr>
                  <a:t> </a:t>
                </a:r>
                <a:r>
                  <a:rPr lang="en-US" sz="3060" dirty="0">
                    <a:solidFill>
                      <a:prstClr val="black"/>
                    </a:solidFill>
                    <a:latin typeface="Times New Roman" panose="02020603050405020304" pitchFamily="18" charset="0"/>
                    <a:cs typeface="Times New Roman" panose="02020603050405020304" pitchFamily="18" charset="0"/>
                  </a:rPr>
                  <a:t> </a:t>
                </a:r>
                <a:r>
                  <a:rPr lang="en-US" sz="3060" dirty="0" err="1">
                    <a:solidFill>
                      <a:prstClr val="black"/>
                    </a:solidFill>
                    <a:latin typeface="Times New Roman" panose="02020603050405020304" pitchFamily="18" charset="0"/>
                    <a:cs typeface="Times New Roman" panose="02020603050405020304" pitchFamily="18" charset="0"/>
                  </a:rPr>
                  <a:t>trên</a:t>
                </a:r>
                <a:r>
                  <a:rPr lang="en-US" sz="3060" dirty="0">
                    <a:solidFill>
                      <a:prstClr val="black"/>
                    </a:solidFill>
                    <a:latin typeface="Times New Roman" panose="02020603050405020304" pitchFamily="18" charset="0"/>
                    <a:cs typeface="Times New Roman" panose="02020603050405020304" pitchFamily="18" charset="0"/>
                  </a:rPr>
                  <a:t> </a:t>
                </a:r>
                <a:r>
                  <a:rPr lang="en-US" sz="3060" dirty="0" err="1">
                    <a:solidFill>
                      <a:prstClr val="black"/>
                    </a:solidFill>
                    <a:latin typeface="Times New Roman" panose="02020603050405020304" pitchFamily="18" charset="0"/>
                    <a:cs typeface="Times New Roman" panose="02020603050405020304" pitchFamily="18" charset="0"/>
                  </a:rPr>
                  <a:t>đoạn</a:t>
                </a:r>
                <a:r>
                  <a:rPr lang="en-US" sz="306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3060" i="1">
                            <a:solidFill>
                              <a:prstClr val="black"/>
                            </a:solidFill>
                            <a:latin typeface="Cambria Math" panose="02040503050406030204" pitchFamily="18" charset="0"/>
                            <a:cs typeface="Times New Roman" panose="02020603050405020304" pitchFamily="18" charset="0"/>
                          </a:rPr>
                        </m:ctrlPr>
                      </m:dPr>
                      <m:e>
                        <m:r>
                          <a:rPr lang="en-US" sz="3060" i="1">
                            <a:solidFill>
                              <a:prstClr val="black"/>
                            </a:solidFill>
                            <a:latin typeface="Cambria Math" panose="02040503050406030204" pitchFamily="18" charset="0"/>
                            <a:cs typeface="Times New Roman" panose="02020603050405020304" pitchFamily="18" charset="0"/>
                          </a:rPr>
                          <m:t>1 ;2</m:t>
                        </m:r>
                      </m:e>
                    </m:d>
                  </m:oMath>
                </a14:m>
                <a:r>
                  <a:rPr lang="en-US" sz="3060" dirty="0">
                    <a:solidFill>
                      <a:prstClr val="black"/>
                    </a:solidFill>
                    <a:latin typeface="Times New Roman" panose="02020603050405020304" pitchFamily="18" charset="0"/>
                    <a:cs typeface="Times New Roman" panose="02020603050405020304" pitchFamily="18" charset="0"/>
                  </a:rPr>
                  <a:t> </a:t>
                </a:r>
                <a:r>
                  <a:rPr lang="en-US" sz="3060" dirty="0" err="1">
                    <a:solidFill>
                      <a:prstClr val="black"/>
                    </a:solidFill>
                    <a:latin typeface="Times New Roman" panose="02020603050405020304" pitchFamily="18" charset="0"/>
                    <a:cs typeface="Times New Roman" panose="02020603050405020304" pitchFamily="18" charset="0"/>
                  </a:rPr>
                  <a:t>bằng</a:t>
                </a:r>
                <a:r>
                  <a:rPr lang="en-US" sz="3060" dirty="0">
                    <a:solidFill>
                      <a:prstClr val="black"/>
                    </a:solidFill>
                    <a:latin typeface="Times New Roman" panose="02020603050405020304" pitchFamily="18" charset="0"/>
                    <a:cs typeface="Times New Roman" panose="02020603050405020304" pitchFamily="18" charset="0"/>
                  </a:rPr>
                  <a:t> </a:t>
                </a:r>
                <a:r>
                  <a:rPr lang="en-US" sz="3060">
                    <a:solidFill>
                      <a:prstClr val="black"/>
                    </a:solidFill>
                    <a:latin typeface="Times New Roman" panose="02020603050405020304" pitchFamily="18" charset="0"/>
                    <a:cs typeface="Times New Roman" panose="02020603050405020304" pitchFamily="18" charset="0"/>
                  </a:rPr>
                  <a:t>1</a:t>
                </a:r>
                <a:r>
                  <a:rPr lang="en-US" sz="3060" smtClean="0">
                    <a:solidFill>
                      <a:prstClr val="black"/>
                    </a:solidFill>
                    <a:latin typeface="Times New Roman" panose="02020603050405020304" pitchFamily="18" charset="0"/>
                    <a:cs typeface="Times New Roman" panose="02020603050405020304" pitchFamily="18" charset="0"/>
                  </a:rPr>
                  <a:t>.</a:t>
                </a:r>
                <a:endParaRPr lang="vi-VN" sz="3060" smtClean="0">
                  <a:solidFill>
                    <a:prstClr val="black"/>
                  </a:solidFill>
                  <a:latin typeface="Times New Roman" panose="02020603050405020304" pitchFamily="18" charset="0"/>
                  <a:cs typeface="Times New Roman" panose="02020603050405020304" pitchFamily="18" charset="0"/>
                </a:endParaRPr>
              </a:p>
              <a:p>
                <a:pPr defTabSz="874395" eaLnBrk="0" fontAlgn="base" hangingPunct="0">
                  <a:spcBef>
                    <a:spcPct val="0"/>
                  </a:spcBef>
                  <a:spcAft>
                    <a:spcPct val="0"/>
                  </a:spcAft>
                </a:pPr>
                <a:r>
                  <a:rPr lang="en-US" sz="3060" b="1"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306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a:t>
                </a:r>
                <a14:m>
                  <m:oMath xmlns:m="http://schemas.openxmlformats.org/officeDocument/2006/math">
                    <m:r>
                      <m:rPr>
                        <m:nor/>
                      </m:rPr>
                      <a:rPr lang="vi-VN" sz="3060">
                        <a:solidFill>
                          <a:srgbClr val="4472C4"/>
                        </a:solidFill>
                        <a:latin typeface="Times New Roman" panose="02020603050405020304" pitchFamily="18" charset="0"/>
                        <a:cs typeface="Times New Roman" panose="02020603050405020304" pitchFamily="18" charset="0"/>
                      </a:rPr>
                      <m:t> </m:t>
                    </m:r>
                    <m:r>
                      <a:rPr lang="en-US" sz="3060" i="1">
                        <a:solidFill>
                          <a:prstClr val="black"/>
                        </a:solidFill>
                        <a:latin typeface="Cambria Math" panose="02040503050406030204" pitchFamily="18" charset="0"/>
                      </a:rPr>
                      <m:t>𝑚</m:t>
                    </m:r>
                    <m:r>
                      <a:rPr lang="en-US" sz="3060" i="1">
                        <a:solidFill>
                          <a:prstClr val="black"/>
                        </a:solidFill>
                        <a:latin typeface="Cambria Math" panose="02040503050406030204" pitchFamily="18" charset="0"/>
                      </a:rPr>
                      <m:t>=1</m:t>
                    </m:r>
                    <m:r>
                      <m:rPr>
                        <m:nor/>
                      </m:rPr>
                      <a:rPr lang="en-US" sz="3060">
                        <a:solidFill>
                          <a:prstClr val="black"/>
                        </a:solidFill>
                        <a:latin typeface="Times New Roman" panose="02020603050405020304" pitchFamily="18" charset="0"/>
                        <a:cs typeface="Times New Roman" panose="02020603050405020304" pitchFamily="18" charset="0"/>
                      </a:rPr>
                      <m:t>.</m:t>
                    </m:r>
                    <m:r>
                      <m:rPr>
                        <m:nor/>
                      </m:rPr>
                      <a:rPr lang="vi-VN" sz="3060">
                        <a:solidFill>
                          <a:prstClr val="black"/>
                        </a:solidFill>
                        <a:latin typeface="Times New Roman" panose="02020603050405020304" pitchFamily="18" charset="0"/>
                        <a:cs typeface="Times New Roman" panose="02020603050405020304" pitchFamily="18" charset="0"/>
                      </a:rPr>
                      <m:t>	</m:t>
                    </m:r>
                    <m:r>
                      <m:rPr>
                        <m:nor/>
                      </m:rPr>
                      <a:rPr lang="en-US" sz="3060">
                        <a:solidFill>
                          <a:prstClr val="black"/>
                        </a:solidFill>
                        <a:latin typeface="Times New Roman" panose="02020603050405020304" pitchFamily="18" charset="0"/>
                        <a:cs typeface="Times New Roman" panose="02020603050405020304" pitchFamily="18" charset="0"/>
                      </a:rPr>
                      <m:t>       </m:t>
                    </m:r>
                    <m:r>
                      <m:rPr>
                        <m:nor/>
                      </m:rPr>
                      <a:rPr lang="en-US" sz="3060">
                        <a:solidFill>
                          <a:srgbClr val="4472C4"/>
                        </a:solidFill>
                        <a:latin typeface="Times New Roman" panose="02020603050405020304" pitchFamily="18" charset="0"/>
                        <a:cs typeface="Times New Roman" panose="02020603050405020304" pitchFamily="18" charset="0"/>
                      </a:rPr>
                      <m:t> </m:t>
                    </m:r>
                    <m:r>
                      <m:rPr>
                        <m:nor/>
                      </m:rPr>
                      <a:rPr lang="vi-VN" sz="3060" b="1">
                        <a:solidFill>
                          <a:srgbClr val="4472C4"/>
                        </a:solidFill>
                        <a:latin typeface="Times New Roman" panose="02020603050405020304" pitchFamily="18" charset="0"/>
                        <a:cs typeface="Times New Roman" panose="02020603050405020304" pitchFamily="18" charset="0"/>
                      </a:rPr>
                      <m:t>B</m:t>
                    </m:r>
                    <m:r>
                      <m:rPr>
                        <m:nor/>
                      </m:rPr>
                      <a:rPr lang="vi-VN" sz="3060" b="1">
                        <a:solidFill>
                          <a:srgbClr val="4472C4"/>
                        </a:solidFill>
                        <a:latin typeface="Times New Roman" panose="02020603050405020304" pitchFamily="18" charset="0"/>
                        <a:cs typeface="Times New Roman" panose="02020603050405020304" pitchFamily="18" charset="0"/>
                      </a:rPr>
                      <m:t>. </m:t>
                    </m:r>
                    <m:r>
                      <a:rPr lang="vi-VN" sz="3060" i="1">
                        <a:solidFill>
                          <a:prstClr val="black"/>
                        </a:solidFill>
                        <a:latin typeface="Cambria Math" panose="02040503050406030204" pitchFamily="18" charset="0"/>
                      </a:rPr>
                      <m:t>𝑚</m:t>
                    </m:r>
                    <m:r>
                      <a:rPr lang="vi-VN" sz="3060" i="1">
                        <a:solidFill>
                          <a:prstClr val="black"/>
                        </a:solidFill>
                        <a:latin typeface="Cambria Math" panose="02040503050406030204" pitchFamily="18" charset="0"/>
                        <a:ea typeface="Cambria Math" panose="02040503050406030204" pitchFamily="18" charset="0"/>
                      </a:rPr>
                      <m:t>∈</m:t>
                    </m:r>
                    <m:d>
                      <m:dPr>
                        <m:begChr m:val="{"/>
                        <m:endChr m:val="}"/>
                        <m:ctrlPr>
                          <a:rPr lang="vi-VN" sz="3060" i="1">
                            <a:solidFill>
                              <a:prstClr val="black"/>
                            </a:solidFill>
                            <a:latin typeface="Cambria Math" panose="02040503050406030204" pitchFamily="18" charset="0"/>
                            <a:ea typeface="Cambria Math" panose="02040503050406030204" pitchFamily="18" charset="0"/>
                          </a:rPr>
                        </m:ctrlPr>
                      </m:dPr>
                      <m:e>
                        <m:r>
                          <a:rPr lang="en-US" sz="3060" i="1">
                            <a:solidFill>
                              <a:prstClr val="black"/>
                            </a:solidFill>
                            <a:latin typeface="Cambria Math" panose="02040503050406030204" pitchFamily="18" charset="0"/>
                            <a:ea typeface="Cambria Math" panose="02040503050406030204" pitchFamily="18" charset="0"/>
                          </a:rPr>
                          <m:t>0;1</m:t>
                        </m:r>
                      </m:e>
                    </m:d>
                    <m:r>
                      <m:rPr>
                        <m:nor/>
                      </m:rPr>
                      <a:rPr lang="en-US" sz="3060">
                        <a:solidFill>
                          <a:prstClr val="black"/>
                        </a:solidFill>
                        <a:latin typeface="Times New Roman" panose="02020603050405020304" pitchFamily="18" charset="0"/>
                        <a:cs typeface="Times New Roman" panose="02020603050405020304" pitchFamily="18" charset="0"/>
                      </a:rPr>
                      <m:t>.</m:t>
                    </m:r>
                    <m:r>
                      <m:rPr>
                        <m:nor/>
                      </m:rPr>
                      <a:rPr lang="vi-VN" sz="3060">
                        <a:solidFill>
                          <a:prstClr val="black"/>
                        </a:solidFill>
                        <a:latin typeface="Times New Roman" panose="02020603050405020304" pitchFamily="18" charset="0"/>
                        <a:cs typeface="Times New Roman" panose="02020603050405020304" pitchFamily="18" charset="0"/>
                      </a:rPr>
                      <m:t>	</m:t>
                    </m:r>
                    <m:r>
                      <m:rPr>
                        <m:nor/>
                      </m:rPr>
                      <a:rPr lang="en-US" sz="3060">
                        <a:solidFill>
                          <a:prstClr val="black"/>
                        </a:solidFill>
                        <a:latin typeface="Times New Roman" panose="02020603050405020304" pitchFamily="18" charset="0"/>
                        <a:cs typeface="Times New Roman" panose="02020603050405020304" pitchFamily="18" charset="0"/>
                      </a:rPr>
                      <m:t>        </m:t>
                    </m:r>
                    <m:r>
                      <m:rPr>
                        <m:nor/>
                      </m:rPr>
                      <a:rPr lang="en-US" sz="3060" b="1">
                        <a:solidFill>
                          <a:prstClr val="black"/>
                        </a:solidFill>
                        <a:latin typeface="Times New Roman" panose="02020603050405020304" pitchFamily="18" charset="0"/>
                        <a:cs typeface="Times New Roman" panose="02020603050405020304" pitchFamily="18" charset="0"/>
                      </a:rPr>
                      <m:t> </m:t>
                    </m:r>
                    <m:r>
                      <m:rPr>
                        <m:nor/>
                      </m:rPr>
                      <a:rPr lang="vi-VN" sz="3060" b="1">
                        <a:solidFill>
                          <a:srgbClr val="4472C4"/>
                        </a:solidFill>
                        <a:latin typeface="Times New Roman" panose="02020603050405020304" pitchFamily="18" charset="0"/>
                        <a:cs typeface="Times New Roman" panose="02020603050405020304" pitchFamily="18" charset="0"/>
                      </a:rPr>
                      <m:t>C</m:t>
                    </m:r>
                    <m:r>
                      <m:rPr>
                        <m:nor/>
                      </m:rPr>
                      <a:rPr lang="vi-VN" sz="3060" b="1">
                        <a:solidFill>
                          <a:srgbClr val="4472C4"/>
                        </a:solidFill>
                        <a:latin typeface="Times New Roman" panose="02020603050405020304" pitchFamily="18" charset="0"/>
                        <a:cs typeface="Times New Roman" panose="02020603050405020304" pitchFamily="18" charset="0"/>
                      </a:rPr>
                      <m:t>. </m:t>
                    </m:r>
                    <m:r>
                      <a:rPr lang="en-US" sz="3060" i="1">
                        <a:solidFill>
                          <a:prstClr val="black"/>
                        </a:solidFill>
                        <a:latin typeface="Cambria Math" panose="02040503050406030204" pitchFamily="18" charset="0"/>
                      </a:rPr>
                      <m:t>𝑚</m:t>
                    </m:r>
                    <m:r>
                      <a:rPr lang="en-US" sz="3060" i="1">
                        <a:solidFill>
                          <a:prstClr val="black"/>
                        </a:solidFill>
                        <a:latin typeface="Cambria Math" panose="02040503050406030204" pitchFamily="18" charset="0"/>
                      </a:rPr>
                      <m:t>=0</m:t>
                    </m:r>
                    <m:r>
                      <m:rPr>
                        <m:nor/>
                      </m:rPr>
                      <a:rPr lang="en-US" sz="3060">
                        <a:solidFill>
                          <a:prstClr val="black"/>
                        </a:solidFill>
                        <a:latin typeface="Times New Roman" panose="02020603050405020304" pitchFamily="18" charset="0"/>
                        <a:cs typeface="Times New Roman" panose="02020603050405020304" pitchFamily="18" charset="0"/>
                      </a:rPr>
                      <m:t>.</m:t>
                    </m:r>
                    <m:r>
                      <m:rPr>
                        <m:nor/>
                      </m:rPr>
                      <a:rPr lang="vi-VN" sz="3060">
                        <a:solidFill>
                          <a:prstClr val="black"/>
                        </a:solidFill>
                        <a:latin typeface="Times New Roman" panose="02020603050405020304" pitchFamily="18" charset="0"/>
                        <a:cs typeface="Times New Roman" panose="02020603050405020304" pitchFamily="18" charset="0"/>
                      </a:rPr>
                      <m:t>	</m:t>
                    </m:r>
                    <m:r>
                      <m:rPr>
                        <m:nor/>
                      </m:rPr>
                      <a:rPr lang="en-US" sz="3060" b="1">
                        <a:solidFill>
                          <a:prstClr val="black"/>
                        </a:solidFill>
                        <a:latin typeface="Times New Roman" panose="02020603050405020304" pitchFamily="18" charset="0"/>
                        <a:cs typeface="Times New Roman" panose="02020603050405020304" pitchFamily="18" charset="0"/>
                      </a:rPr>
                      <m:t>           </m:t>
                    </m:r>
                    <m:r>
                      <m:rPr>
                        <m:nor/>
                      </m:rPr>
                      <a:rPr lang="vi-VN" sz="3060" b="1">
                        <a:solidFill>
                          <a:srgbClr val="4472C4"/>
                        </a:solidFill>
                        <a:latin typeface="Times New Roman" panose="02020603050405020304" pitchFamily="18" charset="0"/>
                        <a:cs typeface="Times New Roman" panose="02020603050405020304" pitchFamily="18" charset="0"/>
                      </a:rPr>
                      <m:t>D</m:t>
                    </m:r>
                    <m:r>
                      <m:rPr>
                        <m:nor/>
                      </m:rPr>
                      <a:rPr lang="vi-VN" sz="3060" b="1">
                        <a:solidFill>
                          <a:srgbClr val="4472C4"/>
                        </a:solidFill>
                        <a:latin typeface="Times New Roman" panose="02020603050405020304" pitchFamily="18" charset="0"/>
                        <a:cs typeface="Times New Roman" panose="02020603050405020304" pitchFamily="18" charset="0"/>
                      </a:rPr>
                      <m:t>. </m:t>
                    </m:r>
                    <m:r>
                      <a:rPr lang="en-US" sz="3060" i="1">
                        <a:solidFill>
                          <a:prstClr val="black"/>
                        </a:solidFill>
                        <a:latin typeface="Cambria Math" panose="02040503050406030204" pitchFamily="18" charset="0"/>
                      </a:rPr>
                      <m:t>𝑚</m:t>
                    </m:r>
                    <m:r>
                      <a:rPr lang="en-US" sz="3060" i="1">
                        <a:solidFill>
                          <a:prstClr val="black"/>
                        </a:solidFill>
                        <a:latin typeface="Cambria Math" panose="02040503050406030204" pitchFamily="18" charset="0"/>
                      </a:rPr>
                      <m:t>&gt;3</m:t>
                    </m:r>
                    <m:r>
                      <m:rPr>
                        <m:nor/>
                      </m:rPr>
                      <a:rPr lang="en-US" sz="3060">
                        <a:solidFill>
                          <a:prstClr val="black"/>
                        </a:solidFill>
                        <a:latin typeface="Times New Roman" panose="02020603050405020304" pitchFamily="18" charset="0"/>
                        <a:cs typeface="Times New Roman" panose="02020603050405020304" pitchFamily="18" charset="0"/>
                      </a:rPr>
                      <m:t>.</m:t>
                    </m:r>
                  </m:oMath>
                </a14:m>
                <a:r>
                  <a:rPr lang="en-US" sz="3060" smtClean="0">
                    <a:solidFill>
                      <a:prstClr val="black"/>
                    </a:solidFill>
                    <a:latin typeface="Times New Roman" panose="02020603050405020304" pitchFamily="18" charset="0"/>
                    <a:cs typeface="Times New Roman" panose="02020603050405020304" pitchFamily="18" charset="0"/>
                  </a:rPr>
                  <a:t> </a:t>
                </a:r>
                <a:endParaRPr lang="en-US" sz="306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9" name="Rectangle 7"/>
              <p:cNvSpPr>
                <a:spLocks noRot="1" noChangeAspect="1" noMove="1" noResize="1" noEditPoints="1" noAdjustHandles="1" noChangeArrowheads="1" noChangeShapeType="1" noTextEdit="1"/>
              </p:cNvSpPr>
              <p:nvPr/>
            </p:nvSpPr>
            <p:spPr bwMode="auto">
              <a:xfrm>
                <a:off x="453713" y="483329"/>
                <a:ext cx="11232019" cy="1755995"/>
              </a:xfrm>
              <a:prstGeom prst="rect">
                <a:avLst/>
              </a:prstGeom>
              <a:blipFill rotWithShape="0">
                <a:blip r:embed="rId2"/>
                <a:stretch>
                  <a:fillRect l="-1302" t="-3819" b="-1076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 name="TextBox 1"/>
          <p:cNvSpPr txBox="1"/>
          <p:nvPr/>
        </p:nvSpPr>
        <p:spPr>
          <a:xfrm>
            <a:off x="5080978" y="2386993"/>
            <a:ext cx="2060801" cy="584775"/>
          </a:xfrm>
          <a:prstGeom prst="rect">
            <a:avLst/>
          </a:prstGeom>
          <a:noFill/>
        </p:spPr>
        <p:txBody>
          <a:bodyPr wrap="square" rtlCol="0">
            <a:spAutoFit/>
          </a:bodyPr>
          <a:lstStyle/>
          <a:p>
            <a:r>
              <a:rPr lang="en-US" sz="3200" b="1" dirty="0" err="1">
                <a:solidFill>
                  <a:schemeClr val="accent5">
                    <a:lumMod val="75000"/>
                  </a:schemeClr>
                </a:solidFill>
                <a:latin typeface="Times New Roman" panose="02020603050405020304" pitchFamily="18" charset="0"/>
                <a:cs typeface="Times New Roman" panose="02020603050405020304" pitchFamily="18" charset="0"/>
              </a:rPr>
              <a:t>Lời</a:t>
            </a:r>
            <a:r>
              <a:rPr lang="en-US" sz="3200" b="1" dirty="0">
                <a:solidFill>
                  <a:schemeClr val="accent5">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5">
                    <a:lumMod val="75000"/>
                  </a:schemeClr>
                </a:solidFill>
                <a:latin typeface="Times New Roman" panose="02020603050405020304" pitchFamily="18" charset="0"/>
                <a:cs typeface="Times New Roman" panose="02020603050405020304" pitchFamily="18" charset="0"/>
              </a:rPr>
              <a:t>giải</a:t>
            </a:r>
            <a:endParaRPr lang="en-US" sz="3200" b="1" dirty="0">
              <a:solidFill>
                <a:schemeClr val="accent5">
                  <a:lumMod val="75000"/>
                </a:schemeClr>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extBox 2"/>
              <p:cNvSpPr txBox="1"/>
              <p:nvPr/>
            </p:nvSpPr>
            <p:spPr>
              <a:xfrm>
                <a:off x="631701" y="3300941"/>
                <a:ext cx="10959353" cy="3370282"/>
              </a:xfrm>
              <a:prstGeom prst="rect">
                <a:avLst/>
              </a:prstGeom>
              <a:noFill/>
            </p:spPr>
            <p:txBody>
              <a:bodyPr wrap="square" rtlCol="0">
                <a:spAutoFit/>
              </a:bodyPr>
              <a:lstStyle/>
              <a:p>
                <a14:m>
                  <m:oMath xmlns:m="http://schemas.openxmlformats.org/officeDocument/2006/math">
                    <m:sSup>
                      <m:sSupPr>
                        <m:ctrlPr>
                          <a:rPr lang="en-US" sz="2400" i="1">
                            <a:latin typeface="Cambria Math" panose="02040503050406030204" pitchFamily="18" charset="0"/>
                            <a:cs typeface="Times New Roman" panose="02020603050405020304" pitchFamily="18" charset="0"/>
                          </a:rPr>
                        </m:ctrlPr>
                      </m:sSupPr>
                      <m:e>
                        <m:r>
                          <a:rPr lang="en-US" sz="2400" i="1">
                            <a:latin typeface="Cambria Math" panose="02040503050406030204" pitchFamily="18" charset="0"/>
                            <a:cs typeface="Times New Roman" panose="02020603050405020304" pitchFamily="18" charset="0"/>
                          </a:rPr>
                          <m:t>𝑓</m:t>
                        </m:r>
                      </m:e>
                      <m:sup>
                        <m:r>
                          <a:rPr lang="en-US" sz="2400" i="1">
                            <a:latin typeface="Cambria Math" panose="02040503050406030204" pitchFamily="18" charset="0"/>
                            <a:cs typeface="Times New Roman" panose="02020603050405020304" pitchFamily="18" charset="0"/>
                          </a:rPr>
                          <m:t>′</m:t>
                        </m:r>
                      </m:sup>
                    </m:sSup>
                    <m:d>
                      <m:dPr>
                        <m:ctrlPr>
                          <a:rPr lang="en-US" sz="2400" i="1">
                            <a:latin typeface="Cambria Math" panose="02040503050406030204" pitchFamily="18" charset="0"/>
                            <a:cs typeface="Times New Roman" panose="02020603050405020304" pitchFamily="18" charset="0"/>
                          </a:rPr>
                        </m:ctrlPr>
                      </m:dPr>
                      <m:e>
                        <m:r>
                          <a:rPr lang="en-US" sz="2400" i="1">
                            <a:latin typeface="Cambria Math" panose="02040503050406030204" pitchFamily="18" charset="0"/>
                            <a:cs typeface="Times New Roman" panose="02020603050405020304" pitchFamily="18" charset="0"/>
                          </a:rPr>
                          <m:t>𝑥</m:t>
                        </m:r>
                      </m:e>
                    </m:d>
                    <m:r>
                      <a:rPr lang="en-US" sz="2400" i="1">
                        <a:latin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400" i="1" dirty="0">
                            <a:latin typeface="Cambria Math" panose="02040503050406030204" pitchFamily="18" charset="0"/>
                            <a:cs typeface="Times New Roman" panose="02020603050405020304" pitchFamily="18" charset="0"/>
                          </a:rPr>
                        </m:ctrlPr>
                      </m:fPr>
                      <m:num>
                        <m:r>
                          <a:rPr lang="en-US" sz="2400" i="1" dirty="0">
                            <a:latin typeface="Cambria Math" panose="02040503050406030204" pitchFamily="18" charset="0"/>
                            <a:cs typeface="Times New Roman" panose="02020603050405020304" pitchFamily="18" charset="0"/>
                          </a:rPr>
                          <m:t>3−</m:t>
                        </m:r>
                        <m:r>
                          <a:rPr lang="en-US" sz="2400" i="1" dirty="0">
                            <a:latin typeface="Cambria Math" panose="02040503050406030204" pitchFamily="18" charset="0"/>
                            <a:cs typeface="Times New Roman" panose="02020603050405020304" pitchFamily="18" charset="0"/>
                          </a:rPr>
                          <m:t>𝑚</m:t>
                        </m:r>
                      </m:num>
                      <m:den>
                        <m:sSup>
                          <m:sSupPr>
                            <m:ctrlPr>
                              <a:rPr lang="en-US" sz="2400" i="1" dirty="0">
                                <a:latin typeface="Cambria Math" panose="02040503050406030204" pitchFamily="18" charset="0"/>
                                <a:cs typeface="Times New Roman" panose="02020603050405020304" pitchFamily="18" charset="0"/>
                              </a:rPr>
                            </m:ctrlPr>
                          </m:sSupPr>
                          <m:e>
                            <m:r>
                              <a:rPr lang="en-US" sz="2400" i="1" dirty="0">
                                <a:latin typeface="Cambria Math" panose="02040503050406030204" pitchFamily="18" charset="0"/>
                                <a:cs typeface="Times New Roman" panose="02020603050405020304" pitchFamily="18" charset="0"/>
                              </a:rPr>
                              <m:t>(</m:t>
                            </m:r>
                            <m:r>
                              <a:rPr lang="en-US" sz="2400" i="1" dirty="0">
                                <a:latin typeface="Cambria Math" panose="02040503050406030204" pitchFamily="18" charset="0"/>
                                <a:cs typeface="Times New Roman" panose="02020603050405020304" pitchFamily="18" charset="0"/>
                              </a:rPr>
                              <m:t>𝑥</m:t>
                            </m:r>
                            <m:r>
                              <a:rPr lang="en-US" sz="2400" i="1" dirty="0">
                                <a:latin typeface="Cambria Math" panose="02040503050406030204" pitchFamily="18" charset="0"/>
                                <a:cs typeface="Times New Roman" panose="02020603050405020304" pitchFamily="18" charset="0"/>
                              </a:rPr>
                              <m:t>+1)</m:t>
                            </m:r>
                          </m:e>
                          <m:sup>
                            <m:r>
                              <a:rPr lang="en-US" sz="2400" i="1" dirty="0">
                                <a:latin typeface="Cambria Math" panose="02040503050406030204" pitchFamily="18" charset="0"/>
                                <a:cs typeface="Times New Roman" panose="02020603050405020304" pitchFamily="18" charset="0"/>
                              </a:rPr>
                              <m:t>2</m:t>
                            </m:r>
                          </m:sup>
                        </m:sSup>
                      </m:den>
                    </m:f>
                  </m:oMath>
                </a14:m>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N</a:t>
                </a:r>
                <a14:m>
                  <m:oMath xmlns:m="http://schemas.openxmlformats.org/officeDocument/2006/math">
                    <m:r>
                      <a:rPr lang="en-US" sz="2400">
                        <a:latin typeface="Cambria Math" panose="02040503050406030204" pitchFamily="18" charset="0"/>
                        <a:cs typeface="Times New Roman" panose="02020603050405020304" pitchFamily="18" charset="0"/>
                      </a:rPr>
                      <m:t>ế</m:t>
                    </m:r>
                    <m:r>
                      <m:rPr>
                        <m:sty m:val="p"/>
                      </m:rPr>
                      <a:rPr lang="en-US" sz="2400">
                        <a:latin typeface="Cambria Math" panose="02040503050406030204" pitchFamily="18" charset="0"/>
                        <a:cs typeface="Times New Roman" panose="02020603050405020304" pitchFamily="18" charset="0"/>
                      </a:rPr>
                      <m:t>u</m:t>
                    </m:r>
                    <m:r>
                      <a:rPr lang="en-US" sz="2400">
                        <a:latin typeface="Cambria Math" panose="02040503050406030204" pitchFamily="18" charset="0"/>
                        <a:cs typeface="Times New Roman" panose="02020603050405020304" pitchFamily="18" charset="0"/>
                      </a:rPr>
                      <m:t>  </m:t>
                    </m:r>
                    <m:r>
                      <m:rPr>
                        <m:sty m:val="p"/>
                      </m:rPr>
                      <a:rPr lang="en-US" sz="2400">
                        <a:latin typeface="Cambria Math" panose="02040503050406030204" pitchFamily="18" charset="0"/>
                        <a:cs typeface="Times New Roman" panose="02020603050405020304" pitchFamily="18" charset="0"/>
                      </a:rPr>
                      <m:t>m</m:t>
                    </m:r>
                    <m:r>
                      <a:rPr lang="en-US" sz="2400">
                        <a:latin typeface="Cambria Math" panose="02040503050406030204" pitchFamily="18" charset="0"/>
                        <a:cs typeface="Times New Roman" panose="02020603050405020304" pitchFamily="18" charset="0"/>
                      </a:rPr>
                      <m:t>&lt;3 </m:t>
                    </m:r>
                    <m:r>
                      <m:rPr>
                        <m:sty m:val="p"/>
                      </m:rPr>
                      <a:rPr lang="en-US" sz="2400">
                        <a:latin typeface="Cambria Math" panose="02040503050406030204" pitchFamily="18" charset="0"/>
                        <a:cs typeface="Times New Roman" panose="02020603050405020304" pitchFamily="18" charset="0"/>
                      </a:rPr>
                      <m:t>th</m:t>
                    </m:r>
                    <m:r>
                      <a:rPr lang="en-US" sz="2400" i="1">
                        <a:latin typeface="Cambria Math" panose="02040503050406030204" pitchFamily="18" charset="0"/>
                        <a:cs typeface="Times New Roman" panose="02020603050405020304" pitchFamily="18" charset="0"/>
                      </a:rPr>
                      <m:t>ì </m:t>
                    </m:r>
                    <m:sSup>
                      <m:sSupPr>
                        <m:ctrlPr>
                          <a:rPr lang="en-US" sz="2400" i="1">
                            <a:latin typeface="Cambria Math" panose="02040503050406030204" pitchFamily="18" charset="0"/>
                            <a:cs typeface="Times New Roman" panose="02020603050405020304" pitchFamily="18" charset="0"/>
                          </a:rPr>
                        </m:ctrlPr>
                      </m:sSupPr>
                      <m:e>
                        <m:r>
                          <a:rPr lang="en-US" sz="2400" i="1">
                            <a:latin typeface="Cambria Math" panose="02040503050406030204" pitchFamily="18" charset="0"/>
                            <a:cs typeface="Times New Roman" panose="02020603050405020304" pitchFamily="18" charset="0"/>
                          </a:rPr>
                          <m:t>𝑓</m:t>
                        </m:r>
                      </m:e>
                      <m:sup>
                        <m:r>
                          <a:rPr lang="en-US" sz="2400" i="1">
                            <a:latin typeface="Cambria Math" panose="02040503050406030204" pitchFamily="18" charset="0"/>
                            <a:cs typeface="Times New Roman" panose="02020603050405020304" pitchFamily="18" charset="0"/>
                          </a:rPr>
                          <m:t>′</m:t>
                        </m:r>
                      </m:sup>
                    </m:sSup>
                    <m:d>
                      <m:dPr>
                        <m:ctrlPr>
                          <a:rPr lang="en-US" sz="2400" i="1">
                            <a:latin typeface="Cambria Math" panose="02040503050406030204" pitchFamily="18" charset="0"/>
                            <a:cs typeface="Times New Roman" panose="02020603050405020304" pitchFamily="18" charset="0"/>
                          </a:rPr>
                        </m:ctrlPr>
                      </m:dPr>
                      <m:e>
                        <m:r>
                          <a:rPr lang="en-US" sz="2400" i="1">
                            <a:latin typeface="Cambria Math" panose="02040503050406030204" pitchFamily="18" charset="0"/>
                            <a:cs typeface="Times New Roman" panose="02020603050405020304" pitchFamily="18" charset="0"/>
                          </a:rPr>
                          <m:t>𝑥</m:t>
                        </m:r>
                      </m:e>
                    </m:d>
                    <m:r>
                      <a:rPr lang="en-US" sz="2400" i="1">
                        <a:latin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400" i="1" dirty="0">
                            <a:latin typeface="Cambria Math" panose="02040503050406030204" pitchFamily="18" charset="0"/>
                            <a:cs typeface="Times New Roman" panose="02020603050405020304" pitchFamily="18" charset="0"/>
                          </a:rPr>
                        </m:ctrlPr>
                      </m:fPr>
                      <m:num>
                        <m:r>
                          <a:rPr lang="en-US" sz="2400" i="1" dirty="0">
                            <a:latin typeface="Cambria Math" panose="02040503050406030204" pitchFamily="18" charset="0"/>
                            <a:cs typeface="Times New Roman" panose="02020603050405020304" pitchFamily="18" charset="0"/>
                          </a:rPr>
                          <m:t>3−</m:t>
                        </m:r>
                        <m:r>
                          <a:rPr lang="en-US" sz="2400" i="1" dirty="0">
                            <a:latin typeface="Cambria Math" panose="02040503050406030204" pitchFamily="18" charset="0"/>
                            <a:cs typeface="Times New Roman" panose="02020603050405020304" pitchFamily="18" charset="0"/>
                          </a:rPr>
                          <m:t>𝑚</m:t>
                        </m:r>
                      </m:num>
                      <m:den>
                        <m:sSup>
                          <m:sSupPr>
                            <m:ctrlPr>
                              <a:rPr lang="en-US" sz="2400" i="1" dirty="0">
                                <a:latin typeface="Cambria Math" panose="02040503050406030204" pitchFamily="18" charset="0"/>
                                <a:cs typeface="Times New Roman" panose="02020603050405020304" pitchFamily="18" charset="0"/>
                              </a:rPr>
                            </m:ctrlPr>
                          </m:sSupPr>
                          <m:e>
                            <m:r>
                              <a:rPr lang="en-US" sz="2400" i="1" dirty="0">
                                <a:latin typeface="Cambria Math" panose="02040503050406030204" pitchFamily="18" charset="0"/>
                                <a:cs typeface="Times New Roman" panose="02020603050405020304" pitchFamily="18" charset="0"/>
                              </a:rPr>
                              <m:t>(</m:t>
                            </m:r>
                            <m:r>
                              <a:rPr lang="en-US" sz="2400" i="1" dirty="0">
                                <a:latin typeface="Cambria Math" panose="02040503050406030204" pitchFamily="18" charset="0"/>
                                <a:cs typeface="Times New Roman" panose="02020603050405020304" pitchFamily="18" charset="0"/>
                              </a:rPr>
                              <m:t>𝑥</m:t>
                            </m:r>
                            <m:r>
                              <a:rPr lang="en-US" sz="2400" i="1" dirty="0">
                                <a:latin typeface="Cambria Math" panose="02040503050406030204" pitchFamily="18" charset="0"/>
                                <a:cs typeface="Times New Roman" panose="02020603050405020304" pitchFamily="18" charset="0"/>
                              </a:rPr>
                              <m:t>+1)</m:t>
                            </m:r>
                          </m:e>
                          <m:sup>
                            <m:r>
                              <a:rPr lang="en-US" sz="2400" i="1" dirty="0">
                                <a:latin typeface="Cambria Math" panose="02040503050406030204" pitchFamily="18" charset="0"/>
                                <a:cs typeface="Times New Roman" panose="02020603050405020304" pitchFamily="18" charset="0"/>
                              </a:rPr>
                              <m:t>2</m:t>
                            </m:r>
                          </m:sup>
                        </m:sSup>
                      </m:den>
                    </m:f>
                    <m:r>
                      <a:rPr lang="en-US" sz="2400" i="1" dirty="0">
                        <a:latin typeface="Cambria Math" panose="02040503050406030204" pitchFamily="18" charset="0"/>
                        <a:cs typeface="Times New Roman" panose="02020603050405020304" pitchFamily="18" charset="0"/>
                      </a:rPr>
                      <m:t>&gt;0</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sz="2400" i="1">
                            <a:latin typeface="Cambria Math" panose="02040503050406030204" pitchFamily="18" charset="0"/>
                            <a:cs typeface="Times New Roman" panose="02020603050405020304" pitchFamily="18" charset="0"/>
                          </a:rPr>
                        </m:ctrlPr>
                      </m:dPr>
                      <m:e>
                        <m:r>
                          <a:rPr lang="en-US" sz="2400" i="1">
                            <a:latin typeface="Cambria Math" panose="02040503050406030204" pitchFamily="18" charset="0"/>
                            <a:cs typeface="Times New Roman" panose="02020603050405020304" pitchFamily="18" charset="0"/>
                          </a:rPr>
                          <m:t>1 ;2</m:t>
                        </m:r>
                      </m:e>
                    </m:d>
                  </m:oMath>
                </a14:m>
                <a:endParaRPr lang="en-US" sz="2400" dirty="0">
                  <a:latin typeface="Times New Roman" panose="02020603050405020304" pitchFamily="18" charset="0"/>
                  <a:cs typeface="Times New Roman" panose="02020603050405020304" pitchFamily="18" charset="0"/>
                </a:endParaRPr>
              </a:p>
              <a:p>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m:t>
                    </m:r>
                    <m:func>
                      <m:funcPr>
                        <m:ctrlPr>
                          <a:rPr lang="en-US" sz="2400" i="1">
                            <a:latin typeface="Cambria Math" panose="02040503050406030204" pitchFamily="18" charset="0"/>
                            <a:ea typeface="Cambria Math" panose="02040503050406030204" pitchFamily="18" charset="0"/>
                            <a:cs typeface="Times New Roman" panose="02020603050405020304" pitchFamily="18" charset="0"/>
                          </a:rPr>
                        </m:ctrlPr>
                      </m:funcPr>
                      <m:fName>
                        <m:limLow>
                          <m:limLowPr>
                            <m:ctrlPr>
                              <a:rPr lang="en-US" sz="2400" i="1">
                                <a:latin typeface="Cambria Math" panose="02040503050406030204" pitchFamily="18" charset="0"/>
                                <a:ea typeface="Cambria Math" panose="02040503050406030204" pitchFamily="18" charset="0"/>
                                <a:cs typeface="Times New Roman" panose="02020603050405020304" pitchFamily="18" charset="0"/>
                              </a:rPr>
                            </m:ctrlPr>
                          </m:limLowPr>
                          <m:e>
                            <m:r>
                              <m:rPr>
                                <m:sty m:val="p"/>
                              </m:rPr>
                              <a:rPr lang="en-US" sz="2400">
                                <a:latin typeface="Cambria Math" panose="02040503050406030204" pitchFamily="18" charset="0"/>
                                <a:ea typeface="Cambria Math" panose="02040503050406030204" pitchFamily="18" charset="0"/>
                                <a:cs typeface="Times New Roman" panose="02020603050405020304" pitchFamily="18" charset="0"/>
                              </a:rPr>
                              <m:t>min</m:t>
                            </m:r>
                          </m:e>
                          <m:lim>
                            <m:d>
                              <m:dPr>
                                <m:begChr m:val="["/>
                                <m:endChr m:val="]"/>
                                <m:ctrlPr>
                                  <a:rPr lang="en-US" sz="2400" i="1">
                                    <a:latin typeface="Cambria Math" panose="02040503050406030204" pitchFamily="18" charset="0"/>
                                    <a:ea typeface="Cambria Math" panose="02040503050406030204" pitchFamily="18" charset="0"/>
                                    <a:cs typeface="Times New Roman" panose="02020603050405020304" pitchFamily="18" charset="0"/>
                                  </a:rPr>
                                </m:ctrlPr>
                              </m:dPr>
                              <m:e>
                                <m:r>
                                  <a:rPr lang="en-US" sz="2400" i="1">
                                    <a:latin typeface="Cambria Math" panose="02040503050406030204" pitchFamily="18" charset="0"/>
                                    <a:ea typeface="Cambria Math" panose="02040503050406030204" pitchFamily="18" charset="0"/>
                                    <a:cs typeface="Times New Roman" panose="02020603050405020304" pitchFamily="18" charset="0"/>
                                  </a:rPr>
                                  <m:t>1 ;2</m:t>
                                </m:r>
                              </m:e>
                            </m:d>
                          </m:lim>
                        </m:limLow>
                      </m:fName>
                      <m:e>
                        <m:r>
                          <a:rPr lang="en-US" sz="2400" i="1">
                            <a:latin typeface="Cambria Math" panose="02040503050406030204" pitchFamily="18" charset="0"/>
                            <a:ea typeface="Cambria Math" panose="02040503050406030204" pitchFamily="18" charset="0"/>
                            <a:cs typeface="Times New Roman" panose="02020603050405020304" pitchFamily="18" charset="0"/>
                          </a:rPr>
                          <m:t>𝑓</m:t>
                        </m:r>
                        <m:d>
                          <m:dPr>
                            <m:ctrlPr>
                              <a:rPr lang="en-US" sz="2400" i="1">
                                <a:latin typeface="Cambria Math" panose="02040503050406030204" pitchFamily="18" charset="0"/>
                                <a:ea typeface="Cambria Math" panose="02040503050406030204" pitchFamily="18" charset="0"/>
                                <a:cs typeface="Times New Roman" panose="02020603050405020304" pitchFamily="18" charset="0"/>
                              </a:rPr>
                            </m:ctrlPr>
                          </m:dPr>
                          <m:e>
                            <m:r>
                              <a:rPr lang="en-US" sz="2400" i="1">
                                <a:latin typeface="Cambria Math" panose="02040503050406030204" pitchFamily="18" charset="0"/>
                                <a:ea typeface="Cambria Math" panose="02040503050406030204" pitchFamily="18" charset="0"/>
                                <a:cs typeface="Times New Roman" panose="02020603050405020304" pitchFamily="18" charset="0"/>
                              </a:rPr>
                              <m:t>𝑥</m:t>
                            </m:r>
                          </m:e>
                        </m:d>
                        <m:r>
                          <a:rPr lang="en-US" sz="2400" i="1">
                            <a:latin typeface="Cambria Math" panose="02040503050406030204" pitchFamily="18" charset="0"/>
                            <a:ea typeface="Cambria Math" panose="02040503050406030204" pitchFamily="18" charset="0"/>
                            <a:cs typeface="Times New Roman" panose="02020603050405020304" pitchFamily="18" charset="0"/>
                          </a:rPr>
                          <m:t>=</m:t>
                        </m:r>
                        <m:r>
                          <a:rPr lang="en-US" sz="2400" i="1">
                            <a:latin typeface="Cambria Math" panose="02040503050406030204" pitchFamily="18" charset="0"/>
                            <a:ea typeface="Cambria Math" panose="02040503050406030204" pitchFamily="18" charset="0"/>
                            <a:cs typeface="Times New Roman" panose="02020603050405020304" pitchFamily="18" charset="0"/>
                          </a:rPr>
                          <m:t>𝑓</m:t>
                        </m:r>
                        <m:d>
                          <m:dPr>
                            <m:ctrlPr>
                              <a:rPr lang="en-US" sz="2400" i="1">
                                <a:latin typeface="Cambria Math" panose="02040503050406030204" pitchFamily="18" charset="0"/>
                                <a:ea typeface="Cambria Math" panose="02040503050406030204" pitchFamily="18" charset="0"/>
                                <a:cs typeface="Times New Roman" panose="02020603050405020304" pitchFamily="18" charset="0"/>
                              </a:rPr>
                            </m:ctrlPr>
                          </m:dPr>
                          <m:e>
                            <m:r>
                              <a:rPr lang="en-US" sz="2400" i="1">
                                <a:latin typeface="Cambria Math" panose="02040503050406030204" pitchFamily="18" charset="0"/>
                                <a:ea typeface="Cambria Math" panose="02040503050406030204" pitchFamily="18" charset="0"/>
                                <a:cs typeface="Times New Roman" panose="02020603050405020304" pitchFamily="18" charset="0"/>
                              </a:rPr>
                              <m:t>1</m:t>
                            </m:r>
                          </m:e>
                        </m:d>
                        <m:r>
                          <a:rPr lang="en-US" sz="2400" i="1">
                            <a:latin typeface="Cambria Math" panose="02040503050406030204" pitchFamily="18" charset="0"/>
                            <a:ea typeface="Cambria Math" panose="02040503050406030204" pitchFamily="18" charset="0"/>
                            <a:cs typeface="Times New Roman" panose="02020603050405020304" pitchFamily="18" charset="0"/>
                          </a:rPr>
                          <m:t>=1↔</m:t>
                        </m:r>
                        <m:f>
                          <m:fPr>
                            <m:ctrlPr>
                              <a:rPr lang="en-US" sz="2400" i="1">
                                <a:latin typeface="Cambria Math" panose="02040503050406030204" pitchFamily="18" charset="0"/>
                                <a:ea typeface="Cambria Math" panose="02040503050406030204" pitchFamily="18" charset="0"/>
                                <a:cs typeface="Times New Roman" panose="02020603050405020304" pitchFamily="18" charset="0"/>
                              </a:rPr>
                            </m:ctrlPr>
                          </m:fPr>
                          <m:num>
                            <m:r>
                              <a:rPr lang="en-US" sz="2400" i="1">
                                <a:latin typeface="Cambria Math" panose="02040503050406030204" pitchFamily="18" charset="0"/>
                                <a:ea typeface="Cambria Math" panose="02040503050406030204" pitchFamily="18" charset="0"/>
                                <a:cs typeface="Times New Roman" panose="02020603050405020304" pitchFamily="18" charset="0"/>
                              </a:rPr>
                              <m:t>𝑚</m:t>
                            </m:r>
                            <m:r>
                              <a:rPr lang="en-US" sz="2400" i="1">
                                <a:latin typeface="Cambria Math" panose="02040503050406030204" pitchFamily="18" charset="0"/>
                                <a:ea typeface="Cambria Math" panose="02040503050406030204" pitchFamily="18" charset="0"/>
                                <a:cs typeface="Times New Roman" panose="02020603050405020304" pitchFamily="18" charset="0"/>
                              </a:rPr>
                              <m:t>+1</m:t>
                            </m:r>
                          </m:num>
                          <m:den>
                            <m:r>
                              <a:rPr lang="en-US" sz="2400" i="1">
                                <a:latin typeface="Cambria Math" panose="02040503050406030204" pitchFamily="18" charset="0"/>
                                <a:ea typeface="Cambria Math" panose="02040503050406030204" pitchFamily="18" charset="0"/>
                                <a:cs typeface="Times New Roman" panose="02020603050405020304" pitchFamily="18" charset="0"/>
                              </a:rPr>
                              <m:t>2</m:t>
                            </m:r>
                          </m:den>
                        </m:f>
                        <m:r>
                          <a:rPr lang="en-US" sz="2400" i="1">
                            <a:latin typeface="Cambria Math" panose="02040503050406030204" pitchFamily="18" charset="0"/>
                            <a:ea typeface="Cambria Math" panose="02040503050406030204" pitchFamily="18" charset="0"/>
                            <a:cs typeface="Times New Roman" panose="02020603050405020304" pitchFamily="18" charset="0"/>
                          </a:rPr>
                          <m:t>=1↔</m:t>
                        </m:r>
                        <m:r>
                          <a:rPr lang="en-US" sz="2400" i="1">
                            <a:latin typeface="Cambria Math" panose="02040503050406030204" pitchFamily="18" charset="0"/>
                            <a:ea typeface="Cambria Math" panose="02040503050406030204" pitchFamily="18" charset="0"/>
                            <a:cs typeface="Times New Roman" panose="02020603050405020304" pitchFamily="18" charset="0"/>
                          </a:rPr>
                          <m:t>𝑚</m:t>
                        </m:r>
                        <m:r>
                          <a:rPr lang="en-US" sz="2400" i="1">
                            <a:latin typeface="Cambria Math" panose="02040503050406030204" pitchFamily="18" charset="0"/>
                            <a:ea typeface="Cambria Math" panose="02040503050406030204" pitchFamily="18" charset="0"/>
                            <a:cs typeface="Times New Roman" panose="02020603050405020304" pitchFamily="18" charset="0"/>
                          </a:rPr>
                          <m:t>=1</m:t>
                        </m:r>
                      </m:e>
                    </m:func>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N</a:t>
                </a:r>
                <a14:m>
                  <m:oMath xmlns:m="http://schemas.openxmlformats.org/officeDocument/2006/math">
                    <m:r>
                      <a:rPr lang="en-US" sz="2400">
                        <a:latin typeface="Cambria Math" panose="02040503050406030204" pitchFamily="18" charset="0"/>
                        <a:cs typeface="Times New Roman" panose="02020603050405020304" pitchFamily="18" charset="0"/>
                      </a:rPr>
                      <m:t>ế</m:t>
                    </m:r>
                    <m:r>
                      <m:rPr>
                        <m:sty m:val="p"/>
                      </m:rPr>
                      <a:rPr lang="en-US" sz="2400">
                        <a:latin typeface="Cambria Math" panose="02040503050406030204" pitchFamily="18" charset="0"/>
                        <a:cs typeface="Times New Roman" panose="02020603050405020304" pitchFamily="18" charset="0"/>
                      </a:rPr>
                      <m:t>u</m:t>
                    </m:r>
                    <m:r>
                      <a:rPr lang="en-US" sz="2400">
                        <a:latin typeface="Cambria Math" panose="02040503050406030204" pitchFamily="18" charset="0"/>
                        <a:cs typeface="Times New Roman" panose="02020603050405020304" pitchFamily="18" charset="0"/>
                      </a:rPr>
                      <m:t>  </m:t>
                    </m:r>
                    <m:r>
                      <m:rPr>
                        <m:sty m:val="p"/>
                      </m:rPr>
                      <a:rPr lang="en-US" sz="2400">
                        <a:latin typeface="Cambria Math" panose="02040503050406030204" pitchFamily="18" charset="0"/>
                        <a:cs typeface="Times New Roman" panose="02020603050405020304" pitchFamily="18" charset="0"/>
                      </a:rPr>
                      <m:t>m</m:t>
                    </m:r>
                    <m:r>
                      <a:rPr lang="en-US" sz="2400">
                        <a:latin typeface="Cambria Math" panose="02040503050406030204" pitchFamily="18" charset="0"/>
                        <a:cs typeface="Times New Roman" panose="02020603050405020304" pitchFamily="18" charset="0"/>
                      </a:rPr>
                      <m:t>&gt;3 </m:t>
                    </m:r>
                    <m:r>
                      <m:rPr>
                        <m:sty m:val="p"/>
                      </m:rPr>
                      <a:rPr lang="en-US" sz="2400">
                        <a:latin typeface="Cambria Math" panose="02040503050406030204" pitchFamily="18" charset="0"/>
                        <a:cs typeface="Times New Roman" panose="02020603050405020304" pitchFamily="18" charset="0"/>
                      </a:rPr>
                      <m:t>th</m:t>
                    </m:r>
                    <m:r>
                      <a:rPr lang="en-US" sz="2400" i="1">
                        <a:latin typeface="Cambria Math" panose="02040503050406030204" pitchFamily="18" charset="0"/>
                        <a:cs typeface="Times New Roman" panose="02020603050405020304" pitchFamily="18" charset="0"/>
                      </a:rPr>
                      <m:t>ì </m:t>
                    </m:r>
                    <m:sSup>
                      <m:sSupPr>
                        <m:ctrlPr>
                          <a:rPr lang="en-US" sz="2400" i="1">
                            <a:latin typeface="Cambria Math" panose="02040503050406030204" pitchFamily="18" charset="0"/>
                            <a:cs typeface="Times New Roman" panose="02020603050405020304" pitchFamily="18" charset="0"/>
                          </a:rPr>
                        </m:ctrlPr>
                      </m:sSupPr>
                      <m:e>
                        <m:r>
                          <a:rPr lang="en-US" sz="2400" i="1">
                            <a:latin typeface="Cambria Math" panose="02040503050406030204" pitchFamily="18" charset="0"/>
                            <a:cs typeface="Times New Roman" panose="02020603050405020304" pitchFamily="18" charset="0"/>
                          </a:rPr>
                          <m:t>𝑓</m:t>
                        </m:r>
                      </m:e>
                      <m:sup>
                        <m:r>
                          <a:rPr lang="en-US" sz="2400" i="1">
                            <a:latin typeface="Cambria Math" panose="02040503050406030204" pitchFamily="18" charset="0"/>
                            <a:cs typeface="Times New Roman" panose="02020603050405020304" pitchFamily="18" charset="0"/>
                          </a:rPr>
                          <m:t>′</m:t>
                        </m:r>
                      </m:sup>
                    </m:sSup>
                    <m:d>
                      <m:dPr>
                        <m:ctrlPr>
                          <a:rPr lang="en-US" sz="2400" i="1">
                            <a:latin typeface="Cambria Math" panose="02040503050406030204" pitchFamily="18" charset="0"/>
                            <a:cs typeface="Times New Roman" panose="02020603050405020304" pitchFamily="18" charset="0"/>
                          </a:rPr>
                        </m:ctrlPr>
                      </m:dPr>
                      <m:e>
                        <m:r>
                          <a:rPr lang="en-US" sz="2400" i="1">
                            <a:latin typeface="Cambria Math" panose="02040503050406030204" pitchFamily="18" charset="0"/>
                            <a:cs typeface="Times New Roman" panose="02020603050405020304" pitchFamily="18" charset="0"/>
                          </a:rPr>
                          <m:t>𝑥</m:t>
                        </m:r>
                      </m:e>
                    </m:d>
                    <m:r>
                      <a:rPr lang="en-US" sz="2400" i="1">
                        <a:latin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400" i="1" dirty="0">
                            <a:latin typeface="Cambria Math" panose="02040503050406030204" pitchFamily="18" charset="0"/>
                            <a:cs typeface="Times New Roman" panose="02020603050405020304" pitchFamily="18" charset="0"/>
                          </a:rPr>
                        </m:ctrlPr>
                      </m:fPr>
                      <m:num>
                        <m:r>
                          <a:rPr lang="en-US" sz="2400" i="1" dirty="0">
                            <a:latin typeface="Cambria Math" panose="02040503050406030204" pitchFamily="18" charset="0"/>
                            <a:cs typeface="Times New Roman" panose="02020603050405020304" pitchFamily="18" charset="0"/>
                          </a:rPr>
                          <m:t>3−</m:t>
                        </m:r>
                        <m:r>
                          <a:rPr lang="en-US" sz="2400" i="1" dirty="0">
                            <a:latin typeface="Cambria Math" panose="02040503050406030204" pitchFamily="18" charset="0"/>
                            <a:cs typeface="Times New Roman" panose="02020603050405020304" pitchFamily="18" charset="0"/>
                          </a:rPr>
                          <m:t>𝑚</m:t>
                        </m:r>
                      </m:num>
                      <m:den>
                        <m:sSup>
                          <m:sSupPr>
                            <m:ctrlPr>
                              <a:rPr lang="en-US" sz="2400" i="1" dirty="0">
                                <a:latin typeface="Cambria Math" panose="02040503050406030204" pitchFamily="18" charset="0"/>
                                <a:cs typeface="Times New Roman" panose="02020603050405020304" pitchFamily="18" charset="0"/>
                              </a:rPr>
                            </m:ctrlPr>
                          </m:sSupPr>
                          <m:e>
                            <m:r>
                              <a:rPr lang="en-US" sz="2400" i="1" dirty="0">
                                <a:latin typeface="Cambria Math" panose="02040503050406030204" pitchFamily="18" charset="0"/>
                                <a:cs typeface="Times New Roman" panose="02020603050405020304" pitchFamily="18" charset="0"/>
                              </a:rPr>
                              <m:t>(</m:t>
                            </m:r>
                            <m:r>
                              <a:rPr lang="en-US" sz="2400" i="1" dirty="0">
                                <a:latin typeface="Cambria Math" panose="02040503050406030204" pitchFamily="18" charset="0"/>
                                <a:cs typeface="Times New Roman" panose="02020603050405020304" pitchFamily="18" charset="0"/>
                              </a:rPr>
                              <m:t>𝑥</m:t>
                            </m:r>
                            <m:r>
                              <a:rPr lang="en-US" sz="2400" i="1" dirty="0">
                                <a:latin typeface="Cambria Math" panose="02040503050406030204" pitchFamily="18" charset="0"/>
                                <a:cs typeface="Times New Roman" panose="02020603050405020304" pitchFamily="18" charset="0"/>
                              </a:rPr>
                              <m:t>+1)</m:t>
                            </m:r>
                          </m:e>
                          <m:sup>
                            <m:r>
                              <a:rPr lang="en-US" sz="2400" i="1" dirty="0">
                                <a:latin typeface="Cambria Math" panose="02040503050406030204" pitchFamily="18" charset="0"/>
                                <a:cs typeface="Times New Roman" panose="02020603050405020304" pitchFamily="18" charset="0"/>
                              </a:rPr>
                              <m:t>2</m:t>
                            </m:r>
                          </m:sup>
                        </m:sSup>
                      </m:den>
                    </m:f>
                    <m:r>
                      <a:rPr lang="en-US" sz="2400" i="1" dirty="0">
                        <a:latin typeface="Cambria Math" panose="02040503050406030204" pitchFamily="18" charset="0"/>
                        <a:cs typeface="Times New Roman" panose="02020603050405020304" pitchFamily="18" charset="0"/>
                      </a:rPr>
                      <m:t>&lt;0</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sz="2400" i="1">
                            <a:latin typeface="Cambria Math" panose="02040503050406030204" pitchFamily="18" charset="0"/>
                            <a:cs typeface="Times New Roman" panose="02020603050405020304" pitchFamily="18" charset="0"/>
                          </a:rPr>
                        </m:ctrlPr>
                      </m:dPr>
                      <m:e>
                        <m:r>
                          <a:rPr lang="en-US" sz="2400" i="1">
                            <a:latin typeface="Cambria Math" panose="02040503050406030204" pitchFamily="18" charset="0"/>
                            <a:cs typeface="Times New Roman" panose="02020603050405020304" pitchFamily="18" charset="0"/>
                          </a:rPr>
                          <m:t>1 ;2</m:t>
                        </m:r>
                      </m:e>
                    </m:d>
                  </m:oMath>
                </a14:m>
                <a:endParaRPr lang="en-US" sz="2400" dirty="0">
                  <a:latin typeface="Times New Roman" panose="02020603050405020304" pitchFamily="18" charset="0"/>
                  <a:cs typeface="Times New Roman" panose="02020603050405020304" pitchFamily="18" charset="0"/>
                </a:endParaRPr>
              </a:p>
              <a:p>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m:t>
                    </m:r>
                    <m:func>
                      <m:funcPr>
                        <m:ctrlPr>
                          <a:rPr lang="en-US" sz="2400" i="1">
                            <a:latin typeface="Cambria Math" panose="02040503050406030204" pitchFamily="18" charset="0"/>
                            <a:ea typeface="Cambria Math" panose="02040503050406030204" pitchFamily="18" charset="0"/>
                            <a:cs typeface="Times New Roman" panose="02020603050405020304" pitchFamily="18" charset="0"/>
                          </a:rPr>
                        </m:ctrlPr>
                      </m:funcPr>
                      <m:fName>
                        <m:limLow>
                          <m:limLowPr>
                            <m:ctrlPr>
                              <a:rPr lang="en-US" sz="2400" i="1">
                                <a:latin typeface="Cambria Math" panose="02040503050406030204" pitchFamily="18" charset="0"/>
                                <a:ea typeface="Cambria Math" panose="02040503050406030204" pitchFamily="18" charset="0"/>
                                <a:cs typeface="Times New Roman" panose="02020603050405020304" pitchFamily="18" charset="0"/>
                              </a:rPr>
                            </m:ctrlPr>
                          </m:limLowPr>
                          <m:e>
                            <m:r>
                              <m:rPr>
                                <m:sty m:val="p"/>
                              </m:rPr>
                              <a:rPr lang="en-US" sz="2400">
                                <a:latin typeface="Cambria Math" panose="02040503050406030204" pitchFamily="18" charset="0"/>
                                <a:ea typeface="Cambria Math" panose="02040503050406030204" pitchFamily="18" charset="0"/>
                                <a:cs typeface="Times New Roman" panose="02020603050405020304" pitchFamily="18" charset="0"/>
                              </a:rPr>
                              <m:t>min</m:t>
                            </m:r>
                          </m:e>
                          <m:lim>
                            <m:d>
                              <m:dPr>
                                <m:begChr m:val="["/>
                                <m:endChr m:val="]"/>
                                <m:ctrlPr>
                                  <a:rPr lang="en-US" sz="2400" i="1">
                                    <a:latin typeface="Cambria Math" panose="02040503050406030204" pitchFamily="18" charset="0"/>
                                    <a:ea typeface="Cambria Math" panose="02040503050406030204" pitchFamily="18" charset="0"/>
                                    <a:cs typeface="Times New Roman" panose="02020603050405020304" pitchFamily="18" charset="0"/>
                                  </a:rPr>
                                </m:ctrlPr>
                              </m:dPr>
                              <m:e>
                                <m:r>
                                  <a:rPr lang="en-US" sz="2400" i="1">
                                    <a:latin typeface="Cambria Math" panose="02040503050406030204" pitchFamily="18" charset="0"/>
                                    <a:ea typeface="Cambria Math" panose="02040503050406030204" pitchFamily="18" charset="0"/>
                                    <a:cs typeface="Times New Roman" panose="02020603050405020304" pitchFamily="18" charset="0"/>
                                  </a:rPr>
                                  <m:t>1 ;2</m:t>
                                </m:r>
                              </m:e>
                            </m:d>
                          </m:lim>
                        </m:limLow>
                      </m:fName>
                      <m:e>
                        <m:r>
                          <a:rPr lang="en-US" sz="2400" i="1">
                            <a:latin typeface="Cambria Math" panose="02040503050406030204" pitchFamily="18" charset="0"/>
                            <a:ea typeface="Cambria Math" panose="02040503050406030204" pitchFamily="18" charset="0"/>
                            <a:cs typeface="Times New Roman" panose="02020603050405020304" pitchFamily="18" charset="0"/>
                          </a:rPr>
                          <m:t>𝑓</m:t>
                        </m:r>
                        <m:d>
                          <m:dPr>
                            <m:ctrlPr>
                              <a:rPr lang="en-US" sz="2400" i="1">
                                <a:latin typeface="Cambria Math" panose="02040503050406030204" pitchFamily="18" charset="0"/>
                                <a:ea typeface="Cambria Math" panose="02040503050406030204" pitchFamily="18" charset="0"/>
                                <a:cs typeface="Times New Roman" panose="02020603050405020304" pitchFamily="18" charset="0"/>
                              </a:rPr>
                            </m:ctrlPr>
                          </m:dPr>
                          <m:e>
                            <m:r>
                              <a:rPr lang="en-US" sz="2400" i="1">
                                <a:latin typeface="Cambria Math" panose="02040503050406030204" pitchFamily="18" charset="0"/>
                                <a:ea typeface="Cambria Math" panose="02040503050406030204" pitchFamily="18" charset="0"/>
                                <a:cs typeface="Times New Roman" panose="02020603050405020304" pitchFamily="18" charset="0"/>
                              </a:rPr>
                              <m:t>𝑥</m:t>
                            </m:r>
                          </m:e>
                        </m:d>
                        <m:r>
                          <a:rPr lang="en-US" sz="2400" i="1">
                            <a:latin typeface="Cambria Math" panose="02040503050406030204" pitchFamily="18" charset="0"/>
                            <a:ea typeface="Cambria Math" panose="02040503050406030204" pitchFamily="18" charset="0"/>
                            <a:cs typeface="Times New Roman" panose="02020603050405020304" pitchFamily="18" charset="0"/>
                          </a:rPr>
                          <m:t>=</m:t>
                        </m:r>
                        <m:r>
                          <a:rPr lang="en-US" sz="2400" i="1">
                            <a:latin typeface="Cambria Math" panose="02040503050406030204" pitchFamily="18" charset="0"/>
                            <a:ea typeface="Cambria Math" panose="02040503050406030204" pitchFamily="18" charset="0"/>
                            <a:cs typeface="Times New Roman" panose="02020603050405020304" pitchFamily="18" charset="0"/>
                          </a:rPr>
                          <m:t>𝑓</m:t>
                        </m:r>
                        <m:d>
                          <m:dPr>
                            <m:ctrlPr>
                              <a:rPr lang="en-US" sz="2400" i="1">
                                <a:latin typeface="Cambria Math" panose="02040503050406030204" pitchFamily="18" charset="0"/>
                                <a:ea typeface="Cambria Math" panose="02040503050406030204" pitchFamily="18" charset="0"/>
                                <a:cs typeface="Times New Roman" panose="02020603050405020304" pitchFamily="18" charset="0"/>
                              </a:rPr>
                            </m:ctrlPr>
                          </m:dPr>
                          <m:e>
                            <m:r>
                              <a:rPr lang="en-US" sz="2400" i="1">
                                <a:latin typeface="Cambria Math" panose="02040503050406030204" pitchFamily="18" charset="0"/>
                                <a:ea typeface="Cambria Math" panose="02040503050406030204" pitchFamily="18" charset="0"/>
                                <a:cs typeface="Times New Roman" panose="02020603050405020304" pitchFamily="18" charset="0"/>
                              </a:rPr>
                              <m:t>2</m:t>
                            </m:r>
                          </m:e>
                        </m:d>
                        <m:r>
                          <a:rPr lang="en-US" sz="2400" i="1">
                            <a:latin typeface="Cambria Math" panose="02040503050406030204" pitchFamily="18" charset="0"/>
                            <a:ea typeface="Cambria Math" panose="02040503050406030204" pitchFamily="18" charset="0"/>
                            <a:cs typeface="Times New Roman" panose="02020603050405020304" pitchFamily="18" charset="0"/>
                          </a:rPr>
                          <m:t>=1↔</m:t>
                        </m:r>
                        <m:f>
                          <m:fPr>
                            <m:ctrlPr>
                              <a:rPr lang="en-US" sz="2400" i="1">
                                <a:latin typeface="Cambria Math" panose="02040503050406030204" pitchFamily="18" charset="0"/>
                                <a:ea typeface="Cambria Math" panose="02040503050406030204" pitchFamily="18" charset="0"/>
                                <a:cs typeface="Times New Roman" panose="02020603050405020304" pitchFamily="18" charset="0"/>
                              </a:rPr>
                            </m:ctrlPr>
                          </m:fPr>
                          <m:num>
                            <m:r>
                              <a:rPr lang="en-US" sz="2400" i="1">
                                <a:latin typeface="Cambria Math" panose="02040503050406030204" pitchFamily="18" charset="0"/>
                                <a:ea typeface="Cambria Math" panose="02040503050406030204" pitchFamily="18" charset="0"/>
                                <a:cs typeface="Times New Roman" panose="02020603050405020304" pitchFamily="18" charset="0"/>
                              </a:rPr>
                              <m:t>𝑚</m:t>
                            </m:r>
                            <m:r>
                              <a:rPr lang="en-US" sz="2400" i="1">
                                <a:latin typeface="Cambria Math" panose="02040503050406030204" pitchFamily="18" charset="0"/>
                                <a:ea typeface="Cambria Math" panose="02040503050406030204" pitchFamily="18" charset="0"/>
                                <a:cs typeface="Times New Roman" panose="02020603050405020304" pitchFamily="18" charset="0"/>
                              </a:rPr>
                              <m:t>+3</m:t>
                            </m:r>
                          </m:num>
                          <m:den>
                            <m:r>
                              <a:rPr lang="en-US" sz="2400" i="1">
                                <a:latin typeface="Cambria Math" panose="02040503050406030204" pitchFamily="18" charset="0"/>
                                <a:ea typeface="Cambria Math" panose="02040503050406030204" pitchFamily="18" charset="0"/>
                                <a:cs typeface="Times New Roman" panose="02020603050405020304" pitchFamily="18" charset="0"/>
                              </a:rPr>
                              <m:t>3</m:t>
                            </m:r>
                          </m:den>
                        </m:f>
                        <m:r>
                          <a:rPr lang="en-US" sz="2400" i="1">
                            <a:latin typeface="Cambria Math" panose="02040503050406030204" pitchFamily="18" charset="0"/>
                            <a:ea typeface="Cambria Math" panose="02040503050406030204" pitchFamily="18" charset="0"/>
                            <a:cs typeface="Times New Roman" panose="02020603050405020304" pitchFamily="18" charset="0"/>
                          </a:rPr>
                          <m:t>=1↔</m:t>
                        </m:r>
                        <m:r>
                          <a:rPr lang="en-US" sz="2400" i="1">
                            <a:latin typeface="Cambria Math" panose="02040503050406030204" pitchFamily="18" charset="0"/>
                            <a:ea typeface="Cambria Math" panose="02040503050406030204" pitchFamily="18" charset="0"/>
                            <a:cs typeface="Times New Roman" panose="02020603050405020304" pitchFamily="18" charset="0"/>
                          </a:rPr>
                          <m:t>𝑚</m:t>
                        </m:r>
                        <m:r>
                          <a:rPr lang="en-US" sz="2400" i="1">
                            <a:latin typeface="Cambria Math" panose="02040503050406030204" pitchFamily="18" charset="0"/>
                            <a:ea typeface="Cambria Math" panose="02040503050406030204" pitchFamily="18" charset="0"/>
                            <a:cs typeface="Times New Roman" panose="02020603050405020304" pitchFamily="18" charset="0"/>
                          </a:rPr>
                          <m:t>=0</m:t>
                        </m:r>
                      </m:e>
                    </m:func>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a:t>
                </a:r>
              </a:p>
              <a:p>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a:t>
                </a:r>
                <a14:m>
                  <m:oMath xmlns:m="http://schemas.openxmlformats.org/officeDocument/2006/math">
                    <m:r>
                      <a:rPr lang="en-US" sz="2400" i="1">
                        <a:latin typeface="Cambria Math" panose="02040503050406030204" pitchFamily="18" charset="0"/>
                        <a:cs typeface="Times New Roman" panose="02020603050405020304" pitchFamily="18" charset="0"/>
                      </a:rPr>
                      <m:t>𝑚</m:t>
                    </m:r>
                    <m:r>
                      <a:rPr lang="en-US" sz="2400" i="1">
                        <a:latin typeface="Cambria Math" panose="02040503050406030204" pitchFamily="18" charset="0"/>
                        <a:cs typeface="Times New Roman" panose="02020603050405020304" pitchFamily="18" charset="0"/>
                      </a:rPr>
                      <m:t>=1</m:t>
                    </m:r>
                  </m:oMath>
                </a14:m>
                <a:r>
                  <a:rPr lang="en-US" sz="2400" dirty="0">
                    <a:latin typeface="Times New Roman" panose="02020603050405020304" pitchFamily="18" charset="0"/>
                    <a:cs typeface="Times New Roman" panose="02020603050405020304" pitchFamily="18" charset="0"/>
                  </a:rPr>
                  <a:t>.</a:t>
                </a:r>
              </a:p>
            </p:txBody>
          </p:sp>
        </mc:Choice>
        <mc:Fallback xmlns="">
          <p:sp>
            <p:nvSpPr>
              <p:cNvPr id="3" name="TextBox 2"/>
              <p:cNvSpPr txBox="1">
                <a:spLocks noRot="1" noChangeAspect="1" noMove="1" noResize="1" noEditPoints="1" noAdjustHandles="1" noChangeArrowheads="1" noChangeShapeType="1" noTextEdit="1"/>
              </p:cNvSpPr>
              <p:nvPr/>
            </p:nvSpPr>
            <p:spPr>
              <a:xfrm>
                <a:off x="631701" y="3300941"/>
                <a:ext cx="10959353" cy="3370282"/>
              </a:xfrm>
              <a:prstGeom prst="rect">
                <a:avLst/>
              </a:prstGeom>
              <a:blipFill rotWithShape="0">
                <a:blip r:embed="rId3"/>
                <a:stretch>
                  <a:fillRect l="-890" b="-3255"/>
                </a:stretch>
              </a:blipFill>
            </p:spPr>
            <p:txBody>
              <a:bodyPr/>
              <a:lstStyle/>
              <a:p>
                <a:r>
                  <a:rPr lang="en-US">
                    <a:noFill/>
                  </a:rPr>
                  <a:t> </a:t>
                </a:r>
              </a:p>
            </p:txBody>
          </p:sp>
        </mc:Fallback>
      </mc:AlternateContent>
      <p:sp>
        <p:nvSpPr>
          <p:cNvPr id="7" name="TextBox 6"/>
          <p:cNvSpPr txBox="1"/>
          <p:nvPr/>
        </p:nvSpPr>
        <p:spPr>
          <a:xfrm>
            <a:off x="437787" y="22044"/>
            <a:ext cx="5631936" cy="461665"/>
          </a:xfrm>
          <a:prstGeom prst="rect">
            <a:avLst/>
          </a:prstGeom>
          <a:noFill/>
        </p:spPr>
        <p:txBody>
          <a:bodyPr wrap="square" rtlCol="0">
            <a:spAutoFit/>
          </a:bodyPr>
          <a:lstStyle/>
          <a:p>
            <a:pPr defTabSz="874395"/>
            <a:r>
              <a:rPr lang="en-US" sz="2400" b="1" dirty="0">
                <a:solidFill>
                  <a:srgbClr val="FF0000"/>
                </a:solidFill>
                <a:latin typeface="Times New Roman" panose="02020603050405020304" pitchFamily="18" charset="0"/>
                <a:cs typeface="Times New Roman" panose="02020603050405020304" pitchFamily="18" charset="0"/>
              </a:rPr>
              <a:t>VÍ DỤ </a:t>
            </a:r>
            <a:r>
              <a:rPr lang="en-US" sz="2400" b="1">
                <a:solidFill>
                  <a:srgbClr val="FF0000"/>
                </a:solidFill>
                <a:latin typeface="Times New Roman" panose="02020603050405020304" pitchFamily="18" charset="0"/>
                <a:cs typeface="Times New Roman" panose="02020603050405020304" pitchFamily="18" charset="0"/>
              </a:rPr>
              <a:t>MINH </a:t>
            </a:r>
            <a:r>
              <a:rPr lang="en-US" sz="2400" b="1" smtClean="0">
                <a:solidFill>
                  <a:srgbClr val="FF0000"/>
                </a:solidFill>
                <a:latin typeface="Times New Roman" panose="02020603050405020304" pitchFamily="18" charset="0"/>
                <a:cs typeface="Times New Roman" panose="02020603050405020304" pitchFamily="18" charset="0"/>
              </a:rPr>
              <a:t>HỌA</a:t>
            </a:r>
            <a:r>
              <a:rPr lang="vi-VN" sz="2400" b="1" smtClean="0">
                <a:solidFill>
                  <a:srgbClr val="FF0000"/>
                </a:solidFill>
                <a:latin typeface="Times New Roman" panose="02020603050405020304" pitchFamily="18" charset="0"/>
                <a:cs typeface="Times New Roman" panose="02020603050405020304" pitchFamily="18" charset="0"/>
              </a:rPr>
              <a:t> ( VDC) </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630864" y="2628585"/>
            <a:ext cx="2049274" cy="584775"/>
          </a:xfrm>
          <a:prstGeom prst="rect">
            <a:avLst/>
          </a:prstGeom>
        </p:spPr>
        <p:txBody>
          <a:bodyPr wrap="square">
            <a:spAutoFit/>
          </a:bodyPr>
          <a:lstStyle/>
          <a:p>
            <a:pPr lvl="0"/>
            <a:r>
              <a:rPr lang="en-US" sz="3200" b="1">
                <a:solidFill>
                  <a:srgbClr val="FF0000"/>
                </a:solidFill>
                <a:latin typeface="Times New Roman" panose="02020603050405020304" pitchFamily="18" charset="0"/>
                <a:cs typeface="Times New Roman" panose="02020603050405020304" pitchFamily="18" charset="0"/>
              </a:rPr>
              <a:t>Chọn A</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993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wipe(down)">
                                      <p:cBhvr>
                                        <p:cTn id="16" dur="5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wipe(down)">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wipe(down)">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wipe(down)">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wipe(down)">
                                      <p:cBhvr>
                                        <p:cTn id="36" dur="5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wipe(down)">
                                      <p:cBhvr>
                                        <p:cTn id="41" dur="500"/>
                                        <p:tgtEl>
                                          <p:spTgt spid="3">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wipe(down)">
                                      <p:cBhvr>
                                        <p:cTn id="4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866522" y="687875"/>
                <a:ext cx="10055543" cy="1486045"/>
              </a:xfrm>
            </p:spPr>
            <p:txBody>
              <a:bodyPr>
                <a:normAutofit fontScale="90000"/>
              </a:bodyPr>
              <a:lstStyle/>
              <a:p>
                <a:r>
                  <a:rPr lang="en-US" alt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Ví </a:t>
                </a:r>
                <a:r>
                  <a:rPr lang="en-US" altLang="en-US" sz="24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dụ </a:t>
                </a:r>
                <a:r>
                  <a:rPr lang="en-US" altLang="en-US" sz="2400" b="1"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8 </a:t>
                </a:r>
                <a:r>
                  <a:rPr lang="en-US" alt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(VDT):  </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Sau khi phát hiện một bệnh dịch, các chuyên gia y tế ước tính số người nhiễm bệnh kể từ ngày xuất hiện bệnh nhân đầu tiên đến ngày thứ </a:t>
                </a:r>
                <a14:m>
                  <m:oMath xmlns:m="http://schemas.openxmlformats.org/officeDocument/2006/math">
                    <m:r>
                      <a:rPr lang="en-US" altLang="en-US" sz="2400" i="1">
                        <a:latin typeface="Cambria Math" panose="02040503050406030204" pitchFamily="18" charset="0"/>
                        <a:ea typeface="Times New Roman" panose="02020603050405020304" pitchFamily="18" charset="0"/>
                        <a:cs typeface="Times New Roman" panose="02020603050405020304" pitchFamily="18" charset="0"/>
                      </a:rPr>
                      <m:t>𝑡</m:t>
                    </m:r>
                  </m:oMath>
                </a14:m>
                <a:r>
                  <a:rPr lang="en-US" alt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alt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altLang="en-US" sz="2400" i="1">
                        <a:latin typeface="Cambria Math" panose="02040503050406030204" pitchFamily="18" charset="0"/>
                        <a:ea typeface="Times New Roman" panose="02020603050405020304" pitchFamily="18" charset="0"/>
                        <a:cs typeface="Times New Roman" panose="02020603050405020304" pitchFamily="18" charset="0"/>
                      </a:rPr>
                      <m:t>𝑓</m:t>
                    </m:r>
                    <m:d>
                      <m:dPr>
                        <m:ctrlPr>
                          <a:rPr lang="en-US" altLang="en-US" sz="2400" i="1">
                            <a:latin typeface="Cambria Math" panose="02040503050406030204" pitchFamily="18" charset="0"/>
                            <a:ea typeface="Times New Roman" panose="02020603050405020304" pitchFamily="18" charset="0"/>
                            <a:cs typeface="Times New Roman" panose="02020603050405020304" pitchFamily="18" charset="0"/>
                          </a:rPr>
                        </m:ctrlPr>
                      </m:dPr>
                      <m:e>
                        <m:r>
                          <a:rPr lang="en-US" altLang="en-US" sz="2400" i="1">
                            <a:latin typeface="Cambria Math" panose="02040503050406030204" pitchFamily="18" charset="0"/>
                            <a:ea typeface="Times New Roman" panose="02020603050405020304" pitchFamily="18" charset="0"/>
                            <a:cs typeface="Times New Roman" panose="02020603050405020304" pitchFamily="18" charset="0"/>
                          </a:rPr>
                          <m:t>𝑡</m:t>
                        </m:r>
                      </m:e>
                    </m:d>
                    <m:r>
                      <a:rPr lang="en-US" altLang="en-US" sz="2400" i="1">
                        <a:latin typeface="Cambria Math" panose="02040503050406030204" pitchFamily="18" charset="0"/>
                        <a:ea typeface="Times New Roman" panose="02020603050405020304" pitchFamily="18" charset="0"/>
                        <a:cs typeface="Times New Roman" panose="02020603050405020304" pitchFamily="18" charset="0"/>
                      </a:rPr>
                      <m:t>=</m:t>
                    </m:r>
                    <m:r>
                      <a:rPr lang="en-US" altLang="en-US" sz="2400" i="1">
                        <a:latin typeface="Cambria Math" panose="02040503050406030204" pitchFamily="18" charset="0"/>
                        <a:ea typeface="Times New Roman" panose="02020603050405020304" pitchFamily="18" charset="0"/>
                        <a:cs typeface="Times New Roman" panose="02020603050405020304" pitchFamily="18" charset="0"/>
                      </a:rPr>
                      <m:t>45</m:t>
                    </m:r>
                    <m:sSup>
                      <m:sSupPr>
                        <m:ctrlPr>
                          <a:rPr lang="en-US" altLang="en-US" sz="2400" i="1">
                            <a:latin typeface="Cambria Math" panose="02040503050406030204" pitchFamily="18" charset="0"/>
                            <a:cs typeface="Times New Roman" panose="02020603050405020304" pitchFamily="18" charset="0"/>
                          </a:rPr>
                        </m:ctrlPr>
                      </m:sSupPr>
                      <m:e>
                        <m:r>
                          <a:rPr lang="en-US" altLang="en-US" sz="2400" i="1">
                            <a:latin typeface="Cambria Math" panose="02040503050406030204" pitchFamily="18" charset="0"/>
                            <a:cs typeface="Times New Roman" panose="02020603050405020304" pitchFamily="18" charset="0"/>
                          </a:rPr>
                          <m:t>𝑡</m:t>
                        </m:r>
                      </m:e>
                      <m:sup>
                        <m:r>
                          <a:rPr lang="en-US" altLang="en-US" sz="2400" i="1">
                            <a:latin typeface="Cambria Math" panose="02040503050406030204" pitchFamily="18" charset="0"/>
                            <a:cs typeface="Times New Roman" panose="02020603050405020304" pitchFamily="18" charset="0"/>
                          </a:rPr>
                          <m:t>2</m:t>
                        </m:r>
                      </m:sup>
                    </m:sSup>
                    <m:r>
                      <a:rPr lang="en-US" altLang="en-US" sz="2400" i="1">
                        <a:latin typeface="Cambria Math" panose="02040503050406030204" pitchFamily="18" charset="0"/>
                        <a:cs typeface="Times New Roman" panose="02020603050405020304" pitchFamily="18" charset="0"/>
                      </a:rPr>
                      <m:t>−</m:t>
                    </m:r>
                    <m:sSup>
                      <m:sSupPr>
                        <m:ctrlPr>
                          <a:rPr lang="en-US" altLang="en-US" sz="2400" i="1">
                            <a:latin typeface="Cambria Math" panose="02040503050406030204" pitchFamily="18" charset="0"/>
                            <a:cs typeface="Times New Roman" panose="02020603050405020304" pitchFamily="18" charset="0"/>
                          </a:rPr>
                        </m:ctrlPr>
                      </m:sSupPr>
                      <m:e>
                        <m:r>
                          <a:rPr lang="en-US" altLang="en-US" sz="2400" i="1">
                            <a:latin typeface="Cambria Math" panose="02040503050406030204" pitchFamily="18" charset="0"/>
                            <a:cs typeface="Times New Roman" panose="02020603050405020304" pitchFamily="18" charset="0"/>
                          </a:rPr>
                          <m:t>𝑡</m:t>
                        </m:r>
                      </m:e>
                      <m:sup>
                        <m:r>
                          <a:rPr lang="en-US" altLang="en-US" sz="2400" i="1">
                            <a:latin typeface="Cambria Math" panose="02040503050406030204" pitchFamily="18" charset="0"/>
                            <a:cs typeface="Times New Roman" panose="02020603050405020304" pitchFamily="18" charset="0"/>
                          </a:rPr>
                          <m:t>3</m:t>
                        </m:r>
                      </m:sup>
                    </m:sSup>
                  </m:oMath>
                </a14:m>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Nếu</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xem</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p>
                      <m:sSupPr>
                        <m:ctrlPr>
                          <a:rPr lang="en-US" altLang="en-US" sz="24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altLang="en-US" sz="2400" i="1">
                            <a:latin typeface="Cambria Math" panose="02040503050406030204" pitchFamily="18" charset="0"/>
                            <a:ea typeface="Times New Roman" panose="02020603050405020304" pitchFamily="18" charset="0"/>
                            <a:cs typeface="Times New Roman" panose="02020603050405020304" pitchFamily="18" charset="0"/>
                          </a:rPr>
                          <m:t>𝑓</m:t>
                        </m:r>
                      </m:e>
                      <m:sup>
                        <m:r>
                          <a:rPr lang="en-US" altLang="en-US" sz="2400" i="1">
                            <a:latin typeface="Cambria Math" panose="02040503050406030204" pitchFamily="18" charset="0"/>
                            <a:ea typeface="Times New Roman" panose="02020603050405020304" pitchFamily="18" charset="0"/>
                            <a:cs typeface="Times New Roman" panose="02020603050405020304" pitchFamily="18" charset="0"/>
                          </a:rPr>
                          <m:t>′</m:t>
                        </m:r>
                      </m:sup>
                    </m:sSup>
                    <m:d>
                      <m:dPr>
                        <m:ctrlPr>
                          <a:rPr lang="en-US" altLang="en-US" sz="2400" i="1">
                            <a:latin typeface="Cambria Math" panose="02040503050406030204" pitchFamily="18" charset="0"/>
                            <a:ea typeface="Times New Roman" panose="02020603050405020304" pitchFamily="18" charset="0"/>
                            <a:cs typeface="Times New Roman" panose="02020603050405020304" pitchFamily="18" charset="0"/>
                          </a:rPr>
                        </m:ctrlPr>
                      </m:dPr>
                      <m:e>
                        <m:r>
                          <a:rPr lang="en-US" altLang="en-US" sz="2400" i="1">
                            <a:latin typeface="Cambria Math" panose="02040503050406030204" pitchFamily="18" charset="0"/>
                            <a:ea typeface="Times New Roman" panose="02020603050405020304" pitchFamily="18" charset="0"/>
                            <a:cs typeface="Times New Roman" panose="02020603050405020304" pitchFamily="18" charset="0"/>
                          </a:rPr>
                          <m:t>𝑡</m:t>
                        </m:r>
                      </m:e>
                    </m:d>
                    <m:r>
                      <a:rPr lang="en-US" altLang="en-US" sz="2400" i="1">
                        <a:latin typeface="Cambria Math" panose="02040503050406030204" pitchFamily="18" charset="0"/>
                        <a:ea typeface="Times New Roman" panose="02020603050405020304" pitchFamily="18" charset="0"/>
                        <a:cs typeface="Times New Roman" panose="02020603050405020304" pitchFamily="18" charset="0"/>
                      </a:rPr>
                      <m:t> </m:t>
                    </m:r>
                  </m:oMath>
                </a14:m>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tốc</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độ</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truyền</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bệnh</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 </a:t>
                </a: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ngày</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tại</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thời</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điểm</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altLang="en-US" sz="2400" i="1">
                        <a:latin typeface="Cambria Math" panose="02040503050406030204" pitchFamily="18" charset="0"/>
                        <a:ea typeface="Times New Roman" panose="02020603050405020304" pitchFamily="18" charset="0"/>
                        <a:cs typeface="Times New Roman" panose="02020603050405020304" pitchFamily="18" charset="0"/>
                      </a:rPr>
                      <m:t>𝑡</m:t>
                    </m:r>
                    <m:r>
                      <a:rPr lang="en-US" altLang="en-US" sz="2400">
                        <a:latin typeface="Cambria Math" panose="02040503050406030204" pitchFamily="18" charset="0"/>
                        <a:ea typeface="Times New Roman" panose="02020603050405020304" pitchFamily="18" charset="0"/>
                        <a:cs typeface="Times New Roman" panose="02020603050405020304" pitchFamily="18" charset="0"/>
                      </a:rPr>
                      <m:t>. </m:t>
                    </m:r>
                  </m:oMath>
                </a14:m>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Hỏi</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tốc</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độ</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truyền</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bệnh</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sẽ</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lớn</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nhất</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ngày</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thứ</a:t>
                </a:r>
                <a:r>
                  <a:rPr lang="en-US" alt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ea typeface="Times New Roman" panose="02020603050405020304" pitchFamily="18" charset="0"/>
                    <a:cs typeface="Times New Roman" panose="02020603050405020304" pitchFamily="18" charset="0"/>
                  </a:rPr>
                  <a:t>mấy</a:t>
                </a:r>
                <a:r>
                  <a:rPr lang="en-US" altLang="en-US" sz="2400">
                    <a:latin typeface="Times New Roman" panose="02020603050405020304" pitchFamily="18" charset="0"/>
                    <a:ea typeface="Times New Roman" panose="02020603050405020304" pitchFamily="18" charset="0"/>
                    <a:cs typeface="Times New Roman" panose="02020603050405020304" pitchFamily="18" charset="0"/>
                  </a:rPr>
                  <a:t>?     </a:t>
                </a:r>
                <a:r>
                  <a:rPr lang="vi-VN" altLang="en-US" sz="2400" smtClean="0">
                    <a:latin typeface="Times New Roman" panose="02020603050405020304" pitchFamily="18" charset="0"/>
                    <a:ea typeface="Times New Roman" panose="02020603050405020304" pitchFamily="18" charset="0"/>
                    <a:cs typeface="Times New Roman" panose="02020603050405020304" pitchFamily="18" charset="0"/>
                  </a:rPr>
                  <a:t/>
                </a:r>
                <a:br>
                  <a:rPr lang="vi-VN" altLang="en-US" sz="2400" smtClean="0">
                    <a:latin typeface="Times New Roman" panose="02020603050405020304" pitchFamily="18" charset="0"/>
                    <a:ea typeface="Times New Roman" panose="02020603050405020304" pitchFamily="18" charset="0"/>
                    <a:cs typeface="Times New Roman" panose="02020603050405020304" pitchFamily="18" charset="0"/>
                  </a:rPr>
                </a:br>
                <a:r>
                  <a:rPr lang="en-US" sz="2400" b="1"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24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a:t>
                </a:r>
                <a14:m>
                  <m:oMath xmlns:m="http://schemas.openxmlformats.org/officeDocument/2006/math">
                    <m:r>
                      <m:rPr>
                        <m:nor/>
                      </m:rPr>
                      <a:rPr lang="vi-VN" sz="2400">
                        <a:solidFill>
                          <a:srgbClr val="4472C4"/>
                        </a:solidFill>
                        <a:cs typeface="Times New Roman" panose="02020603050405020304" pitchFamily="18" charset="0"/>
                      </a:rPr>
                      <m:t> </m:t>
                    </m:r>
                    <m:r>
                      <a:rPr lang="en-US" sz="2400" i="1">
                        <a:solidFill>
                          <a:prstClr val="black"/>
                        </a:solidFill>
                        <a:latin typeface="Cambria Math" panose="02040503050406030204" pitchFamily="18" charset="0"/>
                      </a:rPr>
                      <m:t>15</m:t>
                    </m:r>
                    <m:r>
                      <m:rPr>
                        <m:nor/>
                      </m:rPr>
                      <a:rPr lang="en-US" sz="2400">
                        <a:solidFill>
                          <a:prstClr val="black"/>
                        </a:solidFill>
                        <a:latin typeface="Times New Roman" panose="02020603050405020304" pitchFamily="18" charset="0"/>
                        <a:cs typeface="Times New Roman" panose="02020603050405020304" pitchFamily="18" charset="0"/>
                      </a:rPr>
                      <m:t>.</m:t>
                    </m:r>
                    <m:r>
                      <m:rPr>
                        <m:nor/>
                      </m:rPr>
                      <a:rPr lang="vi-VN" sz="2400">
                        <a:solidFill>
                          <a:prstClr val="black"/>
                        </a:solidFill>
                        <a:cs typeface="Times New Roman" panose="02020603050405020304" pitchFamily="18" charset="0"/>
                      </a:rPr>
                      <m:t>	</m:t>
                    </m:r>
                    <m:r>
                      <m:rPr>
                        <m:nor/>
                      </m:rPr>
                      <a:rPr lang="en-US" sz="2400">
                        <a:solidFill>
                          <a:prstClr val="black"/>
                        </a:solidFill>
                        <a:latin typeface="Times New Roman" panose="02020603050405020304" pitchFamily="18" charset="0"/>
                        <a:cs typeface="Times New Roman" panose="02020603050405020304" pitchFamily="18" charset="0"/>
                      </a:rPr>
                      <m:t>       </m:t>
                    </m:r>
                    <m:r>
                      <m:rPr>
                        <m:nor/>
                      </m:rPr>
                      <a:rPr lang="en-US" sz="2400">
                        <a:solidFill>
                          <a:srgbClr val="4472C4"/>
                        </a:solidFill>
                        <a:latin typeface="Times New Roman" panose="02020603050405020304" pitchFamily="18" charset="0"/>
                        <a:cs typeface="Times New Roman" panose="02020603050405020304" pitchFamily="18" charset="0"/>
                      </a:rPr>
                      <m:t> </m:t>
                    </m:r>
                    <m:r>
                      <m:rPr>
                        <m:nor/>
                      </m:rPr>
                      <a:rPr lang="en-US" sz="2400" b="1">
                        <a:solidFill>
                          <a:srgbClr val="4472C4"/>
                        </a:solidFill>
                        <a:latin typeface="Times New Roman" panose="02020603050405020304" pitchFamily="18" charset="0"/>
                        <a:cs typeface="Times New Roman" panose="02020603050405020304" pitchFamily="18" charset="0"/>
                      </a:rPr>
                      <m:t>            </m:t>
                    </m:r>
                    <m:r>
                      <m:rPr>
                        <m:nor/>
                      </m:rPr>
                      <a:rPr lang="vi-VN" sz="2400" b="1">
                        <a:solidFill>
                          <a:srgbClr val="4472C4"/>
                        </a:solidFill>
                        <a:cs typeface="Times New Roman" panose="02020603050405020304" pitchFamily="18" charset="0"/>
                      </a:rPr>
                      <m:t>B</m:t>
                    </m:r>
                    <m:r>
                      <m:rPr>
                        <m:nor/>
                      </m:rPr>
                      <a:rPr lang="vi-VN" sz="2400" b="1">
                        <a:solidFill>
                          <a:srgbClr val="4472C4"/>
                        </a:solidFill>
                        <a:cs typeface="Times New Roman" panose="02020603050405020304" pitchFamily="18" charset="0"/>
                      </a:rPr>
                      <m:t>. </m:t>
                    </m:r>
                    <m:r>
                      <a:rPr lang="en-US" sz="2400" i="1">
                        <a:solidFill>
                          <a:prstClr val="black"/>
                        </a:solidFill>
                        <a:latin typeface="Cambria Math" panose="02040503050406030204" pitchFamily="18" charset="0"/>
                      </a:rPr>
                      <m:t>21</m:t>
                    </m:r>
                    <m:r>
                      <m:rPr>
                        <m:nor/>
                      </m:rPr>
                      <a:rPr lang="en-US" sz="2400">
                        <a:solidFill>
                          <a:prstClr val="black"/>
                        </a:solidFill>
                        <a:latin typeface="Times New Roman" panose="02020603050405020304" pitchFamily="18" charset="0"/>
                        <a:cs typeface="Times New Roman" panose="02020603050405020304" pitchFamily="18" charset="0"/>
                      </a:rPr>
                      <m:t>.</m:t>
                    </m:r>
                    <m:r>
                      <m:rPr>
                        <m:nor/>
                      </m:rPr>
                      <a:rPr lang="vi-VN" sz="2400">
                        <a:solidFill>
                          <a:prstClr val="black"/>
                        </a:solidFill>
                        <a:cs typeface="Times New Roman" panose="02020603050405020304" pitchFamily="18" charset="0"/>
                      </a:rPr>
                      <m:t>	</m:t>
                    </m:r>
                    <m:r>
                      <m:rPr>
                        <m:nor/>
                      </m:rPr>
                      <a:rPr lang="en-US" sz="2400">
                        <a:solidFill>
                          <a:prstClr val="black"/>
                        </a:solidFill>
                        <a:latin typeface="Times New Roman" panose="02020603050405020304" pitchFamily="18" charset="0"/>
                        <a:cs typeface="Times New Roman" panose="02020603050405020304" pitchFamily="18" charset="0"/>
                      </a:rPr>
                      <m:t>               </m:t>
                    </m:r>
                    <m:r>
                      <m:rPr>
                        <m:nor/>
                      </m:rPr>
                      <a:rPr lang="en-US" sz="2400" b="1">
                        <a:solidFill>
                          <a:prstClr val="black"/>
                        </a:solidFill>
                        <a:latin typeface="Times New Roman" panose="02020603050405020304" pitchFamily="18" charset="0"/>
                        <a:cs typeface="Times New Roman" panose="02020603050405020304" pitchFamily="18" charset="0"/>
                      </a:rPr>
                      <m:t> </m:t>
                    </m:r>
                    <m:r>
                      <m:rPr>
                        <m:nor/>
                      </m:rPr>
                      <a:rPr lang="vi-VN" sz="2400" b="1">
                        <a:solidFill>
                          <a:srgbClr val="4472C4"/>
                        </a:solidFill>
                        <a:cs typeface="Times New Roman" panose="02020603050405020304" pitchFamily="18" charset="0"/>
                      </a:rPr>
                      <m:t>C</m:t>
                    </m:r>
                    <m:r>
                      <m:rPr>
                        <m:nor/>
                      </m:rPr>
                      <a:rPr lang="vi-VN" sz="2400" b="1">
                        <a:solidFill>
                          <a:srgbClr val="4472C4"/>
                        </a:solidFill>
                        <a:cs typeface="Times New Roman" panose="02020603050405020304" pitchFamily="18" charset="0"/>
                      </a:rPr>
                      <m:t>. </m:t>
                    </m:r>
                    <m:r>
                      <a:rPr lang="en-US" sz="2400" i="1">
                        <a:solidFill>
                          <a:prstClr val="black"/>
                        </a:solidFill>
                        <a:latin typeface="Cambria Math" panose="02040503050406030204" pitchFamily="18" charset="0"/>
                      </a:rPr>
                      <m:t>13</m:t>
                    </m:r>
                    <m:r>
                      <m:rPr>
                        <m:nor/>
                      </m:rPr>
                      <a:rPr lang="en-US" sz="2400">
                        <a:solidFill>
                          <a:prstClr val="black"/>
                        </a:solidFill>
                        <a:latin typeface="Times New Roman" panose="02020603050405020304" pitchFamily="18" charset="0"/>
                        <a:cs typeface="Times New Roman" panose="02020603050405020304" pitchFamily="18" charset="0"/>
                      </a:rPr>
                      <m:t>.</m:t>
                    </m:r>
                    <m:r>
                      <m:rPr>
                        <m:nor/>
                      </m:rPr>
                      <a:rPr lang="vi-VN" sz="2400">
                        <a:solidFill>
                          <a:prstClr val="black"/>
                        </a:solidFill>
                        <a:cs typeface="Times New Roman" panose="02020603050405020304" pitchFamily="18" charset="0"/>
                      </a:rPr>
                      <m:t>	</m:t>
                    </m:r>
                    <m:r>
                      <m:rPr>
                        <m:nor/>
                      </m:rPr>
                      <a:rPr lang="en-US" sz="2400" b="1">
                        <a:solidFill>
                          <a:prstClr val="black"/>
                        </a:solidFill>
                        <a:latin typeface="Times New Roman" panose="02020603050405020304" pitchFamily="18" charset="0"/>
                        <a:cs typeface="Times New Roman" panose="02020603050405020304" pitchFamily="18" charset="0"/>
                      </a:rPr>
                      <m:t>                </m:t>
                    </m:r>
                    <m:r>
                      <m:rPr>
                        <m:nor/>
                      </m:rPr>
                      <a:rPr lang="vi-VN" sz="2400" b="1">
                        <a:solidFill>
                          <a:srgbClr val="4472C4"/>
                        </a:solidFill>
                        <a:cs typeface="Times New Roman" panose="02020603050405020304" pitchFamily="18" charset="0"/>
                      </a:rPr>
                      <m:t>D</m:t>
                    </m:r>
                    <m:r>
                      <m:rPr>
                        <m:nor/>
                      </m:rPr>
                      <a:rPr lang="vi-VN" sz="2400" b="1">
                        <a:solidFill>
                          <a:srgbClr val="4472C4"/>
                        </a:solidFill>
                        <a:cs typeface="Times New Roman" panose="02020603050405020304" pitchFamily="18" charset="0"/>
                      </a:rPr>
                      <m:t>. </m:t>
                    </m:r>
                    <m:r>
                      <a:rPr lang="en-US" sz="2400" i="1">
                        <a:solidFill>
                          <a:prstClr val="black"/>
                        </a:solidFill>
                        <a:latin typeface="Cambria Math" panose="02040503050406030204" pitchFamily="18" charset="0"/>
                      </a:rPr>
                      <m:t>17</m:t>
                    </m:r>
                    <m:r>
                      <m:rPr>
                        <m:nor/>
                      </m:rPr>
                      <a:rPr lang="en-US" sz="2400">
                        <a:solidFill>
                          <a:prstClr val="black"/>
                        </a:solidFill>
                        <a:latin typeface="Times New Roman" panose="02020603050405020304" pitchFamily="18" charset="0"/>
                        <a:cs typeface="Times New Roman" panose="02020603050405020304" pitchFamily="18" charset="0"/>
                      </a:rPr>
                      <m:t>.</m:t>
                    </m:r>
                  </m:oMath>
                </a14:m>
                <a:r>
                  <a:rPr lang="en-US" altLang="en-US" sz="240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endParaRPr lang="en-US" sz="24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866522" y="687875"/>
                <a:ext cx="10055543" cy="1486045"/>
              </a:xfrm>
              <a:blipFill rotWithShape="0">
                <a:blip r:embed="rId2"/>
                <a:stretch>
                  <a:fillRect l="-788" t="-20082" b="-32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66522" y="2965778"/>
                <a:ext cx="10055543" cy="3480729"/>
              </a:xfrm>
            </p:spPr>
            <p:txBody>
              <a:bodyPr>
                <a:normAutofit/>
              </a:bodyPr>
              <a:lstStyle/>
              <a:p>
                <a:pPr marL="0" indent="0">
                  <a:buNone/>
                </a:pPr>
                <a:r>
                  <a:rPr lang="en-US" sz="2400" smtClean="0">
                    <a:latin typeface="Times New Roman" panose="02020603050405020304" pitchFamily="18" charset="0"/>
                    <a:cs typeface="Times New Roman" panose="02020603050405020304" pitchFamily="18" charset="0"/>
                  </a:rPr>
                  <a:t>Ta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2400" i="1">
                            <a:latin typeface="Cambria Math" panose="02040503050406030204" pitchFamily="18" charset="0"/>
                            <a:cs typeface="Times New Roman" panose="02020603050405020304" pitchFamily="18" charset="0"/>
                          </a:rPr>
                        </m:ctrlPr>
                      </m:sSupPr>
                      <m:e>
                        <m:r>
                          <a:rPr lang="en-US" sz="2400" i="1">
                            <a:latin typeface="Cambria Math" panose="02040503050406030204" pitchFamily="18" charset="0"/>
                            <a:cs typeface="Times New Roman" panose="02020603050405020304" pitchFamily="18" charset="0"/>
                          </a:rPr>
                          <m:t>𝑓</m:t>
                        </m:r>
                      </m:e>
                      <m:sup>
                        <m:r>
                          <a:rPr lang="en-US" sz="2400" i="1">
                            <a:latin typeface="Cambria Math" panose="02040503050406030204" pitchFamily="18" charset="0"/>
                            <a:cs typeface="Times New Roman" panose="02020603050405020304" pitchFamily="18" charset="0"/>
                          </a:rPr>
                          <m:t>′</m:t>
                        </m:r>
                      </m:sup>
                    </m:sSup>
                    <m:d>
                      <m:dPr>
                        <m:ctrlPr>
                          <a:rPr lang="en-US" sz="2400" i="1">
                            <a:latin typeface="Cambria Math" panose="02040503050406030204" pitchFamily="18" charset="0"/>
                            <a:cs typeface="Times New Roman" panose="02020603050405020304" pitchFamily="18" charset="0"/>
                          </a:rPr>
                        </m:ctrlPr>
                      </m:dPr>
                      <m:e>
                        <m:r>
                          <a:rPr lang="en-US" sz="2400" i="1">
                            <a:latin typeface="Cambria Math" panose="02040503050406030204" pitchFamily="18" charset="0"/>
                            <a:cs typeface="Times New Roman" panose="02020603050405020304" pitchFamily="18" charset="0"/>
                          </a:rPr>
                          <m:t>𝑡</m:t>
                        </m:r>
                      </m:e>
                    </m:d>
                    <m:r>
                      <a:rPr lang="en-US" sz="2400" i="1">
                        <a:latin typeface="Cambria Math" panose="02040503050406030204" pitchFamily="18" charset="0"/>
                        <a:cs typeface="Times New Roman" panose="02020603050405020304" pitchFamily="18" charset="0"/>
                      </a:rPr>
                      <m:t>=</m:t>
                    </m:r>
                    <m:r>
                      <a:rPr lang="en-US" sz="2400" i="1">
                        <a:latin typeface="Cambria Math" panose="02040503050406030204" pitchFamily="18" charset="0"/>
                        <a:cs typeface="Times New Roman" panose="02020603050405020304" pitchFamily="18" charset="0"/>
                      </a:rPr>
                      <m:t>90</m:t>
                    </m:r>
                    <m:r>
                      <a:rPr lang="en-US" sz="2400" i="1">
                        <a:latin typeface="Cambria Math" panose="02040503050406030204" pitchFamily="18" charset="0"/>
                        <a:cs typeface="Times New Roman" panose="02020603050405020304" pitchFamily="18" charset="0"/>
                      </a:rPr>
                      <m:t>𝑡</m:t>
                    </m:r>
                    <m:r>
                      <a:rPr lang="en-US" sz="2400" i="1">
                        <a:latin typeface="Cambria Math" panose="02040503050406030204" pitchFamily="18" charset="0"/>
                        <a:cs typeface="Times New Roman" panose="02020603050405020304" pitchFamily="18" charset="0"/>
                      </a:rPr>
                      <m:t>−</m:t>
                    </m:r>
                    <m:r>
                      <a:rPr lang="en-US" sz="2400" i="1">
                        <a:latin typeface="Cambria Math" panose="02040503050406030204" pitchFamily="18" charset="0"/>
                        <a:cs typeface="Times New Roman" panose="02020603050405020304" pitchFamily="18" charset="0"/>
                      </a:rPr>
                      <m:t>3</m:t>
                    </m:r>
                    <m:sSup>
                      <m:sSupPr>
                        <m:ctrlPr>
                          <a:rPr lang="en-US" sz="2400" i="1">
                            <a:latin typeface="Cambria Math" panose="02040503050406030204" pitchFamily="18" charset="0"/>
                            <a:cs typeface="Times New Roman" panose="02020603050405020304" pitchFamily="18" charset="0"/>
                          </a:rPr>
                        </m:ctrlPr>
                      </m:sSupPr>
                      <m:e>
                        <m:r>
                          <a:rPr lang="en-US" sz="2400" i="1">
                            <a:latin typeface="Cambria Math" panose="02040503050406030204" pitchFamily="18" charset="0"/>
                            <a:cs typeface="Times New Roman" panose="02020603050405020304" pitchFamily="18" charset="0"/>
                          </a:rPr>
                          <m:t>𝑡</m:t>
                        </m:r>
                      </m:e>
                      <m:sup>
                        <m:r>
                          <a:rPr lang="en-US" sz="2400" i="1">
                            <a:latin typeface="Cambria Math" panose="02040503050406030204" pitchFamily="18" charset="0"/>
                            <a:cs typeface="Times New Roman" panose="02020603050405020304" pitchFamily="18" charset="0"/>
                          </a:rPr>
                          <m:t>2</m:t>
                        </m:r>
                      </m:sup>
                    </m:sSup>
                    <m:r>
                      <a:rPr lang="en-US" sz="2400" i="1">
                        <a:latin typeface="Cambria Math" panose="02040503050406030204" pitchFamily="18" charset="0"/>
                        <a:cs typeface="Times New Roman" panose="02020603050405020304" pitchFamily="18" charset="0"/>
                      </a:rPr>
                      <m:t>=</m:t>
                    </m:r>
                    <m:r>
                      <a:rPr lang="en-US" sz="2400" i="1">
                        <a:latin typeface="Cambria Math" panose="02040503050406030204" pitchFamily="18" charset="0"/>
                        <a:cs typeface="Times New Roman" panose="02020603050405020304" pitchFamily="18" charset="0"/>
                      </a:rPr>
                      <m:t>𝑔</m:t>
                    </m:r>
                    <m:d>
                      <m:dPr>
                        <m:ctrlPr>
                          <a:rPr lang="en-US" sz="2400" i="1">
                            <a:latin typeface="Cambria Math" panose="02040503050406030204" pitchFamily="18" charset="0"/>
                            <a:cs typeface="Times New Roman" panose="02020603050405020304" pitchFamily="18" charset="0"/>
                          </a:rPr>
                        </m:ctrlPr>
                      </m:dPr>
                      <m:e>
                        <m:r>
                          <a:rPr lang="en-US" sz="2400" i="1">
                            <a:latin typeface="Cambria Math" panose="02040503050406030204" pitchFamily="18" charset="0"/>
                            <a:cs typeface="Times New Roman" panose="02020603050405020304" pitchFamily="18" charset="0"/>
                          </a:rPr>
                          <m:t>𝑡</m:t>
                        </m:r>
                      </m:e>
                    </m:d>
                    <m:r>
                      <a:rPr lang="en-US" sz="2400">
                        <a:latin typeface="Cambria Math" panose="02040503050406030204" pitchFamily="18" charset="0"/>
                        <a:cs typeface="Times New Roman" panose="02020603050405020304" pitchFamily="18" charset="0"/>
                      </a:rPr>
                      <m:t>. </m:t>
                    </m:r>
                  </m:oMath>
                </a14:m>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cs typeface="Times New Roman" panose="02020603050405020304" pitchFamily="18" charset="0"/>
                      </a:rPr>
                      <m:t>𝑔</m:t>
                    </m:r>
                    <m:d>
                      <m:dPr>
                        <m:ctrlPr>
                          <a:rPr lang="en-US" sz="2400" i="1">
                            <a:latin typeface="Cambria Math" panose="02040503050406030204" pitchFamily="18" charset="0"/>
                            <a:cs typeface="Times New Roman" panose="02020603050405020304" pitchFamily="18" charset="0"/>
                          </a:rPr>
                        </m:ctrlPr>
                      </m:dPr>
                      <m:e>
                        <m:r>
                          <a:rPr lang="en-US" sz="2400" i="1">
                            <a:latin typeface="Cambria Math" panose="02040503050406030204" pitchFamily="18" charset="0"/>
                            <a:cs typeface="Times New Roman" panose="02020603050405020304" pitchFamily="18" charset="0"/>
                          </a:rPr>
                          <m:t>𝑡</m:t>
                        </m:r>
                      </m:e>
                    </m:d>
                    <m:r>
                      <a:rPr lang="en-US" sz="2400" i="1">
                        <a:latin typeface="Cambria Math" panose="02040503050406030204" pitchFamily="18" charset="0"/>
                        <a:cs typeface="Times New Roman" panose="02020603050405020304" pitchFamily="18" charset="0"/>
                      </a:rPr>
                      <m:t>=</m:t>
                    </m:r>
                    <m:sSup>
                      <m:sSupPr>
                        <m:ctrlPr>
                          <a:rPr lang="en-US" sz="2400" i="1">
                            <a:latin typeface="Cambria Math" panose="02040503050406030204" pitchFamily="18" charset="0"/>
                            <a:cs typeface="Times New Roman" panose="02020603050405020304" pitchFamily="18" charset="0"/>
                          </a:rPr>
                        </m:ctrlPr>
                      </m:sSupPr>
                      <m:e>
                        <m:r>
                          <a:rPr lang="en-US" sz="2400" i="1">
                            <a:latin typeface="Cambria Math" panose="02040503050406030204" pitchFamily="18" charset="0"/>
                            <a:cs typeface="Times New Roman" panose="02020603050405020304" pitchFamily="18" charset="0"/>
                          </a:rPr>
                          <m:t>𝑓</m:t>
                        </m:r>
                      </m:e>
                      <m:sup>
                        <m:r>
                          <a:rPr lang="en-US" sz="2400" i="1">
                            <a:latin typeface="Cambria Math" panose="02040503050406030204" pitchFamily="18" charset="0"/>
                            <a:cs typeface="Times New Roman" panose="02020603050405020304" pitchFamily="18" charset="0"/>
                          </a:rPr>
                          <m:t>′</m:t>
                        </m:r>
                      </m:sup>
                    </m:sSup>
                    <m:d>
                      <m:dPr>
                        <m:ctrlPr>
                          <a:rPr lang="en-US" sz="2400" i="1">
                            <a:latin typeface="Cambria Math" panose="02040503050406030204" pitchFamily="18" charset="0"/>
                            <a:cs typeface="Times New Roman" panose="02020603050405020304" pitchFamily="18" charset="0"/>
                          </a:rPr>
                        </m:ctrlPr>
                      </m:dPr>
                      <m:e>
                        <m:r>
                          <a:rPr lang="en-US" sz="2400" i="1">
                            <a:latin typeface="Cambria Math" panose="02040503050406030204" pitchFamily="18" charset="0"/>
                            <a:cs typeface="Times New Roman" panose="02020603050405020304" pitchFamily="18" charset="0"/>
                          </a:rPr>
                          <m:t>𝑡</m:t>
                        </m:r>
                      </m:e>
                    </m:d>
                  </m:oMath>
                </a14:m>
                <a:endParaRPr lang="en-US" sz="2400" dirty="0">
                  <a:latin typeface="Times New Roman" panose="02020603050405020304" pitchFamily="18" charset="0"/>
                  <a:cs typeface="Times New Roman" panose="02020603050405020304" pitchFamily="18" charset="0"/>
                </a:endParaRPr>
              </a:p>
              <a:p>
                <a:pPr marL="0" indent="0">
                  <a:buNone/>
                </a:pP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 </a:t>
                </a:r>
                <a14:m>
                  <m:oMath xmlns:m="http://schemas.openxmlformats.org/officeDocument/2006/math">
                    <m:sSup>
                      <m:sSupPr>
                        <m:ctrlPr>
                          <a:rPr lang="en-US" sz="2400" i="1">
                            <a:latin typeface="Cambria Math" panose="02040503050406030204" pitchFamily="18" charset="0"/>
                            <a:cs typeface="Times New Roman" panose="02020603050405020304" pitchFamily="18" charset="0"/>
                          </a:rPr>
                        </m:ctrlPr>
                      </m:sSupPr>
                      <m:e>
                        <m:r>
                          <a:rPr lang="en-US" sz="2400" i="1">
                            <a:latin typeface="Cambria Math" panose="02040503050406030204" pitchFamily="18" charset="0"/>
                            <a:cs typeface="Times New Roman" panose="02020603050405020304" pitchFamily="18" charset="0"/>
                          </a:rPr>
                          <m:t>𝑔</m:t>
                        </m:r>
                      </m:e>
                      <m:sup>
                        <m:r>
                          <a:rPr lang="en-US" sz="2400" i="1">
                            <a:latin typeface="Cambria Math" panose="02040503050406030204" pitchFamily="18" charset="0"/>
                            <a:cs typeface="Times New Roman" panose="02020603050405020304" pitchFamily="18" charset="0"/>
                          </a:rPr>
                          <m:t>′</m:t>
                        </m:r>
                      </m:sup>
                    </m:sSup>
                    <m:d>
                      <m:dPr>
                        <m:ctrlPr>
                          <a:rPr lang="en-US" sz="2400" i="1">
                            <a:latin typeface="Cambria Math" panose="02040503050406030204" pitchFamily="18" charset="0"/>
                            <a:cs typeface="Times New Roman" panose="02020603050405020304" pitchFamily="18" charset="0"/>
                          </a:rPr>
                        </m:ctrlPr>
                      </m:dPr>
                      <m:e>
                        <m:r>
                          <a:rPr lang="en-US" sz="2400" i="1">
                            <a:latin typeface="Cambria Math" panose="02040503050406030204" pitchFamily="18" charset="0"/>
                            <a:cs typeface="Times New Roman" panose="02020603050405020304" pitchFamily="18" charset="0"/>
                          </a:rPr>
                          <m:t>𝑡</m:t>
                        </m:r>
                      </m:e>
                    </m:d>
                    <m:r>
                      <a:rPr lang="en-US" sz="2400" i="1">
                        <a:latin typeface="Cambria Math" panose="02040503050406030204" pitchFamily="18" charset="0"/>
                        <a:cs typeface="Times New Roman" panose="02020603050405020304" pitchFamily="18" charset="0"/>
                      </a:rPr>
                      <m:t>=</m:t>
                    </m:r>
                    <m:r>
                      <a:rPr lang="en-US" sz="2400" i="1">
                        <a:latin typeface="Cambria Math" panose="02040503050406030204" pitchFamily="18" charset="0"/>
                        <a:cs typeface="Times New Roman" panose="02020603050405020304" pitchFamily="18" charset="0"/>
                      </a:rPr>
                      <m:t>90</m:t>
                    </m:r>
                    <m:r>
                      <a:rPr lang="en-US" sz="2400" i="1">
                        <a:latin typeface="Cambria Math" panose="02040503050406030204" pitchFamily="18" charset="0"/>
                        <a:cs typeface="Times New Roman" panose="02020603050405020304" pitchFamily="18" charset="0"/>
                      </a:rPr>
                      <m:t>−</m:t>
                    </m:r>
                    <m:r>
                      <a:rPr lang="en-US" sz="2400" i="1">
                        <a:latin typeface="Cambria Math" panose="02040503050406030204" pitchFamily="18" charset="0"/>
                        <a:cs typeface="Times New Roman" panose="02020603050405020304" pitchFamily="18" charset="0"/>
                      </a:rPr>
                      <m:t>6</m:t>
                    </m:r>
                    <m:r>
                      <a:rPr lang="en-US" sz="2400" i="1">
                        <a:latin typeface="Cambria Math" panose="02040503050406030204" pitchFamily="18" charset="0"/>
                        <a:cs typeface="Times New Roman" panose="02020603050405020304" pitchFamily="18" charset="0"/>
                      </a:rPr>
                      <m:t>𝑡</m:t>
                    </m:r>
                    <m:r>
                      <a:rPr lang="en-US" sz="2400" i="1">
                        <a:latin typeface="Cambria Math" panose="02040503050406030204" pitchFamily="18" charset="0"/>
                        <a:cs typeface="Times New Roman" panose="02020603050405020304" pitchFamily="18" charset="0"/>
                      </a:rPr>
                      <m:t>=</m:t>
                    </m:r>
                    <m:r>
                      <a:rPr lang="en-US" sz="2400" i="1">
                        <a:latin typeface="Cambria Math" panose="02040503050406030204" pitchFamily="18" charset="0"/>
                        <a:cs typeface="Times New Roman" panose="02020603050405020304" pitchFamily="18" charset="0"/>
                      </a:rPr>
                      <m:t>0</m:t>
                    </m:r>
                    <m:r>
                      <a:rPr lang="en-US" sz="2400" i="1">
                        <a:latin typeface="Cambria Math" panose="02040503050406030204" pitchFamily="18" charset="0"/>
                        <a:ea typeface="Cambria Math" panose="02040503050406030204" pitchFamily="18" charset="0"/>
                        <a:cs typeface="Times New Roman" panose="02020603050405020304" pitchFamily="18" charset="0"/>
                      </a:rPr>
                      <m:t>↔</m:t>
                    </m:r>
                    <m:r>
                      <a:rPr lang="en-US" sz="2400" i="1">
                        <a:latin typeface="Cambria Math" panose="02040503050406030204" pitchFamily="18" charset="0"/>
                        <a:ea typeface="Cambria Math" panose="02040503050406030204" pitchFamily="18" charset="0"/>
                        <a:cs typeface="Times New Roman" panose="02020603050405020304" pitchFamily="18" charset="0"/>
                      </a:rPr>
                      <m:t>𝑡</m:t>
                    </m:r>
                    <m:r>
                      <a:rPr lang="en-US" sz="2400" i="1">
                        <a:latin typeface="Cambria Math" panose="02040503050406030204" pitchFamily="18" charset="0"/>
                        <a:ea typeface="Cambria Math" panose="02040503050406030204" pitchFamily="18" charset="0"/>
                        <a:cs typeface="Times New Roman" panose="02020603050405020304" pitchFamily="18" charset="0"/>
                      </a:rPr>
                      <m:t>=</m:t>
                    </m:r>
                    <m:r>
                      <a:rPr lang="en-US" sz="2400" i="1">
                        <a:latin typeface="Cambria Math" panose="02040503050406030204" pitchFamily="18" charset="0"/>
                        <a:ea typeface="Cambria Math" panose="02040503050406030204" pitchFamily="18" charset="0"/>
                        <a:cs typeface="Times New Roman" panose="02020603050405020304" pitchFamily="18" charset="0"/>
                      </a:rPr>
                      <m:t>15</m:t>
                    </m:r>
                  </m:oMath>
                </a14:m>
                <a:endParaRPr lang="en-US" sz="2400" dirty="0">
                  <a:latin typeface="Times New Roman" panose="02020603050405020304" pitchFamily="18" charset="0"/>
                  <a:cs typeface="Times New Roman" panose="02020603050405020304" pitchFamily="18" charset="0"/>
                </a:endParaRPr>
              </a:p>
              <a:p>
                <a:pPr marL="0" indent="0">
                  <a:buNone/>
                </a:pPr>
                <a:r>
                  <a:rPr lang="en-US" sz="2400" dirty="0" err="1">
                    <a:latin typeface="Times New Roman" panose="02020603050405020304" pitchFamily="18" charset="0"/>
                    <a:cs typeface="Times New Roman" panose="02020603050405020304" pitchFamily="18" charset="0"/>
                  </a:rPr>
                  <a:t>Bảng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thiên</a:t>
                </a:r>
                <a:r>
                  <a:rPr lang="en-US" sz="2400" dirty="0">
                    <a:latin typeface="Times New Roman" panose="02020603050405020304" pitchFamily="18" charset="0"/>
                    <a:cs typeface="Times New Roman" panose="02020603050405020304" pitchFamily="18" charset="0"/>
                  </a:rPr>
                  <a:t> </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bệnh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15.</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66522" y="2965778"/>
                <a:ext cx="10055543" cy="3480729"/>
              </a:xfrm>
              <a:blipFill rotWithShape="0">
                <a:blip r:embed="rId3"/>
                <a:stretch>
                  <a:fillRect l="-909" t="-2456"/>
                </a:stretch>
              </a:blipFill>
            </p:spPr>
            <p:txBody>
              <a:bodyPr/>
              <a:lstStyle/>
              <a:p>
                <a:r>
                  <a:rPr lang="en-US">
                    <a:noFill/>
                  </a:rPr>
                  <a:t> </a:t>
                </a:r>
              </a:p>
            </p:txBody>
          </p:sp>
        </mc:Fallback>
      </mc:AlternateContent>
      <p:pic>
        <p:nvPicPr>
          <p:cNvPr id="4" name="Picture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2646" y="3952045"/>
            <a:ext cx="5526741" cy="2003612"/>
          </a:xfrm>
          <a:prstGeom prst="rect">
            <a:avLst/>
          </a:prstGeom>
          <a:noFill/>
          <a:ln>
            <a:noFill/>
          </a:ln>
        </p:spPr>
      </p:pic>
      <p:sp>
        <p:nvSpPr>
          <p:cNvPr id="5" name="TextBox 4"/>
          <p:cNvSpPr txBox="1"/>
          <p:nvPr/>
        </p:nvSpPr>
        <p:spPr>
          <a:xfrm>
            <a:off x="437787" y="22044"/>
            <a:ext cx="5631936" cy="461665"/>
          </a:xfrm>
          <a:prstGeom prst="rect">
            <a:avLst/>
          </a:prstGeom>
          <a:noFill/>
        </p:spPr>
        <p:txBody>
          <a:bodyPr wrap="square" rtlCol="0">
            <a:spAutoFit/>
          </a:bodyPr>
          <a:lstStyle/>
          <a:p>
            <a:pPr defTabSz="874395"/>
            <a:r>
              <a:rPr lang="en-US" sz="2400" b="1" dirty="0">
                <a:solidFill>
                  <a:srgbClr val="FF0000"/>
                </a:solidFill>
                <a:latin typeface="Times New Roman" panose="02020603050405020304" pitchFamily="18" charset="0"/>
                <a:cs typeface="Times New Roman" panose="02020603050405020304" pitchFamily="18" charset="0"/>
              </a:rPr>
              <a:t>VÍ DỤ </a:t>
            </a:r>
            <a:r>
              <a:rPr lang="en-US" sz="2400" b="1">
                <a:solidFill>
                  <a:srgbClr val="FF0000"/>
                </a:solidFill>
                <a:latin typeface="Times New Roman" panose="02020603050405020304" pitchFamily="18" charset="0"/>
                <a:cs typeface="Times New Roman" panose="02020603050405020304" pitchFamily="18" charset="0"/>
              </a:rPr>
              <a:t>MINH </a:t>
            </a:r>
            <a:r>
              <a:rPr lang="en-US" sz="2400" b="1" smtClean="0">
                <a:solidFill>
                  <a:srgbClr val="FF0000"/>
                </a:solidFill>
                <a:latin typeface="Times New Roman" panose="02020603050405020304" pitchFamily="18" charset="0"/>
                <a:cs typeface="Times New Roman" panose="02020603050405020304" pitchFamily="18" charset="0"/>
              </a:rPr>
              <a:t>HỌA</a:t>
            </a:r>
            <a:r>
              <a:rPr lang="vi-VN" sz="2400" b="1" smtClean="0">
                <a:solidFill>
                  <a:srgbClr val="FF0000"/>
                </a:solidFill>
                <a:latin typeface="Times New Roman" panose="02020603050405020304" pitchFamily="18" charset="0"/>
                <a:cs typeface="Times New Roman" panose="02020603050405020304" pitchFamily="18" charset="0"/>
              </a:rPr>
              <a:t> ( VDC) </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5165241" y="2180029"/>
            <a:ext cx="1199366" cy="424732"/>
          </a:xfrm>
          <a:prstGeom prst="rect">
            <a:avLst/>
          </a:prstGeom>
        </p:spPr>
        <p:txBody>
          <a:bodyPr wrap="none">
            <a:spAutoFit/>
          </a:bodyPr>
          <a:lstStyle/>
          <a:p>
            <a:pPr lvl="0" algn="ctr">
              <a:lnSpc>
                <a:spcPct val="90000"/>
              </a:lnSpc>
              <a:spcBef>
                <a:spcPts val="1000"/>
              </a:spcBef>
            </a:pPr>
            <a:r>
              <a:rPr lang="en-US" sz="2400" b="1">
                <a:solidFill>
                  <a:schemeClr val="accent5">
                    <a:lumMod val="75000"/>
                  </a:schemeClr>
                </a:solidFill>
                <a:latin typeface="Times New Roman" panose="02020603050405020304" pitchFamily="18" charset="0"/>
                <a:cs typeface="Times New Roman" panose="02020603050405020304" pitchFamily="18" charset="0"/>
              </a:rPr>
              <a:t>Lời giải</a:t>
            </a:r>
            <a:endParaRPr lang="en-US" sz="24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7" name="Rectangle 6"/>
          <p:cNvSpPr/>
          <p:nvPr/>
        </p:nvSpPr>
        <p:spPr>
          <a:xfrm>
            <a:off x="866522" y="2457947"/>
            <a:ext cx="1433021" cy="507831"/>
          </a:xfrm>
          <a:prstGeom prst="rect">
            <a:avLst/>
          </a:prstGeom>
        </p:spPr>
        <p:txBody>
          <a:bodyPr wrap="none">
            <a:spAutoFit/>
          </a:bodyPr>
          <a:lstStyle/>
          <a:p>
            <a:pPr lvl="0">
              <a:lnSpc>
                <a:spcPct val="90000"/>
              </a:lnSpc>
              <a:spcBef>
                <a:spcPts val="1000"/>
              </a:spcBef>
            </a:pPr>
            <a:r>
              <a:rPr lang="en-US" sz="3000" b="1">
                <a:solidFill>
                  <a:srgbClr val="FF0000"/>
                </a:solidFill>
                <a:latin typeface="Times New Roman" panose="02020603050405020304" pitchFamily="18" charset="0"/>
                <a:cs typeface="Times New Roman" panose="02020603050405020304" pitchFamily="18" charset="0"/>
              </a:rPr>
              <a:t>Chọn A</a:t>
            </a:r>
            <a:endParaRPr lang="en-US" sz="3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9173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down)">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wipe(down)">
                                      <p:cBhvr>
                                        <p:cTn id="30" dur="500"/>
                                        <p:tgtEl>
                                          <p:spTgt spid="3">
                                            <p:txEl>
                                              <p:pRg st="2" end="2"/>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down)">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wipe(down)">
                                      <p:cBhvr>
                                        <p:cTn id="3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0">
            <a:extLst>
              <a:ext uri="{FF2B5EF4-FFF2-40B4-BE49-F238E27FC236}">
                <a16:creationId xmlns:a16="http://schemas.microsoft.com/office/drawing/2014/main" id="{43C051DC-C7D1-4F76-A0E4-E9725AEA5753}"/>
              </a:ext>
            </a:extLst>
          </p:cNvPr>
          <p:cNvSpPr>
            <a:spLocks noChangeArrowheads="1"/>
          </p:cNvSpPr>
          <p:nvPr/>
        </p:nvSpPr>
        <p:spPr bwMode="gray">
          <a:xfrm>
            <a:off x="2304335" y="788586"/>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86"/>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   Phần 1. Nhận biết</a:t>
            </a:r>
          </a:p>
        </p:txBody>
      </p:sp>
      <p:sp>
        <p:nvSpPr>
          <p:cNvPr id="5" name="TextBox 4">
            <a:hlinkClick r:id="rId2" action="ppaction://hlinksldjump"/>
          </p:cNvPr>
          <p:cNvSpPr txBox="1"/>
          <p:nvPr/>
        </p:nvSpPr>
        <p:spPr>
          <a:xfrm>
            <a:off x="3181350" y="449580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Câu 12</a:t>
            </a:r>
          </a:p>
        </p:txBody>
      </p:sp>
      <p:sp>
        <p:nvSpPr>
          <p:cNvPr id="6" name="TextBox 5">
            <a:hlinkClick r:id="rId3" action="ppaction://hlinksldjump"/>
          </p:cNvPr>
          <p:cNvSpPr txBox="1"/>
          <p:nvPr/>
        </p:nvSpPr>
        <p:spPr>
          <a:xfrm>
            <a:off x="5219700" y="4495799"/>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err="1">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13</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7" name="TextBox 6">
            <a:hlinkClick r:id="rId4" action="ppaction://hlinksldjump"/>
          </p:cNvPr>
          <p:cNvSpPr txBox="1"/>
          <p:nvPr/>
        </p:nvSpPr>
        <p:spPr>
          <a:xfrm>
            <a:off x="7162800" y="449580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Câu 14</a:t>
            </a:r>
          </a:p>
        </p:txBody>
      </p:sp>
      <p:sp>
        <p:nvSpPr>
          <p:cNvPr id="8" name="TextBox 7">
            <a:hlinkClick r:id="rId5" action="ppaction://hlinksldjump"/>
          </p:cNvPr>
          <p:cNvSpPr txBox="1"/>
          <p:nvPr/>
        </p:nvSpPr>
        <p:spPr>
          <a:xfrm>
            <a:off x="9256713" y="449580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err="1">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15</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9" name="TextBox 8">
            <a:hlinkClick r:id="rId6" action="ppaction://hlinksldjump"/>
          </p:cNvPr>
          <p:cNvSpPr txBox="1"/>
          <p:nvPr/>
        </p:nvSpPr>
        <p:spPr>
          <a:xfrm>
            <a:off x="3181350" y="350606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Câu 7</a:t>
            </a:r>
          </a:p>
        </p:txBody>
      </p:sp>
      <p:sp>
        <p:nvSpPr>
          <p:cNvPr id="10" name="TextBox 9">
            <a:hlinkClick r:id="rId7" action="ppaction://hlinksldjump"/>
          </p:cNvPr>
          <p:cNvSpPr txBox="1"/>
          <p:nvPr/>
        </p:nvSpPr>
        <p:spPr>
          <a:xfrm>
            <a:off x="5219699" y="3506062"/>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Câu 8</a:t>
            </a:r>
          </a:p>
        </p:txBody>
      </p:sp>
      <p:sp>
        <p:nvSpPr>
          <p:cNvPr id="11" name="TextBox 10">
            <a:hlinkClick r:id="rId8" action="ppaction://hlinksldjump"/>
          </p:cNvPr>
          <p:cNvSpPr txBox="1"/>
          <p:nvPr/>
        </p:nvSpPr>
        <p:spPr>
          <a:xfrm>
            <a:off x="7162800" y="35375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Câu 9</a:t>
            </a:r>
          </a:p>
        </p:txBody>
      </p:sp>
      <p:sp>
        <p:nvSpPr>
          <p:cNvPr id="12" name="TextBox 11">
            <a:hlinkClick r:id="rId9" action="ppaction://hlinksldjump"/>
          </p:cNvPr>
          <p:cNvSpPr txBox="1"/>
          <p:nvPr/>
        </p:nvSpPr>
        <p:spPr>
          <a:xfrm>
            <a:off x="9190038" y="35375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Câu 10</a:t>
            </a:r>
          </a:p>
        </p:txBody>
      </p:sp>
      <p:sp>
        <p:nvSpPr>
          <p:cNvPr id="13" name="TextBox 12">
            <a:hlinkClick r:id="rId10" action="ppaction://hlinksldjump"/>
          </p:cNvPr>
          <p:cNvSpPr txBox="1"/>
          <p:nvPr/>
        </p:nvSpPr>
        <p:spPr>
          <a:xfrm>
            <a:off x="9175751" y="25394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Câu 5</a:t>
            </a:r>
          </a:p>
        </p:txBody>
      </p:sp>
      <p:sp>
        <p:nvSpPr>
          <p:cNvPr id="14" name="TextBox 13">
            <a:hlinkClick r:id="rId11" action="ppaction://hlinksldjump"/>
          </p:cNvPr>
          <p:cNvSpPr txBox="1"/>
          <p:nvPr/>
        </p:nvSpPr>
        <p:spPr>
          <a:xfrm>
            <a:off x="7162800" y="25394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Câu 4</a:t>
            </a:r>
          </a:p>
        </p:txBody>
      </p:sp>
      <p:sp>
        <p:nvSpPr>
          <p:cNvPr id="15" name="TextBox 14">
            <a:hlinkClick r:id="rId11" action="ppaction://hlinksldjump"/>
          </p:cNvPr>
          <p:cNvSpPr txBox="1"/>
          <p:nvPr/>
        </p:nvSpPr>
        <p:spPr>
          <a:xfrm>
            <a:off x="5219700" y="25394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err="1">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3</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6" name="TextBox 15">
            <a:hlinkClick r:id="rId12" action="ppaction://hlinksldjump"/>
          </p:cNvPr>
          <p:cNvSpPr txBox="1"/>
          <p:nvPr/>
        </p:nvSpPr>
        <p:spPr>
          <a:xfrm>
            <a:off x="3152775" y="25088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Câu 2</a:t>
            </a:r>
          </a:p>
        </p:txBody>
      </p:sp>
      <p:sp>
        <p:nvSpPr>
          <p:cNvPr id="17" name="TextBox 16">
            <a:hlinkClick r:id="rId13" action="ppaction://hlinksldjump"/>
          </p:cNvPr>
          <p:cNvSpPr txBox="1"/>
          <p:nvPr/>
        </p:nvSpPr>
        <p:spPr>
          <a:xfrm>
            <a:off x="1123950" y="451485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Câu 11</a:t>
            </a:r>
          </a:p>
        </p:txBody>
      </p:sp>
      <p:sp>
        <p:nvSpPr>
          <p:cNvPr id="18" name="TextBox 17">
            <a:hlinkClick r:id="rId14" action="ppaction://hlinksldjump"/>
          </p:cNvPr>
          <p:cNvSpPr txBox="1"/>
          <p:nvPr/>
        </p:nvSpPr>
        <p:spPr>
          <a:xfrm>
            <a:off x="1123950" y="352511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Câu 6</a:t>
            </a:r>
          </a:p>
        </p:txBody>
      </p:sp>
      <p:sp>
        <p:nvSpPr>
          <p:cNvPr id="19" name="TextBox 18">
            <a:hlinkClick r:id="rId15" action="ppaction://hlinksldjump"/>
          </p:cNvPr>
          <p:cNvSpPr txBox="1"/>
          <p:nvPr/>
        </p:nvSpPr>
        <p:spPr>
          <a:xfrm>
            <a:off x="1123949" y="2527119"/>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1</a:t>
            </a:r>
          </a:p>
        </p:txBody>
      </p:sp>
    </p:spTree>
    <p:extLst>
      <p:ext uri="{BB962C8B-B14F-4D97-AF65-F5344CB8AC3E}">
        <p14:creationId xmlns:p14="http://schemas.microsoft.com/office/powerpoint/2010/main" val="13020753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5"/>
              <p:cNvSpPr/>
              <p:nvPr/>
            </p:nvSpPr>
            <p:spPr>
              <a:xfrm>
                <a:off x="423082" y="844083"/>
                <a:ext cx="11505062" cy="158081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FF0000"/>
                    </a:solidFill>
                    <a:effectLst/>
                    <a:uLnTx/>
                    <a:uFillTx/>
                    <a:latin typeface="UTM Centur"/>
                    <a:ea typeface="Times New Roman" panose="02020603050405020304" pitchFamily="18" charset="0"/>
                    <a:cs typeface="+mn-cs"/>
                  </a:rPr>
                  <a:t>Câu</a:t>
                </a:r>
                <a:r>
                  <a:rPr kumimoji="0" lang="en-US" sz="3200" b="1" i="0" u="none" strike="noStrike" kern="1200" cap="none" spc="0" normalizeH="0" baseline="0" noProof="0" dirty="0" smtClean="0">
                    <a:ln>
                      <a:noFill/>
                    </a:ln>
                    <a:solidFill>
                      <a:srgbClr val="FF0000"/>
                    </a:solidFill>
                    <a:effectLst/>
                    <a:uLnTx/>
                    <a:uFillTx/>
                    <a:latin typeface="UTM Centur"/>
                    <a:ea typeface="Times New Roman" panose="02020603050405020304" pitchFamily="18" charset="0"/>
                    <a:cs typeface="+mn-cs"/>
                  </a:rPr>
                  <a:t> 1:</a:t>
                </a:r>
                <a:r>
                  <a:rPr kumimoji="0" lang="en-US" sz="3200" b="1" i="0" u="none" strike="noStrike" kern="1200" cap="none" spc="0" normalizeH="0" baseline="0" noProof="0" dirty="0" smtClean="0">
                    <a:ln>
                      <a:noFill/>
                    </a:ln>
                    <a:solidFill>
                      <a:prstClr val="black"/>
                    </a:solidFill>
                    <a:effectLst/>
                    <a:uLnTx/>
                    <a:uFillTx/>
                    <a:latin typeface="UTM Centur"/>
                    <a:ea typeface="Times New Roman" panose="02020603050405020304" pitchFamily="18" charset="0"/>
                    <a:cs typeface="+mn-cs"/>
                  </a:rPr>
                  <a:t> </a:t>
                </a:r>
                <a:r>
                  <a:rPr kumimoji="0" lang="fr-FR" sz="3200" b="0" i="0" u="none" strike="noStrike" kern="1200" cap="none" spc="0" normalizeH="0" baseline="0" noProof="0" dirty="0" err="1">
                    <a:ln>
                      <a:noFill/>
                    </a:ln>
                    <a:solidFill>
                      <a:prstClr val="black"/>
                    </a:solidFill>
                    <a:effectLst/>
                    <a:uLnTx/>
                    <a:uFillTx/>
                    <a:latin typeface="UTM Centur"/>
                    <a:ea typeface="+mn-ea"/>
                    <a:cs typeface="+mn-cs"/>
                  </a:rPr>
                  <a:t>Giá</a:t>
                </a:r>
                <a:r>
                  <a:rPr kumimoji="0" lang="fr-FR" sz="3200" b="0" i="0" u="none" strike="noStrike" kern="1200" cap="none" spc="0" normalizeH="0" baseline="0" noProof="0" dirty="0">
                    <a:ln>
                      <a:noFill/>
                    </a:ln>
                    <a:solidFill>
                      <a:prstClr val="black"/>
                    </a:solidFill>
                    <a:effectLst/>
                    <a:uLnTx/>
                    <a:uFillTx/>
                    <a:latin typeface="UTM Centur"/>
                    <a:ea typeface="+mn-ea"/>
                    <a:cs typeface="+mn-cs"/>
                  </a:rPr>
                  <a:t> </a:t>
                </a:r>
                <a:r>
                  <a:rPr kumimoji="0" lang="fr-FR" sz="3200" b="0" i="0" u="none" strike="noStrike" kern="1200" cap="none" spc="0" normalizeH="0" baseline="0" noProof="0" dirty="0" err="1">
                    <a:ln>
                      <a:noFill/>
                    </a:ln>
                    <a:solidFill>
                      <a:prstClr val="black"/>
                    </a:solidFill>
                    <a:effectLst/>
                    <a:uLnTx/>
                    <a:uFillTx/>
                    <a:latin typeface="UTM Centur"/>
                    <a:ea typeface="+mn-ea"/>
                    <a:cs typeface="+mn-cs"/>
                  </a:rPr>
                  <a:t>trị</a:t>
                </a:r>
                <a:r>
                  <a:rPr kumimoji="0" lang="fr-FR" sz="3200" b="0" i="0" u="none" strike="noStrike" kern="1200" cap="none" spc="0" normalizeH="0" baseline="0" noProof="0" dirty="0">
                    <a:ln>
                      <a:noFill/>
                    </a:ln>
                    <a:solidFill>
                      <a:prstClr val="black"/>
                    </a:solidFill>
                    <a:effectLst/>
                    <a:uLnTx/>
                    <a:uFillTx/>
                    <a:latin typeface="UTM Centur"/>
                    <a:ea typeface="+mn-ea"/>
                    <a:cs typeface="+mn-cs"/>
                  </a:rPr>
                  <a:t> </a:t>
                </a:r>
                <a:r>
                  <a:rPr kumimoji="0" lang="fr-FR" sz="3200" b="0" i="0" u="none" strike="noStrike" kern="1200" cap="none" spc="0" normalizeH="0" baseline="0" noProof="0" dirty="0" err="1">
                    <a:ln>
                      <a:noFill/>
                    </a:ln>
                    <a:solidFill>
                      <a:prstClr val="black"/>
                    </a:solidFill>
                    <a:effectLst/>
                    <a:uLnTx/>
                    <a:uFillTx/>
                    <a:latin typeface="UTM Centur"/>
                    <a:ea typeface="+mn-ea"/>
                    <a:cs typeface="+mn-cs"/>
                  </a:rPr>
                  <a:t>nhỏ</a:t>
                </a:r>
                <a:r>
                  <a:rPr kumimoji="0" lang="fr-FR" sz="3200" b="0" i="0" u="none" strike="noStrike" kern="1200" cap="none" spc="0" normalizeH="0" baseline="0" noProof="0" dirty="0">
                    <a:ln>
                      <a:noFill/>
                    </a:ln>
                    <a:solidFill>
                      <a:prstClr val="black"/>
                    </a:solidFill>
                    <a:effectLst/>
                    <a:uLnTx/>
                    <a:uFillTx/>
                    <a:latin typeface="UTM Centur"/>
                    <a:ea typeface="+mn-ea"/>
                    <a:cs typeface="+mn-cs"/>
                  </a:rPr>
                  <a:t> </a:t>
                </a:r>
                <a:r>
                  <a:rPr kumimoji="0" lang="fr-FR" sz="3200" b="0" i="0" u="none" strike="noStrike" kern="1200" cap="none" spc="0" normalizeH="0" baseline="0" noProof="0" dirty="0" err="1">
                    <a:ln>
                      <a:noFill/>
                    </a:ln>
                    <a:solidFill>
                      <a:prstClr val="black"/>
                    </a:solidFill>
                    <a:effectLst/>
                    <a:uLnTx/>
                    <a:uFillTx/>
                    <a:latin typeface="UTM Centur"/>
                    <a:ea typeface="+mn-ea"/>
                    <a:cs typeface="+mn-cs"/>
                  </a:rPr>
                  <a:t>nhất</a:t>
                </a:r>
                <a:r>
                  <a:rPr kumimoji="0" lang="fr-FR" sz="3200" b="0" i="0" u="none" strike="noStrike" kern="1200" cap="none" spc="0" normalizeH="0" baseline="0" noProof="0" dirty="0">
                    <a:ln>
                      <a:noFill/>
                    </a:ln>
                    <a:solidFill>
                      <a:prstClr val="black"/>
                    </a:solidFill>
                    <a:effectLst/>
                    <a:uLnTx/>
                    <a:uFillTx/>
                    <a:latin typeface="UTM Centur"/>
                    <a:ea typeface="+mn-ea"/>
                    <a:cs typeface="+mn-cs"/>
                  </a:rPr>
                  <a:t> </a:t>
                </a:r>
                <a:r>
                  <a:rPr kumimoji="0" lang="fr-FR" sz="3200" b="0" i="0" u="none" strike="noStrike" kern="1200" cap="none" spc="0" normalizeH="0" baseline="0" noProof="0" dirty="0" err="1">
                    <a:ln>
                      <a:noFill/>
                    </a:ln>
                    <a:solidFill>
                      <a:prstClr val="black"/>
                    </a:solidFill>
                    <a:effectLst/>
                    <a:uLnTx/>
                    <a:uFillTx/>
                    <a:latin typeface="UTM Centur"/>
                    <a:ea typeface="+mn-ea"/>
                    <a:cs typeface="+mn-cs"/>
                  </a:rPr>
                  <a:t>của</a:t>
                </a:r>
                <a:r>
                  <a:rPr kumimoji="0" lang="fr-FR" sz="3200" b="0" i="0" u="none" strike="noStrike" kern="1200" cap="none" spc="0" normalizeH="0" baseline="0" noProof="0" dirty="0">
                    <a:ln>
                      <a:noFill/>
                    </a:ln>
                    <a:solidFill>
                      <a:prstClr val="black"/>
                    </a:solidFill>
                    <a:effectLst/>
                    <a:uLnTx/>
                    <a:uFillTx/>
                    <a:latin typeface="UTM Centur"/>
                    <a:ea typeface="+mn-ea"/>
                    <a:cs typeface="+mn-cs"/>
                  </a:rPr>
                  <a:t> </a:t>
                </a:r>
                <a:r>
                  <a:rPr kumimoji="0" lang="fr-FR" sz="3200" b="0" i="0" u="none" strike="noStrike" kern="1200" cap="none" spc="0" normalizeH="0" baseline="0" noProof="0" dirty="0" err="1">
                    <a:ln>
                      <a:noFill/>
                    </a:ln>
                    <a:solidFill>
                      <a:prstClr val="black"/>
                    </a:solidFill>
                    <a:effectLst/>
                    <a:uLnTx/>
                    <a:uFillTx/>
                    <a:latin typeface="UTM Centur"/>
                    <a:ea typeface="+mn-ea"/>
                    <a:cs typeface="+mn-cs"/>
                  </a:rPr>
                  <a:t>hàm</a:t>
                </a:r>
                <a:r>
                  <a:rPr kumimoji="0" lang="fr-FR" sz="3200" b="0" i="0" u="none" strike="noStrike" kern="1200" cap="none" spc="0" normalizeH="0" baseline="0" noProof="0" dirty="0">
                    <a:ln>
                      <a:noFill/>
                    </a:ln>
                    <a:solidFill>
                      <a:prstClr val="black"/>
                    </a:solidFill>
                    <a:effectLst/>
                    <a:uLnTx/>
                    <a:uFillTx/>
                    <a:latin typeface="UTM Centur"/>
                    <a:ea typeface="+mn-ea"/>
                    <a:cs typeface="+mn-cs"/>
                  </a:rPr>
                  <a:t> </a:t>
                </a:r>
                <a:r>
                  <a:rPr kumimoji="0" lang="fr-FR" sz="3200" b="0" i="0" u="none" strike="noStrike" kern="1200" cap="none" spc="0" normalizeH="0" baseline="0" noProof="0" dirty="0" err="1">
                    <a:ln>
                      <a:noFill/>
                    </a:ln>
                    <a:solidFill>
                      <a:prstClr val="black"/>
                    </a:solidFill>
                    <a:effectLst/>
                    <a:uLnTx/>
                    <a:uFillTx/>
                    <a:latin typeface="UTM Centur"/>
                    <a:ea typeface="+mn-ea"/>
                    <a:cs typeface="+mn-cs"/>
                  </a:rPr>
                  <a:t>số</a:t>
                </a:r>
                <a:r>
                  <a:rPr kumimoji="0" lang="fr-FR" sz="3200" b="0" i="0" u="none" strike="noStrike" kern="1200" cap="none" spc="0" normalizeH="0" baseline="0" noProof="0" dirty="0">
                    <a:ln>
                      <a:noFill/>
                    </a:ln>
                    <a:solidFill>
                      <a:prstClr val="black"/>
                    </a:solidFill>
                    <a:effectLst/>
                    <a:uLnTx/>
                    <a:uFillTx/>
                    <a:latin typeface="UTM Centur"/>
                    <a:ea typeface="+mn-ea"/>
                    <a:cs typeface="+mn-cs"/>
                  </a:rPr>
                  <a:t> </a:t>
                </a:r>
                <a14:m>
                  <m:oMath xmlns:m="http://schemas.openxmlformats.org/officeDocument/2006/math">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𝑓</m:t>
                    </m:r>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d>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sup>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3</m:t>
                        </m:r>
                      </m:sup>
                    </m:sSup>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7</m:t>
                    </m:r>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sup>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p>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11</m:t>
                    </m:r>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oMath>
                </a14:m>
                <a:r>
                  <a:rPr kumimoji="0" lang="fr-FR" sz="3200" b="0" i="0" u="none" strike="noStrike" kern="1200" cap="none" spc="0" normalizeH="0" baseline="0" noProof="0" dirty="0">
                    <a:ln>
                      <a:noFill/>
                    </a:ln>
                    <a:solidFill>
                      <a:prstClr val="black"/>
                    </a:solidFill>
                    <a:effectLst/>
                    <a:uLnTx/>
                    <a:uFillTx/>
                    <a:latin typeface="UTM Centur"/>
                    <a:ea typeface="+mn-ea"/>
                    <a:cs typeface="+mn-cs"/>
                  </a:rPr>
                  <a:t> </a:t>
                </a:r>
                <a:r>
                  <a:rPr kumimoji="0" lang="fr-FR" sz="3200" b="0" i="0" u="none" strike="noStrike" kern="1200" cap="none" spc="0" normalizeH="0" baseline="0" noProof="0" dirty="0" err="1">
                    <a:ln>
                      <a:noFill/>
                    </a:ln>
                    <a:solidFill>
                      <a:prstClr val="black"/>
                    </a:solidFill>
                    <a:effectLst/>
                    <a:uLnTx/>
                    <a:uFillTx/>
                    <a:latin typeface="UTM Centur"/>
                    <a:ea typeface="+mn-ea"/>
                    <a:cs typeface="+mn-cs"/>
                  </a:rPr>
                  <a:t>trên</a:t>
                </a:r>
                <a:r>
                  <a:rPr kumimoji="0" lang="fr-FR" sz="3200" b="0" i="0" u="none" strike="noStrike" kern="1200" cap="none" spc="0" normalizeH="0" baseline="0" noProof="0" dirty="0">
                    <a:ln>
                      <a:noFill/>
                    </a:ln>
                    <a:solidFill>
                      <a:prstClr val="black"/>
                    </a:solidFill>
                    <a:effectLst/>
                    <a:uLnTx/>
                    <a:uFillTx/>
                    <a:latin typeface="UTM Centur"/>
                    <a:ea typeface="+mn-ea"/>
                    <a:cs typeface="+mn-cs"/>
                  </a:rPr>
                  <a:t> </a:t>
                </a:r>
                <a:r>
                  <a:rPr kumimoji="0" lang="fr-FR" sz="3200" b="0" i="0" u="none" strike="noStrike" kern="1200" cap="none" spc="0" normalizeH="0" baseline="0" noProof="0" dirty="0" err="1">
                    <a:ln>
                      <a:noFill/>
                    </a:ln>
                    <a:solidFill>
                      <a:prstClr val="black"/>
                    </a:solidFill>
                    <a:effectLst/>
                    <a:uLnTx/>
                    <a:uFillTx/>
                    <a:latin typeface="UTM Centur"/>
                    <a:ea typeface="+mn-ea"/>
                    <a:cs typeface="+mn-cs"/>
                  </a:rPr>
                  <a:t>đoạn</a:t>
                </a:r>
                <a:r>
                  <a:rPr kumimoji="0" lang="fr-FR" sz="3200" b="0" i="0" u="none" strike="noStrike" kern="1200" cap="none" spc="0" normalizeH="0" baseline="0" noProof="0" dirty="0">
                    <a:ln>
                      <a:noFill/>
                    </a:ln>
                    <a:solidFill>
                      <a:prstClr val="black"/>
                    </a:solidFill>
                    <a:effectLst/>
                    <a:uLnTx/>
                    <a:uFillTx/>
                    <a:latin typeface="UTM Centur"/>
                    <a:ea typeface="+mn-ea"/>
                    <a:cs typeface="+mn-cs"/>
                  </a:rPr>
                  <a:t> </a:t>
                </a:r>
                <a14:m>
                  <m:oMath xmlns:m="http://schemas.openxmlformats.org/officeDocument/2006/math">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m:t>
                        </m:r>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e>
                    </m:d>
                  </m:oMath>
                </a14:m>
                <a:r>
                  <a:rPr kumimoji="0" lang="fr-FR" sz="3200" b="0" i="0" u="none" strike="noStrike" kern="1200" cap="none" spc="0" normalizeH="0" baseline="0" noProof="0" dirty="0">
                    <a:ln>
                      <a:noFill/>
                    </a:ln>
                    <a:solidFill>
                      <a:prstClr val="black"/>
                    </a:solidFill>
                    <a:effectLst/>
                    <a:uLnTx/>
                    <a:uFillTx/>
                    <a:latin typeface="UTM Centur"/>
                    <a:ea typeface="+mn-ea"/>
                    <a:cs typeface="+mn-cs"/>
                  </a:rPr>
                  <a:t> </a:t>
                </a:r>
                <a:r>
                  <a:rPr kumimoji="0" lang="fr-FR" sz="3200" b="0" i="0" u="none" strike="noStrike" kern="1200" cap="none" spc="0" normalizeH="0" baseline="0" noProof="0" dirty="0" err="1">
                    <a:ln>
                      <a:noFill/>
                    </a:ln>
                    <a:solidFill>
                      <a:prstClr val="black"/>
                    </a:solidFill>
                    <a:effectLst/>
                    <a:uLnTx/>
                    <a:uFillTx/>
                    <a:latin typeface="UTM Centur"/>
                    <a:ea typeface="+mn-ea"/>
                    <a:cs typeface="+mn-cs"/>
                  </a:rPr>
                  <a:t>bằng</a:t>
                </a:r>
                <a:endParaRPr kumimoji="0" lang="en-US" sz="3200" b="0" i="0" u="none" strike="noStrike" kern="1200" cap="none" spc="0" normalizeH="0" baseline="0" noProof="0" dirty="0">
                  <a:ln>
                    <a:noFill/>
                  </a:ln>
                  <a:solidFill>
                    <a:prstClr val="black"/>
                  </a:solidFill>
                  <a:effectLst/>
                  <a:uLnTx/>
                  <a:uFillTx/>
                  <a:latin typeface="UTM Centu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UTM Centur"/>
                    <a:ea typeface="+mn-ea"/>
                    <a:cs typeface="+mn-cs"/>
                  </a:rPr>
                  <a:t>	A</a:t>
                </a:r>
                <a:r>
                  <a:rPr kumimoji="0" lang="vi-VN" sz="3200" b="1" i="0" u="none" strike="noStrike" kern="1200" cap="none" spc="0" normalizeH="0" baseline="0" noProof="0" dirty="0">
                    <a:ln>
                      <a:noFill/>
                    </a:ln>
                    <a:solidFill>
                      <a:prstClr val="black"/>
                    </a:solidFill>
                    <a:effectLst/>
                    <a:uLnTx/>
                    <a:uFillTx/>
                    <a:latin typeface="UTM Centur"/>
                    <a:ea typeface="+mn-ea"/>
                    <a:cs typeface="+mn-cs"/>
                  </a:rPr>
                  <a:t>. </a:t>
                </a:r>
                <a14:m>
                  <m:oMath xmlns:m="http://schemas.openxmlformats.org/officeDocument/2006/math">
                    <m:r>
                      <a:rPr kumimoji="0" lang="vi-VN" sz="3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vi-VN" sz="3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vi-VN" sz="3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r>
                  <a:rPr kumimoji="0" lang="en-US" sz="3200" b="1" i="0" u="none" strike="noStrike" kern="1200" cap="none" spc="0" normalizeH="0" baseline="0" noProof="0" dirty="0">
                    <a:ln>
                      <a:noFill/>
                    </a:ln>
                    <a:solidFill>
                      <a:prstClr val="black"/>
                    </a:solidFill>
                    <a:effectLst/>
                    <a:uLnTx/>
                    <a:uFillTx/>
                    <a:latin typeface="UTM Centur"/>
                    <a:ea typeface="+mn-ea"/>
                    <a:cs typeface="+mn-cs"/>
                  </a:rPr>
                  <a:t>	</a:t>
                </a:r>
                <a:r>
                  <a:rPr kumimoji="0" lang="en-US" sz="3200" b="1" i="0" u="none" strike="noStrike" kern="1200" cap="none" spc="0" normalizeH="0" baseline="0" noProof="0" dirty="0" smtClean="0">
                    <a:ln>
                      <a:noFill/>
                    </a:ln>
                    <a:solidFill>
                      <a:prstClr val="black"/>
                    </a:solidFill>
                    <a:effectLst/>
                    <a:uLnTx/>
                    <a:uFillTx/>
                    <a:latin typeface="UTM Centur"/>
                    <a:ea typeface="+mn-ea"/>
                    <a:cs typeface="+mn-cs"/>
                  </a:rPr>
                  <a:t>    B</a:t>
                </a:r>
                <a:r>
                  <a:rPr kumimoji="0" lang="vi-VN" sz="3200" b="1" i="0" u="none" strike="noStrike" kern="1200" cap="none" spc="0" normalizeH="0" baseline="0" noProof="0" dirty="0">
                    <a:ln>
                      <a:noFill/>
                    </a:ln>
                    <a:solidFill>
                      <a:prstClr val="black"/>
                    </a:solidFill>
                    <a:effectLst/>
                    <a:uLnTx/>
                    <a:uFillTx/>
                    <a:latin typeface="UTM Centur"/>
                    <a:ea typeface="+mn-ea"/>
                    <a:cs typeface="+mn-cs"/>
                  </a:rPr>
                  <a:t>. </a:t>
                </a:r>
                <a14:m>
                  <m:oMath xmlns:m="http://schemas.openxmlformats.org/officeDocument/2006/math">
                    <m:r>
                      <a:rPr kumimoji="0" lang="vi-VN" sz="3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r>
                      <a:rPr kumimoji="0" lang="vi-VN" sz="3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r>
                  <a:rPr kumimoji="0" lang="vi-VN"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smtClean="0">
                    <a:ln>
                      <a:noFill/>
                    </a:ln>
                    <a:solidFill>
                      <a:prstClr val="black"/>
                    </a:solidFill>
                    <a:effectLst/>
                    <a:uLnTx/>
                    <a:uFillTx/>
                    <a:latin typeface="UTM Centur"/>
                    <a:ea typeface="+mn-ea"/>
                    <a:cs typeface="+mn-cs"/>
                  </a:rPr>
                  <a:t>          </a:t>
                </a:r>
                <a:r>
                  <a:rPr kumimoji="0" lang="en-US" sz="3200" b="1" i="0" u="none" strike="noStrike" kern="1200" cap="none" spc="0" normalizeH="0" baseline="0" noProof="0" dirty="0" smtClean="0">
                    <a:ln>
                      <a:noFill/>
                    </a:ln>
                    <a:solidFill>
                      <a:prstClr val="black"/>
                    </a:solidFill>
                    <a:effectLst/>
                    <a:uLnTx/>
                    <a:uFillTx/>
                    <a:latin typeface="UTM Centur"/>
                    <a:ea typeface="+mn-ea"/>
                    <a:cs typeface="+mn-cs"/>
                  </a:rPr>
                  <a:t>C</a:t>
                </a:r>
                <a:r>
                  <a:rPr kumimoji="0" lang="vi-VN" sz="3200" b="1" i="0" u="none" strike="noStrike" kern="1200" cap="none" spc="0" normalizeH="0" baseline="0" noProof="0" dirty="0">
                    <a:ln>
                      <a:noFill/>
                    </a:ln>
                    <a:solidFill>
                      <a:prstClr val="black"/>
                    </a:solidFill>
                    <a:effectLst/>
                    <a:uLnTx/>
                    <a:uFillTx/>
                    <a:latin typeface="UTM Centur"/>
                    <a:ea typeface="+mn-ea"/>
                    <a:cs typeface="+mn-cs"/>
                  </a:rPr>
                  <a:t>. </a:t>
                </a:r>
                <a14:m>
                  <m:oMath xmlns:m="http://schemas.openxmlformats.org/officeDocument/2006/math">
                    <m:r>
                      <a:rPr kumimoji="0" lang="vi-VN" sz="3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r>
                      <a:rPr kumimoji="0" lang="vi-VN" sz="3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r>
                  <a:rPr kumimoji="0" lang="en-US" sz="3200" b="1" i="0" u="none" strike="noStrike" kern="1200" cap="none" spc="0" normalizeH="0" baseline="0" noProof="0" dirty="0">
                    <a:ln>
                      <a:noFill/>
                    </a:ln>
                    <a:solidFill>
                      <a:prstClr val="black"/>
                    </a:solidFill>
                    <a:effectLst/>
                    <a:uLnTx/>
                    <a:uFillTx/>
                    <a:latin typeface="UTM Centur"/>
                    <a:ea typeface="+mn-ea"/>
                    <a:cs typeface="+mn-cs"/>
                  </a:rPr>
                  <a:t> 	</a:t>
                </a:r>
                <a:r>
                  <a:rPr kumimoji="0" lang="en-US" sz="3200" b="1" i="0" u="none" strike="noStrike" kern="1200" cap="none" spc="0" normalizeH="0" baseline="0" noProof="0" dirty="0" smtClean="0">
                    <a:ln>
                      <a:noFill/>
                    </a:ln>
                    <a:solidFill>
                      <a:prstClr val="black"/>
                    </a:solidFill>
                    <a:effectLst/>
                    <a:uLnTx/>
                    <a:uFillTx/>
                    <a:latin typeface="UTM Centur"/>
                    <a:ea typeface="+mn-ea"/>
                    <a:cs typeface="+mn-cs"/>
                  </a:rPr>
                  <a:t>       D</a:t>
                </a:r>
                <a:r>
                  <a:rPr kumimoji="0" lang="vi-VN" sz="3200" b="1" i="0" u="none" strike="noStrike" kern="1200" cap="none" spc="0" normalizeH="0" baseline="0" noProof="0" dirty="0">
                    <a:ln>
                      <a:noFill/>
                    </a:ln>
                    <a:solidFill>
                      <a:prstClr val="black"/>
                    </a:solidFill>
                    <a:effectLst/>
                    <a:uLnTx/>
                    <a:uFillTx/>
                    <a:latin typeface="UTM Centur"/>
                    <a:ea typeface="+mn-ea"/>
                    <a:cs typeface="+mn-cs"/>
                  </a:rPr>
                  <a:t>. </a:t>
                </a:r>
                <a14:m>
                  <m:oMath xmlns:m="http://schemas.openxmlformats.org/officeDocument/2006/math">
                    <m:r>
                      <a:rPr kumimoji="0" lang="vi-VN" sz="3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𝟏𝟏</m:t>
                    </m:r>
                    <m:r>
                      <a:rPr kumimoji="0" lang="vi-VN" sz="3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p>
            </p:txBody>
          </p:sp>
        </mc:Choice>
        <mc:Fallback xmlns="">
          <p:sp>
            <p:nvSpPr>
              <p:cNvPr id="6" name="Rectangle 5"/>
              <p:cNvSpPr>
                <a:spLocks noRot="1" noChangeAspect="1" noMove="1" noResize="1" noEditPoints="1" noAdjustHandles="1" noChangeArrowheads="1" noChangeShapeType="1" noTextEdit="1"/>
              </p:cNvSpPr>
              <p:nvPr/>
            </p:nvSpPr>
            <p:spPr>
              <a:xfrm>
                <a:off x="423082" y="844083"/>
                <a:ext cx="11505062" cy="1580817"/>
              </a:xfrm>
              <a:prstGeom prst="rect">
                <a:avLst/>
              </a:prstGeom>
              <a:blipFill rotWithShape="0">
                <a:blip r:embed="rId2"/>
                <a:stretch>
                  <a:fillRect l="-1324" t="-5000" b="-10769"/>
                </a:stretch>
              </a:blipFill>
            </p:spPr>
            <p:txBody>
              <a:bodyPr/>
              <a:lstStyle/>
              <a:p>
                <a:r>
                  <a:rPr lang="en-US">
                    <a:noFill/>
                  </a:rPr>
                  <a:t> </a:t>
                </a:r>
              </a:p>
            </p:txBody>
          </p:sp>
        </mc:Fallback>
      </mc:AlternateContent>
      <p:sp>
        <p:nvSpPr>
          <p:cNvPr id="7" name="TextBox 6"/>
          <p:cNvSpPr txBox="1"/>
          <p:nvPr/>
        </p:nvSpPr>
        <p:spPr>
          <a:xfrm>
            <a:off x="286603" y="146161"/>
            <a:ext cx="713777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FF0000"/>
                </a:solidFill>
                <a:effectLst/>
                <a:uLnTx/>
                <a:uFillTx/>
                <a:latin typeface="UTM Centur"/>
                <a:ea typeface="+mn-ea"/>
                <a:cs typeface="+mn-cs"/>
              </a:rPr>
              <a:t>Bài</a:t>
            </a:r>
            <a:r>
              <a:rPr kumimoji="0" lang="en-US" sz="3200" b="1" i="0" u="none" strike="noStrike" kern="1200" cap="none" spc="0" normalizeH="0" baseline="0" noProof="0" dirty="0" smtClean="0">
                <a:ln>
                  <a:noFill/>
                </a:ln>
                <a:solidFill>
                  <a:srgbClr val="FF0000"/>
                </a:solidFill>
                <a:effectLst/>
                <a:uLnTx/>
                <a:uFillTx/>
                <a:latin typeface="UTM Centur"/>
                <a:ea typeface="+mn-ea"/>
                <a:cs typeface="+mn-cs"/>
              </a:rPr>
              <a:t> </a:t>
            </a:r>
            <a:r>
              <a:rPr kumimoji="0" lang="en-US" sz="3200" b="1" i="0" u="none" strike="noStrike" kern="1200" cap="none" spc="0" normalizeH="0" baseline="0" noProof="0" dirty="0" err="1" smtClean="0">
                <a:ln>
                  <a:noFill/>
                </a:ln>
                <a:solidFill>
                  <a:srgbClr val="FF0000"/>
                </a:solidFill>
                <a:effectLst/>
                <a:uLnTx/>
                <a:uFillTx/>
                <a:latin typeface="UTM Centur"/>
                <a:ea typeface="+mn-ea"/>
                <a:cs typeface="+mn-cs"/>
              </a:rPr>
              <a:t>tập</a:t>
            </a:r>
            <a:r>
              <a:rPr kumimoji="0" lang="en-US" sz="3200" b="1" i="0" u="none" strike="noStrike" kern="1200" cap="none" spc="0" normalizeH="0" baseline="0" noProof="0" dirty="0" smtClean="0">
                <a:ln>
                  <a:noFill/>
                </a:ln>
                <a:solidFill>
                  <a:srgbClr val="FF0000"/>
                </a:solidFill>
                <a:effectLst/>
                <a:uLnTx/>
                <a:uFillTx/>
                <a:latin typeface="UTM Centur"/>
                <a:ea typeface="+mn-ea"/>
                <a:cs typeface="+mn-cs"/>
              </a:rPr>
              <a:t> </a:t>
            </a:r>
            <a:r>
              <a:rPr kumimoji="0" lang="en-US" sz="3200" b="1" i="0" u="none" strike="noStrike" kern="1200" cap="none" spc="0" normalizeH="0" baseline="0" noProof="0" dirty="0" err="1" smtClean="0">
                <a:ln>
                  <a:noFill/>
                </a:ln>
                <a:solidFill>
                  <a:srgbClr val="FF0000"/>
                </a:solidFill>
                <a:effectLst/>
                <a:uLnTx/>
                <a:uFillTx/>
                <a:latin typeface="UTM Centur"/>
                <a:ea typeface="+mn-ea"/>
                <a:cs typeface="+mn-cs"/>
              </a:rPr>
              <a:t>tự</a:t>
            </a:r>
            <a:r>
              <a:rPr kumimoji="0" lang="en-US" sz="3200" b="1" i="0" u="none" strike="noStrike" kern="1200" cap="none" spc="0" normalizeH="0" baseline="0" noProof="0" dirty="0" smtClean="0">
                <a:ln>
                  <a:noFill/>
                </a:ln>
                <a:solidFill>
                  <a:srgbClr val="FF0000"/>
                </a:solidFill>
                <a:effectLst/>
                <a:uLnTx/>
                <a:uFillTx/>
                <a:latin typeface="UTM Centur"/>
                <a:ea typeface="+mn-ea"/>
                <a:cs typeface="+mn-cs"/>
              </a:rPr>
              <a:t> </a:t>
            </a:r>
            <a:r>
              <a:rPr kumimoji="0" lang="en-US" sz="3200" b="1" i="0" u="none" strike="noStrike" kern="1200" cap="none" spc="0" normalizeH="0" baseline="0" noProof="0" dirty="0" err="1" smtClean="0">
                <a:ln>
                  <a:noFill/>
                </a:ln>
                <a:solidFill>
                  <a:srgbClr val="FF0000"/>
                </a:solidFill>
                <a:effectLst/>
                <a:uLnTx/>
                <a:uFillTx/>
                <a:latin typeface="UTM Centur"/>
                <a:ea typeface="+mn-ea"/>
                <a:cs typeface="+mn-cs"/>
              </a:rPr>
              <a:t>luyện</a:t>
            </a:r>
            <a:endParaRPr kumimoji="0" lang="en-US" sz="3200" b="1" i="0" u="none" strike="noStrike" kern="1200" cap="none" spc="0" normalizeH="0" baseline="0" noProof="0" dirty="0">
              <a:ln>
                <a:noFill/>
              </a:ln>
              <a:solidFill>
                <a:srgbClr val="FF0000"/>
              </a:solidFill>
              <a:effectLst/>
              <a:uLnTx/>
              <a:uFillTx/>
              <a:latin typeface="UTM Centur"/>
              <a:ea typeface="+mn-ea"/>
              <a:cs typeface="+mn-cs"/>
            </a:endParaRPr>
          </a:p>
        </p:txBody>
      </p:sp>
      <p:sp>
        <p:nvSpPr>
          <p:cNvPr id="9" name="Rectangle 8"/>
          <p:cNvSpPr/>
          <p:nvPr/>
        </p:nvSpPr>
        <p:spPr>
          <a:xfrm>
            <a:off x="6282722" y="2519006"/>
            <a:ext cx="1887055"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chemeClr val="accent5">
                    <a:lumMod val="75000"/>
                  </a:schemeClr>
                </a:solidFill>
                <a:effectLst/>
                <a:uLnTx/>
                <a:uFillTx/>
                <a:latin typeface="UTM Centur"/>
                <a:ea typeface="Times New Roman" panose="02020603050405020304" pitchFamily="18" charset="0"/>
                <a:cs typeface="Times New Roman" panose="02020603050405020304" pitchFamily="18" charset="0"/>
              </a:rPr>
              <a:t>Lời</a:t>
            </a:r>
            <a:r>
              <a:rPr kumimoji="0" lang="en-US" sz="3200" b="1" i="0" u="none" strike="noStrike" kern="1200" cap="none" spc="0" normalizeH="0" baseline="0" noProof="0" dirty="0">
                <a:ln>
                  <a:noFill/>
                </a:ln>
                <a:solidFill>
                  <a:schemeClr val="accent5">
                    <a:lumMod val="75000"/>
                  </a:schemeClr>
                </a:solidFill>
                <a:effectLst/>
                <a:uLnTx/>
                <a:uFillTx/>
                <a:latin typeface="UTM Centur"/>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chemeClr val="accent5">
                    <a:lumMod val="75000"/>
                  </a:schemeClr>
                </a:solidFill>
                <a:effectLst/>
                <a:uLnTx/>
                <a:uFillTx/>
                <a:latin typeface="UTM Centur"/>
                <a:ea typeface="Times New Roman" panose="02020603050405020304" pitchFamily="18" charset="0"/>
                <a:cs typeface="Times New Roman" panose="02020603050405020304" pitchFamily="18" charset="0"/>
              </a:rPr>
              <a:t>giải</a:t>
            </a:r>
            <a:r>
              <a:rPr kumimoji="0" lang="en-US" sz="3200" b="1" i="0" u="none" strike="noStrike" kern="1200" cap="none" spc="0" normalizeH="0" baseline="0" noProof="0" dirty="0">
                <a:ln>
                  <a:noFill/>
                </a:ln>
                <a:solidFill>
                  <a:schemeClr val="accent5">
                    <a:lumMod val="75000"/>
                  </a:schemeClr>
                </a:solidFill>
                <a:effectLst/>
                <a:uLnTx/>
                <a:uFillTx/>
                <a:latin typeface="UTM Centur"/>
                <a:ea typeface="Times New Roman" panose="02020603050405020304" pitchFamily="18" charset="0"/>
                <a:cs typeface="Times New Roman" panose="02020603050405020304" pitchFamily="18" charset="0"/>
              </a:rPr>
              <a:t>. </a:t>
            </a:r>
            <a:endParaRPr kumimoji="0" lang="en-US" sz="3200" b="0" i="0" u="none" strike="noStrike" kern="1200" cap="none" spc="0" normalizeH="0" baseline="0" noProof="0" dirty="0">
              <a:ln>
                <a:noFill/>
              </a:ln>
              <a:solidFill>
                <a:schemeClr val="accent5">
                  <a:lumMod val="75000"/>
                </a:schemeClr>
              </a:solidFill>
              <a:effectLst/>
              <a:uLnTx/>
              <a:uFillTx/>
              <a:latin typeface="Calibri" panose="020F0502020204030204"/>
            </a:endParaRPr>
          </a:p>
        </p:txBody>
      </p:sp>
      <p:sp>
        <p:nvSpPr>
          <p:cNvPr id="4" name="Rectangle 3"/>
          <p:cNvSpPr/>
          <p:nvPr/>
        </p:nvSpPr>
        <p:spPr>
          <a:xfrm>
            <a:off x="504890" y="2929336"/>
            <a:ext cx="1755609"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UTM Centur"/>
                <a:ea typeface="Times New Roman" panose="02020603050405020304" pitchFamily="18" charset="0"/>
                <a:cs typeface="Times New Roman" panose="02020603050405020304" pitchFamily="18" charset="0"/>
              </a:rPr>
              <a:t>Chọn </a:t>
            </a:r>
            <a:r>
              <a:rPr kumimoji="0" lang="en-US" sz="3200" b="1" i="0" u="none" strike="noStrike" kern="1200" cap="none" spc="0" normalizeH="0" baseline="0" noProof="0" dirty="0" smtClean="0">
                <a:ln>
                  <a:noFill/>
                </a:ln>
                <a:solidFill>
                  <a:srgbClr val="FF0000"/>
                </a:solidFill>
                <a:effectLst/>
                <a:uLnTx/>
                <a:uFillTx/>
                <a:latin typeface="UTM Centur"/>
                <a:ea typeface="Times New Roman" panose="02020603050405020304" pitchFamily="18" charset="0"/>
                <a:cs typeface="Times New Roman" panose="02020603050405020304" pitchFamily="18" charset="0"/>
              </a:rPr>
              <a:t>A</a:t>
            </a:r>
            <a:r>
              <a:rPr kumimoji="0" lang="vi-VN" sz="3200" b="1" i="0" u="none" strike="noStrike" kern="1200" cap="none" spc="0" normalizeH="0" baseline="0" noProof="0" dirty="0" smtClean="0">
                <a:ln>
                  <a:noFill/>
                </a:ln>
                <a:solidFill>
                  <a:srgbClr val="FF0000"/>
                </a:solidFill>
                <a:effectLst/>
                <a:uLnTx/>
                <a:uFillTx/>
                <a:latin typeface="UTM Centur"/>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srgbClr val="FF0000"/>
              </a:solidFill>
              <a:effectLst/>
              <a:uLnTx/>
              <a:uFillTx/>
              <a:latin typeface="Calibri" panose="020F0502020204030204"/>
            </a:endParaRPr>
          </a:p>
        </p:txBody>
      </p:sp>
      <mc:AlternateContent xmlns:mc="http://schemas.openxmlformats.org/markup-compatibility/2006" xmlns:a14="http://schemas.microsoft.com/office/drawing/2010/main">
        <mc:Choice Requires="a14">
          <p:sp>
            <p:nvSpPr>
              <p:cNvPr id="5" name="Rectangle 4"/>
              <p:cNvSpPr/>
              <p:nvPr/>
            </p:nvSpPr>
            <p:spPr>
              <a:xfrm>
                <a:off x="0" y="3103781"/>
                <a:ext cx="12192000" cy="165750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imes New Roman" panose="02020603050405020304" pitchFamily="18" charset="0"/>
                  </a:rPr>
                  <a:t>Đạo</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imes New Roman" panose="02020603050405020304" pitchFamily="18" charset="0"/>
                  </a:rPr>
                  <a:t>hàm</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14:m>
                  <m:oMath xmlns:m="http://schemas.openxmlformats.org/officeDocument/2006/math">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sup>
                    </m:sSup>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3</m:t>
                    </m:r>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sup>
                    </m:s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14</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11</m:t>
                    </m:r>
                    <m:groupChr>
                      <m:groupChrPr>
                        <m:chr m:val="→"/>
                        <m:vertJc m:val="bot"/>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groupChr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  </m:t>
                        </m:r>
                      </m:e>
                    </m:groupCh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sup>
                    </m:sSup>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Cambria Math" panose="02040503050406030204" pitchFamily="18" charset="0"/>
                      </a:rPr>
                      <m:t>⇔</m:t>
                    </m:r>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eqArr>
                          <m:eqArr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eqArr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11</m:t>
                                </m:r>
                              </m:num>
                              <m:den>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3</m:t>
                                </m:r>
                              </m:den>
                            </m:f>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Cambria Math" panose="02040503050406030204" pitchFamily="18" charset="0"/>
                              </a:rPr>
                              <m:t>∉</m:t>
                            </m:r>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e>
                            </m:d>
                          </m:e>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e>
                            </m:d>
                          </m:e>
                        </m:eqAr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oMath>
                </a14:m>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5" name="Rectangle 4"/>
              <p:cNvSpPr>
                <a:spLocks noRot="1" noChangeAspect="1" noMove="1" noResize="1" noEditPoints="1" noAdjustHandles="1" noChangeArrowheads="1" noChangeShapeType="1" noTextEdit="1"/>
              </p:cNvSpPr>
              <p:nvPr/>
            </p:nvSpPr>
            <p:spPr>
              <a:xfrm>
                <a:off x="0" y="3103781"/>
                <a:ext cx="12192000" cy="1657505"/>
              </a:xfrm>
              <a:prstGeom prst="rect">
                <a:avLst/>
              </a:prstGeom>
              <a:blipFill rotWithShape="0">
                <a:blip r:embed="rId3"/>
                <a:stretch>
                  <a:fillRect l="-1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0" y="4700534"/>
                <a:ext cx="8217955" cy="191578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Ta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imes New Roman" panose="02020603050405020304" pitchFamily="18" charset="0"/>
                  </a:rPr>
                  <a:t>có</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eqArr>
                          <m:eqArr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eqArr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e>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3</m:t>
                            </m:r>
                          </m:e>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m:t>
                            </m:r>
                          </m:e>
                        </m:eqArr>
                      </m:e>
                    </m:d>
                    <m:groupChr>
                      <m:groupChrPr>
                        <m:chr m:val="→"/>
                        <m:vertJc m:val="bot"/>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groupChr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  </m:t>
                        </m:r>
                      </m:e>
                    </m:groupChr>
                    <m:limLow>
                      <m:limLow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limLow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𝑚𝑖𝑛</m:t>
                        </m:r>
                      </m:e>
                      <m:lim>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e>
                        </m:d>
                      </m:lim>
                    </m:limLow>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oMath>
                </a14:m>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8" name="Rectangle 7"/>
              <p:cNvSpPr>
                <a:spLocks noRot="1" noChangeAspect="1" noMove="1" noResize="1" noEditPoints="1" noAdjustHandles="1" noChangeArrowheads="1" noChangeShapeType="1" noTextEdit="1"/>
              </p:cNvSpPr>
              <p:nvPr/>
            </p:nvSpPr>
            <p:spPr>
              <a:xfrm>
                <a:off x="0" y="4700534"/>
                <a:ext cx="8217955" cy="1915781"/>
              </a:xfrm>
              <a:prstGeom prst="rect">
                <a:avLst/>
              </a:prstGeom>
              <a:blipFill rotWithShape="0">
                <a:blip r:embed="rId4"/>
                <a:stretch>
                  <a:fillRect l="-1855"/>
                </a:stretch>
              </a:blipFill>
            </p:spPr>
            <p:txBody>
              <a:bodyPr/>
              <a:lstStyle/>
              <a:p>
                <a:r>
                  <a:rPr lang="en-US">
                    <a:noFill/>
                  </a:rPr>
                  <a:t> </a:t>
                </a:r>
              </a:p>
            </p:txBody>
          </p:sp>
        </mc:Fallback>
      </mc:AlternateContent>
      <p:sp>
        <p:nvSpPr>
          <p:cNvPr id="2" name="Action Button: Back or Previous 1">
            <a:hlinkClick r:id="rId5" action="ppaction://hlinksldjump" highlightClick="1"/>
          </p:cNvPr>
          <p:cNvSpPr/>
          <p:nvPr/>
        </p:nvSpPr>
        <p:spPr>
          <a:xfrm>
            <a:off x="11456126" y="6479177"/>
            <a:ext cx="735874" cy="378823"/>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98005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4" grpId="0"/>
      <p:bldP spid="5"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5"/>
              <p:cNvSpPr/>
              <p:nvPr/>
            </p:nvSpPr>
            <p:spPr>
              <a:xfrm>
                <a:off x="423082" y="844083"/>
                <a:ext cx="11505062" cy="158081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FF0000"/>
                    </a:solidFill>
                    <a:effectLst/>
                    <a:uLnTx/>
                    <a:uFillTx/>
                    <a:latin typeface="UTM Centur"/>
                    <a:ea typeface="Times New Roman" panose="02020603050405020304" pitchFamily="18" charset="0"/>
                    <a:cs typeface="+mn-cs"/>
                  </a:rPr>
                  <a:t>Câu</a:t>
                </a:r>
                <a:r>
                  <a:rPr kumimoji="0" lang="en-US" sz="3200" b="1" i="0" u="none" strike="noStrike" kern="1200" cap="none" spc="0" normalizeH="0" baseline="0" noProof="0" dirty="0" smtClean="0">
                    <a:ln>
                      <a:noFill/>
                    </a:ln>
                    <a:solidFill>
                      <a:srgbClr val="FF0000"/>
                    </a:solidFill>
                    <a:effectLst/>
                    <a:uLnTx/>
                    <a:uFillTx/>
                    <a:latin typeface="UTM Centur"/>
                    <a:ea typeface="Times New Roman" panose="02020603050405020304" pitchFamily="18" charset="0"/>
                    <a:cs typeface="+mn-cs"/>
                  </a:rPr>
                  <a:t> 2:</a:t>
                </a:r>
                <a:r>
                  <a:rPr kumimoji="0" lang="en-US" sz="3200" b="1" i="0" u="none" strike="noStrike" kern="1200" cap="none" spc="0" normalizeH="0" baseline="0" noProof="0" dirty="0" smtClean="0">
                    <a:ln>
                      <a:noFill/>
                    </a:ln>
                    <a:solidFill>
                      <a:prstClr val="black"/>
                    </a:solidFill>
                    <a:effectLst/>
                    <a:uLnTx/>
                    <a:uFillTx/>
                    <a:latin typeface="UTM Centur"/>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Giá</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trị</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nhỏ</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nhất</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của</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hàm</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số</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𝑦</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3</m:t>
                        </m:r>
                      </m:sup>
                    </m:s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7</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oMath>
                </a14:m>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trên</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đoạn</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14:m>
                  <m:oMath xmlns:m="http://schemas.openxmlformats.org/officeDocument/2006/math">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4</m:t>
                        </m:r>
                      </m:e>
                    </m:d>
                  </m:oMath>
                </a14:m>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bằng</a:t>
                </a:r>
                <a:endParaRPr kumimoji="0" lang="en-US" sz="3200" b="0" i="0" u="none" strike="noStrike" kern="1200" cap="none" spc="0" normalizeH="0" baseline="0" noProof="0" dirty="0">
                  <a:ln>
                    <a:noFill/>
                  </a:ln>
                  <a:solidFill>
                    <a:prstClr val="black"/>
                  </a:solidFill>
                  <a:effectLst/>
                  <a:uLnTx/>
                  <a:uFillTx/>
                  <a:latin typeface="UTM Centu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UTM Centur"/>
                    <a:ea typeface="+mn-ea"/>
                    <a:cs typeface="+mn-cs"/>
                  </a:rPr>
                  <a:t>	A. </a:t>
                </a:r>
                <a14:m>
                  <m:oMath xmlns:m="http://schemas.openxmlformats.org/officeDocument/2006/math">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𝟐𝟓𝟗</m:t>
                    </m:r>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smtClean="0">
                    <a:ln>
                      <a:noFill/>
                    </a:ln>
                    <a:solidFill>
                      <a:prstClr val="black"/>
                    </a:solidFill>
                    <a:effectLst/>
                    <a:uLnTx/>
                    <a:uFillTx/>
                    <a:latin typeface="UTM Centur"/>
                    <a:ea typeface="+mn-ea"/>
                    <a:cs typeface="+mn-cs"/>
                  </a:rPr>
                  <a:t>        </a:t>
                </a:r>
                <a:r>
                  <a:rPr kumimoji="0" lang="en-US" sz="3200" b="1" i="0" u="none" strike="noStrike" kern="1200" cap="none" spc="0" normalizeH="0" baseline="0" noProof="0" dirty="0" smtClean="0">
                    <a:ln>
                      <a:noFill/>
                    </a:ln>
                    <a:solidFill>
                      <a:prstClr val="black"/>
                    </a:solidFill>
                    <a:effectLst/>
                    <a:uLnTx/>
                    <a:uFillTx/>
                    <a:latin typeface="UTM Centur"/>
                    <a:ea typeface="+mn-ea"/>
                    <a:cs typeface="+mn-cs"/>
                  </a:rPr>
                  <a:t>B</a:t>
                </a:r>
                <a:r>
                  <a:rPr kumimoji="0" lang="en-US" sz="3200" b="1" i="0" u="none" strike="noStrike" kern="1200" cap="none" spc="0" normalizeH="0" baseline="0" noProof="0" dirty="0">
                    <a:ln>
                      <a:noFill/>
                    </a:ln>
                    <a:solidFill>
                      <a:prstClr val="black"/>
                    </a:solidFill>
                    <a:effectLst/>
                    <a:uLnTx/>
                    <a:uFillTx/>
                    <a:latin typeface="UTM Centur"/>
                    <a:ea typeface="+mn-ea"/>
                    <a:cs typeface="+mn-cs"/>
                  </a:rPr>
                  <a:t>. </a:t>
                </a:r>
                <a14:m>
                  <m:oMath xmlns:m="http://schemas.openxmlformats.org/officeDocument/2006/math">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m:t>
                    </m:r>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r>
                  <a:rPr kumimoji="0" lang="en-US" sz="3200" b="1" i="0" u="none" strike="noStrike" kern="1200" cap="none" spc="0" normalizeH="0" baseline="0" noProof="0" dirty="0">
                    <a:ln>
                      <a:noFill/>
                    </a:ln>
                    <a:solidFill>
                      <a:prstClr val="black"/>
                    </a:solidFill>
                    <a:effectLst/>
                    <a:uLnTx/>
                    <a:uFillTx/>
                    <a:latin typeface="UTM Centur"/>
                    <a:ea typeface="+mn-ea"/>
                    <a:cs typeface="+mn-cs"/>
                  </a:rPr>
                  <a:t>	</a:t>
                </a:r>
                <a:r>
                  <a:rPr kumimoji="0" lang="en-US" sz="3200" b="1" i="0" u="none" strike="noStrike" kern="1200" cap="none" spc="0" normalizeH="0" baseline="0" noProof="0" dirty="0" smtClean="0">
                    <a:ln>
                      <a:noFill/>
                    </a:ln>
                    <a:solidFill>
                      <a:prstClr val="black"/>
                    </a:solidFill>
                    <a:effectLst/>
                    <a:uLnTx/>
                    <a:uFillTx/>
                    <a:latin typeface="UTM Centur"/>
                    <a:ea typeface="+mn-ea"/>
                    <a:cs typeface="+mn-cs"/>
                  </a:rPr>
                  <a:t>         C</a:t>
                </a:r>
                <a:r>
                  <a:rPr kumimoji="0" lang="en-US" sz="3200" b="1" i="0" u="none" strike="noStrike" kern="1200" cap="none" spc="0" normalizeH="0" baseline="0" noProof="0" dirty="0">
                    <a:ln>
                      <a:noFill/>
                    </a:ln>
                    <a:solidFill>
                      <a:prstClr val="black"/>
                    </a:solidFill>
                    <a:effectLst/>
                    <a:uLnTx/>
                    <a:uFillTx/>
                    <a:latin typeface="UTM Centur"/>
                    <a:ea typeface="+mn-ea"/>
                    <a:cs typeface="+mn-cs"/>
                  </a:rPr>
                  <a:t>. </a:t>
                </a:r>
                <a14:m>
                  <m:oMath xmlns:m="http://schemas.openxmlformats.org/officeDocument/2006/math">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smtClean="0">
                    <a:ln>
                      <a:noFill/>
                    </a:ln>
                    <a:solidFill>
                      <a:prstClr val="black"/>
                    </a:solidFill>
                    <a:effectLst/>
                    <a:uLnTx/>
                    <a:uFillTx/>
                    <a:latin typeface="UTM Centur"/>
                    <a:ea typeface="+mn-ea"/>
                    <a:cs typeface="+mn-cs"/>
                  </a:rPr>
                  <a:t>	</a:t>
                </a:r>
                <a:r>
                  <a:rPr kumimoji="0" lang="en-US" sz="3200" b="1" i="0" u="none" strike="noStrike" kern="1200" cap="none" spc="0" normalizeH="0" baseline="0" noProof="0" dirty="0" smtClean="0">
                    <a:ln>
                      <a:noFill/>
                    </a:ln>
                    <a:solidFill>
                      <a:prstClr val="black"/>
                    </a:solidFill>
                    <a:effectLst/>
                    <a:uLnTx/>
                    <a:uFillTx/>
                    <a:latin typeface="UTM Centur"/>
                    <a:ea typeface="+mn-ea"/>
                    <a:cs typeface="+mn-cs"/>
                  </a:rPr>
                  <a:t>D</a:t>
                </a:r>
                <a:r>
                  <a:rPr kumimoji="0" lang="en-US" sz="3200" b="1" i="0" u="none" strike="noStrike" kern="1200" cap="none" spc="0" normalizeH="0" baseline="0" noProof="0" dirty="0">
                    <a:ln>
                      <a:noFill/>
                    </a:ln>
                    <a:solidFill>
                      <a:prstClr val="black"/>
                    </a:solidFill>
                    <a:effectLst/>
                    <a:uLnTx/>
                    <a:uFillTx/>
                    <a:latin typeface="UTM Centur"/>
                    <a:ea typeface="+mn-ea"/>
                    <a:cs typeface="+mn-cs"/>
                  </a:rPr>
                  <a:t>. </a:t>
                </a:r>
                <a14:m>
                  <m:oMath xmlns:m="http://schemas.openxmlformats.org/officeDocument/2006/math">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𝟔𝟖</m:t>
                    </m:r>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p>
            </p:txBody>
          </p:sp>
        </mc:Choice>
        <mc:Fallback xmlns="">
          <p:sp>
            <p:nvSpPr>
              <p:cNvPr id="6" name="Rectangle 5"/>
              <p:cNvSpPr>
                <a:spLocks noRot="1" noChangeAspect="1" noMove="1" noResize="1" noEditPoints="1" noAdjustHandles="1" noChangeArrowheads="1" noChangeShapeType="1" noTextEdit="1"/>
              </p:cNvSpPr>
              <p:nvPr/>
            </p:nvSpPr>
            <p:spPr>
              <a:xfrm>
                <a:off x="423082" y="844083"/>
                <a:ext cx="11505062" cy="1580817"/>
              </a:xfrm>
              <a:prstGeom prst="rect">
                <a:avLst/>
              </a:prstGeom>
              <a:blipFill rotWithShape="0">
                <a:blip r:embed="rId2"/>
                <a:stretch>
                  <a:fillRect l="-1324" t="-5000" b="-10769"/>
                </a:stretch>
              </a:blipFill>
            </p:spPr>
            <p:txBody>
              <a:bodyPr/>
              <a:lstStyle/>
              <a:p>
                <a:r>
                  <a:rPr lang="en-US">
                    <a:noFill/>
                  </a:rPr>
                  <a:t> </a:t>
                </a:r>
              </a:p>
            </p:txBody>
          </p:sp>
        </mc:Fallback>
      </mc:AlternateContent>
      <p:sp>
        <p:nvSpPr>
          <p:cNvPr id="7" name="TextBox 6"/>
          <p:cNvSpPr txBox="1"/>
          <p:nvPr/>
        </p:nvSpPr>
        <p:spPr>
          <a:xfrm>
            <a:off x="286603" y="146161"/>
            <a:ext cx="713777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FF0000"/>
                </a:solidFill>
                <a:effectLst/>
                <a:uLnTx/>
                <a:uFillTx/>
                <a:latin typeface="UTM Centur"/>
                <a:ea typeface="+mn-ea"/>
                <a:cs typeface="+mn-cs"/>
              </a:rPr>
              <a:t>Bài</a:t>
            </a:r>
            <a:r>
              <a:rPr kumimoji="0" lang="en-US" sz="3200" b="1" i="0" u="none" strike="noStrike" kern="1200" cap="none" spc="0" normalizeH="0" baseline="0" noProof="0" dirty="0" smtClean="0">
                <a:ln>
                  <a:noFill/>
                </a:ln>
                <a:solidFill>
                  <a:srgbClr val="FF0000"/>
                </a:solidFill>
                <a:effectLst/>
                <a:uLnTx/>
                <a:uFillTx/>
                <a:latin typeface="UTM Centur"/>
                <a:ea typeface="+mn-ea"/>
                <a:cs typeface="+mn-cs"/>
              </a:rPr>
              <a:t> </a:t>
            </a:r>
            <a:r>
              <a:rPr kumimoji="0" lang="en-US" sz="3200" b="1" i="0" u="none" strike="noStrike" kern="1200" cap="none" spc="0" normalizeH="0" baseline="0" noProof="0" dirty="0" err="1" smtClean="0">
                <a:ln>
                  <a:noFill/>
                </a:ln>
                <a:solidFill>
                  <a:srgbClr val="FF0000"/>
                </a:solidFill>
                <a:effectLst/>
                <a:uLnTx/>
                <a:uFillTx/>
                <a:latin typeface="UTM Centur"/>
                <a:ea typeface="+mn-ea"/>
                <a:cs typeface="+mn-cs"/>
              </a:rPr>
              <a:t>tập</a:t>
            </a:r>
            <a:r>
              <a:rPr kumimoji="0" lang="en-US" sz="3200" b="1" i="0" u="none" strike="noStrike" kern="1200" cap="none" spc="0" normalizeH="0" baseline="0" noProof="0" dirty="0" smtClean="0">
                <a:ln>
                  <a:noFill/>
                </a:ln>
                <a:solidFill>
                  <a:srgbClr val="FF0000"/>
                </a:solidFill>
                <a:effectLst/>
                <a:uLnTx/>
                <a:uFillTx/>
                <a:latin typeface="UTM Centur"/>
                <a:ea typeface="+mn-ea"/>
                <a:cs typeface="+mn-cs"/>
              </a:rPr>
              <a:t> </a:t>
            </a:r>
            <a:r>
              <a:rPr kumimoji="0" lang="en-US" sz="3200" b="1" i="0" u="none" strike="noStrike" kern="1200" cap="none" spc="0" normalizeH="0" baseline="0" noProof="0" dirty="0" err="1" smtClean="0">
                <a:ln>
                  <a:noFill/>
                </a:ln>
                <a:solidFill>
                  <a:srgbClr val="FF0000"/>
                </a:solidFill>
                <a:effectLst/>
                <a:uLnTx/>
                <a:uFillTx/>
                <a:latin typeface="UTM Centur"/>
                <a:ea typeface="+mn-ea"/>
                <a:cs typeface="+mn-cs"/>
              </a:rPr>
              <a:t>tự</a:t>
            </a:r>
            <a:r>
              <a:rPr kumimoji="0" lang="en-US" sz="3200" b="1" i="0" u="none" strike="noStrike" kern="1200" cap="none" spc="0" normalizeH="0" baseline="0" noProof="0" dirty="0" smtClean="0">
                <a:ln>
                  <a:noFill/>
                </a:ln>
                <a:solidFill>
                  <a:srgbClr val="FF0000"/>
                </a:solidFill>
                <a:effectLst/>
                <a:uLnTx/>
                <a:uFillTx/>
                <a:latin typeface="UTM Centur"/>
                <a:ea typeface="+mn-ea"/>
                <a:cs typeface="+mn-cs"/>
              </a:rPr>
              <a:t> </a:t>
            </a:r>
            <a:r>
              <a:rPr kumimoji="0" lang="en-US" sz="3200" b="1" i="0" u="none" strike="noStrike" kern="1200" cap="none" spc="0" normalizeH="0" baseline="0" noProof="0" dirty="0" err="1" smtClean="0">
                <a:ln>
                  <a:noFill/>
                </a:ln>
                <a:solidFill>
                  <a:srgbClr val="FF0000"/>
                </a:solidFill>
                <a:effectLst/>
                <a:uLnTx/>
                <a:uFillTx/>
                <a:latin typeface="UTM Centur"/>
                <a:ea typeface="+mn-ea"/>
                <a:cs typeface="+mn-cs"/>
              </a:rPr>
              <a:t>luyện</a:t>
            </a:r>
            <a:endParaRPr kumimoji="0" lang="en-US" sz="3200" b="1" i="0" u="none" strike="noStrike" kern="1200" cap="none" spc="0" normalizeH="0" baseline="0" noProof="0" dirty="0">
              <a:ln>
                <a:noFill/>
              </a:ln>
              <a:solidFill>
                <a:srgbClr val="FF0000"/>
              </a:solidFill>
              <a:effectLst/>
              <a:uLnTx/>
              <a:uFillTx/>
              <a:latin typeface="UTM Centur"/>
              <a:ea typeface="+mn-ea"/>
              <a:cs typeface="+mn-cs"/>
            </a:endParaRPr>
          </a:p>
        </p:txBody>
      </p:sp>
      <p:sp>
        <p:nvSpPr>
          <p:cNvPr id="9" name="Rectangle 8"/>
          <p:cNvSpPr/>
          <p:nvPr/>
        </p:nvSpPr>
        <p:spPr>
          <a:xfrm>
            <a:off x="5152472" y="2553403"/>
            <a:ext cx="1887055"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chemeClr val="accent5">
                    <a:lumMod val="75000"/>
                  </a:schemeClr>
                </a:solidFill>
                <a:effectLst/>
                <a:uLnTx/>
                <a:uFillTx/>
                <a:latin typeface="UTM Centur"/>
                <a:ea typeface="Times New Roman" panose="02020603050405020304" pitchFamily="18" charset="0"/>
                <a:cs typeface="Times New Roman" panose="02020603050405020304" pitchFamily="18" charset="0"/>
              </a:rPr>
              <a:t>Lời</a:t>
            </a:r>
            <a:r>
              <a:rPr kumimoji="0" lang="en-US" sz="3200" b="1" i="0" u="none" strike="noStrike" kern="1200" cap="none" spc="0" normalizeH="0" baseline="0" noProof="0" dirty="0">
                <a:ln>
                  <a:noFill/>
                </a:ln>
                <a:solidFill>
                  <a:schemeClr val="accent5">
                    <a:lumMod val="75000"/>
                  </a:schemeClr>
                </a:solidFill>
                <a:effectLst/>
                <a:uLnTx/>
                <a:uFillTx/>
                <a:latin typeface="UTM Centur"/>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chemeClr val="accent5">
                    <a:lumMod val="75000"/>
                  </a:schemeClr>
                </a:solidFill>
                <a:effectLst/>
                <a:uLnTx/>
                <a:uFillTx/>
                <a:latin typeface="UTM Centur"/>
                <a:ea typeface="Times New Roman" panose="02020603050405020304" pitchFamily="18" charset="0"/>
                <a:cs typeface="Times New Roman" panose="02020603050405020304" pitchFamily="18" charset="0"/>
              </a:rPr>
              <a:t>giải</a:t>
            </a:r>
            <a:r>
              <a:rPr kumimoji="0" lang="en-US" sz="3200" b="1" i="0" u="none" strike="noStrike" kern="1200" cap="none" spc="0" normalizeH="0" baseline="0" noProof="0" dirty="0">
                <a:ln>
                  <a:noFill/>
                </a:ln>
                <a:solidFill>
                  <a:schemeClr val="accent5">
                    <a:lumMod val="75000"/>
                  </a:schemeClr>
                </a:solidFill>
                <a:effectLst/>
                <a:uLnTx/>
                <a:uFillTx/>
                <a:latin typeface="UTM Centur"/>
                <a:ea typeface="Times New Roman" panose="02020603050405020304" pitchFamily="18" charset="0"/>
                <a:cs typeface="Times New Roman" panose="02020603050405020304" pitchFamily="18" charset="0"/>
              </a:rPr>
              <a:t>. </a:t>
            </a:r>
            <a:endParaRPr kumimoji="0" lang="en-US" sz="3200" b="0" i="0" u="none" strike="noStrike" kern="1200" cap="none" spc="0" normalizeH="0" baseline="0" noProof="0" dirty="0">
              <a:ln>
                <a:noFill/>
              </a:ln>
              <a:solidFill>
                <a:schemeClr val="accent5">
                  <a:lumMod val="75000"/>
                </a:schemeClr>
              </a:solidFill>
              <a:effectLst/>
              <a:uLnTx/>
              <a:uFillTx/>
              <a:latin typeface="Calibri" panose="020F0502020204030204"/>
            </a:endParaRPr>
          </a:p>
        </p:txBody>
      </p:sp>
      <p:sp>
        <p:nvSpPr>
          <p:cNvPr id="4" name="Rectangle 3"/>
          <p:cNvSpPr/>
          <p:nvPr/>
        </p:nvSpPr>
        <p:spPr>
          <a:xfrm>
            <a:off x="286603" y="3055062"/>
            <a:ext cx="1755609"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UTM Centur"/>
                <a:ea typeface="Times New Roman" panose="02020603050405020304" pitchFamily="18" charset="0"/>
                <a:cs typeface="Times New Roman" panose="02020603050405020304" pitchFamily="18" charset="0"/>
              </a:rPr>
              <a:t>Chọn </a:t>
            </a:r>
            <a:r>
              <a:rPr kumimoji="0" lang="en-US" sz="3200" b="1" i="0" u="none" strike="noStrike" kern="1200" cap="none" spc="0" normalizeH="0" baseline="0" noProof="0" dirty="0" smtClean="0">
                <a:ln>
                  <a:noFill/>
                </a:ln>
                <a:solidFill>
                  <a:srgbClr val="FF0000"/>
                </a:solidFill>
                <a:effectLst/>
                <a:uLnTx/>
                <a:uFillTx/>
                <a:latin typeface="UTM Centur"/>
                <a:ea typeface="Times New Roman" panose="02020603050405020304" pitchFamily="18" charset="0"/>
                <a:cs typeface="Times New Roman" panose="02020603050405020304" pitchFamily="18" charset="0"/>
              </a:rPr>
              <a:t>B</a:t>
            </a:r>
            <a:r>
              <a:rPr kumimoji="0" lang="vi-VN" sz="3200" b="1" i="0" u="none" strike="noStrike" kern="1200" cap="none" spc="0" normalizeH="0" baseline="0" noProof="0" dirty="0" smtClean="0">
                <a:ln>
                  <a:noFill/>
                </a:ln>
                <a:solidFill>
                  <a:srgbClr val="FF0000"/>
                </a:solidFill>
                <a:effectLst/>
                <a:uLnTx/>
                <a:uFillTx/>
                <a:latin typeface="UTM Centur"/>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srgbClr val="FF0000"/>
              </a:solidFill>
              <a:effectLst/>
              <a:uLnTx/>
              <a:uFillTx/>
              <a:latin typeface="Calibri" panose="020F0502020204030204"/>
            </a:endParaRPr>
          </a:p>
        </p:txBody>
      </p:sp>
      <mc:AlternateContent xmlns:mc="http://schemas.openxmlformats.org/markup-compatibility/2006" xmlns:a14="http://schemas.microsoft.com/office/drawing/2010/main">
        <mc:Choice Requires="a14">
          <p:sp>
            <p:nvSpPr>
              <p:cNvPr id="2" name="Rectangle 1"/>
              <p:cNvSpPr/>
              <p:nvPr/>
            </p:nvSpPr>
            <p:spPr>
              <a:xfrm>
                <a:off x="122830" y="3138178"/>
                <a:ext cx="12069170" cy="165750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imes New Roman" panose="02020603050405020304" pitchFamily="18" charset="0"/>
                  </a:rPr>
                  <a:t>Đạo</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imes New Roman" panose="02020603050405020304" pitchFamily="18" charset="0"/>
                  </a:rPr>
                  <a:t>hàm</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14:m>
                  <m:oMath xmlns:m="http://schemas.openxmlformats.org/officeDocument/2006/math">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sup>
                    </m:sSup>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3</m:t>
                    </m:r>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sup>
                    </m:s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4</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7</m:t>
                    </m:r>
                    <m:groupChr>
                      <m:groupChrPr>
                        <m:chr m:val="→"/>
                        <m:vertJc m:val="bot"/>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groupChr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  </m:t>
                        </m:r>
                      </m:e>
                    </m:groupCh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sup>
                    </m:sSup>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Cambria Math" panose="02040503050406030204" pitchFamily="18" charset="0"/>
                      </a:rPr>
                      <m:t>⇔</m:t>
                    </m:r>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eqArr>
                          <m:eqArr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eqArr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4</m:t>
                                </m:r>
                              </m:e>
                            </m:d>
                          </m:e>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7</m:t>
                                </m:r>
                              </m:num>
                              <m:den>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3</m:t>
                                </m:r>
                              </m:den>
                            </m:f>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Cambria Math" panose="02040503050406030204" pitchFamily="18" charset="0"/>
                              </a:rPr>
                              <m:t>∉</m:t>
                            </m:r>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4</m:t>
                                </m:r>
                              </m:e>
                            </m:d>
                          </m:e>
                        </m:eqAr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oMath>
                </a14:m>
                <a:endParaRPr kumimoji="0" lang="en-US" sz="3200" b="0" i="0" u="none" strike="noStrike" kern="1200" cap="none" spc="0" normalizeH="0" baseline="0" noProof="0" dirty="0">
                  <a:ln>
                    <a:noFill/>
                  </a:ln>
                  <a:solidFill>
                    <a:prstClr val="black"/>
                  </a:solidFill>
                  <a:effectLst/>
                  <a:uLnTx/>
                  <a:uFillTx/>
                  <a:latin typeface="UTM Centur"/>
                  <a:ea typeface="+mn-ea"/>
                  <a:cs typeface="+mn-cs"/>
                </a:endParaRPr>
              </a:p>
            </p:txBody>
          </p:sp>
        </mc:Choice>
        <mc:Fallback xmlns="">
          <p:sp>
            <p:nvSpPr>
              <p:cNvPr id="2" name="Rectangle 1"/>
              <p:cNvSpPr>
                <a:spLocks noRot="1" noChangeAspect="1" noMove="1" noResize="1" noEditPoints="1" noAdjustHandles="1" noChangeArrowheads="1" noChangeShapeType="1" noTextEdit="1"/>
              </p:cNvSpPr>
              <p:nvPr/>
            </p:nvSpPr>
            <p:spPr>
              <a:xfrm>
                <a:off x="122830" y="3138178"/>
                <a:ext cx="12069170" cy="1657505"/>
              </a:xfrm>
              <a:prstGeom prst="rect">
                <a:avLst/>
              </a:prstGeom>
              <a:blipFill rotWithShape="0">
                <a:blip r:embed="rId3"/>
                <a:stretch>
                  <a:fillRect l="-1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22830" y="4551070"/>
                <a:ext cx="8217955" cy="191578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Ta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imes New Roman" panose="02020603050405020304" pitchFamily="18" charset="0"/>
                  </a:rPr>
                  <a:t>có</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eqArr>
                          <m:eqArr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eqArr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m:t>
                            </m:r>
                          </m:e>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4</m:t>
                            </m:r>
                          </m:e>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4</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68</m:t>
                            </m:r>
                          </m:e>
                        </m:eqArr>
                      </m:e>
                    </m:d>
                    <m:groupChr>
                      <m:groupChrPr>
                        <m:chr m:val="→"/>
                        <m:vertJc m:val="bot"/>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groupChr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  </m:t>
                        </m:r>
                      </m:e>
                    </m:groupChr>
                    <m:limLow>
                      <m:limLow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limLow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𝑚𝑖𝑛</m:t>
                        </m:r>
                      </m:e>
                      <m:lim>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4</m:t>
                            </m:r>
                          </m:e>
                        </m:d>
                      </m:lim>
                    </m:limLow>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4</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oMath>
                </a14:m>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 name="Rectangle 2"/>
              <p:cNvSpPr>
                <a:spLocks noRot="1" noChangeAspect="1" noMove="1" noResize="1" noEditPoints="1" noAdjustHandles="1" noChangeArrowheads="1" noChangeShapeType="1" noTextEdit="1"/>
              </p:cNvSpPr>
              <p:nvPr/>
            </p:nvSpPr>
            <p:spPr>
              <a:xfrm>
                <a:off x="122830" y="4551070"/>
                <a:ext cx="8217955" cy="1915781"/>
              </a:xfrm>
              <a:prstGeom prst="rect">
                <a:avLst/>
              </a:prstGeom>
              <a:blipFill rotWithShape="0">
                <a:blip r:embed="rId4"/>
                <a:stretch>
                  <a:fillRect l="-1855"/>
                </a:stretch>
              </a:blipFill>
            </p:spPr>
            <p:txBody>
              <a:bodyPr/>
              <a:lstStyle/>
              <a:p>
                <a:r>
                  <a:rPr lang="en-US">
                    <a:noFill/>
                  </a:rPr>
                  <a:t> </a:t>
                </a:r>
              </a:p>
            </p:txBody>
          </p:sp>
        </mc:Fallback>
      </mc:AlternateContent>
      <p:sp>
        <p:nvSpPr>
          <p:cNvPr id="5" name="Action Button: Back or Previous 4">
            <a:hlinkClick r:id="rId5" action="ppaction://hlinksldjump" highlightClick="1"/>
          </p:cNvPr>
          <p:cNvSpPr/>
          <p:nvPr/>
        </p:nvSpPr>
        <p:spPr>
          <a:xfrm>
            <a:off x="11443063" y="6374674"/>
            <a:ext cx="748937" cy="48332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90858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4" grpId="0"/>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5"/>
              <p:cNvSpPr/>
              <p:nvPr/>
            </p:nvSpPr>
            <p:spPr>
              <a:xfrm>
                <a:off x="247934" y="321198"/>
                <a:ext cx="11505062" cy="202715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FF0000"/>
                    </a:solidFill>
                    <a:effectLst/>
                    <a:uLnTx/>
                    <a:uFillTx/>
                    <a:latin typeface="UTM Centur"/>
                    <a:ea typeface="Times New Roman" panose="02020603050405020304" pitchFamily="18" charset="0"/>
                    <a:cs typeface="+mn-cs"/>
                  </a:rPr>
                  <a:t>Câu</a:t>
                </a:r>
                <a:r>
                  <a:rPr kumimoji="0" lang="en-US" sz="3200" b="1" i="0" u="none" strike="noStrike" kern="1200" cap="none" spc="0" normalizeH="0" baseline="0" noProof="0" dirty="0" smtClean="0">
                    <a:ln>
                      <a:noFill/>
                    </a:ln>
                    <a:solidFill>
                      <a:srgbClr val="FF0000"/>
                    </a:solidFill>
                    <a:effectLst/>
                    <a:uLnTx/>
                    <a:uFillTx/>
                    <a:latin typeface="UTM Centur"/>
                    <a:ea typeface="Times New Roman" panose="02020603050405020304" pitchFamily="18" charset="0"/>
                    <a:cs typeface="+mn-cs"/>
                  </a:rPr>
                  <a:t> 3:</a:t>
                </a:r>
                <a:r>
                  <a:rPr kumimoji="0" lang="en-US" sz="3200" b="1" i="0" u="none" strike="noStrike" kern="1200" cap="none" spc="0" normalizeH="0" baseline="0" noProof="0" dirty="0" smtClean="0">
                    <a:ln>
                      <a:noFill/>
                    </a:ln>
                    <a:solidFill>
                      <a:prstClr val="black"/>
                    </a:solidFill>
                    <a:effectLst/>
                    <a:uLnTx/>
                    <a:uFillTx/>
                    <a:latin typeface="UTM Centur"/>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Tổng</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giá</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trị</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lớn</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nhất</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và</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giá</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trị</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nhỏ</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nhất</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của</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hàm</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số</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𝑓</m:t>
                    </m:r>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3</m:t>
                        </m:r>
                      </m:sup>
                    </m:s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3</m:t>
                    </m:r>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oMath>
                </a14:m>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trên</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đoạn</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14:m>
                  <m:oMath xmlns:m="http://schemas.openxmlformats.org/officeDocument/2006/math">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num>
                          <m:den>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den>
                        </m:f>
                      </m:e>
                    </m:d>
                  </m:oMath>
                </a14:m>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bằng</a:t>
                </a:r>
                <a:endParaRPr kumimoji="0" lang="en-US" sz="3200" b="0" i="0" u="none" strike="noStrike" kern="1200" cap="none" spc="0" normalizeH="0" baseline="0" noProof="0" dirty="0">
                  <a:ln>
                    <a:noFill/>
                  </a:ln>
                  <a:solidFill>
                    <a:prstClr val="black"/>
                  </a:solidFill>
                  <a:effectLst/>
                  <a:uLnTx/>
                  <a:uFillTx/>
                  <a:latin typeface="UTM Centu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1" i="0" u="none" strike="noStrike" kern="1200" cap="none" spc="0" normalizeH="0" baseline="0" noProof="0" dirty="0">
                    <a:ln>
                      <a:noFill/>
                    </a:ln>
                    <a:solidFill>
                      <a:prstClr val="black"/>
                    </a:solidFill>
                    <a:effectLst/>
                    <a:uLnTx/>
                    <a:uFillTx/>
                    <a:latin typeface="UTM Centur"/>
                    <a:ea typeface="+mn-ea"/>
                    <a:cs typeface="+mn-cs"/>
                  </a:rPr>
                  <a:t>A.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11</m:t>
                        </m:r>
                      </m:num>
                      <m:den>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den>
                    </m:f>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r>
                  <a:rPr kumimoji="0" lang="vi-VN"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1" i="0" u="none" strike="noStrike" kern="1200" cap="none" spc="0" normalizeH="0" baseline="0" noProof="0" dirty="0">
                    <a:ln>
                      <a:noFill/>
                    </a:ln>
                    <a:solidFill>
                      <a:prstClr val="black"/>
                    </a:solidFill>
                    <a:effectLst/>
                    <a:uLnTx/>
                    <a:uFillTx/>
                    <a:latin typeface="UTM Centur"/>
                    <a:ea typeface="+mn-ea"/>
                    <a:cs typeface="+mn-cs"/>
                  </a:rPr>
                  <a:t>B.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5</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r>
                  <a:rPr kumimoji="0" lang="vi-VN"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1" i="0" u="none" strike="noStrike" kern="1200" cap="none" spc="0" normalizeH="0" baseline="0" noProof="0" dirty="0">
                    <a:ln>
                      <a:noFill/>
                    </a:ln>
                    <a:solidFill>
                      <a:prstClr val="black"/>
                    </a:solidFill>
                    <a:effectLst/>
                    <a:uLnTx/>
                    <a:uFillTx/>
                    <a:latin typeface="UTM Centur"/>
                    <a:ea typeface="+mn-ea"/>
                    <a:cs typeface="+mn-cs"/>
                  </a:rPr>
                  <a:t>C.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num>
                      <m:den>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den>
                    </m:f>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1" i="0" u="none" strike="noStrike" kern="1200" cap="none" spc="0" normalizeH="0" baseline="0" noProof="0" dirty="0">
                    <a:ln>
                      <a:noFill/>
                    </a:ln>
                    <a:solidFill>
                      <a:prstClr val="black"/>
                    </a:solidFill>
                    <a:effectLst/>
                    <a:uLnTx/>
                    <a:uFillTx/>
                    <a:latin typeface="UTM Centur"/>
                    <a:ea typeface="+mn-ea"/>
                    <a:cs typeface="+mn-cs"/>
                  </a:rPr>
                  <a:t>D.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5</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p>
            </p:txBody>
          </p:sp>
        </mc:Choice>
        <mc:Fallback xmlns="">
          <p:sp>
            <p:nvSpPr>
              <p:cNvPr id="6" name="Rectangle 5"/>
              <p:cNvSpPr>
                <a:spLocks noRot="1" noChangeAspect="1" noMove="1" noResize="1" noEditPoints="1" noAdjustHandles="1" noChangeArrowheads="1" noChangeShapeType="1" noTextEdit="1"/>
              </p:cNvSpPr>
              <p:nvPr/>
            </p:nvSpPr>
            <p:spPr>
              <a:xfrm>
                <a:off x="247934" y="321198"/>
                <a:ext cx="11505062" cy="2027158"/>
              </a:xfrm>
              <a:prstGeom prst="rect">
                <a:avLst/>
              </a:prstGeom>
              <a:blipFill rotWithShape="0">
                <a:blip r:embed="rId2"/>
                <a:stretch>
                  <a:fillRect l="-1378" t="-3916" b="-3012"/>
                </a:stretch>
              </a:blipFill>
            </p:spPr>
            <p:txBody>
              <a:bodyPr/>
              <a:lstStyle/>
              <a:p>
                <a:r>
                  <a:rPr lang="en-US">
                    <a:noFill/>
                  </a:rPr>
                  <a:t> </a:t>
                </a:r>
              </a:p>
            </p:txBody>
          </p:sp>
        </mc:Fallback>
      </mc:AlternateContent>
      <p:sp>
        <p:nvSpPr>
          <p:cNvPr id="9" name="Rectangle 8"/>
          <p:cNvSpPr/>
          <p:nvPr/>
        </p:nvSpPr>
        <p:spPr>
          <a:xfrm>
            <a:off x="5284400" y="2348356"/>
            <a:ext cx="1887055"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chemeClr val="accent5">
                    <a:lumMod val="75000"/>
                  </a:schemeClr>
                </a:solidFill>
                <a:effectLst/>
                <a:uLnTx/>
                <a:uFillTx/>
                <a:latin typeface="UTM Centur"/>
                <a:ea typeface="Times New Roman" panose="02020603050405020304" pitchFamily="18" charset="0"/>
                <a:cs typeface="Times New Roman" panose="02020603050405020304" pitchFamily="18" charset="0"/>
              </a:rPr>
              <a:t>Lời</a:t>
            </a:r>
            <a:r>
              <a:rPr kumimoji="0" lang="en-US" sz="3200" b="1" i="0" u="none" strike="noStrike" kern="1200" cap="none" spc="0" normalizeH="0" baseline="0" noProof="0" dirty="0">
                <a:ln>
                  <a:noFill/>
                </a:ln>
                <a:solidFill>
                  <a:schemeClr val="accent5">
                    <a:lumMod val="75000"/>
                  </a:schemeClr>
                </a:solidFill>
                <a:effectLst/>
                <a:uLnTx/>
                <a:uFillTx/>
                <a:latin typeface="UTM Centur"/>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chemeClr val="accent5">
                    <a:lumMod val="75000"/>
                  </a:schemeClr>
                </a:solidFill>
                <a:effectLst/>
                <a:uLnTx/>
                <a:uFillTx/>
                <a:latin typeface="UTM Centur"/>
                <a:ea typeface="Times New Roman" panose="02020603050405020304" pitchFamily="18" charset="0"/>
                <a:cs typeface="Times New Roman" panose="02020603050405020304" pitchFamily="18" charset="0"/>
              </a:rPr>
              <a:t>giải</a:t>
            </a:r>
            <a:r>
              <a:rPr kumimoji="0" lang="en-US" sz="3200" b="1" i="0" u="none" strike="noStrike" kern="1200" cap="none" spc="0" normalizeH="0" baseline="0" noProof="0" dirty="0">
                <a:ln>
                  <a:noFill/>
                </a:ln>
                <a:solidFill>
                  <a:schemeClr val="accent5">
                    <a:lumMod val="75000"/>
                  </a:schemeClr>
                </a:solidFill>
                <a:effectLst/>
                <a:uLnTx/>
                <a:uFillTx/>
                <a:latin typeface="UTM Centur"/>
                <a:ea typeface="Times New Roman" panose="02020603050405020304" pitchFamily="18" charset="0"/>
                <a:cs typeface="Times New Roman" panose="02020603050405020304" pitchFamily="18" charset="0"/>
              </a:rPr>
              <a:t>. </a:t>
            </a:r>
            <a:endParaRPr kumimoji="0" lang="en-US" sz="3200" b="0" i="0" u="none" strike="noStrike" kern="1200" cap="none" spc="0" normalizeH="0" baseline="0" noProof="0" dirty="0">
              <a:ln>
                <a:noFill/>
              </a:ln>
              <a:solidFill>
                <a:schemeClr val="accent5">
                  <a:lumMod val="75000"/>
                </a:schemeClr>
              </a:solidFill>
              <a:effectLst/>
              <a:uLnTx/>
              <a:uFillTx/>
              <a:latin typeface="Calibri" panose="020F0502020204030204"/>
            </a:endParaRPr>
          </a:p>
        </p:txBody>
      </p:sp>
      <p:sp>
        <p:nvSpPr>
          <p:cNvPr id="4" name="Rectangle 3"/>
          <p:cNvSpPr/>
          <p:nvPr/>
        </p:nvSpPr>
        <p:spPr>
          <a:xfrm>
            <a:off x="586997" y="2458872"/>
            <a:ext cx="1755609"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UTM Centur"/>
                <a:ea typeface="Times New Roman" panose="02020603050405020304" pitchFamily="18" charset="0"/>
                <a:cs typeface="Times New Roman" panose="02020603050405020304" pitchFamily="18" charset="0"/>
              </a:rPr>
              <a:t>Chọn </a:t>
            </a:r>
            <a:r>
              <a:rPr kumimoji="0" lang="en-US" sz="3200" b="1" i="0" u="none" strike="noStrike" kern="1200" cap="none" spc="0" normalizeH="0" baseline="0" noProof="0" dirty="0" smtClean="0">
                <a:ln>
                  <a:noFill/>
                </a:ln>
                <a:solidFill>
                  <a:srgbClr val="FF0000"/>
                </a:solidFill>
                <a:effectLst/>
                <a:uLnTx/>
                <a:uFillTx/>
                <a:latin typeface="UTM Centur"/>
                <a:ea typeface="Times New Roman" panose="02020603050405020304" pitchFamily="18" charset="0"/>
                <a:cs typeface="Times New Roman" panose="02020603050405020304" pitchFamily="18" charset="0"/>
              </a:rPr>
              <a:t>B</a:t>
            </a:r>
            <a:r>
              <a:rPr kumimoji="0" lang="vi-VN" sz="3200" b="1" i="0" u="none" strike="noStrike" kern="1200" cap="none" spc="0" normalizeH="0" baseline="0" noProof="0" dirty="0" smtClean="0">
                <a:ln>
                  <a:noFill/>
                </a:ln>
                <a:solidFill>
                  <a:srgbClr val="FF0000"/>
                </a:solidFill>
                <a:effectLst/>
                <a:uLnTx/>
                <a:uFillTx/>
                <a:latin typeface="UTM Centur"/>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srgbClr val="FF0000"/>
              </a:solidFill>
              <a:effectLst/>
              <a:uLnTx/>
              <a:uFillTx/>
              <a:latin typeface="Calibri" panose="020F0502020204030204"/>
            </a:endParaRPr>
          </a:p>
        </p:txBody>
      </p:sp>
      <mc:AlternateContent xmlns:mc="http://schemas.openxmlformats.org/markup-compatibility/2006" xmlns:a14="http://schemas.microsoft.com/office/drawing/2010/main">
        <mc:Choice Requires="a14">
          <p:sp>
            <p:nvSpPr>
              <p:cNvPr id="5" name="Rectangle 4"/>
              <p:cNvSpPr/>
              <p:nvPr/>
            </p:nvSpPr>
            <p:spPr>
              <a:xfrm>
                <a:off x="247934" y="2458872"/>
                <a:ext cx="11928144" cy="190654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UTM Centur"/>
                    <a:ea typeface="Times New Roman" panose="02020603050405020304" pitchFamily="18" charset="0"/>
                    <a:cs typeface="Times New Roman" panose="02020603050405020304" pitchFamily="18" charset="0"/>
                  </a:rPr>
                  <a:t>Đạo</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imes New Roman" panose="02020603050405020304" pitchFamily="18" charset="0"/>
                  </a:rPr>
                  <a:t>hàm</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14:m>
                  <m:oMath xmlns:m="http://schemas.openxmlformats.org/officeDocument/2006/math">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sup>
                    </m:sSup>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6</m:t>
                    </m:r>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sup>
                    </m:s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6</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groupChr>
                      <m:groupChrPr>
                        <m:chr m:val="→"/>
                        <m:vertJc m:val="bot"/>
                        <m:ctrlP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groupChr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  </m:t>
                        </m:r>
                      </m:e>
                    </m:groupCh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sup>
                    </m:sSup>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Cambria Math" panose="02040503050406030204" pitchFamily="18" charset="0"/>
                      </a:rPr>
                      <m:t>⇔</m:t>
                    </m:r>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eqArr>
                          <m:eqArr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eqArr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num>
                                  <m:den>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den>
                                </m:f>
                              </m:e>
                            </m:d>
                          </m:e>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num>
                                  <m:den>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den>
                                </m:f>
                              </m:e>
                            </m:d>
                          </m:e>
                        </m:eqAr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oMath>
                </a14:m>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5" name="Rectangle 4"/>
              <p:cNvSpPr>
                <a:spLocks noRot="1" noChangeAspect="1" noMove="1" noResize="1" noEditPoints="1" noAdjustHandles="1" noChangeArrowheads="1" noChangeShapeType="1" noTextEdit="1"/>
              </p:cNvSpPr>
              <p:nvPr/>
            </p:nvSpPr>
            <p:spPr>
              <a:xfrm>
                <a:off x="247934" y="2458872"/>
                <a:ext cx="11928144" cy="1906548"/>
              </a:xfrm>
              <a:prstGeom prst="rect">
                <a:avLst/>
              </a:prstGeom>
              <a:blipFill rotWithShape="0">
                <a:blip r:embed="rId3"/>
                <a:stretch>
                  <a:fillRect l="-13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47934" y="3707631"/>
                <a:ext cx="10735565" cy="322338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Ta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imes New Roman" panose="02020603050405020304" pitchFamily="18" charset="0"/>
                  </a:rPr>
                  <a:t>có</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eqArr>
                          <m:eqArr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eqArr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5</m:t>
                            </m:r>
                          </m:e>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m:t>
                            </m:r>
                          </m:e>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f>
                                  <m:f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num>
                                  <m:den>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den>
                                </m:f>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f>
                              <m:f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num>
                              <m:den>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den>
                            </m:f>
                          </m:e>
                        </m:eqArr>
                      </m:e>
                    </m:d>
                    <m:groupChr>
                      <m:groupChrPr>
                        <m:chr m:val="→"/>
                        <m:vertJc m:val="bot"/>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groupChr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  </m:t>
                        </m:r>
                      </m:e>
                    </m:groupChr>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eqArr>
                          <m:eqArr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eqArr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limLow>
                              <m:limLow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limLow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𝑚𝑖𝑛</m:t>
                                </m:r>
                              </m:e>
                              <m:lim>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num>
                                      <m:den>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den>
                                    </m:f>
                                  </m:e>
                                </m:d>
                              </m:lim>
                            </m:limLow>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5</m:t>
                            </m:r>
                          </m:e>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limLow>
                              <m:limLow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limLow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𝑚𝑎𝑥</m:t>
                                </m:r>
                              </m:e>
                              <m:lim>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num>
                                      <m:den>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den>
                                    </m:f>
                                  </m:e>
                                </m:d>
                              </m:lim>
                            </m:limLow>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m:t>
                            </m:r>
                          </m:e>
                        </m:eqArr>
                      </m:e>
                    </m:d>
                    <m:groupChr>
                      <m:groupChrPr>
                        <m:chr m:val="→"/>
                        <m:vertJc m:val="bot"/>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groupChr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  </m:t>
                        </m:r>
                      </m:e>
                    </m:groupChr>
                    <m:limLow>
                      <m:limLow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limLow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𝑚𝑖𝑛</m:t>
                        </m:r>
                      </m:e>
                      <m:lim>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num>
                              <m:den>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den>
                            </m:f>
                          </m:e>
                        </m:d>
                      </m:lim>
                    </m:limLow>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limLow>
                      <m:limLow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limLow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𝑚𝑎𝑥</m:t>
                        </m:r>
                      </m:e>
                      <m:lim>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num>
                              <m:den>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den>
                            </m:f>
                          </m:e>
                        </m:d>
                      </m:lim>
                    </m:limLow>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5</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oMath>
                </a14:m>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8" name="Rectangle 7"/>
              <p:cNvSpPr>
                <a:spLocks noRot="1" noChangeAspect="1" noMove="1" noResize="1" noEditPoints="1" noAdjustHandles="1" noChangeArrowheads="1" noChangeShapeType="1" noTextEdit="1"/>
              </p:cNvSpPr>
              <p:nvPr/>
            </p:nvSpPr>
            <p:spPr>
              <a:xfrm>
                <a:off x="247934" y="3707631"/>
                <a:ext cx="10735565" cy="3223383"/>
              </a:xfrm>
              <a:prstGeom prst="rect">
                <a:avLst/>
              </a:prstGeom>
              <a:blipFill rotWithShape="0">
                <a:blip r:embed="rId4"/>
                <a:stretch>
                  <a:fillRect l="-1476"/>
                </a:stretch>
              </a:blipFill>
            </p:spPr>
            <p:txBody>
              <a:bodyPr/>
              <a:lstStyle/>
              <a:p>
                <a:r>
                  <a:rPr lang="en-US">
                    <a:noFill/>
                  </a:rPr>
                  <a:t> </a:t>
                </a:r>
              </a:p>
            </p:txBody>
          </p:sp>
        </mc:Fallback>
      </mc:AlternateContent>
      <p:sp>
        <p:nvSpPr>
          <p:cNvPr id="2" name="Action Button: Back or Previous 1">
            <a:hlinkClick r:id="rId5" action="ppaction://hlinksldjump" highlightClick="1"/>
          </p:cNvPr>
          <p:cNvSpPr/>
          <p:nvPr/>
        </p:nvSpPr>
        <p:spPr>
          <a:xfrm>
            <a:off x="11521440" y="6505303"/>
            <a:ext cx="654638" cy="35269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60815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5"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4">
            <a:extLst>
              <a:ext uri="{FF2B5EF4-FFF2-40B4-BE49-F238E27FC236}">
                <a16:creationId xmlns:a16="http://schemas.microsoft.com/office/drawing/2014/main" id="{C747A885-F2D1-409F-9DDA-9CB0AA9B9FF6}"/>
              </a:ext>
            </a:extLst>
          </p:cNvPr>
          <p:cNvSpPr>
            <a:spLocks noChangeArrowheads="1"/>
          </p:cNvSpPr>
          <p:nvPr/>
        </p:nvSpPr>
        <p:spPr bwMode="auto">
          <a:xfrm>
            <a:off x="203201" y="304406"/>
            <a:ext cx="11624711" cy="584775"/>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32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endParaRPr>
          </a:p>
        </p:txBody>
      </p:sp>
      <p:pic>
        <p:nvPicPr>
          <p:cNvPr id="68" name="Picture 11" descr="FIREWRK8">
            <a:extLst>
              <a:ext uri="{FF2B5EF4-FFF2-40B4-BE49-F238E27FC236}">
                <a16:creationId xmlns:a16="http://schemas.microsoft.com/office/drawing/2014/main" id="{C4BE1026-8D85-4517-A42B-961A508FB09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3137" y="310114"/>
            <a:ext cx="690499" cy="604187"/>
          </a:xfrm>
          <a:prstGeom prst="rect">
            <a:avLst/>
          </a:prstGeom>
          <a:noFill/>
          <a:extLst>
            <a:ext uri="{909E8E84-426E-40DD-AFC4-6F175D3DCCD1}">
              <a14:hiddenFill xmlns:a14="http://schemas.microsoft.com/office/drawing/2010/main">
                <a:solidFill>
                  <a:srgbClr val="FFFFFF"/>
                </a:solidFill>
              </a14:hiddenFill>
            </a:ext>
          </a:extLst>
        </p:spPr>
      </p:pic>
      <p:sp>
        <p:nvSpPr>
          <p:cNvPr id="69" name="AutoShape 2">
            <a:extLst>
              <a:ext uri="{FF2B5EF4-FFF2-40B4-BE49-F238E27FC236}">
                <a16:creationId xmlns:a16="http://schemas.microsoft.com/office/drawing/2014/main" id="{6512D224-3B8D-44B0-B24C-E08BAE30CDA9}"/>
              </a:ext>
            </a:extLst>
          </p:cNvPr>
          <p:cNvSpPr>
            <a:spLocks noChangeArrowheads="1"/>
          </p:cNvSpPr>
          <p:nvPr/>
        </p:nvSpPr>
        <p:spPr bwMode="ltGray">
          <a:xfrm rot="5400000">
            <a:off x="650700" y="2840878"/>
            <a:ext cx="4267202" cy="2214544"/>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w="9525" algn="ctr">
            <a:solidFill>
              <a:srgbClr val="0000CC"/>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0" name="AutoShape 13">
            <a:extLst>
              <a:ext uri="{FF2B5EF4-FFF2-40B4-BE49-F238E27FC236}">
                <a16:creationId xmlns:a16="http://schemas.microsoft.com/office/drawing/2014/main" id="{19C1E010-0A75-458A-AC1E-141C2C697206}"/>
              </a:ext>
            </a:extLst>
          </p:cNvPr>
          <p:cNvSpPr>
            <a:spLocks noChangeArrowheads="1"/>
          </p:cNvSpPr>
          <p:nvPr/>
        </p:nvSpPr>
        <p:spPr bwMode="gray">
          <a:xfrm>
            <a:off x="3696282" y="2134848"/>
            <a:ext cx="6149211"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C00000"/>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B.Ví</a:t>
            </a:r>
            <a:r>
              <a:rPr kumimoji="0" lang="en-US" sz="3200" b="1" i="0" u="none" strike="noStrike" kern="1200" cap="none" spc="0" normalizeH="0" baseline="0" noProof="0" dirty="0">
                <a:ln>
                  <a:noFill/>
                </a:ln>
                <a:solidFill>
                  <a:srgbClr val="C00000"/>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C00000"/>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dụ</a:t>
            </a:r>
            <a:r>
              <a:rPr kumimoji="0" lang="en-US" sz="3200" b="1" i="0" u="none" strike="noStrike" kern="1200" cap="none" spc="0" normalizeH="0" baseline="0" noProof="0" dirty="0">
                <a:ln>
                  <a:noFill/>
                </a:ln>
                <a:solidFill>
                  <a:srgbClr val="C00000"/>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 minh </a:t>
            </a:r>
            <a:r>
              <a:rPr kumimoji="0" lang="en-US" sz="3200" b="1" i="0" u="none" strike="noStrike" kern="1200" cap="none" spc="0" normalizeH="0" baseline="0" noProof="0" dirty="0" err="1">
                <a:ln>
                  <a:noFill/>
                </a:ln>
                <a:solidFill>
                  <a:srgbClr val="C00000"/>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họa</a:t>
            </a:r>
            <a:endParaRPr kumimoji="0" lang="en-US" sz="3200" b="1" i="0" u="none" strike="noStrike" kern="1200" cap="none" spc="0" normalizeH="0" baseline="0" noProof="0" dirty="0">
              <a:ln>
                <a:noFill/>
              </a:ln>
              <a:solidFill>
                <a:srgbClr val="C00000"/>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endParaRPr>
          </a:p>
        </p:txBody>
      </p:sp>
      <p:sp>
        <p:nvSpPr>
          <p:cNvPr id="71" name="AutoShape 15">
            <a:hlinkClick r:id="rId3" action="ppaction://hlinksldjump"/>
            <a:extLst>
              <a:ext uri="{FF2B5EF4-FFF2-40B4-BE49-F238E27FC236}">
                <a16:creationId xmlns:a16="http://schemas.microsoft.com/office/drawing/2014/main" id="{577AD902-088F-4ACE-8D4B-39C5325F42C0}"/>
              </a:ext>
            </a:extLst>
          </p:cNvPr>
          <p:cNvSpPr>
            <a:spLocks noChangeArrowheads="1"/>
          </p:cNvSpPr>
          <p:nvPr/>
        </p:nvSpPr>
        <p:spPr bwMode="gray">
          <a:xfrm>
            <a:off x="3161468" y="1388929"/>
            <a:ext cx="5708175"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a:ln>
                  <a:noFill/>
                </a:ln>
                <a:solidFill>
                  <a:srgbClr val="C00000"/>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A. </a:t>
            </a:r>
            <a:r>
              <a:rPr kumimoji="0" lang="en-US" sz="3200" b="1" i="0" u="none" strike="noStrike" kern="1200" cap="none" spc="0" normalizeH="0" baseline="0" noProof="0" dirty="0" err="1">
                <a:ln>
                  <a:noFill/>
                </a:ln>
                <a:solidFill>
                  <a:srgbClr val="C00000"/>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Lý</a:t>
            </a:r>
            <a:r>
              <a:rPr kumimoji="0" lang="en-US" sz="3200" b="1" i="0" u="none" strike="noStrike" kern="1200" cap="none" spc="0" normalizeH="0" baseline="0" noProof="0" dirty="0">
                <a:ln>
                  <a:noFill/>
                </a:ln>
                <a:solidFill>
                  <a:srgbClr val="C00000"/>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C00000"/>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thuyết</a:t>
            </a:r>
            <a:endParaRPr kumimoji="0" lang="en-US" sz="3200" b="1" i="0" u="none" strike="noStrike" kern="1200" cap="none" spc="0" normalizeH="0" baseline="0" noProof="0" dirty="0">
              <a:ln>
                <a:noFill/>
              </a:ln>
              <a:solidFill>
                <a:srgbClr val="C00000"/>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endParaRPr>
          </a:p>
        </p:txBody>
      </p:sp>
      <p:sp>
        <p:nvSpPr>
          <p:cNvPr id="72" name="AutoShape 40">
            <a:hlinkClick r:id="rId4" action="ppaction://hlinksldjump"/>
            <a:extLst>
              <a:ext uri="{FF2B5EF4-FFF2-40B4-BE49-F238E27FC236}">
                <a16:creationId xmlns:a16="http://schemas.microsoft.com/office/drawing/2014/main" id="{43C051DC-C7D1-4F76-A0E4-E9725AEA5753}"/>
              </a:ext>
            </a:extLst>
          </p:cNvPr>
          <p:cNvSpPr>
            <a:spLocks noChangeArrowheads="1"/>
          </p:cNvSpPr>
          <p:nvPr/>
        </p:nvSpPr>
        <p:spPr bwMode="gray">
          <a:xfrm>
            <a:off x="3999785" y="2903136"/>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lvl="0">
              <a:defRPr/>
            </a:pPr>
            <a:r>
              <a:rPr kumimoji="0" lang="en-US" sz="3200" b="1" i="0" u="none" strike="noStrike" kern="1200" cap="none" spc="0" normalizeH="0" baseline="0" noProof="0" dirty="0">
                <a:ln>
                  <a:noFill/>
                </a:ln>
                <a:solidFill>
                  <a:srgbClr val="000086"/>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 Phần 1</a:t>
            </a:r>
            <a:r>
              <a:rPr lang="en-US" sz="3200" b="1" dirty="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Nhận biết</a:t>
            </a:r>
            <a:r>
              <a:rPr kumimoji="0" lang="en-US" sz="3200" b="1" i="0" u="none" strike="noStrike" kern="1200" cap="none" spc="0" normalizeH="0" baseline="0" noProof="0" dirty="0" smtClean="0">
                <a:ln>
                  <a:noFill/>
                </a:ln>
                <a:solidFill>
                  <a:srgbClr val="000086"/>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 </a:t>
            </a:r>
            <a:endParaRPr kumimoji="0" lang="en-US" sz="3200" b="1" i="0" u="none" strike="noStrike" kern="1200" cap="none" spc="0" normalizeH="0" baseline="0" noProof="0" dirty="0">
              <a:ln>
                <a:noFill/>
              </a:ln>
              <a:solidFill>
                <a:srgbClr val="000086"/>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endParaRPr>
          </a:p>
        </p:txBody>
      </p:sp>
      <p:sp>
        <p:nvSpPr>
          <p:cNvPr id="73" name="AutoShape 42">
            <a:hlinkClick r:id="rId5" action="ppaction://hlinksldjump"/>
            <a:extLst>
              <a:ext uri="{FF2B5EF4-FFF2-40B4-BE49-F238E27FC236}">
                <a16:creationId xmlns:a16="http://schemas.microsoft.com/office/drawing/2014/main" id="{0FAF4748-6605-4C2C-B023-89CDD8CF2848}"/>
              </a:ext>
            </a:extLst>
          </p:cNvPr>
          <p:cNvSpPr>
            <a:spLocks noChangeArrowheads="1"/>
          </p:cNvSpPr>
          <p:nvPr/>
        </p:nvSpPr>
        <p:spPr bwMode="gray">
          <a:xfrm>
            <a:off x="4020215" y="4425179"/>
            <a:ext cx="7054187"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86"/>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Phần</a:t>
            </a:r>
            <a:r>
              <a:rPr kumimoji="0" lang="en-US" sz="3200" b="1" i="0" u="none" strike="noStrike" kern="1200" cap="none" spc="0" normalizeH="0" baseline="0" noProof="0" dirty="0">
                <a:ln>
                  <a:noFill/>
                </a:ln>
                <a:solidFill>
                  <a:srgbClr val="000086"/>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 3. </a:t>
            </a:r>
            <a:r>
              <a:rPr kumimoji="0" lang="en-US" sz="3200" b="1" i="0" u="none" strike="noStrike" kern="1200" cap="none" spc="0" normalizeH="0" baseline="0" noProof="0" dirty="0" err="1">
                <a:ln>
                  <a:noFill/>
                </a:ln>
                <a:solidFill>
                  <a:srgbClr val="000086"/>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Vận</a:t>
            </a:r>
            <a:r>
              <a:rPr kumimoji="0" lang="en-US" sz="3200" b="1" i="0" u="none" strike="noStrike" kern="1200" cap="none" spc="0" normalizeH="0" baseline="0" noProof="0" dirty="0">
                <a:ln>
                  <a:noFill/>
                </a:ln>
                <a:solidFill>
                  <a:srgbClr val="000086"/>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86"/>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dụng</a:t>
            </a:r>
            <a:r>
              <a:rPr kumimoji="0" lang="en-US" sz="3200" b="1" i="0" u="none" strike="noStrike" kern="1200" cap="none" spc="0" normalizeH="0" baseline="0" noProof="0" dirty="0">
                <a:ln>
                  <a:noFill/>
                </a:ln>
                <a:solidFill>
                  <a:srgbClr val="000086"/>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86"/>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thấp</a:t>
            </a:r>
            <a:endParaRPr kumimoji="0" lang="en-US" sz="3200" b="1" i="0" u="none" strike="noStrike" kern="1200" cap="none" spc="0" normalizeH="0" baseline="0" noProof="0" dirty="0">
              <a:ln>
                <a:noFill/>
              </a:ln>
              <a:solidFill>
                <a:srgbClr val="000086"/>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endParaRPr>
          </a:p>
        </p:txBody>
      </p:sp>
      <p:sp>
        <p:nvSpPr>
          <p:cNvPr id="74" name="AutoShape 51">
            <a:hlinkClick r:id="rId6" action="ppaction://hlinksldjump"/>
            <a:extLst>
              <a:ext uri="{FF2B5EF4-FFF2-40B4-BE49-F238E27FC236}">
                <a16:creationId xmlns:a16="http://schemas.microsoft.com/office/drawing/2014/main" id="{CE672B44-7DA4-451C-91C7-5C64339B4211}"/>
              </a:ext>
            </a:extLst>
          </p:cNvPr>
          <p:cNvSpPr>
            <a:spLocks noChangeArrowheads="1"/>
          </p:cNvSpPr>
          <p:nvPr/>
        </p:nvSpPr>
        <p:spPr bwMode="gray">
          <a:xfrm>
            <a:off x="4125721" y="3690246"/>
            <a:ext cx="7229154"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lvl="0">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a:ln>
                  <a:noFill/>
                </a:ln>
                <a:solidFill>
                  <a:srgbClr val="000086"/>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Phần 2. </a:t>
            </a:r>
            <a:r>
              <a:rPr lang="en-US" sz="3200" b="1" dirty="0" smtClean="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Thông </a:t>
            </a:r>
            <a:r>
              <a:rPr lang="en-US" sz="3200" b="1" dirty="0">
                <a:solidFill>
                  <a:srgbClr val="00008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hiểu</a:t>
            </a:r>
            <a:endParaRPr kumimoji="0" lang="en-US" sz="3200" b="1" i="0" u="none" strike="noStrike" kern="1200" cap="none" spc="0" normalizeH="0" baseline="0" noProof="0" dirty="0">
              <a:ln>
                <a:noFill/>
              </a:ln>
              <a:solidFill>
                <a:srgbClr val="000086"/>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endParaRPr>
          </a:p>
        </p:txBody>
      </p:sp>
      <p:sp>
        <p:nvSpPr>
          <p:cNvPr id="75" name="AutoShape 42">
            <a:hlinkClick r:id="rId7" action="ppaction://hlinksldjump"/>
            <a:extLst>
              <a:ext uri="{FF2B5EF4-FFF2-40B4-BE49-F238E27FC236}">
                <a16:creationId xmlns:a16="http://schemas.microsoft.com/office/drawing/2014/main" id="{CAD2B4EC-B821-40B2-B9F1-5D402438BD57}"/>
              </a:ext>
            </a:extLst>
          </p:cNvPr>
          <p:cNvSpPr>
            <a:spLocks noChangeArrowheads="1"/>
          </p:cNvSpPr>
          <p:nvPr/>
        </p:nvSpPr>
        <p:spPr bwMode="gray">
          <a:xfrm>
            <a:off x="3748205" y="5206815"/>
            <a:ext cx="6097288"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86"/>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Phần</a:t>
            </a:r>
            <a:r>
              <a:rPr kumimoji="0" lang="en-US" sz="3200" b="1" i="0" u="none" strike="noStrike" kern="1200" cap="none" spc="0" normalizeH="0" baseline="0" noProof="0" dirty="0">
                <a:ln>
                  <a:noFill/>
                </a:ln>
                <a:solidFill>
                  <a:srgbClr val="000086"/>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 4. </a:t>
            </a:r>
            <a:r>
              <a:rPr kumimoji="0" lang="en-US" sz="3200" b="1" i="0" u="none" strike="noStrike" kern="1200" cap="none" spc="0" normalizeH="0" baseline="0" noProof="0" dirty="0" err="1">
                <a:ln>
                  <a:noFill/>
                </a:ln>
                <a:solidFill>
                  <a:srgbClr val="000086"/>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Vận</a:t>
            </a:r>
            <a:r>
              <a:rPr kumimoji="0" lang="en-US" sz="3200" b="1" i="0" u="none" strike="noStrike" kern="1200" cap="none" spc="0" normalizeH="0" baseline="0" noProof="0" dirty="0">
                <a:ln>
                  <a:noFill/>
                </a:ln>
                <a:solidFill>
                  <a:srgbClr val="000086"/>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86"/>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dụng</a:t>
            </a:r>
            <a:r>
              <a:rPr kumimoji="0" lang="en-US" sz="3200" b="1" i="0" u="none" strike="noStrike" kern="1200" cap="none" spc="0" normalizeH="0" baseline="0" noProof="0" dirty="0">
                <a:ln>
                  <a:noFill/>
                </a:ln>
                <a:solidFill>
                  <a:srgbClr val="000086"/>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86"/>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cao</a:t>
            </a:r>
            <a:endParaRPr kumimoji="0" lang="en-US" sz="3200" b="1" i="0" u="none" strike="noStrike" kern="1200" cap="none" spc="0" normalizeH="0" baseline="0" noProof="0" dirty="0">
              <a:ln>
                <a:noFill/>
              </a:ln>
              <a:solidFill>
                <a:srgbClr val="000086"/>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endParaRPr>
          </a:p>
        </p:txBody>
      </p:sp>
      <p:grpSp>
        <p:nvGrpSpPr>
          <p:cNvPr id="76" name="Group 65">
            <a:extLst>
              <a:ext uri="{FF2B5EF4-FFF2-40B4-BE49-F238E27FC236}">
                <a16:creationId xmlns:a16="http://schemas.microsoft.com/office/drawing/2014/main" id="{E6473F85-1D8D-43BB-80CC-11DB85C4BC47}"/>
              </a:ext>
            </a:extLst>
          </p:cNvPr>
          <p:cNvGrpSpPr>
            <a:grpSpLocks/>
          </p:cNvGrpSpPr>
          <p:nvPr/>
        </p:nvGrpSpPr>
        <p:grpSpPr bwMode="auto">
          <a:xfrm>
            <a:off x="2739564" y="1726734"/>
            <a:ext cx="228600" cy="228600"/>
            <a:chOff x="8229600" y="5638800"/>
            <a:chExt cx="228600" cy="228600"/>
          </a:xfrm>
        </p:grpSpPr>
        <p:sp>
          <p:nvSpPr>
            <p:cNvPr id="77" name="Oval 76">
              <a:extLst>
                <a:ext uri="{FF2B5EF4-FFF2-40B4-BE49-F238E27FC236}">
                  <a16:creationId xmlns:a16="http://schemas.microsoft.com/office/drawing/2014/main" id="{7D6BBE25-4167-45A1-B925-33E722E7CF47}"/>
                </a:ext>
              </a:extLst>
            </p:cNvPr>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78" name="4-Point Star 35">
              <a:extLst>
                <a:ext uri="{FF2B5EF4-FFF2-40B4-BE49-F238E27FC236}">
                  <a16:creationId xmlns:a16="http://schemas.microsoft.com/office/drawing/2014/main" id="{14A72920-E183-4776-8D42-2F327B826210}"/>
                </a:ext>
              </a:extLst>
            </p:cNvPr>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grpSp>
        <p:nvGrpSpPr>
          <p:cNvPr id="79" name="Group 66">
            <a:extLst>
              <a:ext uri="{FF2B5EF4-FFF2-40B4-BE49-F238E27FC236}">
                <a16:creationId xmlns:a16="http://schemas.microsoft.com/office/drawing/2014/main" id="{95980423-CCF8-4D69-9A77-F2A58F96124E}"/>
              </a:ext>
            </a:extLst>
          </p:cNvPr>
          <p:cNvGrpSpPr>
            <a:grpSpLocks/>
          </p:cNvGrpSpPr>
          <p:nvPr/>
        </p:nvGrpSpPr>
        <p:grpSpPr bwMode="auto">
          <a:xfrm>
            <a:off x="3476285" y="2351930"/>
            <a:ext cx="228600" cy="228600"/>
            <a:chOff x="8229600" y="5638800"/>
            <a:chExt cx="228600" cy="228600"/>
          </a:xfrm>
        </p:grpSpPr>
        <p:sp>
          <p:nvSpPr>
            <p:cNvPr id="80" name="Oval 79">
              <a:extLst>
                <a:ext uri="{FF2B5EF4-FFF2-40B4-BE49-F238E27FC236}">
                  <a16:creationId xmlns:a16="http://schemas.microsoft.com/office/drawing/2014/main" id="{C2C4D8A0-5EC3-448A-B3A5-0C0BF86DE489}"/>
                </a:ext>
              </a:extLst>
            </p:cNvPr>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81" name="4-Point Star 38">
              <a:extLst>
                <a:ext uri="{FF2B5EF4-FFF2-40B4-BE49-F238E27FC236}">
                  <a16:creationId xmlns:a16="http://schemas.microsoft.com/office/drawing/2014/main" id="{5AD3CAD2-0803-42DA-ABD7-95040BA18166}"/>
                </a:ext>
              </a:extLst>
            </p:cNvPr>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grpSp>
        <p:nvGrpSpPr>
          <p:cNvPr id="82" name="Group 69">
            <a:extLst>
              <a:ext uri="{FF2B5EF4-FFF2-40B4-BE49-F238E27FC236}">
                <a16:creationId xmlns:a16="http://schemas.microsoft.com/office/drawing/2014/main" id="{8D9D2BD9-A944-4950-AA10-4B5766A678A4}"/>
              </a:ext>
            </a:extLst>
          </p:cNvPr>
          <p:cNvGrpSpPr>
            <a:grpSpLocks/>
          </p:cNvGrpSpPr>
          <p:nvPr/>
        </p:nvGrpSpPr>
        <p:grpSpPr bwMode="auto">
          <a:xfrm>
            <a:off x="3683495" y="3102371"/>
            <a:ext cx="228600" cy="228600"/>
            <a:chOff x="8229600" y="5638800"/>
            <a:chExt cx="228600" cy="228600"/>
          </a:xfrm>
        </p:grpSpPr>
        <p:sp>
          <p:nvSpPr>
            <p:cNvPr id="83" name="Oval 82">
              <a:extLst>
                <a:ext uri="{FF2B5EF4-FFF2-40B4-BE49-F238E27FC236}">
                  <a16:creationId xmlns:a16="http://schemas.microsoft.com/office/drawing/2014/main" id="{3107472B-7956-4822-9C6A-9891AB0838BA}"/>
                </a:ext>
              </a:extLst>
            </p:cNvPr>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84" name="4-Point Star 41">
              <a:extLst>
                <a:ext uri="{FF2B5EF4-FFF2-40B4-BE49-F238E27FC236}">
                  <a16:creationId xmlns:a16="http://schemas.microsoft.com/office/drawing/2014/main" id="{89A25397-347B-47A0-A5F8-0041A9C22E3D}"/>
                </a:ext>
              </a:extLst>
            </p:cNvPr>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grpSp>
        <p:nvGrpSpPr>
          <p:cNvPr id="85" name="Group 74">
            <a:extLst>
              <a:ext uri="{FF2B5EF4-FFF2-40B4-BE49-F238E27FC236}">
                <a16:creationId xmlns:a16="http://schemas.microsoft.com/office/drawing/2014/main" id="{72026C21-6757-497F-8CD2-85B3C2E125E0}"/>
              </a:ext>
            </a:extLst>
          </p:cNvPr>
          <p:cNvGrpSpPr>
            <a:grpSpLocks/>
          </p:cNvGrpSpPr>
          <p:nvPr/>
        </p:nvGrpSpPr>
        <p:grpSpPr bwMode="auto">
          <a:xfrm>
            <a:off x="3758604" y="3920277"/>
            <a:ext cx="228600" cy="228600"/>
            <a:chOff x="8229600" y="5638800"/>
            <a:chExt cx="228600" cy="228600"/>
          </a:xfrm>
        </p:grpSpPr>
        <p:sp>
          <p:nvSpPr>
            <p:cNvPr id="86" name="Oval 85">
              <a:extLst>
                <a:ext uri="{FF2B5EF4-FFF2-40B4-BE49-F238E27FC236}">
                  <a16:creationId xmlns:a16="http://schemas.microsoft.com/office/drawing/2014/main" id="{C7EEFD93-2DED-47A4-B949-2CA6B758A63C}"/>
                </a:ext>
              </a:extLst>
            </p:cNvPr>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87" name="4-Point Star 44">
              <a:extLst>
                <a:ext uri="{FF2B5EF4-FFF2-40B4-BE49-F238E27FC236}">
                  <a16:creationId xmlns:a16="http://schemas.microsoft.com/office/drawing/2014/main" id="{854D6027-38EA-48A2-862A-7731C4E9A776}"/>
                </a:ext>
              </a:extLst>
            </p:cNvPr>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grpSp>
        <p:nvGrpSpPr>
          <p:cNvPr id="88" name="Group 77">
            <a:extLst>
              <a:ext uri="{FF2B5EF4-FFF2-40B4-BE49-F238E27FC236}">
                <a16:creationId xmlns:a16="http://schemas.microsoft.com/office/drawing/2014/main" id="{3B0D3E39-21F0-454D-A91F-D4D9485F53F7}"/>
              </a:ext>
            </a:extLst>
          </p:cNvPr>
          <p:cNvGrpSpPr>
            <a:grpSpLocks/>
          </p:cNvGrpSpPr>
          <p:nvPr/>
        </p:nvGrpSpPr>
        <p:grpSpPr bwMode="auto">
          <a:xfrm>
            <a:off x="3696281" y="4674243"/>
            <a:ext cx="228600" cy="228600"/>
            <a:chOff x="8229600" y="5638800"/>
            <a:chExt cx="228600" cy="228600"/>
          </a:xfrm>
        </p:grpSpPr>
        <p:sp>
          <p:nvSpPr>
            <p:cNvPr id="89" name="Oval 88">
              <a:extLst>
                <a:ext uri="{FF2B5EF4-FFF2-40B4-BE49-F238E27FC236}">
                  <a16:creationId xmlns:a16="http://schemas.microsoft.com/office/drawing/2014/main" id="{1AA7808C-76D5-4371-8E22-51EE89183C20}"/>
                </a:ext>
              </a:extLst>
            </p:cNvPr>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90" name="4-Point Star 47">
              <a:extLst>
                <a:ext uri="{FF2B5EF4-FFF2-40B4-BE49-F238E27FC236}">
                  <a16:creationId xmlns:a16="http://schemas.microsoft.com/office/drawing/2014/main" id="{58B872AF-F601-4738-B10F-A640D8213704}"/>
                </a:ext>
              </a:extLst>
            </p:cNvPr>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grpSp>
        <p:nvGrpSpPr>
          <p:cNvPr id="91" name="Group 80">
            <a:extLst>
              <a:ext uri="{FF2B5EF4-FFF2-40B4-BE49-F238E27FC236}">
                <a16:creationId xmlns:a16="http://schemas.microsoft.com/office/drawing/2014/main" id="{BEE9A61B-18E2-4126-87AF-DA029539450E}"/>
              </a:ext>
            </a:extLst>
          </p:cNvPr>
          <p:cNvGrpSpPr>
            <a:grpSpLocks/>
          </p:cNvGrpSpPr>
          <p:nvPr/>
        </p:nvGrpSpPr>
        <p:grpSpPr bwMode="auto">
          <a:xfrm>
            <a:off x="3430032" y="5386587"/>
            <a:ext cx="228600" cy="228600"/>
            <a:chOff x="8229600" y="5638800"/>
            <a:chExt cx="228600" cy="228600"/>
          </a:xfrm>
        </p:grpSpPr>
        <p:sp>
          <p:nvSpPr>
            <p:cNvPr id="92" name="Oval 91">
              <a:extLst>
                <a:ext uri="{FF2B5EF4-FFF2-40B4-BE49-F238E27FC236}">
                  <a16:creationId xmlns:a16="http://schemas.microsoft.com/office/drawing/2014/main" id="{BA0677D4-62DB-4284-8B2F-798B1119ED4E}"/>
                </a:ext>
              </a:extLst>
            </p:cNvPr>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93" name="4-Point Star 50">
              <a:extLst>
                <a:ext uri="{FF2B5EF4-FFF2-40B4-BE49-F238E27FC236}">
                  <a16:creationId xmlns:a16="http://schemas.microsoft.com/office/drawing/2014/main" id="{B6821D32-36E3-4DFF-8181-D5A24B05B1BF}"/>
                </a:ext>
              </a:extLst>
            </p:cNvPr>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sp>
        <p:nvSpPr>
          <p:cNvPr id="94" name="Oval 93">
            <a:extLst>
              <a:ext uri="{FF2B5EF4-FFF2-40B4-BE49-F238E27FC236}">
                <a16:creationId xmlns:a16="http://schemas.microsoft.com/office/drawing/2014/main" id="{A4E24E9A-81B4-4290-BC44-FC215AE743B6}"/>
              </a:ext>
            </a:extLst>
          </p:cNvPr>
          <p:cNvSpPr/>
          <p:nvPr/>
        </p:nvSpPr>
        <p:spPr>
          <a:xfrm>
            <a:off x="502780" y="2120057"/>
            <a:ext cx="3087805" cy="3870647"/>
          </a:xfrm>
          <a:prstGeom prst="ellipse">
            <a:avLst/>
          </a:prstGeom>
          <a:solidFill>
            <a:srgbClr val="FFFFCC"/>
          </a:solidFill>
          <a:ln>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NỘI DUNG BÀI HỌC</a:t>
            </a:r>
          </a:p>
        </p:txBody>
      </p:sp>
      <p:sp>
        <p:nvSpPr>
          <p:cNvPr id="95" name="AutoShape 42">
            <a:extLst>
              <a:ext uri="{FF2B5EF4-FFF2-40B4-BE49-F238E27FC236}">
                <a16:creationId xmlns:a16="http://schemas.microsoft.com/office/drawing/2014/main" id="{48D6109D-698F-4E02-A46F-683DA1DC3949}"/>
              </a:ext>
            </a:extLst>
          </p:cNvPr>
          <p:cNvSpPr>
            <a:spLocks noChangeArrowheads="1"/>
          </p:cNvSpPr>
          <p:nvPr/>
        </p:nvSpPr>
        <p:spPr bwMode="gray">
          <a:xfrm>
            <a:off x="3031785" y="6006685"/>
            <a:ext cx="6204107"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C. </a:t>
            </a:r>
            <a:r>
              <a:rPr kumimoji="0" lang="en-US" sz="3200" b="1" i="0" u="none" strike="noStrike" kern="1200" cap="none" spc="0" normalizeH="0" baseline="0" noProof="0" dirty="0" err="1">
                <a:ln>
                  <a:noFill/>
                </a:ln>
                <a:solidFill>
                  <a:srgbClr val="C00000"/>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Bài</a:t>
            </a:r>
            <a:r>
              <a:rPr kumimoji="0" lang="en-US" sz="3200" b="1" i="0" u="none" strike="noStrike" kern="1200" cap="none" spc="0" normalizeH="0" baseline="0" noProof="0" dirty="0">
                <a:ln>
                  <a:noFill/>
                </a:ln>
                <a:solidFill>
                  <a:srgbClr val="C00000"/>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C00000"/>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tập</a:t>
            </a:r>
            <a:r>
              <a:rPr kumimoji="0" lang="en-US" sz="3200" b="1" i="0" u="none" strike="noStrike" kern="1200" cap="none" spc="0" normalizeH="0" baseline="0" noProof="0" dirty="0">
                <a:ln>
                  <a:noFill/>
                </a:ln>
                <a:solidFill>
                  <a:srgbClr val="C00000"/>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C00000"/>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tự</a:t>
            </a:r>
            <a:r>
              <a:rPr kumimoji="0" lang="en-US" sz="3200" b="1" i="0" u="none" strike="noStrike" kern="1200" cap="none" spc="0" normalizeH="0" baseline="0" noProof="0" dirty="0">
                <a:ln>
                  <a:noFill/>
                </a:ln>
                <a:solidFill>
                  <a:srgbClr val="C00000"/>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C00000"/>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luyện</a:t>
            </a:r>
            <a:endParaRPr kumimoji="0" lang="en-US" sz="3200" b="1" i="0" u="none" strike="noStrike" kern="1200" cap="none" spc="0" normalizeH="0" baseline="0" noProof="0" dirty="0">
              <a:ln>
                <a:noFill/>
              </a:ln>
              <a:solidFill>
                <a:srgbClr val="C00000"/>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endParaRPr>
          </a:p>
        </p:txBody>
      </p:sp>
      <p:grpSp>
        <p:nvGrpSpPr>
          <p:cNvPr id="96" name="Group 80">
            <a:extLst>
              <a:ext uri="{FF2B5EF4-FFF2-40B4-BE49-F238E27FC236}">
                <a16:creationId xmlns:a16="http://schemas.microsoft.com/office/drawing/2014/main" id="{AC539B52-E89A-4065-86E0-6866CAD50144}"/>
              </a:ext>
            </a:extLst>
          </p:cNvPr>
          <p:cNvGrpSpPr>
            <a:grpSpLocks/>
          </p:cNvGrpSpPr>
          <p:nvPr/>
        </p:nvGrpSpPr>
        <p:grpSpPr bwMode="auto">
          <a:xfrm>
            <a:off x="2803185" y="5944008"/>
            <a:ext cx="228600" cy="228600"/>
            <a:chOff x="8229600" y="5638800"/>
            <a:chExt cx="228600" cy="228600"/>
          </a:xfrm>
        </p:grpSpPr>
        <p:sp>
          <p:nvSpPr>
            <p:cNvPr id="97" name="Oval 96">
              <a:extLst>
                <a:ext uri="{FF2B5EF4-FFF2-40B4-BE49-F238E27FC236}">
                  <a16:creationId xmlns:a16="http://schemas.microsoft.com/office/drawing/2014/main" id="{E8602C37-FF86-4E2F-B116-7D46095D5DE7}"/>
                </a:ext>
              </a:extLst>
            </p:cNvPr>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98" name="4-Point Star 89">
              <a:extLst>
                <a:ext uri="{FF2B5EF4-FFF2-40B4-BE49-F238E27FC236}">
                  <a16:creationId xmlns:a16="http://schemas.microsoft.com/office/drawing/2014/main" id="{A3A64552-4792-4C13-BB68-54D85A1E3FFF}"/>
                </a:ext>
              </a:extLst>
            </p:cNvPr>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sp>
        <p:nvSpPr>
          <p:cNvPr id="2" name="TextBox 1"/>
          <p:cNvSpPr txBox="1"/>
          <p:nvPr/>
        </p:nvSpPr>
        <p:spPr>
          <a:xfrm>
            <a:off x="304800" y="308133"/>
            <a:ext cx="1105007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CĐ10_</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ĐẠO HÀM VÀ TIẾP TUYẾN</a:t>
            </a:r>
            <a:endParaRPr kumimoji="0" lang="en-US" sz="32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006689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68"/>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repeatCount="indefinite" fill="hold" nodeType="clickEffect">
                                  <p:stCondLst>
                                    <p:cond delay="0"/>
                                  </p:stCondLst>
                                  <p:childTnLst>
                                    <p:animRot by="21600000">
                                      <p:cBhvr>
                                        <p:cTn id="10" dur="2000" fill="hold"/>
                                        <p:tgtEl>
                                          <p:spTgt spid="7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wipe(left)">
                                      <p:cBhvr>
                                        <p:cTn id="15" dur="500"/>
                                        <p:tgtEl>
                                          <p:spTgt spid="71"/>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mph" presetSubtype="0" repeatCount="indefinite" fill="hold" nodeType="clickEffect">
                                  <p:stCondLst>
                                    <p:cond delay="0"/>
                                  </p:stCondLst>
                                  <p:childTnLst>
                                    <p:animRot by="21600000">
                                      <p:cBhvr>
                                        <p:cTn id="19" dur="2000" fill="hold"/>
                                        <p:tgtEl>
                                          <p:spTgt spid="79"/>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70"/>
                                        </p:tgtEl>
                                        <p:attrNameLst>
                                          <p:attrName>style.visibility</p:attrName>
                                        </p:attrNameLst>
                                      </p:cBhvr>
                                      <p:to>
                                        <p:strVal val="visible"/>
                                      </p:to>
                                    </p:set>
                                    <p:animEffect transition="in" filter="wipe(left)">
                                      <p:cBhvr>
                                        <p:cTn id="24" dur="500"/>
                                        <p:tgtEl>
                                          <p:spTgt spid="70"/>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mph" presetSubtype="0" repeatCount="indefinite" fill="hold" nodeType="clickEffect">
                                  <p:stCondLst>
                                    <p:cond delay="0"/>
                                  </p:stCondLst>
                                  <p:childTnLst>
                                    <p:animRot by="21600000">
                                      <p:cBhvr>
                                        <p:cTn id="28" dur="2000" fill="hold"/>
                                        <p:tgtEl>
                                          <p:spTgt spid="82"/>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wipe(left)">
                                      <p:cBhvr>
                                        <p:cTn id="33" dur="500"/>
                                        <p:tgtEl>
                                          <p:spTgt spid="72"/>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mph" presetSubtype="0" repeatCount="indefinite" fill="hold" nodeType="clickEffect">
                                  <p:stCondLst>
                                    <p:cond delay="0"/>
                                  </p:stCondLst>
                                  <p:childTnLst>
                                    <p:animRot by="21600000">
                                      <p:cBhvr>
                                        <p:cTn id="37" dur="2000" fill="hold"/>
                                        <p:tgtEl>
                                          <p:spTgt spid="85"/>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wipe(left)">
                                      <p:cBhvr>
                                        <p:cTn id="42" dur="500"/>
                                        <p:tgtEl>
                                          <p:spTgt spid="74"/>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mph" presetSubtype="0" repeatCount="indefinite" fill="hold" nodeType="clickEffect">
                                  <p:stCondLst>
                                    <p:cond delay="0"/>
                                  </p:stCondLst>
                                  <p:childTnLst>
                                    <p:animRot by="21600000">
                                      <p:cBhvr>
                                        <p:cTn id="46" dur="2000" fill="hold"/>
                                        <p:tgtEl>
                                          <p:spTgt spid="88"/>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73"/>
                                        </p:tgtEl>
                                        <p:attrNameLst>
                                          <p:attrName>style.visibility</p:attrName>
                                        </p:attrNameLst>
                                      </p:cBhvr>
                                      <p:to>
                                        <p:strVal val="visible"/>
                                      </p:to>
                                    </p:set>
                                    <p:animEffect transition="in" filter="wipe(left)">
                                      <p:cBhvr>
                                        <p:cTn id="51" dur="500"/>
                                        <p:tgtEl>
                                          <p:spTgt spid="73"/>
                                        </p:tgtEl>
                                      </p:cBhvr>
                                    </p:animEffect>
                                  </p:childTnLst>
                                </p:cTn>
                              </p:par>
                              <p:par>
                                <p:cTn id="52" presetID="8" presetClass="emph" presetSubtype="0" repeatCount="indefinite" fill="hold" nodeType="withEffect">
                                  <p:stCondLst>
                                    <p:cond delay="0"/>
                                  </p:stCondLst>
                                  <p:childTnLst>
                                    <p:animRot by="21600000">
                                      <p:cBhvr>
                                        <p:cTn id="53" dur="2000" fill="hold"/>
                                        <p:tgtEl>
                                          <p:spTgt spid="91"/>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75"/>
                                        </p:tgtEl>
                                        <p:attrNameLst>
                                          <p:attrName>style.visibility</p:attrName>
                                        </p:attrNameLst>
                                      </p:cBhvr>
                                      <p:to>
                                        <p:strVal val="visible"/>
                                      </p:to>
                                    </p:set>
                                    <p:animEffect transition="in" filter="wipe(left)">
                                      <p:cBhvr>
                                        <p:cTn id="58" dur="500"/>
                                        <p:tgtEl>
                                          <p:spTgt spid="75"/>
                                        </p:tgtEl>
                                      </p:cBhvr>
                                    </p:animEffect>
                                  </p:childTnLst>
                                </p:cTn>
                              </p:par>
                              <p:par>
                                <p:cTn id="59" presetID="8" presetClass="emph" presetSubtype="0" repeatCount="indefinite" fill="hold" nodeType="withEffect">
                                  <p:stCondLst>
                                    <p:cond delay="0"/>
                                  </p:stCondLst>
                                  <p:childTnLst>
                                    <p:animRot by="21600000">
                                      <p:cBhvr>
                                        <p:cTn id="60" dur="2000" fill="hold"/>
                                        <p:tgtEl>
                                          <p:spTgt spid="96"/>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wipe(left)">
                                      <p:cBhvr>
                                        <p:cTn id="65"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5" grpId="0" animBg="1"/>
      <p:bldP spid="9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5"/>
              <p:cNvSpPr/>
              <p:nvPr/>
            </p:nvSpPr>
            <p:spPr>
              <a:xfrm>
                <a:off x="423082" y="844083"/>
                <a:ext cx="11505062" cy="20732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FF0000"/>
                    </a:solidFill>
                    <a:effectLst/>
                    <a:uLnTx/>
                    <a:uFillTx/>
                    <a:latin typeface="UTM Centur"/>
                    <a:ea typeface="Times New Roman" panose="02020603050405020304" pitchFamily="18" charset="0"/>
                    <a:cs typeface="+mn-cs"/>
                  </a:rPr>
                  <a:t>Câu</a:t>
                </a:r>
                <a:r>
                  <a:rPr kumimoji="0" lang="en-US" sz="3200" b="1" i="0" u="none" strike="noStrike" kern="1200" cap="none" spc="0" normalizeH="0" baseline="0" noProof="0" dirty="0" smtClean="0">
                    <a:ln>
                      <a:noFill/>
                    </a:ln>
                    <a:solidFill>
                      <a:srgbClr val="FF0000"/>
                    </a:solidFill>
                    <a:effectLst/>
                    <a:uLnTx/>
                    <a:uFillTx/>
                    <a:latin typeface="UTM Centur"/>
                    <a:ea typeface="Times New Roman" panose="02020603050405020304" pitchFamily="18" charset="0"/>
                    <a:cs typeface="+mn-cs"/>
                  </a:rPr>
                  <a:t> 4:</a:t>
                </a:r>
                <a:r>
                  <a:rPr kumimoji="0" lang="en-US" sz="3200" b="1" i="0" u="none" strike="noStrike" kern="1200" cap="none" spc="0" normalizeH="0" baseline="0" noProof="0" dirty="0" smtClean="0">
                    <a:ln>
                      <a:noFill/>
                    </a:ln>
                    <a:solidFill>
                      <a:prstClr val="black"/>
                    </a:solidFill>
                    <a:effectLst/>
                    <a:uLnTx/>
                    <a:uFillTx/>
                    <a:latin typeface="UTM Centur"/>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Biết</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rằng</a:t>
                </a:r>
                <a:r>
                  <a:rPr kumimoji="0" lang="en-US" sz="3200" b="0" i="0" u="none" strike="noStrike" kern="1200" cap="none" spc="0" normalizeH="0" baseline="0" noProof="0" dirty="0">
                    <a:ln>
                      <a:noFill/>
                    </a:ln>
                    <a:solidFill>
                      <a:prstClr val="black"/>
                    </a:solidFill>
                    <a:effectLst/>
                    <a:uLnTx/>
                    <a:uFillTx/>
                    <a:latin typeface="UTM Centur"/>
                    <a:ea typeface="+mn-ea"/>
                    <a:cs typeface="+mn-cs"/>
                  </a:rPr>
                  <a:t> h</a:t>
                </a:r>
                <a:r>
                  <a:rPr kumimoji="0" lang="vi-VN" sz="3200" b="0" i="0" u="none" strike="noStrike" kern="1200" cap="none" spc="0" normalizeH="0" baseline="0" noProof="0" dirty="0">
                    <a:ln>
                      <a:noFill/>
                    </a:ln>
                    <a:solidFill>
                      <a:prstClr val="black"/>
                    </a:solidFill>
                    <a:effectLst/>
                    <a:uLnTx/>
                    <a:uFillTx/>
                    <a:latin typeface="UTM Centur"/>
                    <a:ea typeface="+mn-ea"/>
                    <a:cs typeface="+mn-cs"/>
                  </a:rPr>
                  <a:t>àm số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𝑓</m:t>
                    </m:r>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3</m:t>
                        </m:r>
                      </m:sup>
                    </m:s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3</m:t>
                    </m:r>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9</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28</m:t>
                    </m:r>
                  </m:oMath>
                </a14:m>
                <a:r>
                  <a:rPr kumimoji="0" lang="vi-VN" sz="3200" b="0" i="0" u="none" strike="noStrike" kern="1200" cap="none" spc="0" normalizeH="0" baseline="0" noProof="0" dirty="0">
                    <a:ln>
                      <a:noFill/>
                    </a:ln>
                    <a:solidFill>
                      <a:prstClr val="black"/>
                    </a:solidFill>
                    <a:effectLst/>
                    <a:uLnTx/>
                    <a:uFillTx/>
                    <a:latin typeface="UTM Centur"/>
                    <a:ea typeface="+mn-ea"/>
                    <a:cs typeface="+mn-cs"/>
                  </a:rPr>
                  <a:t> đạt giá trị nhỏ nhất trên đoạn </a:t>
                </a:r>
                <a14:m>
                  <m:oMath xmlns:m="http://schemas.openxmlformats.org/officeDocument/2006/math">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4</m:t>
                        </m:r>
                      </m:e>
                    </m:d>
                  </m:oMath>
                </a14:m>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tại</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14:m>
                  <m:oMath xmlns:m="http://schemas.openxmlformats.org/officeDocument/2006/math">
                    <m:sSub>
                      <m:sSub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sub>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m:t>
                        </m:r>
                      </m:sub>
                    </m:sSub>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Tính</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𝑃</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sub>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m:t>
                        </m:r>
                      </m:sub>
                    </m:sSub>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2020</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UTM Centur"/>
                    <a:ea typeface="+mn-ea"/>
                    <a:cs typeface="+mn-cs"/>
                  </a:rPr>
                  <a:t>	</a:t>
                </a:r>
                <a:r>
                  <a:rPr kumimoji="0" lang="vi-VN" sz="3200" b="1" i="0" u="none" strike="noStrike" kern="1200" cap="none" spc="0" normalizeH="0" baseline="0" noProof="0" dirty="0">
                    <a:ln>
                      <a:noFill/>
                    </a:ln>
                    <a:solidFill>
                      <a:prstClr val="black"/>
                    </a:solidFill>
                    <a:effectLst/>
                    <a:uLnTx/>
                    <a:uFillTx/>
                    <a:latin typeface="UTM Centur"/>
                    <a:ea typeface="+mn-ea"/>
                    <a:cs typeface="+mn-cs"/>
                  </a:rPr>
                  <a:t>A. </a:t>
                </a:r>
                <a14:m>
                  <m:oMath xmlns:m="http://schemas.openxmlformats.org/officeDocument/2006/math">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𝑃</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3</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r>
                  <a:rPr kumimoji="0" lang="vi-VN"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smtClean="0">
                    <a:ln>
                      <a:noFill/>
                    </a:ln>
                    <a:solidFill>
                      <a:prstClr val="black"/>
                    </a:solidFill>
                    <a:effectLst/>
                    <a:uLnTx/>
                    <a:uFillTx/>
                    <a:latin typeface="UTM Centur"/>
                    <a:ea typeface="+mn-ea"/>
                    <a:cs typeface="+mn-cs"/>
                  </a:rPr>
                  <a:t> </a:t>
                </a:r>
                <a:r>
                  <a:rPr kumimoji="0" lang="vi-VN" sz="3200" b="1" i="0" u="none" strike="noStrike" kern="1200" cap="none" spc="0" normalizeH="0" baseline="0" noProof="0" dirty="0" smtClean="0">
                    <a:ln>
                      <a:noFill/>
                    </a:ln>
                    <a:solidFill>
                      <a:prstClr val="black"/>
                    </a:solidFill>
                    <a:effectLst/>
                    <a:uLnTx/>
                    <a:uFillTx/>
                    <a:latin typeface="UTM Centur"/>
                    <a:ea typeface="+mn-ea"/>
                    <a:cs typeface="+mn-cs"/>
                  </a:rPr>
                  <a:t>B</a:t>
                </a:r>
                <a:r>
                  <a:rPr kumimoji="0" lang="vi-VN" sz="3200" b="1" i="0" u="none" strike="noStrike" kern="1200" cap="none" spc="0" normalizeH="0" baseline="0" noProof="0" dirty="0">
                    <a:ln>
                      <a:noFill/>
                    </a:ln>
                    <a:solidFill>
                      <a:prstClr val="black"/>
                    </a:solidFill>
                    <a:effectLst/>
                    <a:uLnTx/>
                    <a:uFillTx/>
                    <a:latin typeface="UTM Centur"/>
                    <a:ea typeface="+mn-ea"/>
                    <a:cs typeface="+mn-cs"/>
                  </a:rPr>
                  <a:t>. </a:t>
                </a:r>
                <a14:m>
                  <m:oMath xmlns:m="http://schemas.openxmlformats.org/officeDocument/2006/math">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𝑃</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2017</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r>
                  <a:rPr kumimoji="0" lang="vi-VN" sz="3200" b="0" i="0" u="none" strike="noStrike" kern="1200" cap="none" spc="0" normalizeH="0" baseline="0" noProof="0" dirty="0">
                    <a:ln>
                      <a:noFill/>
                    </a:ln>
                    <a:solidFill>
                      <a:prstClr val="black"/>
                    </a:solidFill>
                    <a:effectLst/>
                    <a:uLnTx/>
                    <a:uFillTx/>
                    <a:latin typeface="UTM Centur"/>
                    <a:ea typeface="+mn-ea"/>
                    <a:cs typeface="+mn-cs"/>
                  </a:rPr>
                  <a:t> 	</a:t>
                </a:r>
                <a:r>
                  <a:rPr kumimoji="0" lang="vi-VN" sz="3200" b="1" i="0" u="none" strike="noStrike" kern="1200" cap="none" spc="0" normalizeH="0" baseline="0" noProof="0" dirty="0">
                    <a:ln>
                      <a:noFill/>
                    </a:ln>
                    <a:solidFill>
                      <a:prstClr val="black"/>
                    </a:solidFill>
                    <a:effectLst/>
                    <a:uLnTx/>
                    <a:uFillTx/>
                    <a:latin typeface="UTM Centur"/>
                    <a:ea typeface="+mn-ea"/>
                    <a:cs typeface="+mn-cs"/>
                  </a:rPr>
                  <a:t>C. </a:t>
                </a:r>
                <a14:m>
                  <m:oMath xmlns:m="http://schemas.openxmlformats.org/officeDocument/2006/math">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𝑃</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2021</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r>
                  <a:rPr kumimoji="0" lang="vi-VN" sz="3200" b="0" i="0" u="none" strike="noStrike" kern="1200" cap="none" spc="0" normalizeH="0" baseline="0" noProof="0" dirty="0">
                    <a:ln>
                      <a:noFill/>
                    </a:ln>
                    <a:solidFill>
                      <a:prstClr val="black"/>
                    </a:solidFill>
                    <a:effectLst/>
                    <a:uLnTx/>
                    <a:uFillTx/>
                    <a:latin typeface="UTM Centur"/>
                    <a:ea typeface="+mn-ea"/>
                    <a:cs typeface="+mn-cs"/>
                  </a:rPr>
                  <a:t> 	</a:t>
                </a:r>
                <a:r>
                  <a:rPr kumimoji="0" lang="vi-VN" sz="3200" b="1" i="0" u="none" strike="noStrike" kern="1200" cap="none" spc="0" normalizeH="0" baseline="0" noProof="0" dirty="0">
                    <a:ln>
                      <a:noFill/>
                    </a:ln>
                    <a:solidFill>
                      <a:prstClr val="black"/>
                    </a:solidFill>
                    <a:effectLst/>
                    <a:uLnTx/>
                    <a:uFillTx/>
                    <a:latin typeface="UTM Centur"/>
                    <a:ea typeface="+mn-ea"/>
                    <a:cs typeface="+mn-cs"/>
                  </a:rPr>
                  <a:t>D. </a:t>
                </a:r>
                <a14:m>
                  <m:oMath xmlns:m="http://schemas.openxmlformats.org/officeDocument/2006/math">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𝑃</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2023</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endParaRPr kumimoji="0" lang="en-US" sz="3200" b="0" i="0" u="none" strike="noStrike" kern="1200" cap="none" spc="0" normalizeH="0" baseline="0" noProof="0" dirty="0">
                  <a:ln>
                    <a:noFill/>
                  </a:ln>
                  <a:solidFill>
                    <a:prstClr val="black"/>
                  </a:solidFill>
                  <a:effectLst/>
                  <a:uLnTx/>
                  <a:uFillTx/>
                  <a:latin typeface="UTM Centu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p>
            </p:txBody>
          </p:sp>
        </mc:Choice>
        <mc:Fallback xmlns="">
          <p:sp>
            <p:nvSpPr>
              <p:cNvPr id="6" name="Rectangle 5"/>
              <p:cNvSpPr>
                <a:spLocks noRot="1" noChangeAspect="1" noMove="1" noResize="1" noEditPoints="1" noAdjustHandles="1" noChangeArrowheads="1" noChangeShapeType="1" noTextEdit="1"/>
              </p:cNvSpPr>
              <p:nvPr/>
            </p:nvSpPr>
            <p:spPr>
              <a:xfrm>
                <a:off x="423082" y="844083"/>
                <a:ext cx="11505062" cy="2073260"/>
              </a:xfrm>
              <a:prstGeom prst="rect">
                <a:avLst/>
              </a:prstGeom>
              <a:blipFill rotWithShape="0">
                <a:blip r:embed="rId2"/>
                <a:stretch>
                  <a:fillRect l="-1324" t="-3812" r="-212"/>
                </a:stretch>
              </a:blipFill>
            </p:spPr>
            <p:txBody>
              <a:bodyPr/>
              <a:lstStyle/>
              <a:p>
                <a:r>
                  <a:rPr lang="en-US">
                    <a:noFill/>
                  </a:rPr>
                  <a:t> </a:t>
                </a:r>
              </a:p>
            </p:txBody>
          </p:sp>
        </mc:Fallback>
      </mc:AlternateContent>
      <p:sp>
        <p:nvSpPr>
          <p:cNvPr id="7" name="TextBox 6"/>
          <p:cNvSpPr txBox="1"/>
          <p:nvPr/>
        </p:nvSpPr>
        <p:spPr>
          <a:xfrm>
            <a:off x="286603" y="146161"/>
            <a:ext cx="713777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FF0000"/>
                </a:solidFill>
                <a:effectLst/>
                <a:uLnTx/>
                <a:uFillTx/>
                <a:latin typeface="UTM Centur"/>
                <a:ea typeface="+mn-ea"/>
                <a:cs typeface="+mn-cs"/>
              </a:rPr>
              <a:t>Bài</a:t>
            </a:r>
            <a:r>
              <a:rPr kumimoji="0" lang="en-US" sz="3200" b="1" i="0" u="none" strike="noStrike" kern="1200" cap="none" spc="0" normalizeH="0" baseline="0" noProof="0" dirty="0" smtClean="0">
                <a:ln>
                  <a:noFill/>
                </a:ln>
                <a:solidFill>
                  <a:srgbClr val="FF0000"/>
                </a:solidFill>
                <a:effectLst/>
                <a:uLnTx/>
                <a:uFillTx/>
                <a:latin typeface="UTM Centur"/>
                <a:ea typeface="+mn-ea"/>
                <a:cs typeface="+mn-cs"/>
              </a:rPr>
              <a:t> </a:t>
            </a:r>
            <a:r>
              <a:rPr kumimoji="0" lang="en-US" sz="3200" b="1" i="0" u="none" strike="noStrike" kern="1200" cap="none" spc="0" normalizeH="0" baseline="0" noProof="0" dirty="0" err="1" smtClean="0">
                <a:ln>
                  <a:noFill/>
                </a:ln>
                <a:solidFill>
                  <a:srgbClr val="FF0000"/>
                </a:solidFill>
                <a:effectLst/>
                <a:uLnTx/>
                <a:uFillTx/>
                <a:latin typeface="UTM Centur"/>
                <a:ea typeface="+mn-ea"/>
                <a:cs typeface="+mn-cs"/>
              </a:rPr>
              <a:t>tập</a:t>
            </a:r>
            <a:r>
              <a:rPr kumimoji="0" lang="en-US" sz="3200" b="1" i="0" u="none" strike="noStrike" kern="1200" cap="none" spc="0" normalizeH="0" baseline="0" noProof="0" dirty="0" smtClean="0">
                <a:ln>
                  <a:noFill/>
                </a:ln>
                <a:solidFill>
                  <a:srgbClr val="FF0000"/>
                </a:solidFill>
                <a:effectLst/>
                <a:uLnTx/>
                <a:uFillTx/>
                <a:latin typeface="UTM Centur"/>
                <a:ea typeface="+mn-ea"/>
                <a:cs typeface="+mn-cs"/>
              </a:rPr>
              <a:t> </a:t>
            </a:r>
            <a:r>
              <a:rPr kumimoji="0" lang="en-US" sz="3200" b="1" i="0" u="none" strike="noStrike" kern="1200" cap="none" spc="0" normalizeH="0" baseline="0" noProof="0" dirty="0" err="1" smtClean="0">
                <a:ln>
                  <a:noFill/>
                </a:ln>
                <a:solidFill>
                  <a:srgbClr val="FF0000"/>
                </a:solidFill>
                <a:effectLst/>
                <a:uLnTx/>
                <a:uFillTx/>
                <a:latin typeface="UTM Centur"/>
                <a:ea typeface="+mn-ea"/>
                <a:cs typeface="+mn-cs"/>
              </a:rPr>
              <a:t>tự</a:t>
            </a:r>
            <a:r>
              <a:rPr kumimoji="0" lang="en-US" sz="3200" b="1" i="0" u="none" strike="noStrike" kern="1200" cap="none" spc="0" normalizeH="0" baseline="0" noProof="0" dirty="0" smtClean="0">
                <a:ln>
                  <a:noFill/>
                </a:ln>
                <a:solidFill>
                  <a:srgbClr val="FF0000"/>
                </a:solidFill>
                <a:effectLst/>
                <a:uLnTx/>
                <a:uFillTx/>
                <a:latin typeface="UTM Centur"/>
                <a:ea typeface="+mn-ea"/>
                <a:cs typeface="+mn-cs"/>
              </a:rPr>
              <a:t> </a:t>
            </a:r>
            <a:r>
              <a:rPr kumimoji="0" lang="en-US" sz="3200" b="1" i="0" u="none" strike="noStrike" kern="1200" cap="none" spc="0" normalizeH="0" baseline="0" noProof="0" dirty="0" err="1" smtClean="0">
                <a:ln>
                  <a:noFill/>
                </a:ln>
                <a:solidFill>
                  <a:srgbClr val="FF0000"/>
                </a:solidFill>
                <a:effectLst/>
                <a:uLnTx/>
                <a:uFillTx/>
                <a:latin typeface="UTM Centur"/>
                <a:ea typeface="+mn-ea"/>
                <a:cs typeface="+mn-cs"/>
              </a:rPr>
              <a:t>luyện</a:t>
            </a:r>
            <a:endParaRPr kumimoji="0" lang="en-US" sz="3200" b="1" i="0" u="none" strike="noStrike" kern="1200" cap="none" spc="0" normalizeH="0" baseline="0" noProof="0" dirty="0">
              <a:ln>
                <a:noFill/>
              </a:ln>
              <a:solidFill>
                <a:srgbClr val="FF0000"/>
              </a:solidFill>
              <a:effectLst/>
              <a:uLnTx/>
              <a:uFillTx/>
              <a:latin typeface="UTM Centur"/>
              <a:ea typeface="+mn-ea"/>
              <a:cs typeface="+mn-cs"/>
            </a:endParaRPr>
          </a:p>
        </p:txBody>
      </p:sp>
      <p:sp>
        <p:nvSpPr>
          <p:cNvPr id="9" name="Rectangle 8"/>
          <p:cNvSpPr/>
          <p:nvPr/>
        </p:nvSpPr>
        <p:spPr>
          <a:xfrm>
            <a:off x="5152472" y="2553403"/>
            <a:ext cx="1887055"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chemeClr val="accent5">
                    <a:lumMod val="75000"/>
                  </a:schemeClr>
                </a:solidFill>
                <a:effectLst/>
                <a:uLnTx/>
                <a:uFillTx/>
                <a:latin typeface="UTM Centur"/>
                <a:ea typeface="Times New Roman" panose="02020603050405020304" pitchFamily="18" charset="0"/>
                <a:cs typeface="Times New Roman" panose="02020603050405020304" pitchFamily="18" charset="0"/>
              </a:rPr>
              <a:t>Lời</a:t>
            </a:r>
            <a:r>
              <a:rPr kumimoji="0" lang="en-US" sz="3200" b="1" i="0" u="none" strike="noStrike" kern="1200" cap="none" spc="0" normalizeH="0" baseline="0" noProof="0" dirty="0">
                <a:ln>
                  <a:noFill/>
                </a:ln>
                <a:solidFill>
                  <a:schemeClr val="accent5">
                    <a:lumMod val="75000"/>
                  </a:schemeClr>
                </a:solidFill>
                <a:effectLst/>
                <a:uLnTx/>
                <a:uFillTx/>
                <a:latin typeface="UTM Centur"/>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chemeClr val="accent5">
                    <a:lumMod val="75000"/>
                  </a:schemeClr>
                </a:solidFill>
                <a:effectLst/>
                <a:uLnTx/>
                <a:uFillTx/>
                <a:latin typeface="UTM Centur"/>
                <a:ea typeface="Times New Roman" panose="02020603050405020304" pitchFamily="18" charset="0"/>
                <a:cs typeface="Times New Roman" panose="02020603050405020304" pitchFamily="18" charset="0"/>
              </a:rPr>
              <a:t>giải</a:t>
            </a:r>
            <a:r>
              <a:rPr kumimoji="0" lang="en-US" sz="3200" b="1" i="0" u="none" strike="noStrike" kern="1200" cap="none" spc="0" normalizeH="0" baseline="0" noProof="0" dirty="0">
                <a:ln>
                  <a:noFill/>
                </a:ln>
                <a:solidFill>
                  <a:schemeClr val="accent5">
                    <a:lumMod val="75000"/>
                  </a:schemeClr>
                </a:solidFill>
                <a:effectLst/>
                <a:uLnTx/>
                <a:uFillTx/>
                <a:latin typeface="UTM Centur"/>
                <a:ea typeface="Times New Roman" panose="02020603050405020304" pitchFamily="18" charset="0"/>
                <a:cs typeface="Times New Roman" panose="02020603050405020304" pitchFamily="18" charset="0"/>
              </a:rPr>
              <a:t>. </a:t>
            </a:r>
            <a:endParaRPr kumimoji="0" lang="en-US" sz="3200" b="0" i="0" u="none" strike="noStrike" kern="1200" cap="none" spc="0" normalizeH="0" baseline="0" noProof="0" dirty="0">
              <a:ln>
                <a:noFill/>
              </a:ln>
              <a:solidFill>
                <a:schemeClr val="accent5">
                  <a:lumMod val="75000"/>
                </a:schemeClr>
              </a:solidFill>
              <a:effectLst/>
              <a:uLnTx/>
              <a:uFillTx/>
              <a:latin typeface="Calibri" panose="020F0502020204030204"/>
            </a:endParaRPr>
          </a:p>
        </p:txBody>
      </p:sp>
      <p:sp>
        <p:nvSpPr>
          <p:cNvPr id="4" name="Rectangle 3"/>
          <p:cNvSpPr/>
          <p:nvPr/>
        </p:nvSpPr>
        <p:spPr>
          <a:xfrm>
            <a:off x="733605" y="2710348"/>
            <a:ext cx="1755609"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UTM Centur"/>
                <a:ea typeface="Times New Roman" panose="02020603050405020304" pitchFamily="18" charset="0"/>
                <a:cs typeface="Times New Roman" panose="02020603050405020304" pitchFamily="18" charset="0"/>
              </a:rPr>
              <a:t>Chọn </a:t>
            </a:r>
            <a:r>
              <a:rPr kumimoji="0" lang="en-US" sz="3200" b="1" i="0" u="none" strike="noStrike" kern="1200" cap="none" spc="0" normalizeH="0" baseline="0" noProof="0" dirty="0" smtClean="0">
                <a:ln>
                  <a:noFill/>
                </a:ln>
                <a:solidFill>
                  <a:srgbClr val="FF0000"/>
                </a:solidFill>
                <a:effectLst/>
                <a:uLnTx/>
                <a:uFillTx/>
                <a:latin typeface="UTM Centur"/>
                <a:ea typeface="Times New Roman" panose="02020603050405020304" pitchFamily="18" charset="0"/>
                <a:cs typeface="Times New Roman" panose="02020603050405020304" pitchFamily="18" charset="0"/>
              </a:rPr>
              <a:t>B</a:t>
            </a:r>
            <a:r>
              <a:rPr kumimoji="0" lang="vi-VN" sz="3200" b="1" i="0" u="none" strike="noStrike" kern="1200" cap="none" spc="0" normalizeH="0" baseline="0" noProof="0" dirty="0" smtClean="0">
                <a:ln>
                  <a:noFill/>
                </a:ln>
                <a:solidFill>
                  <a:srgbClr val="FF0000"/>
                </a:solidFill>
                <a:effectLst/>
                <a:uLnTx/>
                <a:uFillTx/>
                <a:latin typeface="UTM Centur"/>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srgbClr val="FF0000"/>
              </a:solidFill>
              <a:effectLst/>
              <a:uLnTx/>
              <a:uFillTx/>
              <a:latin typeface="Calibri" panose="020F0502020204030204"/>
            </a:endParaRPr>
          </a:p>
        </p:txBody>
      </p:sp>
      <mc:AlternateContent xmlns:mc="http://schemas.openxmlformats.org/markup-compatibility/2006" xmlns:a14="http://schemas.microsoft.com/office/drawing/2010/main">
        <mc:Choice Requires="a14">
          <p:sp>
            <p:nvSpPr>
              <p:cNvPr id="5" name="Rectangle 4"/>
              <p:cNvSpPr/>
              <p:nvPr/>
            </p:nvSpPr>
            <p:spPr>
              <a:xfrm>
                <a:off x="286603" y="3277872"/>
                <a:ext cx="11764369" cy="11882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imes New Roman" panose="02020603050405020304" pitchFamily="18" charset="0"/>
                  </a:rPr>
                  <a:t>Đạo</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imes New Roman" panose="02020603050405020304" pitchFamily="18" charset="0"/>
                  </a:rPr>
                  <a:t>hàm</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14:m>
                  <m:oMath xmlns:m="http://schemas.openxmlformats.org/officeDocument/2006/math">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e>
                      <m:sup>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up>
                    </m:sSup>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3</m:t>
                    </m:r>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sup>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sup>
                    </m:sSup>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6</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9</m:t>
                    </m:r>
                    <m:groupChr>
                      <m:groupChrPr>
                        <m:chr m:val="→"/>
                        <m:vertJc m:val="bot"/>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groupChrPr>
                      <m:e>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e>
                    </m:groupChr>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e>
                      <m:sup>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up>
                    </m:sSup>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eqArr>
                          <m:eqArr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eqArrPr>
                          <m:e>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4</m:t>
                                </m:r>
                              </m:e>
                            </m:d>
                          </m:e>
                          <m:e>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3</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4</m:t>
                                </m:r>
                              </m:e>
                            </m:d>
                          </m:e>
                        </m:eqArr>
                      </m:e>
                    </m:d>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oMath>
                </a14:m>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5" name="Rectangle 4"/>
              <p:cNvSpPr>
                <a:spLocks noRot="1" noChangeAspect="1" noMove="1" noResize="1" noEditPoints="1" noAdjustHandles="1" noChangeArrowheads="1" noChangeShapeType="1" noTextEdit="1"/>
              </p:cNvSpPr>
              <p:nvPr/>
            </p:nvSpPr>
            <p:spPr>
              <a:xfrm>
                <a:off x="286603" y="3277872"/>
                <a:ext cx="11764369" cy="1188210"/>
              </a:xfrm>
              <a:prstGeom prst="rect">
                <a:avLst/>
              </a:prstGeom>
              <a:blipFill rotWithShape="0">
                <a:blip r:embed="rId3"/>
                <a:stretch>
                  <a:fillRect l="-12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86603" y="4332453"/>
                <a:ext cx="11484298" cy="191578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Ta có </a:t>
                </a:r>
                <a14:m>
                  <m:oMath xmlns:m="http://schemas.openxmlformats.org/officeDocument/2006/math">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eqArr>
                          <m:eqArr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eqArr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28</m:t>
                            </m:r>
                          </m:e>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3</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e>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4</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8</m:t>
                            </m:r>
                          </m:e>
                        </m:eqArr>
                      </m:e>
                    </m:d>
                    <m:groupChr>
                      <m:groupChrPr>
                        <m:chr m:val="→"/>
                        <m:vertJc m:val="bot"/>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groupChr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  </m:t>
                        </m:r>
                      </m:e>
                    </m:groupChr>
                    <m:limLow>
                      <m:limLow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limLow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𝑚𝑖𝑛</m:t>
                        </m:r>
                      </m:e>
                      <m:lim>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4</m:t>
                            </m:r>
                          </m:e>
                        </m:d>
                      </m:lim>
                    </m:limLow>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oMath>
                </a14:m>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r>
                  <a:rPr kumimoji="0" lang="vi-VN"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khi </a:t>
                </a:r>
                <a14:m>
                  <m:oMath xmlns:m="http://schemas.openxmlformats.org/officeDocument/2006/math">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3</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Sub>
                      <m:sSub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sub>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m:t>
                        </m:r>
                      </m:sub>
                    </m:sSub>
                    <m:groupChr>
                      <m:groupChrPr>
                        <m:chr m:val="→"/>
                        <m:vertJc m:val="bot"/>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groupChrPr>
                      <m:e>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e>
                    </m:groupCh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𝑃</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2023</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oMath>
                </a14:m>
                <a:r>
                  <a:rPr kumimoji="0" lang="vi-VN"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8" name="Rectangle 7"/>
              <p:cNvSpPr>
                <a:spLocks noRot="1" noChangeAspect="1" noMove="1" noResize="1" noEditPoints="1" noAdjustHandles="1" noChangeArrowheads="1" noChangeShapeType="1" noTextEdit="1"/>
              </p:cNvSpPr>
              <p:nvPr/>
            </p:nvSpPr>
            <p:spPr>
              <a:xfrm>
                <a:off x="286603" y="4332453"/>
                <a:ext cx="11484298" cy="1915781"/>
              </a:xfrm>
              <a:prstGeom prst="rect">
                <a:avLst/>
              </a:prstGeom>
              <a:blipFill rotWithShape="0">
                <a:blip r:embed="rId4"/>
                <a:stretch>
                  <a:fillRect l="-1327"/>
                </a:stretch>
              </a:blipFill>
            </p:spPr>
            <p:txBody>
              <a:bodyPr/>
              <a:lstStyle/>
              <a:p>
                <a:r>
                  <a:rPr lang="en-US">
                    <a:noFill/>
                  </a:rPr>
                  <a:t> </a:t>
                </a:r>
              </a:p>
            </p:txBody>
          </p:sp>
        </mc:Fallback>
      </mc:AlternateContent>
    </p:spTree>
    <p:extLst>
      <p:ext uri="{BB962C8B-B14F-4D97-AF65-F5344CB8AC3E}">
        <p14:creationId xmlns:p14="http://schemas.microsoft.com/office/powerpoint/2010/main" val="99618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4" grpId="0"/>
      <p:bldP spid="5"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5"/>
              <p:cNvSpPr/>
              <p:nvPr/>
            </p:nvSpPr>
            <p:spPr>
              <a:xfrm>
                <a:off x="286603" y="884889"/>
                <a:ext cx="11505062" cy="523438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FF0000"/>
                    </a:solidFill>
                    <a:effectLst/>
                    <a:uLnTx/>
                    <a:uFillTx/>
                    <a:latin typeface="UTM Centur"/>
                    <a:ea typeface="Times New Roman" panose="02020603050405020304" pitchFamily="18" charset="0"/>
                    <a:cs typeface="+mn-cs"/>
                  </a:rPr>
                  <a:t>Câu</a:t>
                </a:r>
                <a:r>
                  <a:rPr kumimoji="0" lang="en-US" sz="3200" b="1" i="0" u="none" strike="noStrike" kern="1200" cap="none" spc="0" normalizeH="0" baseline="0" noProof="0" dirty="0" smtClean="0">
                    <a:ln>
                      <a:noFill/>
                    </a:ln>
                    <a:solidFill>
                      <a:srgbClr val="FF0000"/>
                    </a:solidFill>
                    <a:effectLst/>
                    <a:uLnTx/>
                    <a:uFillTx/>
                    <a:latin typeface="UTM Centur"/>
                    <a:ea typeface="Times New Roman" panose="02020603050405020304" pitchFamily="18" charset="0"/>
                    <a:cs typeface="+mn-cs"/>
                  </a:rPr>
                  <a:t> 5:</a:t>
                </a:r>
                <a:r>
                  <a:rPr kumimoji="0" lang="en-US" sz="3200" b="1" i="0" u="none" strike="noStrike" kern="1200" cap="none" spc="0" normalizeH="0" baseline="0" noProof="0" dirty="0" smtClean="0">
                    <a:ln>
                      <a:noFill/>
                    </a:ln>
                    <a:solidFill>
                      <a:prstClr val="black"/>
                    </a:solidFill>
                    <a:effectLst/>
                    <a:uLnTx/>
                    <a:uFillTx/>
                    <a:latin typeface="UTM Centur"/>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Xét</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hàm</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𝑓</m:t>
                    </m:r>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4</m:t>
                        </m:r>
                      </m:num>
                      <m:den>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3</m:t>
                        </m:r>
                      </m:den>
                    </m:f>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3</m:t>
                        </m:r>
                      </m:sup>
                    </m:s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−3</m:t>
                    </m:r>
                  </m:oMath>
                </a14:m>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trên</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14:m>
                  <m:oMath xmlns:m="http://schemas.openxmlformats.org/officeDocument/2006/math">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−1;1</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Mệnh</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đề</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nào</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sau</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đây</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đúng</a:t>
                </a:r>
                <a:r>
                  <a:rPr kumimoji="0" lang="en-US" sz="3200" b="0" i="0" u="none" strike="noStrike" kern="1200" cap="none" spc="0" normalizeH="0" baseline="0" noProof="0" dirty="0">
                    <a:ln>
                      <a:noFill/>
                    </a:ln>
                    <a:solidFill>
                      <a:prstClr val="black"/>
                    </a:solidFill>
                    <a:effectLst/>
                    <a:uLnTx/>
                    <a:uFillTx/>
                    <a:latin typeface="UTM Centur"/>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UTM Centur"/>
                    <a:ea typeface="+mn-ea"/>
                    <a:cs typeface="+mn-cs"/>
                  </a:rPr>
                  <a:t>	A.</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Hàm</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số</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có</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giá</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trị</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nhỏ</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nhất</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tại</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oMath>
                </a14:m>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và</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giá</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trị</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lớn</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nhất</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tại</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oMath>
                </a14:m>
                <a:endParaRPr kumimoji="0" lang="en-US" sz="3200" b="0" i="0" u="none" strike="noStrike" kern="1200" cap="none" spc="0" normalizeH="0" baseline="0" noProof="0" dirty="0">
                  <a:ln>
                    <a:noFill/>
                  </a:ln>
                  <a:solidFill>
                    <a:prstClr val="black"/>
                  </a:solidFill>
                  <a:effectLst/>
                  <a:uLnTx/>
                  <a:uFillTx/>
                  <a:latin typeface="UTM Centu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UTM Centur"/>
                    <a:ea typeface="+mn-ea"/>
                    <a:cs typeface="+mn-cs"/>
                  </a:rPr>
                  <a:t>	B.</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Hàm</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số</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có</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giá</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trị</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nhỏ</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nhất</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tại</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oMath>
                </a14:m>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và</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giá</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trị</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lớn</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nhất</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tại</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oMath>
                </a14:m>
                <a:endParaRPr kumimoji="0" lang="en-US" sz="3200" b="0" i="0" u="none" strike="noStrike" kern="1200" cap="none" spc="0" normalizeH="0" baseline="0" noProof="0" dirty="0">
                  <a:ln>
                    <a:noFill/>
                  </a:ln>
                  <a:solidFill>
                    <a:prstClr val="black"/>
                  </a:solidFill>
                  <a:effectLst/>
                  <a:uLnTx/>
                  <a:uFillTx/>
                  <a:latin typeface="UTM Centu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UTM Centur"/>
                    <a:ea typeface="+mn-ea"/>
                    <a:cs typeface="+mn-cs"/>
                  </a:rPr>
                  <a:t>	C.</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Hàm</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số</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có</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giá</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trị</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nhỏ</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nhất</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tại</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oMath>
                </a14:m>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nhưng</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không</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có</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giá</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trị</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lớn</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nhất</a:t>
                </a:r>
                <a:r>
                  <a:rPr kumimoji="0" lang="en-US" sz="3200" b="0" i="0" u="none" strike="noStrike" kern="1200" cap="none" spc="0" normalizeH="0" baseline="0" noProof="0" dirty="0">
                    <a:ln>
                      <a:noFill/>
                    </a:ln>
                    <a:solidFill>
                      <a:prstClr val="black"/>
                    </a:solidFill>
                    <a:effectLst/>
                    <a:uLnTx/>
                    <a:uFillTx/>
                    <a:latin typeface="UTM Centur"/>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UTM Centur"/>
                    <a:ea typeface="+mn-ea"/>
                    <a:cs typeface="+mn-cs"/>
                  </a:rPr>
                  <a:t>	D.</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Hàm</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số</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không</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có</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giá</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trị</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nhỏ</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nhất</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nhưng</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có</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giá</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trị</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lớn</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nhất</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tại</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oMath>
                </a14:m>
                <a:endParaRPr kumimoji="0" lang="en-US" sz="3200" b="0" i="0" u="none" strike="noStrike" kern="1200" cap="none" spc="0" normalizeH="0" baseline="0" noProof="0" dirty="0">
                  <a:ln>
                    <a:noFill/>
                  </a:ln>
                  <a:solidFill>
                    <a:prstClr val="black"/>
                  </a:solidFill>
                  <a:effectLst/>
                  <a:uLnTx/>
                  <a:uFillTx/>
                  <a:latin typeface="UTM Centur"/>
                  <a:ea typeface="+mn-ea"/>
                  <a:cs typeface="+mn-cs"/>
                </a:endParaRPr>
              </a:p>
            </p:txBody>
          </p:sp>
        </mc:Choice>
        <mc:Fallback xmlns="">
          <p:sp>
            <p:nvSpPr>
              <p:cNvPr id="6" name="Rectangle 5"/>
              <p:cNvSpPr>
                <a:spLocks noRot="1" noChangeAspect="1" noMove="1" noResize="1" noEditPoints="1" noAdjustHandles="1" noChangeArrowheads="1" noChangeShapeType="1" noTextEdit="1"/>
              </p:cNvSpPr>
              <p:nvPr/>
            </p:nvSpPr>
            <p:spPr>
              <a:xfrm>
                <a:off x="286603" y="884889"/>
                <a:ext cx="11505062" cy="5234382"/>
              </a:xfrm>
              <a:prstGeom prst="rect">
                <a:avLst/>
              </a:prstGeom>
              <a:blipFill rotWithShape="0">
                <a:blip r:embed="rId2"/>
                <a:stretch>
                  <a:fillRect l="-1325" r="-795" b="-2561"/>
                </a:stretch>
              </a:blipFill>
            </p:spPr>
            <p:txBody>
              <a:bodyPr/>
              <a:lstStyle/>
              <a:p>
                <a:r>
                  <a:rPr lang="en-US">
                    <a:noFill/>
                  </a:rPr>
                  <a:t> </a:t>
                </a:r>
              </a:p>
            </p:txBody>
          </p:sp>
        </mc:Fallback>
      </mc:AlternateContent>
      <p:sp>
        <p:nvSpPr>
          <p:cNvPr id="7" name="TextBox 6"/>
          <p:cNvSpPr txBox="1"/>
          <p:nvPr/>
        </p:nvSpPr>
        <p:spPr>
          <a:xfrm>
            <a:off x="286603" y="146161"/>
            <a:ext cx="713777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FF0000"/>
                </a:solidFill>
                <a:effectLst/>
                <a:uLnTx/>
                <a:uFillTx/>
                <a:latin typeface="UTM Centur"/>
                <a:ea typeface="+mn-ea"/>
                <a:cs typeface="+mn-cs"/>
              </a:rPr>
              <a:t>Bài</a:t>
            </a:r>
            <a:r>
              <a:rPr kumimoji="0" lang="en-US" sz="3200" b="1" i="0" u="none" strike="noStrike" kern="1200" cap="none" spc="0" normalizeH="0" baseline="0" noProof="0" dirty="0" smtClean="0">
                <a:ln>
                  <a:noFill/>
                </a:ln>
                <a:solidFill>
                  <a:srgbClr val="FF0000"/>
                </a:solidFill>
                <a:effectLst/>
                <a:uLnTx/>
                <a:uFillTx/>
                <a:latin typeface="UTM Centur"/>
                <a:ea typeface="+mn-ea"/>
                <a:cs typeface="+mn-cs"/>
              </a:rPr>
              <a:t> </a:t>
            </a:r>
            <a:r>
              <a:rPr kumimoji="0" lang="en-US" sz="3200" b="1" i="0" u="none" strike="noStrike" kern="1200" cap="none" spc="0" normalizeH="0" baseline="0" noProof="0" dirty="0" err="1" smtClean="0">
                <a:ln>
                  <a:noFill/>
                </a:ln>
                <a:solidFill>
                  <a:srgbClr val="FF0000"/>
                </a:solidFill>
                <a:effectLst/>
                <a:uLnTx/>
                <a:uFillTx/>
                <a:latin typeface="UTM Centur"/>
                <a:ea typeface="+mn-ea"/>
                <a:cs typeface="+mn-cs"/>
              </a:rPr>
              <a:t>tập</a:t>
            </a:r>
            <a:r>
              <a:rPr kumimoji="0" lang="en-US" sz="3200" b="1" i="0" u="none" strike="noStrike" kern="1200" cap="none" spc="0" normalizeH="0" baseline="0" noProof="0" dirty="0" smtClean="0">
                <a:ln>
                  <a:noFill/>
                </a:ln>
                <a:solidFill>
                  <a:srgbClr val="FF0000"/>
                </a:solidFill>
                <a:effectLst/>
                <a:uLnTx/>
                <a:uFillTx/>
                <a:latin typeface="UTM Centur"/>
                <a:ea typeface="+mn-ea"/>
                <a:cs typeface="+mn-cs"/>
              </a:rPr>
              <a:t> </a:t>
            </a:r>
            <a:r>
              <a:rPr kumimoji="0" lang="en-US" sz="3200" b="1" i="0" u="none" strike="noStrike" kern="1200" cap="none" spc="0" normalizeH="0" baseline="0" noProof="0" dirty="0" err="1" smtClean="0">
                <a:ln>
                  <a:noFill/>
                </a:ln>
                <a:solidFill>
                  <a:srgbClr val="FF0000"/>
                </a:solidFill>
                <a:effectLst/>
                <a:uLnTx/>
                <a:uFillTx/>
                <a:latin typeface="UTM Centur"/>
                <a:ea typeface="+mn-ea"/>
                <a:cs typeface="+mn-cs"/>
              </a:rPr>
              <a:t>tự</a:t>
            </a:r>
            <a:r>
              <a:rPr kumimoji="0" lang="en-US" sz="3200" b="1" i="0" u="none" strike="noStrike" kern="1200" cap="none" spc="0" normalizeH="0" baseline="0" noProof="0" dirty="0" smtClean="0">
                <a:ln>
                  <a:noFill/>
                </a:ln>
                <a:solidFill>
                  <a:srgbClr val="FF0000"/>
                </a:solidFill>
                <a:effectLst/>
                <a:uLnTx/>
                <a:uFillTx/>
                <a:latin typeface="UTM Centur"/>
                <a:ea typeface="+mn-ea"/>
                <a:cs typeface="+mn-cs"/>
              </a:rPr>
              <a:t> </a:t>
            </a:r>
            <a:r>
              <a:rPr kumimoji="0" lang="en-US" sz="3200" b="1" i="0" u="none" strike="noStrike" kern="1200" cap="none" spc="0" normalizeH="0" baseline="0" noProof="0" dirty="0" err="1" smtClean="0">
                <a:ln>
                  <a:noFill/>
                </a:ln>
                <a:solidFill>
                  <a:srgbClr val="FF0000"/>
                </a:solidFill>
                <a:effectLst/>
                <a:uLnTx/>
                <a:uFillTx/>
                <a:latin typeface="UTM Centur"/>
                <a:ea typeface="+mn-ea"/>
                <a:cs typeface="+mn-cs"/>
              </a:rPr>
              <a:t>luyện</a:t>
            </a:r>
            <a:endParaRPr kumimoji="0" lang="en-US" sz="3200" b="1" i="0" u="none" strike="noStrike" kern="1200" cap="none" spc="0" normalizeH="0" baseline="0" noProof="0" dirty="0">
              <a:ln>
                <a:noFill/>
              </a:ln>
              <a:solidFill>
                <a:srgbClr val="FF0000"/>
              </a:solidFill>
              <a:effectLst/>
              <a:uLnTx/>
              <a:uFillTx/>
              <a:latin typeface="UTM Centur"/>
              <a:ea typeface="+mn-ea"/>
              <a:cs typeface="+mn-cs"/>
            </a:endParaRPr>
          </a:p>
        </p:txBody>
      </p:sp>
      <p:sp>
        <p:nvSpPr>
          <p:cNvPr id="9" name="Rectangle 8"/>
          <p:cNvSpPr/>
          <p:nvPr/>
        </p:nvSpPr>
        <p:spPr>
          <a:xfrm>
            <a:off x="4485772" y="6273225"/>
            <a:ext cx="1887055"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chemeClr val="accent5">
                    <a:lumMod val="75000"/>
                  </a:schemeClr>
                </a:solidFill>
                <a:effectLst/>
                <a:uLnTx/>
                <a:uFillTx/>
                <a:latin typeface="UTM Centur"/>
                <a:ea typeface="Times New Roman" panose="02020603050405020304" pitchFamily="18" charset="0"/>
                <a:cs typeface="Times New Roman" panose="02020603050405020304" pitchFamily="18" charset="0"/>
              </a:rPr>
              <a:t>Lời</a:t>
            </a:r>
            <a:r>
              <a:rPr kumimoji="0" lang="en-US" sz="3200" b="1" i="0" u="none" strike="noStrike" kern="1200" cap="none" spc="0" normalizeH="0" baseline="0" noProof="0" dirty="0">
                <a:ln>
                  <a:noFill/>
                </a:ln>
                <a:solidFill>
                  <a:schemeClr val="accent5">
                    <a:lumMod val="75000"/>
                  </a:schemeClr>
                </a:solidFill>
                <a:effectLst/>
                <a:uLnTx/>
                <a:uFillTx/>
                <a:latin typeface="UTM Centur"/>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chemeClr val="accent5">
                    <a:lumMod val="75000"/>
                  </a:schemeClr>
                </a:solidFill>
                <a:effectLst/>
                <a:uLnTx/>
                <a:uFillTx/>
                <a:latin typeface="UTM Centur"/>
                <a:ea typeface="Times New Roman" panose="02020603050405020304" pitchFamily="18" charset="0"/>
                <a:cs typeface="Times New Roman" panose="02020603050405020304" pitchFamily="18" charset="0"/>
              </a:rPr>
              <a:t>giải</a:t>
            </a:r>
            <a:r>
              <a:rPr kumimoji="0" lang="en-US" sz="3200" b="1" i="0" u="none" strike="noStrike" kern="1200" cap="none" spc="0" normalizeH="0" baseline="0" noProof="0" dirty="0">
                <a:ln>
                  <a:noFill/>
                </a:ln>
                <a:solidFill>
                  <a:schemeClr val="accent5">
                    <a:lumMod val="75000"/>
                  </a:schemeClr>
                </a:solidFill>
                <a:effectLst/>
                <a:uLnTx/>
                <a:uFillTx/>
                <a:latin typeface="UTM Centur"/>
                <a:ea typeface="Times New Roman" panose="02020603050405020304" pitchFamily="18" charset="0"/>
                <a:cs typeface="Times New Roman" panose="02020603050405020304" pitchFamily="18" charset="0"/>
              </a:rPr>
              <a:t>. </a:t>
            </a:r>
            <a:endParaRPr kumimoji="0" lang="en-US" sz="3200" b="0" i="0" u="none" strike="noStrike" kern="1200" cap="none" spc="0" normalizeH="0" baseline="0" noProof="0" dirty="0">
              <a:ln>
                <a:noFill/>
              </a:ln>
              <a:solidFill>
                <a:schemeClr val="accent5">
                  <a:lumMod val="75000"/>
                </a:schemeClr>
              </a:solidFill>
              <a:effectLst/>
              <a:uLnTx/>
              <a:uFillTx/>
              <a:latin typeface="Calibri" panose="020F0502020204030204"/>
            </a:endParaRPr>
          </a:p>
        </p:txBody>
      </p:sp>
      <p:sp>
        <p:nvSpPr>
          <p:cNvPr id="5" name="Rectangle 4"/>
          <p:cNvSpPr/>
          <p:nvPr/>
        </p:nvSpPr>
        <p:spPr>
          <a:xfrm>
            <a:off x="870185" y="5980837"/>
            <a:ext cx="1755609"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UTM Centur"/>
                <a:ea typeface="Times New Roman" panose="02020603050405020304" pitchFamily="18" charset="0"/>
                <a:cs typeface="Times New Roman" panose="02020603050405020304" pitchFamily="18" charset="0"/>
              </a:rPr>
              <a:t>Chọn </a:t>
            </a:r>
            <a:r>
              <a:rPr kumimoji="0" lang="en-US" sz="3200" b="1" i="0" u="none" strike="noStrike" kern="1200" cap="none" spc="0" normalizeH="0" baseline="0" noProof="0" dirty="0" smtClean="0">
                <a:ln>
                  <a:noFill/>
                </a:ln>
                <a:solidFill>
                  <a:srgbClr val="FF0000"/>
                </a:solidFill>
                <a:effectLst/>
                <a:uLnTx/>
                <a:uFillTx/>
                <a:latin typeface="UTM Centur"/>
                <a:ea typeface="Times New Roman" panose="02020603050405020304" pitchFamily="18" charset="0"/>
                <a:cs typeface="Times New Roman" panose="02020603050405020304" pitchFamily="18" charset="0"/>
              </a:rPr>
              <a:t>B</a:t>
            </a:r>
            <a:r>
              <a:rPr kumimoji="0" lang="vi-VN" sz="3200" b="1" i="0" u="none" strike="noStrike" kern="1200" cap="none" spc="0" normalizeH="0" baseline="0" noProof="0" dirty="0" smtClean="0">
                <a:ln>
                  <a:noFill/>
                </a:ln>
                <a:solidFill>
                  <a:srgbClr val="FF0000"/>
                </a:solidFill>
                <a:effectLst/>
                <a:uLnTx/>
                <a:uFillTx/>
                <a:latin typeface="UTM Centur"/>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srgbClr val="FF0000"/>
              </a:solidFill>
              <a:effectLst/>
              <a:uLnTx/>
              <a:uFillTx/>
              <a:latin typeface="Calibri" panose="020F0502020204030204"/>
            </a:endParaRPr>
          </a:p>
        </p:txBody>
      </p:sp>
    </p:spTree>
    <p:extLst>
      <p:ext uri="{BB962C8B-B14F-4D97-AF65-F5344CB8AC3E}">
        <p14:creationId xmlns:p14="http://schemas.microsoft.com/office/powerpoint/2010/main" val="370091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6603" y="146161"/>
            <a:ext cx="713777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FF0000"/>
                </a:solidFill>
                <a:effectLst/>
                <a:uLnTx/>
                <a:uFillTx/>
                <a:latin typeface="UTM Centur"/>
                <a:ea typeface="+mn-ea"/>
                <a:cs typeface="+mn-cs"/>
              </a:rPr>
              <a:t>Bài</a:t>
            </a:r>
            <a:r>
              <a:rPr kumimoji="0" lang="en-US" sz="3200" b="1" i="0" u="none" strike="noStrike" kern="1200" cap="none" spc="0" normalizeH="0" baseline="0" noProof="0" dirty="0" smtClean="0">
                <a:ln>
                  <a:noFill/>
                </a:ln>
                <a:solidFill>
                  <a:srgbClr val="FF0000"/>
                </a:solidFill>
                <a:effectLst/>
                <a:uLnTx/>
                <a:uFillTx/>
                <a:latin typeface="UTM Centur"/>
                <a:ea typeface="+mn-ea"/>
                <a:cs typeface="+mn-cs"/>
              </a:rPr>
              <a:t> </a:t>
            </a:r>
            <a:r>
              <a:rPr kumimoji="0" lang="en-US" sz="3200" b="1" i="0" u="none" strike="noStrike" kern="1200" cap="none" spc="0" normalizeH="0" baseline="0" noProof="0" dirty="0" err="1" smtClean="0">
                <a:ln>
                  <a:noFill/>
                </a:ln>
                <a:solidFill>
                  <a:srgbClr val="FF0000"/>
                </a:solidFill>
                <a:effectLst/>
                <a:uLnTx/>
                <a:uFillTx/>
                <a:latin typeface="UTM Centur"/>
                <a:ea typeface="+mn-ea"/>
                <a:cs typeface="+mn-cs"/>
              </a:rPr>
              <a:t>tập</a:t>
            </a:r>
            <a:r>
              <a:rPr kumimoji="0" lang="en-US" sz="3200" b="1" i="0" u="none" strike="noStrike" kern="1200" cap="none" spc="0" normalizeH="0" baseline="0" noProof="0" dirty="0" smtClean="0">
                <a:ln>
                  <a:noFill/>
                </a:ln>
                <a:solidFill>
                  <a:srgbClr val="FF0000"/>
                </a:solidFill>
                <a:effectLst/>
                <a:uLnTx/>
                <a:uFillTx/>
                <a:latin typeface="UTM Centur"/>
                <a:ea typeface="+mn-ea"/>
                <a:cs typeface="+mn-cs"/>
              </a:rPr>
              <a:t> </a:t>
            </a:r>
            <a:r>
              <a:rPr kumimoji="0" lang="en-US" sz="3200" b="1" i="0" u="none" strike="noStrike" kern="1200" cap="none" spc="0" normalizeH="0" baseline="0" noProof="0" dirty="0" err="1" smtClean="0">
                <a:ln>
                  <a:noFill/>
                </a:ln>
                <a:solidFill>
                  <a:srgbClr val="FF0000"/>
                </a:solidFill>
                <a:effectLst/>
                <a:uLnTx/>
                <a:uFillTx/>
                <a:latin typeface="UTM Centur"/>
                <a:ea typeface="+mn-ea"/>
                <a:cs typeface="+mn-cs"/>
              </a:rPr>
              <a:t>tự</a:t>
            </a:r>
            <a:r>
              <a:rPr kumimoji="0" lang="en-US" sz="3200" b="1" i="0" u="none" strike="noStrike" kern="1200" cap="none" spc="0" normalizeH="0" baseline="0" noProof="0" dirty="0" smtClean="0">
                <a:ln>
                  <a:noFill/>
                </a:ln>
                <a:solidFill>
                  <a:srgbClr val="FF0000"/>
                </a:solidFill>
                <a:effectLst/>
                <a:uLnTx/>
                <a:uFillTx/>
                <a:latin typeface="UTM Centur"/>
                <a:ea typeface="+mn-ea"/>
                <a:cs typeface="+mn-cs"/>
              </a:rPr>
              <a:t> </a:t>
            </a:r>
            <a:r>
              <a:rPr kumimoji="0" lang="en-US" sz="3200" b="1" i="0" u="none" strike="noStrike" kern="1200" cap="none" spc="0" normalizeH="0" baseline="0" noProof="0" dirty="0" err="1" smtClean="0">
                <a:ln>
                  <a:noFill/>
                </a:ln>
                <a:solidFill>
                  <a:srgbClr val="FF0000"/>
                </a:solidFill>
                <a:effectLst/>
                <a:uLnTx/>
                <a:uFillTx/>
                <a:latin typeface="UTM Centur"/>
                <a:ea typeface="+mn-ea"/>
                <a:cs typeface="+mn-cs"/>
              </a:rPr>
              <a:t>luyện</a:t>
            </a:r>
            <a:endParaRPr kumimoji="0" lang="en-US" sz="3200" b="1" i="0" u="none" strike="noStrike" kern="1200" cap="none" spc="0" normalizeH="0" baseline="0" noProof="0" dirty="0">
              <a:ln>
                <a:noFill/>
              </a:ln>
              <a:solidFill>
                <a:srgbClr val="FF0000"/>
              </a:solidFill>
              <a:effectLst/>
              <a:uLnTx/>
              <a:uFillTx/>
              <a:latin typeface="UTM Centur"/>
              <a:ea typeface="+mn-ea"/>
              <a:cs typeface="+mn-cs"/>
            </a:endParaRPr>
          </a:p>
        </p:txBody>
      </p:sp>
      <p:sp>
        <p:nvSpPr>
          <p:cNvPr id="9" name="Rectangle 8"/>
          <p:cNvSpPr/>
          <p:nvPr/>
        </p:nvSpPr>
        <p:spPr>
          <a:xfrm>
            <a:off x="4472124" y="950598"/>
            <a:ext cx="1887055"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chemeClr val="accent5">
                    <a:lumMod val="75000"/>
                  </a:schemeClr>
                </a:solidFill>
                <a:effectLst/>
                <a:uLnTx/>
                <a:uFillTx/>
                <a:latin typeface="UTM Centur"/>
                <a:ea typeface="Times New Roman" panose="02020603050405020304" pitchFamily="18" charset="0"/>
                <a:cs typeface="Times New Roman" panose="02020603050405020304" pitchFamily="18" charset="0"/>
              </a:rPr>
              <a:t>Lời</a:t>
            </a:r>
            <a:r>
              <a:rPr kumimoji="0" lang="en-US" sz="3200" b="1" i="0" u="none" strike="noStrike" kern="1200" cap="none" spc="0" normalizeH="0" baseline="0" noProof="0" dirty="0">
                <a:ln>
                  <a:noFill/>
                </a:ln>
                <a:solidFill>
                  <a:schemeClr val="accent5">
                    <a:lumMod val="75000"/>
                  </a:schemeClr>
                </a:solidFill>
                <a:effectLst/>
                <a:uLnTx/>
                <a:uFillTx/>
                <a:latin typeface="UTM Centur"/>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chemeClr val="accent5">
                    <a:lumMod val="75000"/>
                  </a:schemeClr>
                </a:solidFill>
                <a:effectLst/>
                <a:uLnTx/>
                <a:uFillTx/>
                <a:latin typeface="UTM Centur"/>
                <a:ea typeface="Times New Roman" panose="02020603050405020304" pitchFamily="18" charset="0"/>
                <a:cs typeface="Times New Roman" panose="02020603050405020304" pitchFamily="18" charset="0"/>
              </a:rPr>
              <a:t>giải</a:t>
            </a:r>
            <a:r>
              <a:rPr kumimoji="0" lang="en-US" sz="3200" b="1" i="0" u="none" strike="noStrike" kern="1200" cap="none" spc="0" normalizeH="0" baseline="0" noProof="0" dirty="0">
                <a:ln>
                  <a:noFill/>
                </a:ln>
                <a:solidFill>
                  <a:schemeClr val="accent5">
                    <a:lumMod val="75000"/>
                  </a:schemeClr>
                </a:solidFill>
                <a:effectLst/>
                <a:uLnTx/>
                <a:uFillTx/>
                <a:latin typeface="UTM Centur"/>
                <a:ea typeface="Times New Roman" panose="02020603050405020304" pitchFamily="18" charset="0"/>
                <a:cs typeface="Times New Roman" panose="02020603050405020304" pitchFamily="18" charset="0"/>
              </a:rPr>
              <a:t>. </a:t>
            </a:r>
            <a:endParaRPr kumimoji="0" lang="en-US" sz="3200" b="0" i="0" u="none" strike="noStrike" kern="1200" cap="none" spc="0" normalizeH="0" baseline="0" noProof="0" dirty="0">
              <a:ln>
                <a:noFill/>
              </a:ln>
              <a:solidFill>
                <a:schemeClr val="accent5">
                  <a:lumMod val="75000"/>
                </a:schemeClr>
              </a:solidFill>
              <a:effectLst/>
              <a:uLnTx/>
              <a:uFillTx/>
              <a:latin typeface="Calibri" panose="020F0502020204030204"/>
            </a:endParaRPr>
          </a:p>
        </p:txBody>
      </p:sp>
      <mc:AlternateContent xmlns:mc="http://schemas.openxmlformats.org/markup-compatibility/2006" xmlns:a14="http://schemas.microsoft.com/office/drawing/2010/main">
        <mc:Choice Requires="a14">
          <p:sp>
            <p:nvSpPr>
              <p:cNvPr id="2" name="Rectangle 1"/>
              <p:cNvSpPr/>
              <p:nvPr/>
            </p:nvSpPr>
            <p:spPr>
              <a:xfrm>
                <a:off x="511517" y="1934149"/>
                <a:ext cx="11008911"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UTM Centur"/>
                    <a:ea typeface="Times New Roman" panose="02020603050405020304" pitchFamily="18" charset="0"/>
                    <a:cs typeface="Tahoma" panose="020B0604030504040204" pitchFamily="34" charset="0"/>
                  </a:rPr>
                  <a:t>Đạo</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ahoma" panose="020B0604030504040204" pitchFamily="34"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ahoma" panose="020B0604030504040204" pitchFamily="34" charset="0"/>
                  </a:rPr>
                  <a:t>hàm</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ahoma" panose="020B0604030504040204" pitchFamily="34" charset="0"/>
                  </a:rPr>
                  <a:t>: </a:t>
                </a:r>
                <a14:m>
                  <m:oMath xmlns:m="http://schemas.openxmlformats.org/officeDocument/2006/math">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sup>
                    </m:sSup>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4</m:t>
                    </m:r>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sup>
                    </m:s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4</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e>
                        </m:d>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sup>
                    </m:s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Cambria Math" panose="020405030504060302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ℝ</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oMath>
                </a14:m>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 name="Rectangle 1"/>
              <p:cNvSpPr>
                <a:spLocks noRot="1" noChangeAspect="1" noMove="1" noResize="1" noEditPoints="1" noAdjustHandles="1" noChangeArrowheads="1" noChangeShapeType="1" noTextEdit="1"/>
              </p:cNvSpPr>
              <p:nvPr/>
            </p:nvSpPr>
            <p:spPr>
              <a:xfrm>
                <a:off x="511517" y="1934149"/>
                <a:ext cx="11008911" cy="584775"/>
              </a:xfrm>
              <a:prstGeom prst="rect">
                <a:avLst/>
              </a:prstGeom>
              <a:blipFill rotWithShape="0">
                <a:blip r:embed="rId2"/>
                <a:stretch>
                  <a:fillRect l="-1440" t="-15625" b="-31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511517" y="2861419"/>
                <a:ext cx="10679647"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ahoma" panose="020B0604030504040204" pitchFamily="34" charset="0"/>
                  </a:rPr>
                  <a:t>Suy</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ahoma" panose="020B0604030504040204" pitchFamily="34"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ahoma" panose="020B0604030504040204" pitchFamily="34" charset="0"/>
                  </a:rPr>
                  <a:t>ra</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ahoma" panose="020B0604030504040204" pitchFamily="34"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ahoma" panose="020B0604030504040204" pitchFamily="34" charset="0"/>
                  </a:rPr>
                  <a:t>hàm</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ahoma" panose="020B0604030504040204" pitchFamily="34"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ahoma" panose="020B0604030504040204" pitchFamily="34" charset="0"/>
                  </a:rPr>
                  <a:t>số</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ahoma" panose="020B0604030504040204" pitchFamily="34" charset="0"/>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ahoma" panose="020B0604030504040204" pitchFamily="34" charset="0"/>
                      </a:rPr>
                      <m:t>𝑓</m:t>
                    </m:r>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Tahoma" panose="020B0604030504040204" pitchFamily="34" charset="0"/>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ahoma" panose="020B0604030504040204" pitchFamily="34" charset="0"/>
                          </a:rPr>
                          <m:t>𝑥</m:t>
                        </m:r>
                      </m:e>
                    </m:d>
                  </m:oMath>
                </a14:m>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ahoma" panose="020B0604030504040204" pitchFamily="34"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ahoma" panose="020B0604030504040204" pitchFamily="34" charset="0"/>
                  </a:rPr>
                  <a:t>nghịch</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ahoma" panose="020B0604030504040204" pitchFamily="34"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ahoma" panose="020B0604030504040204" pitchFamily="34" charset="0"/>
                  </a:rPr>
                  <a:t>biến</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ahoma" panose="020B0604030504040204" pitchFamily="34"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ahoma" panose="020B0604030504040204" pitchFamily="34" charset="0"/>
                  </a:rPr>
                  <a:t>trên</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ahoma" panose="020B0604030504040204" pitchFamily="34"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ahoma" panose="020B0604030504040204" pitchFamily="34" charset="0"/>
                  </a:rPr>
                  <a:t>đoạn</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ahoma" panose="020B0604030504040204" pitchFamily="34" charset="0"/>
                  </a:rPr>
                  <a:t> </a:t>
                </a:r>
                <a14:m>
                  <m:oMath xmlns:m="http://schemas.openxmlformats.org/officeDocument/2006/math">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Tahoma" panose="020B0604030504040204" pitchFamily="34" charset="0"/>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ahoma" panose="020B0604030504040204" pitchFamily="34"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ahoma" panose="020B0604030504040204" pitchFamily="34" charset="0"/>
                          </a:rPr>
                          <m:t>1</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ahoma" panose="020B0604030504040204" pitchFamily="34"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ahoma" panose="020B0604030504040204" pitchFamily="34" charset="0"/>
                          </a:rPr>
                          <m:t>1</m:t>
                        </m:r>
                      </m:e>
                    </m:d>
                  </m:oMath>
                </a14:m>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ahoma" panose="020B0604030504040204" pitchFamily="34"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ahoma" panose="020B0604030504040204" pitchFamily="34" charset="0"/>
                  </a:rPr>
                  <a:t>nên</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ahoma" panose="020B0604030504040204" pitchFamily="34"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ahoma" panose="020B0604030504040204" pitchFamily="34" charset="0"/>
                  </a:rPr>
                  <a:t>có</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ahoma" panose="020B0604030504040204" pitchFamily="34"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ahoma" panose="020B0604030504040204" pitchFamily="34" charset="0"/>
                  </a:rPr>
                  <a:t>giá</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ahoma" panose="020B0604030504040204" pitchFamily="34"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ahoma" panose="020B0604030504040204" pitchFamily="34" charset="0"/>
                  </a:rPr>
                  <a:t>trị</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ahoma" panose="020B0604030504040204" pitchFamily="34"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ahoma" panose="020B0604030504040204" pitchFamily="34" charset="0"/>
                  </a:rPr>
                  <a:t>nhỏ</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ahoma" panose="020B0604030504040204" pitchFamily="34"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ahoma" panose="020B0604030504040204" pitchFamily="34" charset="0"/>
                  </a:rPr>
                  <a:t>nhất</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ahoma" panose="020B0604030504040204" pitchFamily="34"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ahoma" panose="020B0604030504040204" pitchFamily="34" charset="0"/>
                  </a:rPr>
                  <a:t>tại</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ahoma" panose="020B0604030504040204" pitchFamily="34" charset="0"/>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ahoma" panose="020B0604030504040204" pitchFamily="34"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ahoma" panose="020B0604030504040204" pitchFamily="34"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ahoma" panose="020B0604030504040204" pitchFamily="34" charset="0"/>
                      </a:rPr>
                      <m:t>1</m:t>
                    </m:r>
                  </m:oMath>
                </a14:m>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ahoma" panose="020B0604030504040204" pitchFamily="34"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ahoma" panose="020B0604030504040204" pitchFamily="34" charset="0"/>
                  </a:rPr>
                  <a:t>và</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ahoma" panose="020B0604030504040204" pitchFamily="34"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ahoma" panose="020B0604030504040204" pitchFamily="34" charset="0"/>
                  </a:rPr>
                  <a:t>giá</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ahoma" panose="020B0604030504040204" pitchFamily="34"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ahoma" panose="020B0604030504040204" pitchFamily="34" charset="0"/>
                  </a:rPr>
                  <a:t>trị</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ahoma" panose="020B0604030504040204" pitchFamily="34"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ahoma" panose="020B0604030504040204" pitchFamily="34" charset="0"/>
                  </a:rPr>
                  <a:t>lớn</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ahoma" panose="020B0604030504040204" pitchFamily="34"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ahoma" panose="020B0604030504040204" pitchFamily="34" charset="0"/>
                  </a:rPr>
                  <a:t>nhất</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ahoma" panose="020B0604030504040204" pitchFamily="34"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ahoma" panose="020B0604030504040204" pitchFamily="34" charset="0"/>
                  </a:rPr>
                  <a:t>tại</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ahoma" panose="020B0604030504040204" pitchFamily="34" charset="0"/>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ahoma" panose="020B0604030504040204" pitchFamily="34"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ahoma" panose="020B0604030504040204" pitchFamily="34"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ahoma" panose="020B0604030504040204" pitchFamily="34" charset="0"/>
                      </a:rPr>
                      <m:t>1</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ahoma" panose="020B0604030504040204" pitchFamily="34" charset="0"/>
                      </a:rPr>
                      <m:t>.</m:t>
                    </m:r>
                  </m:oMath>
                </a14:m>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ahoma" panose="020B0604030504040204" pitchFamily="34" charset="0"/>
                  </a:rPr>
                  <a:t> </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 name="Rectangle 2"/>
              <p:cNvSpPr>
                <a:spLocks noRot="1" noChangeAspect="1" noMove="1" noResize="1" noEditPoints="1" noAdjustHandles="1" noChangeArrowheads="1" noChangeShapeType="1" noTextEdit="1"/>
              </p:cNvSpPr>
              <p:nvPr/>
            </p:nvSpPr>
            <p:spPr>
              <a:xfrm>
                <a:off x="511517" y="2861419"/>
                <a:ext cx="10679647" cy="1077218"/>
              </a:xfrm>
              <a:prstGeom prst="rect">
                <a:avLst/>
              </a:prstGeom>
              <a:blipFill rotWithShape="0">
                <a:blip r:embed="rId3"/>
                <a:stretch>
                  <a:fillRect l="-1484" t="-7345" b="-16384"/>
                </a:stretch>
              </a:blipFill>
            </p:spPr>
            <p:txBody>
              <a:bodyPr/>
              <a:lstStyle/>
              <a:p>
                <a:r>
                  <a:rPr lang="en-US">
                    <a:noFill/>
                  </a:rPr>
                  <a:t> </a:t>
                </a:r>
              </a:p>
            </p:txBody>
          </p:sp>
        </mc:Fallback>
      </mc:AlternateContent>
      <p:sp>
        <p:nvSpPr>
          <p:cNvPr id="6" name="Action Button: Back or Previous 5">
            <a:hlinkClick r:id="rId4" action="ppaction://hlinksldjump" highlightClick="1"/>
          </p:cNvPr>
          <p:cNvSpPr/>
          <p:nvPr/>
        </p:nvSpPr>
        <p:spPr>
          <a:xfrm>
            <a:off x="11521440" y="6505303"/>
            <a:ext cx="654638" cy="35269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36006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5"/>
              <p:cNvSpPr/>
              <p:nvPr/>
            </p:nvSpPr>
            <p:spPr>
              <a:xfrm>
                <a:off x="423082" y="844083"/>
                <a:ext cx="11505062" cy="20732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FF0000"/>
                    </a:solidFill>
                    <a:effectLst/>
                    <a:uLnTx/>
                    <a:uFillTx/>
                    <a:latin typeface="UTM Centur"/>
                    <a:ea typeface="Times New Roman" panose="02020603050405020304" pitchFamily="18" charset="0"/>
                    <a:cs typeface="+mn-cs"/>
                  </a:rPr>
                  <a:t>Câu</a:t>
                </a:r>
                <a:r>
                  <a:rPr kumimoji="0" lang="en-US" sz="3200" b="1" i="0" u="none" strike="noStrike" kern="1200" cap="none" spc="0" normalizeH="0" baseline="0" noProof="0" dirty="0" smtClean="0">
                    <a:ln>
                      <a:noFill/>
                    </a:ln>
                    <a:solidFill>
                      <a:srgbClr val="FF0000"/>
                    </a:solidFill>
                    <a:effectLst/>
                    <a:uLnTx/>
                    <a:uFillTx/>
                    <a:latin typeface="UTM Centur"/>
                    <a:ea typeface="Times New Roman" panose="02020603050405020304" pitchFamily="18" charset="0"/>
                    <a:cs typeface="+mn-cs"/>
                  </a:rPr>
                  <a:t> 6:</a:t>
                </a:r>
                <a:r>
                  <a:rPr kumimoji="0" lang="en-US" sz="3200" b="1" i="0" u="none" strike="noStrike" kern="1200" cap="none" spc="0" normalizeH="0" baseline="0" noProof="0" dirty="0" smtClean="0">
                    <a:ln>
                      <a:noFill/>
                    </a:ln>
                    <a:solidFill>
                      <a:prstClr val="black"/>
                    </a:solidFill>
                    <a:effectLst/>
                    <a:uLnTx/>
                    <a:uFillTx/>
                    <a:latin typeface="UTM Centur"/>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Tổng</a:t>
                </a:r>
                <a:r>
                  <a:rPr kumimoji="0" lang="en-US" sz="3200" b="1"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giá</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trị</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lớn</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nhất</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và</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giá</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trị</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nhỏ</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nhất</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của</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hàm</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số</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𝑓</m:t>
                    </m:r>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4</m:t>
                        </m:r>
                      </m:sup>
                    </m:s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4</m:t>
                    </m:r>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10</m:t>
                    </m:r>
                  </m:oMath>
                </a14:m>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trên</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đoạn</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14:m>
                  <m:oMath xmlns:m="http://schemas.openxmlformats.org/officeDocument/2006/math">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e>
                    </m:d>
                  </m:oMath>
                </a14:m>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bằng</a:t>
                </a:r>
                <a:endParaRPr kumimoji="0" lang="en-US" sz="3200" b="0" i="0" u="none" strike="noStrike" kern="1200" cap="none" spc="0" normalizeH="0" baseline="0" noProof="0" dirty="0">
                  <a:ln>
                    <a:noFill/>
                  </a:ln>
                  <a:solidFill>
                    <a:prstClr val="black"/>
                  </a:solidFill>
                  <a:effectLst/>
                  <a:uLnTx/>
                  <a:uFillTx/>
                  <a:latin typeface="UTM Centu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1" i="0" u="none" strike="noStrike" kern="1200" cap="none" spc="0" normalizeH="0" baseline="0" noProof="0" dirty="0">
                    <a:ln>
                      <a:noFill/>
                    </a:ln>
                    <a:solidFill>
                      <a:prstClr val="black"/>
                    </a:solidFill>
                    <a:effectLst/>
                    <a:uLnTx/>
                    <a:uFillTx/>
                    <a:latin typeface="UTM Centur"/>
                    <a:ea typeface="+mn-ea"/>
                    <a:cs typeface="+mn-cs"/>
                  </a:rPr>
                  <a:t>A.</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smtClean="0">
                    <a:ln>
                      <a:noFill/>
                    </a:ln>
                    <a:solidFill>
                      <a:prstClr val="black"/>
                    </a:solidFill>
                    <a:effectLst/>
                    <a:uLnTx/>
                    <a:uFillTx/>
                    <a:latin typeface="UTM Centur"/>
                    <a:ea typeface="+mn-ea"/>
                    <a:cs typeface="+mn-cs"/>
                  </a:rPr>
                  <a:t>   </a:t>
                </a:r>
                <a:r>
                  <a:rPr kumimoji="0" lang="en-US" sz="3200" b="1" i="0" u="none" strike="noStrike" kern="1200" cap="none" spc="0" normalizeH="0" baseline="0" noProof="0" dirty="0" smtClean="0">
                    <a:ln>
                      <a:noFill/>
                    </a:ln>
                    <a:solidFill>
                      <a:prstClr val="black"/>
                    </a:solidFill>
                    <a:effectLst/>
                    <a:uLnTx/>
                    <a:uFillTx/>
                    <a:latin typeface="UTM Centur"/>
                    <a:ea typeface="+mn-ea"/>
                    <a:cs typeface="+mn-cs"/>
                  </a:rPr>
                  <a:t>B</a:t>
                </a:r>
                <a:r>
                  <a:rPr kumimoji="0" lang="en-US" sz="3200" b="1" i="0" u="none" strike="noStrike" kern="1200" cap="none" spc="0" normalizeH="0" baseline="0" noProof="0" dirty="0">
                    <a:ln>
                      <a:noFill/>
                    </a:ln>
                    <a:solidFill>
                      <a:prstClr val="black"/>
                    </a:solidFill>
                    <a:effectLst/>
                    <a:uLnTx/>
                    <a:uFillTx/>
                    <a:latin typeface="UTM Centur"/>
                    <a:ea typeface="+mn-ea"/>
                    <a:cs typeface="+mn-cs"/>
                  </a:rPr>
                  <a:t>.</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4</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smtClean="0">
                    <a:ln>
                      <a:noFill/>
                    </a:ln>
                    <a:solidFill>
                      <a:prstClr val="black"/>
                    </a:solidFill>
                    <a:effectLst/>
                    <a:uLnTx/>
                    <a:uFillTx/>
                    <a:latin typeface="UTM Centur"/>
                    <a:ea typeface="+mn-ea"/>
                    <a:cs typeface="+mn-cs"/>
                  </a:rPr>
                  <a:t>        </a:t>
                </a:r>
                <a:r>
                  <a:rPr kumimoji="0" lang="en-US" sz="3200" b="1" i="0" u="none" strike="noStrike" kern="1200" cap="none" spc="0" normalizeH="0" baseline="0" noProof="0" dirty="0" smtClean="0">
                    <a:ln>
                      <a:noFill/>
                    </a:ln>
                    <a:solidFill>
                      <a:prstClr val="black"/>
                    </a:solidFill>
                    <a:effectLst/>
                    <a:uLnTx/>
                    <a:uFillTx/>
                    <a:latin typeface="UTM Centur"/>
                    <a:ea typeface="+mn-ea"/>
                    <a:cs typeface="+mn-cs"/>
                  </a:rPr>
                  <a:t>C</a:t>
                </a:r>
                <a:r>
                  <a:rPr kumimoji="0" lang="en-US" sz="3200" b="1" i="0" u="none" strike="noStrike" kern="1200" cap="none" spc="0" normalizeH="0" baseline="0" noProof="0" dirty="0">
                    <a:ln>
                      <a:noFill/>
                    </a:ln>
                    <a:solidFill>
                      <a:prstClr val="black"/>
                    </a:solidFill>
                    <a:effectLst/>
                    <a:uLnTx/>
                    <a:uFillTx/>
                    <a:latin typeface="UTM Centur"/>
                    <a:ea typeface="+mn-ea"/>
                    <a:cs typeface="+mn-cs"/>
                  </a:rPr>
                  <a:t>.</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6</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smtClean="0">
                    <a:ln>
                      <a:noFill/>
                    </a:ln>
                    <a:solidFill>
                      <a:prstClr val="black"/>
                    </a:solidFill>
                    <a:effectLst/>
                    <a:uLnTx/>
                    <a:uFillTx/>
                    <a:latin typeface="UTM Centur"/>
                    <a:ea typeface="+mn-ea"/>
                    <a:cs typeface="+mn-cs"/>
                  </a:rPr>
                  <a:t>     </a:t>
                </a:r>
                <a:r>
                  <a:rPr kumimoji="0" lang="en-US" sz="3200" b="1" i="0" u="none" strike="noStrike" kern="1200" cap="none" spc="0" normalizeH="0" baseline="0" noProof="0" dirty="0" smtClean="0">
                    <a:ln>
                      <a:noFill/>
                    </a:ln>
                    <a:solidFill>
                      <a:prstClr val="black"/>
                    </a:solidFill>
                    <a:effectLst/>
                    <a:uLnTx/>
                    <a:uFillTx/>
                    <a:latin typeface="UTM Centur"/>
                    <a:ea typeface="+mn-ea"/>
                    <a:cs typeface="+mn-cs"/>
                  </a:rPr>
                  <a:t>D</a:t>
                </a:r>
                <a:r>
                  <a:rPr kumimoji="0" lang="en-US" sz="3200" b="1" i="0" u="none" strike="noStrike" kern="1200" cap="none" spc="0" normalizeH="0" baseline="0" noProof="0" dirty="0">
                    <a:ln>
                      <a:noFill/>
                    </a:ln>
                    <a:solidFill>
                      <a:prstClr val="black"/>
                    </a:solidFill>
                    <a:effectLst/>
                    <a:uLnTx/>
                    <a:uFillTx/>
                    <a:latin typeface="UTM Centur"/>
                    <a:ea typeface="+mn-ea"/>
                    <a:cs typeface="+mn-cs"/>
                  </a:rPr>
                  <a:t>.</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8</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endParaRPr kumimoji="0" lang="en-US" sz="3200" b="0" i="0" u="none" strike="noStrike" kern="1200" cap="none" spc="0" normalizeH="0" baseline="0" noProof="0" dirty="0">
                  <a:ln>
                    <a:noFill/>
                  </a:ln>
                  <a:solidFill>
                    <a:prstClr val="black"/>
                  </a:solidFill>
                  <a:effectLst/>
                  <a:uLnTx/>
                  <a:uFillTx/>
                  <a:latin typeface="UTM Centu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p>
            </p:txBody>
          </p:sp>
        </mc:Choice>
        <mc:Fallback xmlns="">
          <p:sp>
            <p:nvSpPr>
              <p:cNvPr id="6" name="Rectangle 5"/>
              <p:cNvSpPr>
                <a:spLocks noRot="1" noChangeAspect="1" noMove="1" noResize="1" noEditPoints="1" noAdjustHandles="1" noChangeArrowheads="1" noChangeShapeType="1" noTextEdit="1"/>
              </p:cNvSpPr>
              <p:nvPr/>
            </p:nvSpPr>
            <p:spPr>
              <a:xfrm>
                <a:off x="423082" y="844083"/>
                <a:ext cx="11505062" cy="2073260"/>
              </a:xfrm>
              <a:prstGeom prst="rect">
                <a:avLst/>
              </a:prstGeom>
              <a:blipFill rotWithShape="0">
                <a:blip r:embed="rId2"/>
                <a:stretch>
                  <a:fillRect l="-1324" t="-3812"/>
                </a:stretch>
              </a:blipFill>
            </p:spPr>
            <p:txBody>
              <a:bodyPr/>
              <a:lstStyle/>
              <a:p>
                <a:r>
                  <a:rPr lang="en-US">
                    <a:noFill/>
                  </a:rPr>
                  <a:t> </a:t>
                </a:r>
              </a:p>
            </p:txBody>
          </p:sp>
        </mc:Fallback>
      </mc:AlternateContent>
      <p:sp>
        <p:nvSpPr>
          <p:cNvPr id="7" name="TextBox 6"/>
          <p:cNvSpPr txBox="1"/>
          <p:nvPr/>
        </p:nvSpPr>
        <p:spPr>
          <a:xfrm>
            <a:off x="286603" y="146161"/>
            <a:ext cx="713777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FF0000"/>
                </a:solidFill>
                <a:effectLst/>
                <a:uLnTx/>
                <a:uFillTx/>
                <a:latin typeface="UTM Centur"/>
                <a:ea typeface="+mn-ea"/>
                <a:cs typeface="+mn-cs"/>
              </a:rPr>
              <a:t>Bài</a:t>
            </a:r>
            <a:r>
              <a:rPr kumimoji="0" lang="en-US" sz="3200" b="1" i="0" u="none" strike="noStrike" kern="1200" cap="none" spc="0" normalizeH="0" baseline="0" noProof="0" dirty="0" smtClean="0">
                <a:ln>
                  <a:noFill/>
                </a:ln>
                <a:solidFill>
                  <a:srgbClr val="FF0000"/>
                </a:solidFill>
                <a:effectLst/>
                <a:uLnTx/>
                <a:uFillTx/>
                <a:latin typeface="UTM Centur"/>
                <a:ea typeface="+mn-ea"/>
                <a:cs typeface="+mn-cs"/>
              </a:rPr>
              <a:t> </a:t>
            </a:r>
            <a:r>
              <a:rPr kumimoji="0" lang="en-US" sz="3200" b="1" i="0" u="none" strike="noStrike" kern="1200" cap="none" spc="0" normalizeH="0" baseline="0" noProof="0" dirty="0" err="1" smtClean="0">
                <a:ln>
                  <a:noFill/>
                </a:ln>
                <a:solidFill>
                  <a:srgbClr val="FF0000"/>
                </a:solidFill>
                <a:effectLst/>
                <a:uLnTx/>
                <a:uFillTx/>
                <a:latin typeface="UTM Centur"/>
                <a:ea typeface="+mn-ea"/>
                <a:cs typeface="+mn-cs"/>
              </a:rPr>
              <a:t>tập</a:t>
            </a:r>
            <a:r>
              <a:rPr kumimoji="0" lang="en-US" sz="3200" b="1" i="0" u="none" strike="noStrike" kern="1200" cap="none" spc="0" normalizeH="0" baseline="0" noProof="0" dirty="0" smtClean="0">
                <a:ln>
                  <a:noFill/>
                </a:ln>
                <a:solidFill>
                  <a:srgbClr val="FF0000"/>
                </a:solidFill>
                <a:effectLst/>
                <a:uLnTx/>
                <a:uFillTx/>
                <a:latin typeface="UTM Centur"/>
                <a:ea typeface="+mn-ea"/>
                <a:cs typeface="+mn-cs"/>
              </a:rPr>
              <a:t> </a:t>
            </a:r>
            <a:r>
              <a:rPr kumimoji="0" lang="en-US" sz="3200" b="1" i="0" u="none" strike="noStrike" kern="1200" cap="none" spc="0" normalizeH="0" baseline="0" noProof="0" dirty="0" err="1" smtClean="0">
                <a:ln>
                  <a:noFill/>
                </a:ln>
                <a:solidFill>
                  <a:srgbClr val="FF0000"/>
                </a:solidFill>
                <a:effectLst/>
                <a:uLnTx/>
                <a:uFillTx/>
                <a:latin typeface="UTM Centur"/>
                <a:ea typeface="+mn-ea"/>
                <a:cs typeface="+mn-cs"/>
              </a:rPr>
              <a:t>tự</a:t>
            </a:r>
            <a:r>
              <a:rPr kumimoji="0" lang="en-US" sz="3200" b="1" i="0" u="none" strike="noStrike" kern="1200" cap="none" spc="0" normalizeH="0" baseline="0" noProof="0" dirty="0" smtClean="0">
                <a:ln>
                  <a:noFill/>
                </a:ln>
                <a:solidFill>
                  <a:srgbClr val="FF0000"/>
                </a:solidFill>
                <a:effectLst/>
                <a:uLnTx/>
                <a:uFillTx/>
                <a:latin typeface="UTM Centur"/>
                <a:ea typeface="+mn-ea"/>
                <a:cs typeface="+mn-cs"/>
              </a:rPr>
              <a:t> </a:t>
            </a:r>
            <a:r>
              <a:rPr kumimoji="0" lang="en-US" sz="3200" b="1" i="0" u="none" strike="noStrike" kern="1200" cap="none" spc="0" normalizeH="0" baseline="0" noProof="0" dirty="0" err="1" smtClean="0">
                <a:ln>
                  <a:noFill/>
                </a:ln>
                <a:solidFill>
                  <a:srgbClr val="FF0000"/>
                </a:solidFill>
                <a:effectLst/>
                <a:uLnTx/>
                <a:uFillTx/>
                <a:latin typeface="UTM Centur"/>
                <a:ea typeface="+mn-ea"/>
                <a:cs typeface="+mn-cs"/>
              </a:rPr>
              <a:t>luyện</a:t>
            </a:r>
            <a:endParaRPr kumimoji="0" lang="en-US" sz="3200" b="1" i="0" u="none" strike="noStrike" kern="1200" cap="none" spc="0" normalizeH="0" baseline="0" noProof="0" dirty="0">
              <a:ln>
                <a:noFill/>
              </a:ln>
              <a:solidFill>
                <a:srgbClr val="FF0000"/>
              </a:solidFill>
              <a:effectLst/>
              <a:uLnTx/>
              <a:uFillTx/>
              <a:latin typeface="UTM Centur"/>
              <a:ea typeface="+mn-ea"/>
              <a:cs typeface="+mn-cs"/>
            </a:endParaRPr>
          </a:p>
        </p:txBody>
      </p:sp>
      <p:sp>
        <p:nvSpPr>
          <p:cNvPr id="9" name="Rectangle 8"/>
          <p:cNvSpPr/>
          <p:nvPr/>
        </p:nvSpPr>
        <p:spPr>
          <a:xfrm>
            <a:off x="5003338" y="2445715"/>
            <a:ext cx="1887055"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chemeClr val="accent5">
                    <a:lumMod val="75000"/>
                  </a:schemeClr>
                </a:solidFill>
                <a:effectLst/>
                <a:uLnTx/>
                <a:uFillTx/>
                <a:latin typeface="UTM Centur"/>
                <a:ea typeface="Times New Roman" panose="02020603050405020304" pitchFamily="18" charset="0"/>
                <a:cs typeface="Times New Roman" panose="02020603050405020304" pitchFamily="18" charset="0"/>
              </a:rPr>
              <a:t>Lời</a:t>
            </a:r>
            <a:r>
              <a:rPr kumimoji="0" lang="en-US" sz="3200" b="1" i="0" u="none" strike="noStrike" kern="1200" cap="none" spc="0" normalizeH="0" baseline="0" noProof="0" dirty="0">
                <a:ln>
                  <a:noFill/>
                </a:ln>
                <a:solidFill>
                  <a:schemeClr val="accent5">
                    <a:lumMod val="75000"/>
                  </a:schemeClr>
                </a:solidFill>
                <a:effectLst/>
                <a:uLnTx/>
                <a:uFillTx/>
                <a:latin typeface="UTM Centur"/>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chemeClr val="accent5">
                    <a:lumMod val="75000"/>
                  </a:schemeClr>
                </a:solidFill>
                <a:effectLst/>
                <a:uLnTx/>
                <a:uFillTx/>
                <a:latin typeface="UTM Centur"/>
                <a:ea typeface="Times New Roman" panose="02020603050405020304" pitchFamily="18" charset="0"/>
                <a:cs typeface="Times New Roman" panose="02020603050405020304" pitchFamily="18" charset="0"/>
              </a:rPr>
              <a:t>giải</a:t>
            </a:r>
            <a:r>
              <a:rPr kumimoji="0" lang="en-US" sz="3200" b="1" i="0" u="none" strike="noStrike" kern="1200" cap="none" spc="0" normalizeH="0" baseline="0" noProof="0" dirty="0">
                <a:ln>
                  <a:noFill/>
                </a:ln>
                <a:solidFill>
                  <a:schemeClr val="accent5">
                    <a:lumMod val="75000"/>
                  </a:schemeClr>
                </a:solidFill>
                <a:effectLst/>
                <a:uLnTx/>
                <a:uFillTx/>
                <a:latin typeface="UTM Centur"/>
                <a:ea typeface="Times New Roman" panose="02020603050405020304" pitchFamily="18" charset="0"/>
                <a:cs typeface="Times New Roman" panose="02020603050405020304" pitchFamily="18" charset="0"/>
              </a:rPr>
              <a:t>. </a:t>
            </a:r>
            <a:endParaRPr kumimoji="0" lang="en-US" sz="3200" b="0" i="0" u="none" strike="noStrike" kern="1200" cap="none" spc="0" normalizeH="0" baseline="0" noProof="0" dirty="0">
              <a:ln>
                <a:noFill/>
              </a:ln>
              <a:solidFill>
                <a:schemeClr val="accent5">
                  <a:lumMod val="75000"/>
                </a:schemeClr>
              </a:solidFill>
              <a:effectLst/>
              <a:uLnTx/>
              <a:uFillTx/>
              <a:latin typeface="Calibri" panose="020F0502020204030204"/>
            </a:endParaRPr>
          </a:p>
        </p:txBody>
      </p:sp>
      <p:sp>
        <p:nvSpPr>
          <p:cNvPr id="4" name="Rectangle 3"/>
          <p:cNvSpPr/>
          <p:nvPr/>
        </p:nvSpPr>
        <p:spPr>
          <a:xfrm>
            <a:off x="629102" y="2596567"/>
            <a:ext cx="1755609"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UTM Centur"/>
                <a:ea typeface="Times New Roman" panose="02020603050405020304" pitchFamily="18" charset="0"/>
                <a:cs typeface="Times New Roman" panose="02020603050405020304" pitchFamily="18" charset="0"/>
              </a:rPr>
              <a:t>Chọn </a:t>
            </a:r>
            <a:r>
              <a:rPr kumimoji="0" lang="en-US" sz="3200" b="1" i="0" u="none" strike="noStrike" kern="1200" cap="none" spc="0" normalizeH="0" baseline="0" noProof="0" dirty="0" smtClean="0">
                <a:ln>
                  <a:noFill/>
                </a:ln>
                <a:solidFill>
                  <a:srgbClr val="FF0000"/>
                </a:solidFill>
                <a:effectLst/>
                <a:uLnTx/>
                <a:uFillTx/>
                <a:latin typeface="UTM Centur"/>
                <a:ea typeface="Times New Roman" panose="02020603050405020304" pitchFamily="18" charset="0"/>
                <a:cs typeface="Times New Roman" panose="02020603050405020304" pitchFamily="18" charset="0"/>
              </a:rPr>
              <a:t>C</a:t>
            </a:r>
            <a:r>
              <a:rPr kumimoji="0" lang="vi-VN" sz="3200" b="1" i="0" u="none" strike="noStrike" kern="1200" cap="none" spc="0" normalizeH="0" baseline="0" noProof="0" dirty="0" smtClean="0">
                <a:ln>
                  <a:noFill/>
                </a:ln>
                <a:solidFill>
                  <a:srgbClr val="FF0000"/>
                </a:solidFill>
                <a:effectLst/>
                <a:uLnTx/>
                <a:uFillTx/>
                <a:latin typeface="UTM Centur"/>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srgbClr val="FF0000"/>
              </a:solidFill>
              <a:effectLst/>
              <a:uLnTx/>
              <a:uFillTx/>
              <a:latin typeface="Calibri" panose="020F0502020204030204"/>
            </a:endParaRPr>
          </a:p>
        </p:txBody>
      </p:sp>
      <mc:AlternateContent xmlns:mc="http://schemas.openxmlformats.org/markup-compatibility/2006" xmlns:a14="http://schemas.microsoft.com/office/drawing/2010/main">
        <mc:Choice Requires="a14">
          <p:sp>
            <p:nvSpPr>
              <p:cNvPr id="2" name="Rectangle 1"/>
              <p:cNvSpPr/>
              <p:nvPr/>
            </p:nvSpPr>
            <p:spPr>
              <a:xfrm>
                <a:off x="222915" y="2995406"/>
                <a:ext cx="11905396" cy="190654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imes New Roman" panose="02020603050405020304" pitchFamily="18" charset="0"/>
                  </a:rPr>
                  <a:t>Đạo</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imes New Roman" panose="02020603050405020304" pitchFamily="18" charset="0"/>
                  </a:rPr>
                  <a:t>hàm</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14:m>
                  <m:oMath xmlns:m="http://schemas.openxmlformats.org/officeDocument/2006/math">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up>
                    </m:sSup>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8</m:t>
                    </m:r>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3</m:t>
                        </m:r>
                      </m:sup>
                    </m:s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8</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groupChr>
                      <m:groupChrPr>
                        <m:chr m:val="→"/>
                        <m:vertJc m:val="bot"/>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groupChr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e>
                    </m:groupChr>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up>
                    </m:sSup>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eqArr>
                          <m:eqArr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eqArr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e>
                            </m:d>
                          </m:e>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e>
                            </m:d>
                          </m:e>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e>
                            </m:d>
                          </m:e>
                        </m:eqAr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oMath>
                </a14:m>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 name="Rectangle 1"/>
              <p:cNvSpPr>
                <a:spLocks noRot="1" noChangeAspect="1" noMove="1" noResize="1" noEditPoints="1" noAdjustHandles="1" noChangeArrowheads="1" noChangeShapeType="1" noTextEdit="1"/>
              </p:cNvSpPr>
              <p:nvPr/>
            </p:nvSpPr>
            <p:spPr>
              <a:xfrm>
                <a:off x="222915" y="2995406"/>
                <a:ext cx="11905396" cy="1906548"/>
              </a:xfrm>
              <a:prstGeom prst="rect">
                <a:avLst/>
              </a:prstGeom>
              <a:blipFill rotWithShape="0">
                <a:blip r:embed="rId3"/>
                <a:stretch>
                  <a:fillRect l="-13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423082" y="4605964"/>
                <a:ext cx="10653173" cy="191578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Ta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imes New Roman" panose="02020603050405020304" pitchFamily="18" charset="0"/>
                  </a:rPr>
                  <a:t>có</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eqArr>
                          <m:eqArr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eqArr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10</m:t>
                            </m:r>
                          </m:e>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12</m:t>
                            </m:r>
                          </m:e>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6</m:t>
                            </m:r>
                          </m:e>
                        </m:eqArr>
                      </m:e>
                    </m:d>
                    <m:groupChr>
                      <m:groupChrPr>
                        <m:chr m:val="→"/>
                        <m:vertJc m:val="bot"/>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groupChr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  </m:t>
                        </m:r>
                      </m:e>
                    </m:groupChr>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eqArr>
                          <m:eqArr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eqArr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𝑀</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limLow>
                              <m:limLow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limLow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𝑚𝑎𝑥</m:t>
                                </m:r>
                              </m:e>
                              <m:lim>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e>
                                </m:d>
                              </m:lim>
                            </m:limLow>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12</m:t>
                            </m:r>
                          </m:e>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limLow>
                              <m:limLow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limLow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𝑚𝑖𝑛</m:t>
                                </m:r>
                              </m:e>
                              <m:lim>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e>
                                </m:d>
                              </m:lim>
                            </m:limLow>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6</m:t>
                            </m:r>
                          </m:e>
                        </m:eqArr>
                      </m:e>
                    </m:d>
                    <m:groupChr>
                      <m:groupChrPr>
                        <m:chr m:val="→"/>
                        <m:vertJc m:val="bot"/>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groupChr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  </m:t>
                        </m:r>
                      </m:e>
                    </m:groupCh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𝑀</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6</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oMath>
                </a14:m>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 name="Rectangle 2"/>
              <p:cNvSpPr>
                <a:spLocks noRot="1" noChangeAspect="1" noMove="1" noResize="1" noEditPoints="1" noAdjustHandles="1" noChangeArrowheads="1" noChangeShapeType="1" noTextEdit="1"/>
              </p:cNvSpPr>
              <p:nvPr/>
            </p:nvSpPr>
            <p:spPr>
              <a:xfrm>
                <a:off x="423082" y="4605964"/>
                <a:ext cx="10653173" cy="1915781"/>
              </a:xfrm>
              <a:prstGeom prst="rect">
                <a:avLst/>
              </a:prstGeom>
              <a:blipFill rotWithShape="0">
                <a:blip r:embed="rId4"/>
                <a:stretch>
                  <a:fillRect l="-1430"/>
                </a:stretch>
              </a:blipFill>
            </p:spPr>
            <p:txBody>
              <a:bodyPr/>
              <a:lstStyle/>
              <a:p>
                <a:r>
                  <a:rPr lang="en-US">
                    <a:noFill/>
                  </a:rPr>
                  <a:t> </a:t>
                </a:r>
              </a:p>
            </p:txBody>
          </p:sp>
        </mc:Fallback>
      </mc:AlternateContent>
      <p:sp>
        <p:nvSpPr>
          <p:cNvPr id="8" name="Action Button: Back or Previous 7">
            <a:hlinkClick r:id="rId5" action="ppaction://hlinksldjump" highlightClick="1"/>
          </p:cNvPr>
          <p:cNvSpPr/>
          <p:nvPr/>
        </p:nvSpPr>
        <p:spPr>
          <a:xfrm>
            <a:off x="11521440" y="6505303"/>
            <a:ext cx="654638" cy="35269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7792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4" grpId="0"/>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5"/>
              <p:cNvSpPr/>
              <p:nvPr/>
            </p:nvSpPr>
            <p:spPr>
              <a:xfrm>
                <a:off x="423082" y="844083"/>
                <a:ext cx="11505062" cy="249991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FF0000"/>
                    </a:solidFill>
                    <a:effectLst/>
                    <a:uLnTx/>
                    <a:uFillTx/>
                    <a:latin typeface="UTM Centur"/>
                    <a:ea typeface="Times New Roman" panose="02020603050405020304" pitchFamily="18" charset="0"/>
                    <a:cs typeface="+mn-cs"/>
                  </a:rPr>
                  <a:t>Câu</a:t>
                </a:r>
                <a:r>
                  <a:rPr kumimoji="0" lang="en-US" sz="3200" b="1" i="0" u="none" strike="noStrike" kern="1200" cap="none" spc="0" normalizeH="0" baseline="0" noProof="0" dirty="0" smtClean="0">
                    <a:ln>
                      <a:noFill/>
                    </a:ln>
                    <a:solidFill>
                      <a:srgbClr val="FF0000"/>
                    </a:solidFill>
                    <a:effectLst/>
                    <a:uLnTx/>
                    <a:uFillTx/>
                    <a:latin typeface="UTM Centur"/>
                    <a:ea typeface="Times New Roman" panose="02020603050405020304" pitchFamily="18" charset="0"/>
                    <a:cs typeface="+mn-cs"/>
                  </a:rPr>
                  <a:t> 7:</a:t>
                </a:r>
                <a:r>
                  <a:rPr kumimoji="0" lang="en-US" sz="3200" b="1" i="0" u="none" strike="noStrike" kern="1200" cap="none" spc="0" normalizeH="0" baseline="0" noProof="0" dirty="0" smtClean="0">
                    <a:ln>
                      <a:noFill/>
                    </a:ln>
                    <a:solidFill>
                      <a:prstClr val="black"/>
                    </a:solidFill>
                    <a:effectLst/>
                    <a:uLnTx/>
                    <a:uFillTx/>
                    <a:latin typeface="UTM Centur"/>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Tổng</a:t>
                </a:r>
                <a:r>
                  <a:rPr kumimoji="0" lang="en-US" sz="3200" b="1"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giá</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trị</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lớn</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nhất</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và</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giá</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trị</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nhỏ</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nhất</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của</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hàm</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số</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𝑓</m:t>
                    </m:r>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3</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num>
                      <m:den>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−3</m:t>
                        </m:r>
                      </m:den>
                    </m:f>
                  </m:oMath>
                </a14:m>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trên</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đoạn</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14:m>
                  <m:oMath xmlns:m="http://schemas.openxmlformats.org/officeDocument/2006/math">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0;2</m:t>
                        </m:r>
                      </m:e>
                    </m:d>
                  </m:oMath>
                </a14:m>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bằng</a:t>
                </a:r>
                <a:endParaRPr kumimoji="0" lang="en-US" sz="3200" b="0" i="0" u="none" strike="noStrike" kern="1200" cap="none" spc="0" normalizeH="0" baseline="0" noProof="0" dirty="0">
                  <a:ln>
                    <a:noFill/>
                  </a:ln>
                  <a:solidFill>
                    <a:prstClr val="black"/>
                  </a:solidFill>
                  <a:effectLst/>
                  <a:uLnTx/>
                  <a:uFillTx/>
                  <a:latin typeface="UTM Centu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1" i="0" u="none" strike="noStrike" kern="1200" cap="none" spc="0" normalizeH="0" baseline="0" noProof="0" dirty="0">
                    <a:ln>
                      <a:noFill/>
                    </a:ln>
                    <a:solidFill>
                      <a:prstClr val="black"/>
                    </a:solidFill>
                    <a:effectLst/>
                    <a:uLnTx/>
                    <a:uFillTx/>
                    <a:latin typeface="UTM Centur"/>
                    <a:ea typeface="+mn-ea"/>
                    <a:cs typeface="+mn-cs"/>
                  </a:rPr>
                  <a:t>A.</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16</m:t>
                        </m:r>
                      </m:num>
                      <m:den>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3</m:t>
                        </m:r>
                      </m:den>
                    </m:f>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smtClean="0">
                    <a:ln>
                      <a:noFill/>
                    </a:ln>
                    <a:solidFill>
                      <a:prstClr val="black"/>
                    </a:solidFill>
                    <a:effectLst/>
                    <a:uLnTx/>
                    <a:uFillTx/>
                    <a:latin typeface="UTM Centur"/>
                    <a:ea typeface="+mn-ea"/>
                    <a:cs typeface="+mn-cs"/>
                  </a:rPr>
                  <a:t>     </a:t>
                </a:r>
                <a:r>
                  <a:rPr kumimoji="0" lang="en-US" sz="3200" b="1" i="0" u="none" strike="noStrike" kern="1200" cap="none" spc="0" normalizeH="0" baseline="0" noProof="0" dirty="0" smtClean="0">
                    <a:ln>
                      <a:noFill/>
                    </a:ln>
                    <a:solidFill>
                      <a:prstClr val="black"/>
                    </a:solidFill>
                    <a:effectLst/>
                    <a:uLnTx/>
                    <a:uFillTx/>
                    <a:latin typeface="UTM Centur"/>
                    <a:ea typeface="+mn-ea"/>
                    <a:cs typeface="+mn-cs"/>
                  </a:rPr>
                  <a:t>B</a:t>
                </a:r>
                <a:r>
                  <a:rPr kumimoji="0" lang="en-US" sz="3200" b="1" i="0" u="none" strike="noStrike" kern="1200" cap="none" spc="0" normalizeH="0" baseline="0" noProof="0" dirty="0">
                    <a:ln>
                      <a:noFill/>
                    </a:ln>
                    <a:solidFill>
                      <a:prstClr val="black"/>
                    </a:solidFill>
                    <a:effectLst/>
                    <a:uLnTx/>
                    <a:uFillTx/>
                    <a:latin typeface="UTM Centur"/>
                    <a:ea typeface="+mn-ea"/>
                    <a:cs typeface="+mn-cs"/>
                  </a:rPr>
                  <a:t>.</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14</m:t>
                        </m:r>
                      </m:num>
                      <m:den>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3</m:t>
                        </m:r>
                      </m:den>
                    </m:f>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smtClean="0">
                    <a:ln>
                      <a:noFill/>
                    </a:ln>
                    <a:solidFill>
                      <a:prstClr val="black"/>
                    </a:solidFill>
                    <a:effectLst/>
                    <a:uLnTx/>
                    <a:uFillTx/>
                    <a:latin typeface="UTM Centur"/>
                    <a:ea typeface="+mn-ea"/>
                    <a:cs typeface="+mn-cs"/>
                  </a:rPr>
                  <a:t> </a:t>
                </a:r>
                <a:r>
                  <a:rPr kumimoji="0" lang="en-US" sz="3200" b="1" i="0" u="none" strike="noStrike" kern="1200" cap="none" spc="0" normalizeH="0" baseline="0" noProof="0" dirty="0" smtClean="0">
                    <a:ln>
                      <a:noFill/>
                    </a:ln>
                    <a:solidFill>
                      <a:prstClr val="black"/>
                    </a:solidFill>
                    <a:effectLst/>
                    <a:uLnTx/>
                    <a:uFillTx/>
                    <a:latin typeface="UTM Centur"/>
                    <a:ea typeface="+mn-ea"/>
                    <a:cs typeface="+mn-cs"/>
                  </a:rPr>
                  <a:t>C</a:t>
                </a:r>
                <a:r>
                  <a:rPr kumimoji="0" lang="en-US" sz="3200" b="1" i="0" u="none" strike="noStrike" kern="1200" cap="none" spc="0" normalizeH="0" baseline="0" noProof="0" dirty="0">
                    <a:ln>
                      <a:noFill/>
                    </a:ln>
                    <a:solidFill>
                      <a:prstClr val="black"/>
                    </a:solidFill>
                    <a:effectLst/>
                    <a:uLnTx/>
                    <a:uFillTx/>
                    <a:latin typeface="UTM Centur"/>
                    <a:ea typeface="+mn-ea"/>
                    <a:cs typeface="+mn-cs"/>
                  </a:rPr>
                  <a:t>.</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14:m>
                  <m:oMath xmlns:m="http://schemas.openxmlformats.org/officeDocument/2006/math">
                    <m:f>
                      <m:f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14</m:t>
                        </m:r>
                      </m:num>
                      <m:den>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3</m:t>
                        </m:r>
                      </m:den>
                    </m:f>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smtClean="0">
                    <a:ln>
                      <a:noFill/>
                    </a:ln>
                    <a:solidFill>
                      <a:prstClr val="black"/>
                    </a:solidFill>
                    <a:effectLst/>
                    <a:uLnTx/>
                    <a:uFillTx/>
                    <a:latin typeface="UTM Centur"/>
                    <a:ea typeface="+mn-ea"/>
                    <a:cs typeface="+mn-cs"/>
                  </a:rPr>
                  <a:t>   </a:t>
                </a:r>
                <a:r>
                  <a:rPr kumimoji="0" lang="en-US" sz="3200" b="1" i="0" u="none" strike="noStrike" kern="1200" cap="none" spc="0" normalizeH="0" baseline="0" noProof="0" dirty="0" smtClean="0">
                    <a:ln>
                      <a:noFill/>
                    </a:ln>
                    <a:solidFill>
                      <a:prstClr val="black"/>
                    </a:solidFill>
                    <a:effectLst/>
                    <a:uLnTx/>
                    <a:uFillTx/>
                    <a:latin typeface="UTM Centur"/>
                    <a:ea typeface="+mn-ea"/>
                    <a:cs typeface="+mn-cs"/>
                  </a:rPr>
                  <a:t>D</a:t>
                </a:r>
                <a:r>
                  <a:rPr kumimoji="0" lang="en-US" sz="3200" b="1" i="0" u="none" strike="noStrike" kern="1200" cap="none" spc="0" normalizeH="0" baseline="0" noProof="0" dirty="0">
                    <a:ln>
                      <a:noFill/>
                    </a:ln>
                    <a:solidFill>
                      <a:prstClr val="black"/>
                    </a:solidFill>
                    <a:effectLst/>
                    <a:uLnTx/>
                    <a:uFillTx/>
                    <a:latin typeface="UTM Centur"/>
                    <a:ea typeface="+mn-ea"/>
                    <a:cs typeface="+mn-cs"/>
                  </a:rPr>
                  <a:t>.</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14:m>
                  <m:oMath xmlns:m="http://schemas.openxmlformats.org/officeDocument/2006/math">
                    <m:f>
                      <m:f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16</m:t>
                        </m:r>
                      </m:num>
                      <m:den>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3</m:t>
                        </m:r>
                      </m:den>
                    </m:f>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endParaRPr kumimoji="0" lang="en-US" sz="3200" b="0" i="0" u="none" strike="noStrike" kern="1200" cap="none" spc="0" normalizeH="0" baseline="0" noProof="0" dirty="0">
                  <a:ln>
                    <a:noFill/>
                  </a:ln>
                  <a:solidFill>
                    <a:prstClr val="black"/>
                  </a:solidFill>
                  <a:effectLst/>
                  <a:uLnTx/>
                  <a:uFillTx/>
                  <a:latin typeface="UTM Centu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p>
            </p:txBody>
          </p:sp>
        </mc:Choice>
        <mc:Fallback xmlns="">
          <p:sp>
            <p:nvSpPr>
              <p:cNvPr id="6" name="Rectangle 5"/>
              <p:cNvSpPr>
                <a:spLocks noRot="1" noChangeAspect="1" noMove="1" noResize="1" noEditPoints="1" noAdjustHandles="1" noChangeArrowheads="1" noChangeShapeType="1" noTextEdit="1"/>
              </p:cNvSpPr>
              <p:nvPr/>
            </p:nvSpPr>
            <p:spPr>
              <a:xfrm>
                <a:off x="423082" y="844083"/>
                <a:ext cx="11505062" cy="2499915"/>
              </a:xfrm>
              <a:prstGeom prst="rect">
                <a:avLst/>
              </a:prstGeom>
              <a:blipFill rotWithShape="0">
                <a:blip r:embed="rId2"/>
                <a:stretch>
                  <a:fillRect l="-1324" t="-3163"/>
                </a:stretch>
              </a:blipFill>
            </p:spPr>
            <p:txBody>
              <a:bodyPr/>
              <a:lstStyle/>
              <a:p>
                <a:r>
                  <a:rPr lang="en-US">
                    <a:noFill/>
                  </a:rPr>
                  <a:t> </a:t>
                </a:r>
              </a:p>
            </p:txBody>
          </p:sp>
        </mc:Fallback>
      </mc:AlternateContent>
      <p:sp>
        <p:nvSpPr>
          <p:cNvPr id="7" name="TextBox 6"/>
          <p:cNvSpPr txBox="1"/>
          <p:nvPr/>
        </p:nvSpPr>
        <p:spPr>
          <a:xfrm>
            <a:off x="286603" y="146161"/>
            <a:ext cx="713777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FF0000"/>
                </a:solidFill>
                <a:effectLst/>
                <a:uLnTx/>
                <a:uFillTx/>
                <a:latin typeface="UTM Centur"/>
                <a:ea typeface="+mn-ea"/>
                <a:cs typeface="+mn-cs"/>
              </a:rPr>
              <a:t>Bài</a:t>
            </a:r>
            <a:r>
              <a:rPr kumimoji="0" lang="en-US" sz="3200" b="1" i="0" u="none" strike="noStrike" kern="1200" cap="none" spc="0" normalizeH="0" baseline="0" noProof="0" dirty="0" smtClean="0">
                <a:ln>
                  <a:noFill/>
                </a:ln>
                <a:solidFill>
                  <a:srgbClr val="FF0000"/>
                </a:solidFill>
                <a:effectLst/>
                <a:uLnTx/>
                <a:uFillTx/>
                <a:latin typeface="UTM Centur"/>
                <a:ea typeface="+mn-ea"/>
                <a:cs typeface="+mn-cs"/>
              </a:rPr>
              <a:t> </a:t>
            </a:r>
            <a:r>
              <a:rPr kumimoji="0" lang="en-US" sz="3200" b="1" i="0" u="none" strike="noStrike" kern="1200" cap="none" spc="0" normalizeH="0" baseline="0" noProof="0" dirty="0" err="1" smtClean="0">
                <a:ln>
                  <a:noFill/>
                </a:ln>
                <a:solidFill>
                  <a:srgbClr val="FF0000"/>
                </a:solidFill>
                <a:effectLst/>
                <a:uLnTx/>
                <a:uFillTx/>
                <a:latin typeface="UTM Centur"/>
                <a:ea typeface="+mn-ea"/>
                <a:cs typeface="+mn-cs"/>
              </a:rPr>
              <a:t>tập</a:t>
            </a:r>
            <a:r>
              <a:rPr kumimoji="0" lang="en-US" sz="3200" b="1" i="0" u="none" strike="noStrike" kern="1200" cap="none" spc="0" normalizeH="0" baseline="0" noProof="0" dirty="0" smtClean="0">
                <a:ln>
                  <a:noFill/>
                </a:ln>
                <a:solidFill>
                  <a:srgbClr val="FF0000"/>
                </a:solidFill>
                <a:effectLst/>
                <a:uLnTx/>
                <a:uFillTx/>
                <a:latin typeface="UTM Centur"/>
                <a:ea typeface="+mn-ea"/>
                <a:cs typeface="+mn-cs"/>
              </a:rPr>
              <a:t> </a:t>
            </a:r>
            <a:r>
              <a:rPr kumimoji="0" lang="en-US" sz="3200" b="1" i="0" u="none" strike="noStrike" kern="1200" cap="none" spc="0" normalizeH="0" baseline="0" noProof="0" dirty="0" err="1" smtClean="0">
                <a:ln>
                  <a:noFill/>
                </a:ln>
                <a:solidFill>
                  <a:srgbClr val="FF0000"/>
                </a:solidFill>
                <a:effectLst/>
                <a:uLnTx/>
                <a:uFillTx/>
                <a:latin typeface="UTM Centur"/>
                <a:ea typeface="+mn-ea"/>
                <a:cs typeface="+mn-cs"/>
              </a:rPr>
              <a:t>tự</a:t>
            </a:r>
            <a:r>
              <a:rPr kumimoji="0" lang="en-US" sz="3200" b="1" i="0" u="none" strike="noStrike" kern="1200" cap="none" spc="0" normalizeH="0" baseline="0" noProof="0" dirty="0" smtClean="0">
                <a:ln>
                  <a:noFill/>
                </a:ln>
                <a:solidFill>
                  <a:srgbClr val="FF0000"/>
                </a:solidFill>
                <a:effectLst/>
                <a:uLnTx/>
                <a:uFillTx/>
                <a:latin typeface="UTM Centur"/>
                <a:ea typeface="+mn-ea"/>
                <a:cs typeface="+mn-cs"/>
              </a:rPr>
              <a:t> </a:t>
            </a:r>
            <a:r>
              <a:rPr kumimoji="0" lang="en-US" sz="3200" b="1" i="0" u="none" strike="noStrike" kern="1200" cap="none" spc="0" normalizeH="0" baseline="0" noProof="0" dirty="0" err="1" smtClean="0">
                <a:ln>
                  <a:noFill/>
                </a:ln>
                <a:solidFill>
                  <a:srgbClr val="FF0000"/>
                </a:solidFill>
                <a:effectLst/>
                <a:uLnTx/>
                <a:uFillTx/>
                <a:latin typeface="UTM Centur"/>
                <a:ea typeface="+mn-ea"/>
                <a:cs typeface="+mn-cs"/>
              </a:rPr>
              <a:t>luyện</a:t>
            </a:r>
            <a:endParaRPr kumimoji="0" lang="en-US" sz="3200" b="1" i="0" u="none" strike="noStrike" kern="1200" cap="none" spc="0" normalizeH="0" baseline="0" noProof="0" dirty="0">
              <a:ln>
                <a:noFill/>
              </a:ln>
              <a:solidFill>
                <a:srgbClr val="FF0000"/>
              </a:solidFill>
              <a:effectLst/>
              <a:uLnTx/>
              <a:uFillTx/>
              <a:latin typeface="UTM Centur"/>
              <a:ea typeface="+mn-ea"/>
              <a:cs typeface="+mn-cs"/>
            </a:endParaRPr>
          </a:p>
        </p:txBody>
      </p:sp>
      <p:sp>
        <p:nvSpPr>
          <p:cNvPr id="9" name="Rectangle 8"/>
          <p:cNvSpPr/>
          <p:nvPr/>
        </p:nvSpPr>
        <p:spPr>
          <a:xfrm>
            <a:off x="5047839" y="2823028"/>
            <a:ext cx="1887055"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chemeClr val="accent5">
                    <a:lumMod val="75000"/>
                  </a:schemeClr>
                </a:solidFill>
                <a:effectLst/>
                <a:uLnTx/>
                <a:uFillTx/>
                <a:latin typeface="UTM Centur"/>
                <a:ea typeface="Times New Roman" panose="02020603050405020304" pitchFamily="18" charset="0"/>
                <a:cs typeface="Times New Roman" panose="02020603050405020304" pitchFamily="18" charset="0"/>
              </a:rPr>
              <a:t>Lời</a:t>
            </a:r>
            <a:r>
              <a:rPr kumimoji="0" lang="en-US" sz="3200" b="1" i="0" u="none" strike="noStrike" kern="1200" cap="none" spc="0" normalizeH="0" baseline="0" noProof="0" dirty="0">
                <a:ln>
                  <a:noFill/>
                </a:ln>
                <a:solidFill>
                  <a:schemeClr val="accent5">
                    <a:lumMod val="75000"/>
                  </a:schemeClr>
                </a:solidFill>
                <a:effectLst/>
                <a:uLnTx/>
                <a:uFillTx/>
                <a:latin typeface="UTM Centur"/>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chemeClr val="accent5">
                    <a:lumMod val="75000"/>
                  </a:schemeClr>
                </a:solidFill>
                <a:effectLst/>
                <a:uLnTx/>
                <a:uFillTx/>
                <a:latin typeface="UTM Centur"/>
                <a:ea typeface="Times New Roman" panose="02020603050405020304" pitchFamily="18" charset="0"/>
                <a:cs typeface="Times New Roman" panose="02020603050405020304" pitchFamily="18" charset="0"/>
              </a:rPr>
              <a:t>giải</a:t>
            </a:r>
            <a:r>
              <a:rPr kumimoji="0" lang="en-US" sz="3200" b="1" i="0" u="none" strike="noStrike" kern="1200" cap="none" spc="0" normalizeH="0" baseline="0" noProof="0" dirty="0">
                <a:ln>
                  <a:noFill/>
                </a:ln>
                <a:solidFill>
                  <a:schemeClr val="accent5">
                    <a:lumMod val="75000"/>
                  </a:schemeClr>
                </a:solidFill>
                <a:effectLst/>
                <a:uLnTx/>
                <a:uFillTx/>
                <a:latin typeface="UTM Centur"/>
                <a:ea typeface="Times New Roman" panose="02020603050405020304" pitchFamily="18" charset="0"/>
                <a:cs typeface="Times New Roman" panose="02020603050405020304" pitchFamily="18" charset="0"/>
              </a:rPr>
              <a:t>. </a:t>
            </a:r>
            <a:endParaRPr kumimoji="0" lang="en-US" sz="3200" b="0" i="0" u="none" strike="noStrike" kern="1200" cap="none" spc="0" normalizeH="0" baseline="0" noProof="0" dirty="0">
              <a:ln>
                <a:noFill/>
              </a:ln>
              <a:solidFill>
                <a:schemeClr val="accent5">
                  <a:lumMod val="75000"/>
                </a:schemeClr>
              </a:solidFill>
              <a:effectLst/>
              <a:uLnTx/>
              <a:uFillTx/>
              <a:latin typeface="Calibri" panose="020F0502020204030204"/>
            </a:endParaRPr>
          </a:p>
        </p:txBody>
      </p:sp>
      <p:sp>
        <p:nvSpPr>
          <p:cNvPr id="4" name="Rectangle 3"/>
          <p:cNvSpPr/>
          <p:nvPr/>
        </p:nvSpPr>
        <p:spPr>
          <a:xfrm>
            <a:off x="537900" y="2823028"/>
            <a:ext cx="1755609"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UTM Centur"/>
                <a:ea typeface="Times New Roman" panose="02020603050405020304" pitchFamily="18" charset="0"/>
                <a:cs typeface="Times New Roman" panose="02020603050405020304" pitchFamily="18" charset="0"/>
              </a:rPr>
              <a:t>Chọn </a:t>
            </a:r>
            <a:r>
              <a:rPr kumimoji="0" lang="en-US" sz="3200" b="1" i="0" u="none" strike="noStrike" kern="1200" cap="none" spc="0" normalizeH="0" baseline="0" noProof="0" dirty="0" smtClean="0">
                <a:ln>
                  <a:noFill/>
                </a:ln>
                <a:solidFill>
                  <a:srgbClr val="FF0000"/>
                </a:solidFill>
                <a:effectLst/>
                <a:uLnTx/>
                <a:uFillTx/>
                <a:latin typeface="UTM Centur"/>
                <a:ea typeface="Times New Roman" panose="02020603050405020304" pitchFamily="18" charset="0"/>
                <a:cs typeface="Times New Roman" panose="02020603050405020304" pitchFamily="18" charset="0"/>
              </a:rPr>
              <a:t>B</a:t>
            </a:r>
            <a:r>
              <a:rPr kumimoji="0" lang="vi-VN" sz="3200" b="1" i="0" u="none" strike="noStrike" kern="1200" cap="none" spc="0" normalizeH="0" baseline="0" noProof="0" dirty="0" smtClean="0">
                <a:ln>
                  <a:noFill/>
                </a:ln>
                <a:solidFill>
                  <a:srgbClr val="FF0000"/>
                </a:solidFill>
                <a:effectLst/>
                <a:uLnTx/>
                <a:uFillTx/>
                <a:latin typeface="UTM Centur"/>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srgbClr val="FF0000"/>
              </a:solidFill>
              <a:effectLst/>
              <a:uLnTx/>
              <a:uFillTx/>
              <a:latin typeface="Calibri" panose="020F0502020204030204"/>
            </a:endParaRPr>
          </a:p>
        </p:txBody>
      </p:sp>
      <mc:AlternateContent xmlns:mc="http://schemas.openxmlformats.org/markup-compatibility/2006" xmlns:a14="http://schemas.microsoft.com/office/drawing/2010/main">
        <mc:Choice Requires="a14">
          <p:sp>
            <p:nvSpPr>
              <p:cNvPr id="5" name="Rectangle 4"/>
              <p:cNvSpPr/>
              <p:nvPr/>
            </p:nvSpPr>
            <p:spPr>
              <a:xfrm>
                <a:off x="423082" y="3329873"/>
                <a:ext cx="7485895" cy="84196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UTM Centur"/>
                    <a:ea typeface="Times New Roman" panose="02020603050405020304" pitchFamily="18" charset="0"/>
                    <a:cs typeface="Times New Roman" panose="02020603050405020304" pitchFamily="18" charset="0"/>
                  </a:rPr>
                  <a:t>Đạo</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imes New Roman" panose="02020603050405020304" pitchFamily="18" charset="0"/>
                  </a:rPr>
                  <a:t>hàm</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14:m>
                  <m:oMath xmlns:m="http://schemas.openxmlformats.org/officeDocument/2006/math">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sup>
                    </m:sSup>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8</m:t>
                        </m:r>
                      </m:num>
                      <m:den>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3</m:t>
                                </m:r>
                              </m:e>
                            </m:d>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sup>
                        </m:sSup>
                      </m:den>
                    </m:f>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&lt;0, ∀</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Cambria Math" panose="02040503050406030204" pitchFamily="18" charset="0"/>
                      </a:rPr>
                      <m:t>∈</m:t>
                    </m:r>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0;2</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oMath>
                </a14:m>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5" name="Rectangle 4"/>
              <p:cNvSpPr>
                <a:spLocks noRot="1" noChangeAspect="1" noMove="1" noResize="1" noEditPoints="1" noAdjustHandles="1" noChangeArrowheads="1" noChangeShapeType="1" noTextEdit="1"/>
              </p:cNvSpPr>
              <p:nvPr/>
            </p:nvSpPr>
            <p:spPr>
              <a:xfrm>
                <a:off x="423082" y="3329873"/>
                <a:ext cx="7485895" cy="841962"/>
              </a:xfrm>
              <a:prstGeom prst="rect">
                <a:avLst/>
              </a:prstGeom>
              <a:blipFill rotWithShape="0">
                <a:blip r:embed="rId3"/>
                <a:stretch>
                  <a:fillRect l="-2036" b="-36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423082" y="4280090"/>
                <a:ext cx="11409528" cy="240822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imes New Roman" panose="02020603050405020304" pitchFamily="18" charset="0"/>
                  </a:rPr>
                  <a:t>Suy</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imes New Roman" panose="02020603050405020304" pitchFamily="18" charset="0"/>
                  </a:rPr>
                  <a:t>ra</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imes New Roman" panose="02020603050405020304" pitchFamily="18" charset="0"/>
                  </a:rPr>
                  <a:t>hàm</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imes New Roman" panose="02020603050405020304" pitchFamily="18" charset="0"/>
                  </a:rPr>
                  <a:t>số</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oMath>
                </a14:m>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imes New Roman" panose="02020603050405020304" pitchFamily="18" charset="0"/>
                  </a:rPr>
                  <a:t>nghịch</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imes New Roman" panose="02020603050405020304" pitchFamily="18" charset="0"/>
                  </a:rPr>
                  <a:t>biến</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imes New Roman" panose="02020603050405020304" pitchFamily="18" charset="0"/>
                  </a:rPr>
                  <a:t>trên</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imes New Roman" panose="02020603050405020304" pitchFamily="18" charset="0"/>
                  </a:rPr>
                  <a:t>đoạn</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0;2</m:t>
                        </m:r>
                      </m:e>
                    </m:d>
                  </m:oMath>
                </a14:m>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imes New Roman" panose="02020603050405020304" pitchFamily="18" charset="0"/>
                  </a:rPr>
                  <a:t>nên</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eqArr>
                          <m:eqArr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eqArr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𝑀</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limLow>
                              <m:limLow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limLow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𝑚𝑎𝑥</m:t>
                                </m:r>
                              </m:e>
                              <m:lim>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0;2</m:t>
                                    </m:r>
                                  </m:e>
                                </m:d>
                              </m:lim>
                            </m:limLow>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num>
                              <m:den>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3</m:t>
                                </m:r>
                              </m:den>
                            </m:f>
                          </m:e>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limLow>
                              <m:limLow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limLow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𝑚𝑖𝑛</m:t>
                                </m:r>
                              </m:e>
                              <m:lim>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0;2</m:t>
                                    </m:r>
                                  </m:e>
                                </m:d>
                              </m:lim>
                            </m:limLow>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5</m:t>
                            </m:r>
                          </m:e>
                        </m:eqAr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oMath>
                </a14:m>
                <a:r>
                  <a:rPr kumimoji="0" lang="en-US" sz="32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Khi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đó</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𝑀</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𝑚</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14</m:t>
                        </m:r>
                      </m:num>
                      <m:den>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3</m:t>
                        </m:r>
                      </m:den>
                    </m:f>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mc:Choice>
        <mc:Fallback xmlns="">
          <p:sp>
            <p:nvSpPr>
              <p:cNvPr id="8" name="Rectangle 7"/>
              <p:cNvSpPr>
                <a:spLocks noRot="1" noChangeAspect="1" noMove="1" noResize="1" noEditPoints="1" noAdjustHandles="1" noChangeArrowheads="1" noChangeShapeType="1" noTextEdit="1"/>
              </p:cNvSpPr>
              <p:nvPr/>
            </p:nvSpPr>
            <p:spPr>
              <a:xfrm>
                <a:off x="423082" y="4280090"/>
                <a:ext cx="11409528" cy="2408223"/>
              </a:xfrm>
              <a:prstGeom prst="rect">
                <a:avLst/>
              </a:prstGeom>
              <a:blipFill rotWithShape="0">
                <a:blip r:embed="rId4"/>
                <a:stretch>
                  <a:fillRect l="-1335" t="-3291"/>
                </a:stretch>
              </a:blipFill>
            </p:spPr>
            <p:txBody>
              <a:bodyPr/>
              <a:lstStyle/>
              <a:p>
                <a:r>
                  <a:rPr lang="en-US">
                    <a:noFill/>
                  </a:rPr>
                  <a:t> </a:t>
                </a:r>
              </a:p>
            </p:txBody>
          </p:sp>
        </mc:Fallback>
      </mc:AlternateContent>
      <p:sp>
        <p:nvSpPr>
          <p:cNvPr id="10" name="Action Button: Back or Previous 9">
            <a:hlinkClick r:id="rId5" action="ppaction://hlinksldjump" highlightClick="1"/>
          </p:cNvPr>
          <p:cNvSpPr/>
          <p:nvPr/>
        </p:nvSpPr>
        <p:spPr>
          <a:xfrm>
            <a:off x="11521440" y="6505303"/>
            <a:ext cx="654638" cy="35269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74787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4" grpId="0"/>
      <p:bldP spid="5"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5"/>
              <p:cNvSpPr/>
              <p:nvPr/>
            </p:nvSpPr>
            <p:spPr>
              <a:xfrm>
                <a:off x="423082" y="844083"/>
                <a:ext cx="11505062" cy="17945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FF0000"/>
                    </a:solidFill>
                    <a:effectLst/>
                    <a:uLnTx/>
                    <a:uFillTx/>
                    <a:latin typeface="UTM Centur"/>
                    <a:ea typeface="Times New Roman" panose="02020603050405020304" pitchFamily="18" charset="0"/>
                    <a:cs typeface="+mn-cs"/>
                  </a:rPr>
                  <a:t>Câu</a:t>
                </a:r>
                <a:r>
                  <a:rPr kumimoji="0" lang="en-US" sz="3200" b="1" i="0" u="none" strike="noStrike" kern="1200" cap="none" spc="0" normalizeH="0" baseline="0" noProof="0" dirty="0" smtClean="0">
                    <a:ln>
                      <a:noFill/>
                    </a:ln>
                    <a:solidFill>
                      <a:srgbClr val="FF0000"/>
                    </a:solidFill>
                    <a:effectLst/>
                    <a:uLnTx/>
                    <a:uFillTx/>
                    <a:latin typeface="UTM Centur"/>
                    <a:ea typeface="Times New Roman" panose="02020603050405020304" pitchFamily="18" charset="0"/>
                    <a:cs typeface="+mn-cs"/>
                  </a:rPr>
                  <a:t> 8:</a:t>
                </a:r>
                <a:r>
                  <a:rPr kumimoji="0" lang="en-US" sz="3200" b="1" i="0" u="none" strike="noStrike" kern="1200" cap="none" spc="0" normalizeH="0" baseline="0" noProof="0" dirty="0" smtClean="0">
                    <a:ln>
                      <a:noFill/>
                    </a:ln>
                    <a:solidFill>
                      <a:prstClr val="black"/>
                    </a:solidFill>
                    <a:effectLst/>
                    <a:uLnTx/>
                    <a:uFillTx/>
                    <a:latin typeface="UTM Centur"/>
                    <a:ea typeface="Times New Roman" panose="02020603050405020304" pitchFamily="18" charset="0"/>
                    <a:cs typeface="+mn-cs"/>
                  </a:rPr>
                  <a:t> </a:t>
                </a:r>
                <a:r>
                  <a:rPr kumimoji="0" lang="vi-VN" sz="3200" b="0" i="0" u="none" strike="noStrike" kern="1200" cap="none" spc="0" normalizeH="0" baseline="0" noProof="0" dirty="0">
                    <a:ln>
                      <a:noFill/>
                    </a:ln>
                    <a:solidFill>
                      <a:prstClr val="black"/>
                    </a:solidFill>
                    <a:effectLst/>
                    <a:uLnTx/>
                    <a:uFillTx/>
                    <a:latin typeface="UTM Centur"/>
                    <a:ea typeface="+mn-ea"/>
                    <a:cs typeface="+mn-cs"/>
                  </a:rPr>
                  <a:t>Hàm số nào sau đây không có </a:t>
                </a:r>
                <a:r>
                  <a:rPr kumimoji="0" lang="en-US" sz="3200" b="0" i="0" u="none" strike="noStrike" kern="1200" cap="none" spc="0" normalizeH="0" baseline="0" noProof="0" dirty="0">
                    <a:ln>
                      <a:noFill/>
                    </a:ln>
                    <a:solidFill>
                      <a:prstClr val="black"/>
                    </a:solidFill>
                    <a:effectLst/>
                    <a:uLnTx/>
                    <a:uFillTx/>
                    <a:latin typeface="UTM Centur"/>
                    <a:ea typeface="+mn-ea"/>
                    <a:cs typeface="+mn-cs"/>
                  </a:rPr>
                  <a:t>GTLN</a:t>
                </a:r>
                <a:r>
                  <a:rPr kumimoji="0" lang="vi-VN" sz="3200" b="0" i="0" u="none" strike="noStrike" kern="1200" cap="none" spc="0" normalizeH="0" baseline="0" noProof="0" dirty="0">
                    <a:ln>
                      <a:noFill/>
                    </a:ln>
                    <a:solidFill>
                      <a:prstClr val="black"/>
                    </a:solidFill>
                    <a:effectLst/>
                    <a:uLnTx/>
                    <a:uFillTx/>
                    <a:latin typeface="UTM Centur"/>
                    <a:ea typeface="+mn-ea"/>
                    <a:cs typeface="+mn-cs"/>
                  </a:rPr>
                  <a:t> và </a:t>
                </a:r>
                <a:r>
                  <a:rPr kumimoji="0" lang="en-US" sz="3200" b="0" i="0" u="none" strike="noStrike" kern="1200" cap="none" spc="0" normalizeH="0" baseline="0" noProof="0" dirty="0">
                    <a:ln>
                      <a:noFill/>
                    </a:ln>
                    <a:solidFill>
                      <a:prstClr val="black"/>
                    </a:solidFill>
                    <a:effectLst/>
                    <a:uLnTx/>
                    <a:uFillTx/>
                    <a:latin typeface="UTM Centur"/>
                    <a:ea typeface="+mn-ea"/>
                    <a:cs typeface="+mn-cs"/>
                  </a:rPr>
                  <a:t>GTNN</a:t>
                </a:r>
                <a:r>
                  <a:rPr kumimoji="0" lang="vi-VN" sz="3200" b="0" i="0" u="none" strike="noStrike" kern="1200" cap="none" spc="0" normalizeH="0" baseline="0" noProof="0" dirty="0">
                    <a:ln>
                      <a:noFill/>
                    </a:ln>
                    <a:solidFill>
                      <a:prstClr val="black"/>
                    </a:solidFill>
                    <a:effectLst/>
                    <a:uLnTx/>
                    <a:uFillTx/>
                    <a:latin typeface="UTM Centur"/>
                    <a:ea typeface="+mn-ea"/>
                    <a:cs typeface="+mn-cs"/>
                  </a:rPr>
                  <a:t> trên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đoạn</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14:m>
                  <m:oMath xmlns:m="http://schemas.openxmlformats.org/officeDocument/2006/math">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e>
                    </m:d>
                  </m:oMath>
                </a14:m>
                <a:r>
                  <a:rPr kumimoji="0" lang="vi-VN" sz="3200" b="0" i="0" u="none" strike="noStrike" kern="1200" cap="none" spc="0" normalizeH="0" baseline="0" noProof="0" dirty="0">
                    <a:ln>
                      <a:noFill/>
                    </a:ln>
                    <a:solidFill>
                      <a:prstClr val="black"/>
                    </a:solidFill>
                    <a:effectLst/>
                    <a:uLnTx/>
                    <a:uFillTx/>
                    <a:latin typeface="UTM Centur"/>
                    <a:ea typeface="+mn-ea"/>
                    <a:cs typeface="+mn-cs"/>
                  </a:rPr>
                  <a:t>?</a:t>
                </a:r>
                <a:endParaRPr kumimoji="0" lang="en-US" sz="3200" b="0" i="0" u="none" strike="noStrike" kern="1200" cap="none" spc="0" normalizeH="0" baseline="0" noProof="0" dirty="0">
                  <a:ln>
                    <a:noFill/>
                  </a:ln>
                  <a:solidFill>
                    <a:prstClr val="black"/>
                  </a:solidFill>
                  <a:effectLst/>
                  <a:uLnTx/>
                  <a:uFillTx/>
                  <a:latin typeface="UTM Centu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smtClean="0">
                    <a:ln>
                      <a:noFill/>
                    </a:ln>
                    <a:solidFill>
                      <a:prstClr val="black"/>
                    </a:solidFill>
                    <a:effectLst/>
                    <a:uLnTx/>
                    <a:uFillTx/>
                    <a:latin typeface="UTM Centur"/>
                    <a:ea typeface="+mn-ea"/>
                    <a:cs typeface="+mn-cs"/>
                  </a:rPr>
                  <a:t>A</a:t>
                </a:r>
                <a:r>
                  <a:rPr kumimoji="0" lang="vi-VN" sz="3200" b="1" i="0" u="none" strike="noStrike" kern="1200" cap="none" spc="0" normalizeH="0" baseline="0" noProof="0" dirty="0">
                    <a:ln>
                      <a:noFill/>
                    </a:ln>
                    <a:solidFill>
                      <a:prstClr val="black"/>
                    </a:solidFill>
                    <a:effectLst/>
                    <a:uLnTx/>
                    <a:uFillTx/>
                    <a:latin typeface="UTM Centur"/>
                    <a:ea typeface="+mn-ea"/>
                    <a:cs typeface="+mn-cs"/>
                  </a:rPr>
                  <a:t>.</a:t>
                </a:r>
                <a:r>
                  <a:rPr kumimoji="0" lang="vi-VN" sz="3200" b="0" i="0" u="none" strike="noStrike" kern="1200" cap="none" spc="0" normalizeH="0" baseline="0" noProof="0" dirty="0">
                    <a:ln>
                      <a:noFill/>
                    </a:ln>
                    <a:solidFill>
                      <a:prstClr val="black"/>
                    </a:solidFill>
                    <a:effectLst/>
                    <a:uLnTx/>
                    <a:uFillTx/>
                    <a:latin typeface="UTM Centur"/>
                    <a:ea typeface="+mn-ea"/>
                    <a:cs typeface="+mn-cs"/>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𝑦</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3</m:t>
                        </m:r>
                      </m:sup>
                    </m:s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r>
                  <a:rPr kumimoji="0" lang="vi-VN" sz="3200" b="0" i="0" u="none" strike="noStrike" kern="1200" cap="none" spc="0" normalizeH="0" baseline="0" noProof="0" dirty="0">
                    <a:ln>
                      <a:noFill/>
                    </a:ln>
                    <a:solidFill>
                      <a:prstClr val="black"/>
                    </a:solidFill>
                    <a:effectLst/>
                    <a:uLnTx/>
                    <a:uFillTx/>
                    <a:latin typeface="UTM Centur"/>
                    <a:ea typeface="+mn-ea"/>
                    <a:cs typeface="+mn-cs"/>
                  </a:rPr>
                  <a:t> 	</a:t>
                </a:r>
                <a:r>
                  <a:rPr kumimoji="0" lang="vi-VN" sz="3200" b="1" i="0" u="none" strike="noStrike" kern="1200" cap="none" spc="0" normalizeH="0" baseline="0" noProof="0" dirty="0">
                    <a:ln>
                      <a:noFill/>
                    </a:ln>
                    <a:solidFill>
                      <a:prstClr val="black"/>
                    </a:solidFill>
                    <a:effectLst/>
                    <a:uLnTx/>
                    <a:uFillTx/>
                    <a:latin typeface="UTM Centur"/>
                    <a:ea typeface="+mn-ea"/>
                    <a:cs typeface="+mn-cs"/>
                  </a:rPr>
                  <a:t>B.</a:t>
                </a:r>
                <a:r>
                  <a:rPr kumimoji="0" lang="vi-VN" sz="3200" b="0" i="0" u="none" strike="noStrike" kern="1200" cap="none" spc="0" normalizeH="0" baseline="0" noProof="0" dirty="0">
                    <a:ln>
                      <a:noFill/>
                    </a:ln>
                    <a:solidFill>
                      <a:prstClr val="black"/>
                    </a:solidFill>
                    <a:effectLst/>
                    <a:uLnTx/>
                    <a:uFillTx/>
                    <a:latin typeface="UTM Centur"/>
                    <a:ea typeface="+mn-ea"/>
                    <a:cs typeface="+mn-cs"/>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𝑦</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4</m:t>
                        </m:r>
                      </m:sup>
                    </m:s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r>
                  <a:rPr kumimoji="0" lang="vi-VN" sz="3200" b="0" i="0" u="none" strike="noStrike" kern="1200" cap="none" spc="0" normalizeH="0" baseline="0" noProof="0" dirty="0">
                    <a:ln>
                      <a:noFill/>
                    </a:ln>
                    <a:solidFill>
                      <a:prstClr val="black"/>
                    </a:solidFill>
                    <a:effectLst/>
                    <a:uLnTx/>
                    <a:uFillTx/>
                    <a:latin typeface="UTM Centur"/>
                    <a:ea typeface="+mn-ea"/>
                    <a:cs typeface="+mn-cs"/>
                  </a:rPr>
                  <a:t>	</a:t>
                </a:r>
                <a:r>
                  <a:rPr kumimoji="0" lang="vi-VN" sz="3200" b="1" i="0" u="none" strike="noStrike" kern="1200" cap="none" spc="0" normalizeH="0" baseline="0" noProof="0" dirty="0">
                    <a:ln>
                      <a:noFill/>
                    </a:ln>
                    <a:solidFill>
                      <a:prstClr val="black"/>
                    </a:solidFill>
                    <a:effectLst/>
                    <a:uLnTx/>
                    <a:uFillTx/>
                    <a:latin typeface="UTM Centur"/>
                    <a:ea typeface="+mn-ea"/>
                    <a:cs typeface="+mn-cs"/>
                  </a:rPr>
                  <a:t>C.</a:t>
                </a:r>
                <a:r>
                  <a:rPr kumimoji="0" lang="vi-VN" sz="3200" b="0" i="0" u="none" strike="noStrike" kern="1200" cap="none" spc="0" normalizeH="0" baseline="0" noProof="0" dirty="0">
                    <a:ln>
                      <a:noFill/>
                    </a:ln>
                    <a:solidFill>
                      <a:prstClr val="black"/>
                    </a:solidFill>
                    <a:effectLst/>
                    <a:uLnTx/>
                    <a:uFillTx/>
                    <a:latin typeface="UTM Centur"/>
                    <a:ea typeface="+mn-ea"/>
                    <a:cs typeface="+mn-cs"/>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𝑦</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num>
                      <m:den>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den>
                    </m:f>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r>
                  <a:rPr kumimoji="0" lang="vi-VN" sz="3200" b="0" i="0" u="none" strike="noStrike" kern="1200" cap="none" spc="0" normalizeH="0" baseline="0" noProof="0" dirty="0">
                    <a:ln>
                      <a:noFill/>
                    </a:ln>
                    <a:solidFill>
                      <a:prstClr val="black"/>
                    </a:solidFill>
                    <a:effectLst/>
                    <a:uLnTx/>
                    <a:uFillTx/>
                    <a:latin typeface="UTM Centur"/>
                    <a:ea typeface="+mn-ea"/>
                    <a:cs typeface="+mn-cs"/>
                  </a:rPr>
                  <a:t>	</a:t>
                </a:r>
                <a:r>
                  <a:rPr kumimoji="0" lang="vi-VN" sz="3200" b="1" i="0" u="none" strike="noStrike" kern="1200" cap="none" spc="0" normalizeH="0" baseline="0" noProof="0" dirty="0">
                    <a:ln>
                      <a:noFill/>
                    </a:ln>
                    <a:solidFill>
                      <a:prstClr val="black"/>
                    </a:solidFill>
                    <a:effectLst/>
                    <a:uLnTx/>
                    <a:uFillTx/>
                    <a:latin typeface="UTM Centur"/>
                    <a:ea typeface="+mn-ea"/>
                    <a:cs typeface="+mn-cs"/>
                  </a:rPr>
                  <a:t>D.</a:t>
                </a:r>
                <a:r>
                  <a:rPr kumimoji="0" lang="vi-VN" sz="3200" b="0" i="0" u="none" strike="noStrike" kern="1200" cap="none" spc="0" normalizeH="0" baseline="0" noProof="0" dirty="0">
                    <a:ln>
                      <a:noFill/>
                    </a:ln>
                    <a:solidFill>
                      <a:prstClr val="black"/>
                    </a:solidFill>
                    <a:effectLst/>
                    <a:uLnTx/>
                    <a:uFillTx/>
                    <a:latin typeface="UTM Centur"/>
                    <a:ea typeface="+mn-ea"/>
                    <a:cs typeface="+mn-cs"/>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𝑦</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p>
            </p:txBody>
          </p:sp>
        </mc:Choice>
        <mc:Fallback xmlns="">
          <p:sp>
            <p:nvSpPr>
              <p:cNvPr id="6" name="Rectangle 5"/>
              <p:cNvSpPr>
                <a:spLocks noRot="1" noChangeAspect="1" noMove="1" noResize="1" noEditPoints="1" noAdjustHandles="1" noChangeArrowheads="1" noChangeShapeType="1" noTextEdit="1"/>
              </p:cNvSpPr>
              <p:nvPr/>
            </p:nvSpPr>
            <p:spPr>
              <a:xfrm>
                <a:off x="423082" y="844083"/>
                <a:ext cx="11505062" cy="1794530"/>
              </a:xfrm>
              <a:prstGeom prst="rect">
                <a:avLst/>
              </a:prstGeom>
              <a:blipFill rotWithShape="0">
                <a:blip r:embed="rId2"/>
                <a:stretch>
                  <a:fillRect l="-1324" t="-4407" b="-2373"/>
                </a:stretch>
              </a:blipFill>
            </p:spPr>
            <p:txBody>
              <a:bodyPr/>
              <a:lstStyle/>
              <a:p>
                <a:r>
                  <a:rPr lang="en-US">
                    <a:noFill/>
                  </a:rPr>
                  <a:t> </a:t>
                </a:r>
              </a:p>
            </p:txBody>
          </p:sp>
        </mc:Fallback>
      </mc:AlternateContent>
      <p:sp>
        <p:nvSpPr>
          <p:cNvPr id="7" name="TextBox 6"/>
          <p:cNvSpPr txBox="1"/>
          <p:nvPr/>
        </p:nvSpPr>
        <p:spPr>
          <a:xfrm>
            <a:off x="286603" y="146161"/>
            <a:ext cx="713777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FF0000"/>
                </a:solidFill>
                <a:effectLst/>
                <a:uLnTx/>
                <a:uFillTx/>
                <a:latin typeface="UTM Centur"/>
                <a:ea typeface="+mn-ea"/>
                <a:cs typeface="+mn-cs"/>
              </a:rPr>
              <a:t>Bài</a:t>
            </a:r>
            <a:r>
              <a:rPr kumimoji="0" lang="en-US" sz="3200" b="1" i="0" u="none" strike="noStrike" kern="1200" cap="none" spc="0" normalizeH="0" baseline="0" noProof="0" dirty="0" smtClean="0">
                <a:ln>
                  <a:noFill/>
                </a:ln>
                <a:solidFill>
                  <a:srgbClr val="FF0000"/>
                </a:solidFill>
                <a:effectLst/>
                <a:uLnTx/>
                <a:uFillTx/>
                <a:latin typeface="UTM Centur"/>
                <a:ea typeface="+mn-ea"/>
                <a:cs typeface="+mn-cs"/>
              </a:rPr>
              <a:t> </a:t>
            </a:r>
            <a:r>
              <a:rPr kumimoji="0" lang="en-US" sz="3200" b="1" i="0" u="none" strike="noStrike" kern="1200" cap="none" spc="0" normalizeH="0" baseline="0" noProof="0" dirty="0" err="1" smtClean="0">
                <a:ln>
                  <a:noFill/>
                </a:ln>
                <a:solidFill>
                  <a:srgbClr val="FF0000"/>
                </a:solidFill>
                <a:effectLst/>
                <a:uLnTx/>
                <a:uFillTx/>
                <a:latin typeface="UTM Centur"/>
                <a:ea typeface="+mn-ea"/>
                <a:cs typeface="+mn-cs"/>
              </a:rPr>
              <a:t>tập</a:t>
            </a:r>
            <a:r>
              <a:rPr kumimoji="0" lang="en-US" sz="3200" b="1" i="0" u="none" strike="noStrike" kern="1200" cap="none" spc="0" normalizeH="0" baseline="0" noProof="0" dirty="0" smtClean="0">
                <a:ln>
                  <a:noFill/>
                </a:ln>
                <a:solidFill>
                  <a:srgbClr val="FF0000"/>
                </a:solidFill>
                <a:effectLst/>
                <a:uLnTx/>
                <a:uFillTx/>
                <a:latin typeface="UTM Centur"/>
                <a:ea typeface="+mn-ea"/>
                <a:cs typeface="+mn-cs"/>
              </a:rPr>
              <a:t> </a:t>
            </a:r>
            <a:r>
              <a:rPr kumimoji="0" lang="en-US" sz="3200" b="1" i="0" u="none" strike="noStrike" kern="1200" cap="none" spc="0" normalizeH="0" baseline="0" noProof="0" dirty="0" err="1" smtClean="0">
                <a:ln>
                  <a:noFill/>
                </a:ln>
                <a:solidFill>
                  <a:srgbClr val="FF0000"/>
                </a:solidFill>
                <a:effectLst/>
                <a:uLnTx/>
                <a:uFillTx/>
                <a:latin typeface="UTM Centur"/>
                <a:ea typeface="+mn-ea"/>
                <a:cs typeface="+mn-cs"/>
              </a:rPr>
              <a:t>tự</a:t>
            </a:r>
            <a:r>
              <a:rPr kumimoji="0" lang="en-US" sz="3200" b="1" i="0" u="none" strike="noStrike" kern="1200" cap="none" spc="0" normalizeH="0" baseline="0" noProof="0" dirty="0" smtClean="0">
                <a:ln>
                  <a:noFill/>
                </a:ln>
                <a:solidFill>
                  <a:srgbClr val="FF0000"/>
                </a:solidFill>
                <a:effectLst/>
                <a:uLnTx/>
                <a:uFillTx/>
                <a:latin typeface="UTM Centur"/>
                <a:ea typeface="+mn-ea"/>
                <a:cs typeface="+mn-cs"/>
              </a:rPr>
              <a:t> </a:t>
            </a:r>
            <a:r>
              <a:rPr kumimoji="0" lang="en-US" sz="3200" b="1" i="0" u="none" strike="noStrike" kern="1200" cap="none" spc="0" normalizeH="0" baseline="0" noProof="0" dirty="0" err="1" smtClean="0">
                <a:ln>
                  <a:noFill/>
                </a:ln>
                <a:solidFill>
                  <a:srgbClr val="FF0000"/>
                </a:solidFill>
                <a:effectLst/>
                <a:uLnTx/>
                <a:uFillTx/>
                <a:latin typeface="UTM Centur"/>
                <a:ea typeface="+mn-ea"/>
                <a:cs typeface="+mn-cs"/>
              </a:rPr>
              <a:t>luyện</a:t>
            </a:r>
            <a:endParaRPr kumimoji="0" lang="en-US" sz="3200" b="1" i="0" u="none" strike="noStrike" kern="1200" cap="none" spc="0" normalizeH="0" baseline="0" noProof="0" dirty="0">
              <a:ln>
                <a:noFill/>
              </a:ln>
              <a:solidFill>
                <a:srgbClr val="FF0000"/>
              </a:solidFill>
              <a:effectLst/>
              <a:uLnTx/>
              <a:uFillTx/>
              <a:latin typeface="UTM Centur"/>
              <a:ea typeface="+mn-ea"/>
              <a:cs typeface="+mn-cs"/>
            </a:endParaRPr>
          </a:p>
        </p:txBody>
      </p:sp>
      <p:sp>
        <p:nvSpPr>
          <p:cNvPr id="9" name="Rectangle 8"/>
          <p:cNvSpPr/>
          <p:nvPr/>
        </p:nvSpPr>
        <p:spPr>
          <a:xfrm>
            <a:off x="5047839" y="2823028"/>
            <a:ext cx="1887055"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chemeClr val="accent5">
                    <a:lumMod val="75000"/>
                  </a:schemeClr>
                </a:solidFill>
                <a:effectLst/>
                <a:uLnTx/>
                <a:uFillTx/>
                <a:latin typeface="UTM Centur"/>
                <a:ea typeface="Times New Roman" panose="02020603050405020304" pitchFamily="18" charset="0"/>
                <a:cs typeface="Times New Roman" panose="02020603050405020304" pitchFamily="18" charset="0"/>
              </a:rPr>
              <a:t>Lời</a:t>
            </a:r>
            <a:r>
              <a:rPr kumimoji="0" lang="en-US" sz="3200" b="1" i="0" u="none" strike="noStrike" kern="1200" cap="none" spc="0" normalizeH="0" baseline="0" noProof="0" dirty="0">
                <a:ln>
                  <a:noFill/>
                </a:ln>
                <a:solidFill>
                  <a:schemeClr val="accent5">
                    <a:lumMod val="75000"/>
                  </a:schemeClr>
                </a:solidFill>
                <a:effectLst/>
                <a:uLnTx/>
                <a:uFillTx/>
                <a:latin typeface="UTM Centur"/>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chemeClr val="accent5">
                    <a:lumMod val="75000"/>
                  </a:schemeClr>
                </a:solidFill>
                <a:effectLst/>
                <a:uLnTx/>
                <a:uFillTx/>
                <a:latin typeface="UTM Centur"/>
                <a:ea typeface="Times New Roman" panose="02020603050405020304" pitchFamily="18" charset="0"/>
                <a:cs typeface="Times New Roman" panose="02020603050405020304" pitchFamily="18" charset="0"/>
              </a:rPr>
              <a:t>giải</a:t>
            </a:r>
            <a:r>
              <a:rPr kumimoji="0" lang="en-US" sz="3200" b="1" i="0" u="none" strike="noStrike" kern="1200" cap="none" spc="0" normalizeH="0" baseline="0" noProof="0" dirty="0">
                <a:ln>
                  <a:noFill/>
                </a:ln>
                <a:solidFill>
                  <a:schemeClr val="accent5">
                    <a:lumMod val="75000"/>
                  </a:schemeClr>
                </a:solidFill>
                <a:effectLst/>
                <a:uLnTx/>
                <a:uFillTx/>
                <a:latin typeface="UTM Centur"/>
                <a:ea typeface="Times New Roman" panose="02020603050405020304" pitchFamily="18" charset="0"/>
                <a:cs typeface="Times New Roman" panose="02020603050405020304" pitchFamily="18" charset="0"/>
              </a:rPr>
              <a:t>. </a:t>
            </a:r>
            <a:endParaRPr kumimoji="0" lang="en-US" sz="3200" b="0" i="0" u="none" strike="noStrike" kern="1200" cap="none" spc="0" normalizeH="0" baseline="0" noProof="0" dirty="0">
              <a:ln>
                <a:noFill/>
              </a:ln>
              <a:solidFill>
                <a:schemeClr val="accent5">
                  <a:lumMod val="75000"/>
                </a:schemeClr>
              </a:solidFill>
              <a:effectLst/>
              <a:uLnTx/>
              <a:uFillTx/>
              <a:latin typeface="Calibri" panose="020F0502020204030204"/>
            </a:endParaRPr>
          </a:p>
        </p:txBody>
      </p:sp>
      <p:sp>
        <p:nvSpPr>
          <p:cNvPr id="4" name="Rectangle 3"/>
          <p:cNvSpPr/>
          <p:nvPr/>
        </p:nvSpPr>
        <p:spPr>
          <a:xfrm>
            <a:off x="423082" y="2607551"/>
            <a:ext cx="1755609"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UTM Centur"/>
                <a:ea typeface="Times New Roman" panose="02020603050405020304" pitchFamily="18" charset="0"/>
                <a:cs typeface="Times New Roman" panose="02020603050405020304" pitchFamily="18" charset="0"/>
              </a:rPr>
              <a:t>Chọn </a:t>
            </a:r>
            <a:r>
              <a:rPr kumimoji="0" lang="en-US" sz="3200" b="1" i="0" u="none" strike="noStrike" kern="1200" cap="none" spc="0" normalizeH="0" baseline="0" noProof="0" dirty="0" smtClean="0">
                <a:ln>
                  <a:noFill/>
                </a:ln>
                <a:solidFill>
                  <a:srgbClr val="FF0000"/>
                </a:solidFill>
                <a:effectLst/>
                <a:uLnTx/>
                <a:uFillTx/>
                <a:latin typeface="UTM Centur"/>
                <a:ea typeface="Times New Roman" panose="02020603050405020304" pitchFamily="18" charset="0"/>
                <a:cs typeface="Times New Roman" panose="02020603050405020304" pitchFamily="18" charset="0"/>
              </a:rPr>
              <a:t>B</a:t>
            </a:r>
            <a:r>
              <a:rPr kumimoji="0" lang="vi-VN" sz="3200" b="1" i="0" u="none" strike="noStrike" kern="1200" cap="none" spc="0" normalizeH="0" baseline="0" noProof="0" dirty="0" smtClean="0">
                <a:ln>
                  <a:noFill/>
                </a:ln>
                <a:solidFill>
                  <a:srgbClr val="FF0000"/>
                </a:solidFill>
                <a:effectLst/>
                <a:uLnTx/>
                <a:uFillTx/>
                <a:latin typeface="UTM Centur"/>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srgbClr val="FF0000"/>
              </a:solidFill>
              <a:effectLst/>
              <a:uLnTx/>
              <a:uFillTx/>
              <a:latin typeface="Calibri" panose="020F0502020204030204"/>
            </a:endParaRPr>
          </a:p>
        </p:txBody>
      </p:sp>
      <mc:AlternateContent xmlns:mc="http://schemas.openxmlformats.org/markup-compatibility/2006" xmlns:a14="http://schemas.microsoft.com/office/drawing/2010/main">
        <mc:Choice Requires="a14">
          <p:sp>
            <p:nvSpPr>
              <p:cNvPr id="2" name="Rectangle 1"/>
              <p:cNvSpPr/>
              <p:nvPr/>
            </p:nvSpPr>
            <p:spPr>
              <a:xfrm>
                <a:off x="423082" y="3402615"/>
                <a:ext cx="11614242" cy="7903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imes New Roman" panose="02020603050405020304" pitchFamily="18" charset="0"/>
                  </a:rPr>
                  <a:t>Nhận</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imes New Roman" panose="02020603050405020304" pitchFamily="18" charset="0"/>
                  </a:rPr>
                  <a:t>thấy</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imes New Roman" panose="02020603050405020304" pitchFamily="18" charset="0"/>
                  </a:rPr>
                  <a:t>hàm</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imes New Roman" panose="02020603050405020304" pitchFamily="18" charset="0"/>
                  </a:rPr>
                  <a:t>số</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𝑦</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num>
                      <m:den>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den>
                    </m:f>
                  </m:oMath>
                </a14:m>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imes New Roman" panose="02020603050405020304" pitchFamily="18" charset="0"/>
                  </a:rPr>
                  <a:t>không</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imes New Roman" panose="02020603050405020304" pitchFamily="18" charset="0"/>
                  </a:rPr>
                  <a:t>xác</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imes New Roman" panose="02020603050405020304" pitchFamily="18" charset="0"/>
                  </a:rPr>
                  <a:t>định</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imes New Roman" panose="02020603050405020304" pitchFamily="18" charset="0"/>
                  </a:rPr>
                  <a:t>tại</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oMath>
                </a14:m>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 name="Rectangle 1"/>
              <p:cNvSpPr>
                <a:spLocks noRot="1" noChangeAspect="1" noMove="1" noResize="1" noEditPoints="1" noAdjustHandles="1" noChangeArrowheads="1" noChangeShapeType="1" noTextEdit="1"/>
              </p:cNvSpPr>
              <p:nvPr/>
            </p:nvSpPr>
            <p:spPr>
              <a:xfrm>
                <a:off x="423082" y="3402615"/>
                <a:ext cx="11614242" cy="790345"/>
              </a:xfrm>
              <a:prstGeom prst="rect">
                <a:avLst/>
              </a:prstGeom>
              <a:blipFill rotWithShape="0">
                <a:blip r:embed="rId3"/>
                <a:stretch>
                  <a:fillRect l="-1312" b="-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423082" y="4322199"/>
                <a:ext cx="7406579" cy="84895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imes New Roman" panose="02020603050405020304" pitchFamily="18" charset="0"/>
                  </a:rPr>
                  <a:t>Lại</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imes New Roman" panose="02020603050405020304" pitchFamily="18" charset="0"/>
                  </a:rPr>
                  <a:t>có</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14:m>
                  <m:oMath xmlns:m="http://schemas.openxmlformats.org/officeDocument/2006/math">
                    <m:limLow>
                      <m:limLow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limLow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𝑙𝑖𝑚</m:t>
                        </m:r>
                      </m:e>
                      <m:li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up>
                        </m:sSup>
                      </m:lim>
                    </m:limLow>
                    <m:f>
                      <m:f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num>
                      <m:den>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den>
                    </m:f>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limLow>
                      <m:limLow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limLow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𝑙𝑖𝑚</m:t>
                        </m:r>
                      </m:e>
                      <m:li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sup>
                        </m:sSup>
                      </m:lim>
                    </m:limLow>
                    <m:f>
                      <m:f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num>
                      <m:den>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den>
                    </m:f>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oMath>
                </a14:m>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 name="Rectangle 2"/>
              <p:cNvSpPr>
                <a:spLocks noRot="1" noChangeAspect="1" noMove="1" noResize="1" noEditPoints="1" noAdjustHandles="1" noChangeArrowheads="1" noChangeShapeType="1" noTextEdit="1"/>
              </p:cNvSpPr>
              <p:nvPr/>
            </p:nvSpPr>
            <p:spPr>
              <a:xfrm>
                <a:off x="423082" y="4322199"/>
                <a:ext cx="7406579" cy="848950"/>
              </a:xfrm>
              <a:prstGeom prst="rect">
                <a:avLst/>
              </a:prstGeom>
              <a:blipFill rotWithShape="0">
                <a:blip r:embed="rId4"/>
                <a:stretch>
                  <a:fillRect l="-2058" b="-21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423082" y="5300388"/>
                <a:ext cx="11334565"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Do đó hàm số này không có giá trị nhỏ nhất và lớn nhất trên </a:t>
                </a:r>
                <a14:m>
                  <m:oMath xmlns:m="http://schemas.openxmlformats.org/officeDocument/2006/math">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oMath>
                </a14:m>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0" name="Rectangle 9"/>
              <p:cNvSpPr>
                <a:spLocks noRot="1" noChangeAspect="1" noMove="1" noResize="1" noEditPoints="1" noAdjustHandles="1" noChangeArrowheads="1" noChangeShapeType="1" noTextEdit="1"/>
              </p:cNvSpPr>
              <p:nvPr/>
            </p:nvSpPr>
            <p:spPr>
              <a:xfrm>
                <a:off x="423082" y="5300388"/>
                <a:ext cx="11334565" cy="1077218"/>
              </a:xfrm>
              <a:prstGeom prst="rect">
                <a:avLst/>
              </a:prstGeom>
              <a:blipFill rotWithShape="0">
                <a:blip r:embed="rId5"/>
                <a:stretch>
                  <a:fillRect l="-1344" t="-7345"/>
                </a:stretch>
              </a:blipFill>
            </p:spPr>
            <p:txBody>
              <a:bodyPr/>
              <a:lstStyle/>
              <a:p>
                <a:r>
                  <a:rPr lang="en-US">
                    <a:noFill/>
                  </a:rPr>
                  <a:t> </a:t>
                </a:r>
              </a:p>
            </p:txBody>
          </p:sp>
        </mc:Fallback>
      </mc:AlternateContent>
      <p:sp>
        <p:nvSpPr>
          <p:cNvPr id="11" name="Action Button: Back or Previous 10">
            <a:hlinkClick r:id="rId6" action="ppaction://hlinksldjump" highlightClick="1"/>
          </p:cNvPr>
          <p:cNvSpPr/>
          <p:nvPr/>
        </p:nvSpPr>
        <p:spPr>
          <a:xfrm>
            <a:off x="11521440" y="6505303"/>
            <a:ext cx="654638" cy="35269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98327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4" grpId="0"/>
      <p:bldP spid="2" grpId="0"/>
      <p:bldP spid="3"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5"/>
              <p:cNvSpPr/>
              <p:nvPr/>
            </p:nvSpPr>
            <p:spPr>
              <a:xfrm>
                <a:off x="286603" y="541890"/>
                <a:ext cx="11505062" cy="206421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FF0000"/>
                    </a:solidFill>
                    <a:effectLst/>
                    <a:uLnTx/>
                    <a:uFillTx/>
                    <a:latin typeface="UTM Centur"/>
                    <a:ea typeface="Times New Roman" panose="02020603050405020304" pitchFamily="18" charset="0"/>
                    <a:cs typeface="+mn-cs"/>
                  </a:rPr>
                  <a:t>Câu</a:t>
                </a:r>
                <a:r>
                  <a:rPr kumimoji="0" lang="en-US" sz="3200" b="1" i="0" u="none" strike="noStrike" kern="1200" cap="none" spc="0" normalizeH="0" baseline="0" noProof="0" dirty="0" smtClean="0">
                    <a:ln>
                      <a:noFill/>
                    </a:ln>
                    <a:solidFill>
                      <a:srgbClr val="FF0000"/>
                    </a:solidFill>
                    <a:effectLst/>
                    <a:uLnTx/>
                    <a:uFillTx/>
                    <a:latin typeface="UTM Centur"/>
                    <a:ea typeface="Times New Roman" panose="02020603050405020304" pitchFamily="18" charset="0"/>
                    <a:cs typeface="+mn-cs"/>
                  </a:rPr>
                  <a:t> 9:</a:t>
                </a:r>
                <a:r>
                  <a:rPr kumimoji="0" lang="en-US" sz="3200" b="1" i="0" u="none" strike="noStrike" kern="1200" cap="none" spc="0" normalizeH="0" baseline="0" noProof="0" dirty="0" smtClean="0">
                    <a:ln>
                      <a:noFill/>
                    </a:ln>
                    <a:solidFill>
                      <a:prstClr val="black"/>
                    </a:solidFill>
                    <a:effectLst/>
                    <a:uLnTx/>
                    <a:uFillTx/>
                    <a:latin typeface="UTM Centur"/>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Giá</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trị</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nhỏ</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nhất</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của</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hàm</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số</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𝑓</m:t>
                    </m:r>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3</m:t>
                        </m:r>
                      </m:num>
                      <m:den>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den>
                    </m:f>
                  </m:oMath>
                </a14:m>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trên</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đoạn</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14:m>
                  <m:oMath xmlns:m="http://schemas.openxmlformats.org/officeDocument/2006/math">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4</m:t>
                        </m:r>
                      </m:e>
                    </m:d>
                  </m:oMath>
                </a14:m>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bằng</a:t>
                </a:r>
                <a:endParaRPr kumimoji="0" lang="en-US" sz="3200" b="0" i="0" u="none" strike="noStrike" kern="1200" cap="none" spc="0" normalizeH="0" baseline="0" noProof="0" dirty="0">
                  <a:ln>
                    <a:noFill/>
                  </a:ln>
                  <a:solidFill>
                    <a:prstClr val="black"/>
                  </a:solidFill>
                  <a:effectLst/>
                  <a:uLnTx/>
                  <a:uFillTx/>
                  <a:latin typeface="UTM Centu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UTM Centur"/>
                    <a:ea typeface="+mn-ea"/>
                    <a:cs typeface="+mn-cs"/>
                  </a:rPr>
                  <a:t>	A. </a:t>
                </a:r>
                <a14:m>
                  <m:oMath xmlns:m="http://schemas.openxmlformats.org/officeDocument/2006/math">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r>
                  <a:rPr kumimoji="0" lang="en-US" sz="3200" b="1" i="0" u="none" strike="noStrike" kern="1200" cap="none" spc="0" normalizeH="0" baseline="0" noProof="0" dirty="0">
                    <a:ln>
                      <a:noFill/>
                    </a:ln>
                    <a:solidFill>
                      <a:prstClr val="black"/>
                    </a:solidFill>
                    <a:effectLst/>
                    <a:uLnTx/>
                    <a:uFillTx/>
                    <a:latin typeface="UTM Centur"/>
                    <a:ea typeface="+mn-ea"/>
                    <a:cs typeface="+mn-cs"/>
                  </a:rPr>
                  <a:t>	</a:t>
                </a:r>
                <a:r>
                  <a:rPr kumimoji="0" lang="en-US" sz="3200" b="1" i="0" u="none" strike="noStrike" kern="1200" cap="none" spc="0" normalizeH="0" baseline="0" noProof="0" dirty="0" smtClean="0">
                    <a:ln>
                      <a:noFill/>
                    </a:ln>
                    <a:solidFill>
                      <a:prstClr val="black"/>
                    </a:solidFill>
                    <a:effectLst/>
                    <a:uLnTx/>
                    <a:uFillTx/>
                    <a:latin typeface="UTM Centur"/>
                    <a:ea typeface="+mn-ea"/>
                    <a:cs typeface="+mn-cs"/>
                  </a:rPr>
                  <a:t>    B</a:t>
                </a:r>
                <a:r>
                  <a:rPr kumimoji="0" lang="en-US" sz="3200" b="1" i="0" u="none" strike="noStrike" kern="1200" cap="none" spc="0" normalizeH="0" baseline="0" noProof="0" dirty="0">
                    <a:ln>
                      <a:noFill/>
                    </a:ln>
                    <a:solidFill>
                      <a:prstClr val="black"/>
                    </a:solidFill>
                    <a:effectLst/>
                    <a:uLnTx/>
                    <a:uFillTx/>
                    <a:latin typeface="UTM Centur"/>
                    <a:ea typeface="+mn-ea"/>
                    <a:cs typeface="+mn-cs"/>
                  </a:rPr>
                  <a:t>. </a:t>
                </a:r>
                <a14:m>
                  <m:oMath xmlns:m="http://schemas.openxmlformats.org/officeDocument/2006/math">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smtClean="0">
                    <a:ln>
                      <a:noFill/>
                    </a:ln>
                    <a:solidFill>
                      <a:prstClr val="black"/>
                    </a:solidFill>
                    <a:effectLst/>
                    <a:uLnTx/>
                    <a:uFillTx/>
                    <a:latin typeface="UTM Centur"/>
                    <a:ea typeface="+mn-ea"/>
                    <a:cs typeface="+mn-cs"/>
                  </a:rPr>
                  <a:t>       </a:t>
                </a:r>
                <a:r>
                  <a:rPr kumimoji="0" lang="en-US" sz="3200" b="1" i="0" u="none" strike="noStrike" kern="1200" cap="none" spc="0" normalizeH="0" baseline="0" noProof="0" dirty="0" smtClean="0">
                    <a:ln>
                      <a:noFill/>
                    </a:ln>
                    <a:solidFill>
                      <a:prstClr val="black"/>
                    </a:solidFill>
                    <a:effectLst/>
                    <a:uLnTx/>
                    <a:uFillTx/>
                    <a:latin typeface="UTM Centur"/>
                    <a:ea typeface="+mn-ea"/>
                    <a:cs typeface="+mn-cs"/>
                  </a:rPr>
                  <a:t>C</a:t>
                </a:r>
                <a:r>
                  <a:rPr kumimoji="0" lang="en-US" sz="3200" b="1" i="0" u="none" strike="noStrike" kern="1200" cap="none" spc="0" normalizeH="0" baseline="0" noProof="0" dirty="0">
                    <a:ln>
                      <a:noFill/>
                    </a:ln>
                    <a:solidFill>
                      <a:prstClr val="black"/>
                    </a:solidFill>
                    <a:effectLst/>
                    <a:uLnTx/>
                    <a:uFillTx/>
                    <a:latin typeface="UTM Centur"/>
                    <a:ea typeface="+mn-ea"/>
                    <a:cs typeface="+mn-cs"/>
                  </a:rPr>
                  <a:t>. </a:t>
                </a:r>
                <a14:m>
                  <m:oMath xmlns:m="http://schemas.openxmlformats.org/officeDocument/2006/math">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𝟔</m:t>
                    </m:r>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1" i="0" u="none" strike="noStrike" kern="1200" cap="none" spc="0" normalizeH="0" baseline="0" noProof="0" dirty="0">
                    <a:ln>
                      <a:noFill/>
                    </a:ln>
                    <a:solidFill>
                      <a:prstClr val="black"/>
                    </a:solidFill>
                    <a:effectLst/>
                    <a:uLnTx/>
                    <a:uFillTx/>
                    <a:latin typeface="UTM Centur"/>
                    <a:ea typeface="+mn-ea"/>
                    <a:cs typeface="+mn-cs"/>
                  </a:rPr>
                  <a:t>D. </a:t>
                </a:r>
                <a14:m>
                  <m:oMath xmlns:m="http://schemas.openxmlformats.org/officeDocument/2006/math">
                    <m:f>
                      <m:fPr>
                        <m:ctrlP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𝟏𝟗</m:t>
                        </m:r>
                      </m:num>
                      <m:den>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den>
                    </m:f>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endParaRPr kumimoji="0" lang="en-US" sz="3200" b="0" i="0" u="none" strike="noStrike" kern="1200" cap="none" spc="0" normalizeH="0" baseline="0" noProof="0" dirty="0">
                  <a:ln>
                    <a:noFill/>
                  </a:ln>
                  <a:solidFill>
                    <a:prstClr val="black"/>
                  </a:solidFill>
                  <a:effectLst/>
                  <a:uLnTx/>
                  <a:uFillTx/>
                  <a:latin typeface="UTM Centur"/>
                  <a:ea typeface="+mn-ea"/>
                  <a:cs typeface="+mn-cs"/>
                </a:endParaRPr>
              </a:p>
            </p:txBody>
          </p:sp>
        </mc:Choice>
        <mc:Fallback xmlns="">
          <p:sp>
            <p:nvSpPr>
              <p:cNvPr id="6" name="Rectangle 5"/>
              <p:cNvSpPr>
                <a:spLocks noRot="1" noChangeAspect="1" noMove="1" noResize="1" noEditPoints="1" noAdjustHandles="1" noChangeArrowheads="1" noChangeShapeType="1" noTextEdit="1"/>
              </p:cNvSpPr>
              <p:nvPr/>
            </p:nvSpPr>
            <p:spPr>
              <a:xfrm>
                <a:off x="286603" y="541890"/>
                <a:ext cx="11505062" cy="2064219"/>
              </a:xfrm>
              <a:prstGeom prst="rect">
                <a:avLst/>
              </a:prstGeom>
              <a:blipFill rotWithShape="0">
                <a:blip r:embed="rId2"/>
                <a:stretch>
                  <a:fillRect l="-1325" b="-2950"/>
                </a:stretch>
              </a:blipFill>
            </p:spPr>
            <p:txBody>
              <a:bodyPr/>
              <a:lstStyle/>
              <a:p>
                <a:r>
                  <a:rPr lang="en-US">
                    <a:noFill/>
                  </a:rPr>
                  <a:t> </a:t>
                </a:r>
              </a:p>
            </p:txBody>
          </p:sp>
        </mc:Fallback>
      </mc:AlternateContent>
      <p:sp>
        <p:nvSpPr>
          <p:cNvPr id="7" name="TextBox 6"/>
          <p:cNvSpPr txBox="1"/>
          <p:nvPr/>
        </p:nvSpPr>
        <p:spPr>
          <a:xfrm>
            <a:off x="286603" y="146161"/>
            <a:ext cx="713777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FF0000"/>
                </a:solidFill>
                <a:effectLst/>
                <a:uLnTx/>
                <a:uFillTx/>
                <a:latin typeface="UTM Centur"/>
                <a:ea typeface="+mn-ea"/>
                <a:cs typeface="+mn-cs"/>
              </a:rPr>
              <a:t>Bài</a:t>
            </a:r>
            <a:r>
              <a:rPr kumimoji="0" lang="en-US" sz="3200" b="1" i="0" u="none" strike="noStrike" kern="1200" cap="none" spc="0" normalizeH="0" baseline="0" noProof="0" dirty="0" smtClean="0">
                <a:ln>
                  <a:noFill/>
                </a:ln>
                <a:solidFill>
                  <a:srgbClr val="FF0000"/>
                </a:solidFill>
                <a:effectLst/>
                <a:uLnTx/>
                <a:uFillTx/>
                <a:latin typeface="UTM Centur"/>
                <a:ea typeface="+mn-ea"/>
                <a:cs typeface="+mn-cs"/>
              </a:rPr>
              <a:t> </a:t>
            </a:r>
            <a:r>
              <a:rPr kumimoji="0" lang="en-US" sz="3200" b="1" i="0" u="none" strike="noStrike" kern="1200" cap="none" spc="0" normalizeH="0" baseline="0" noProof="0" dirty="0" err="1" smtClean="0">
                <a:ln>
                  <a:noFill/>
                </a:ln>
                <a:solidFill>
                  <a:srgbClr val="FF0000"/>
                </a:solidFill>
                <a:effectLst/>
                <a:uLnTx/>
                <a:uFillTx/>
                <a:latin typeface="UTM Centur"/>
                <a:ea typeface="+mn-ea"/>
                <a:cs typeface="+mn-cs"/>
              </a:rPr>
              <a:t>tập</a:t>
            </a:r>
            <a:r>
              <a:rPr kumimoji="0" lang="en-US" sz="3200" b="1" i="0" u="none" strike="noStrike" kern="1200" cap="none" spc="0" normalizeH="0" baseline="0" noProof="0" dirty="0" smtClean="0">
                <a:ln>
                  <a:noFill/>
                </a:ln>
                <a:solidFill>
                  <a:srgbClr val="FF0000"/>
                </a:solidFill>
                <a:effectLst/>
                <a:uLnTx/>
                <a:uFillTx/>
                <a:latin typeface="UTM Centur"/>
                <a:ea typeface="+mn-ea"/>
                <a:cs typeface="+mn-cs"/>
              </a:rPr>
              <a:t> </a:t>
            </a:r>
            <a:r>
              <a:rPr kumimoji="0" lang="en-US" sz="3200" b="1" i="0" u="none" strike="noStrike" kern="1200" cap="none" spc="0" normalizeH="0" baseline="0" noProof="0" dirty="0" err="1" smtClean="0">
                <a:ln>
                  <a:noFill/>
                </a:ln>
                <a:solidFill>
                  <a:srgbClr val="FF0000"/>
                </a:solidFill>
                <a:effectLst/>
                <a:uLnTx/>
                <a:uFillTx/>
                <a:latin typeface="UTM Centur"/>
                <a:ea typeface="+mn-ea"/>
                <a:cs typeface="+mn-cs"/>
              </a:rPr>
              <a:t>tự</a:t>
            </a:r>
            <a:r>
              <a:rPr kumimoji="0" lang="en-US" sz="3200" b="1" i="0" u="none" strike="noStrike" kern="1200" cap="none" spc="0" normalizeH="0" baseline="0" noProof="0" dirty="0" smtClean="0">
                <a:ln>
                  <a:noFill/>
                </a:ln>
                <a:solidFill>
                  <a:srgbClr val="FF0000"/>
                </a:solidFill>
                <a:effectLst/>
                <a:uLnTx/>
                <a:uFillTx/>
                <a:latin typeface="UTM Centur"/>
                <a:ea typeface="+mn-ea"/>
                <a:cs typeface="+mn-cs"/>
              </a:rPr>
              <a:t> </a:t>
            </a:r>
            <a:r>
              <a:rPr kumimoji="0" lang="en-US" sz="3200" b="1" i="0" u="none" strike="noStrike" kern="1200" cap="none" spc="0" normalizeH="0" baseline="0" noProof="0" dirty="0" err="1" smtClean="0">
                <a:ln>
                  <a:noFill/>
                </a:ln>
                <a:solidFill>
                  <a:srgbClr val="FF0000"/>
                </a:solidFill>
                <a:effectLst/>
                <a:uLnTx/>
                <a:uFillTx/>
                <a:latin typeface="UTM Centur"/>
                <a:ea typeface="+mn-ea"/>
                <a:cs typeface="+mn-cs"/>
              </a:rPr>
              <a:t>luyện</a:t>
            </a:r>
            <a:endParaRPr kumimoji="0" lang="en-US" sz="3200" b="1" i="0" u="none" strike="noStrike" kern="1200" cap="none" spc="0" normalizeH="0" baseline="0" noProof="0" dirty="0">
              <a:ln>
                <a:noFill/>
              </a:ln>
              <a:solidFill>
                <a:srgbClr val="FF0000"/>
              </a:solidFill>
              <a:effectLst/>
              <a:uLnTx/>
              <a:uFillTx/>
              <a:latin typeface="UTM Centur"/>
              <a:ea typeface="+mn-ea"/>
              <a:cs typeface="+mn-cs"/>
            </a:endParaRPr>
          </a:p>
        </p:txBody>
      </p:sp>
      <p:sp>
        <p:nvSpPr>
          <p:cNvPr id="9" name="Rectangle 8"/>
          <p:cNvSpPr/>
          <p:nvPr/>
        </p:nvSpPr>
        <p:spPr>
          <a:xfrm>
            <a:off x="5047839" y="2823028"/>
            <a:ext cx="1887055"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chemeClr val="accent5">
                    <a:lumMod val="75000"/>
                  </a:schemeClr>
                </a:solidFill>
                <a:effectLst/>
                <a:uLnTx/>
                <a:uFillTx/>
                <a:latin typeface="UTM Centur"/>
                <a:ea typeface="Times New Roman" panose="02020603050405020304" pitchFamily="18" charset="0"/>
                <a:cs typeface="Times New Roman" panose="02020603050405020304" pitchFamily="18" charset="0"/>
              </a:rPr>
              <a:t>Lời</a:t>
            </a:r>
            <a:r>
              <a:rPr kumimoji="0" lang="en-US" sz="3200" b="1" i="0" u="none" strike="noStrike" kern="1200" cap="none" spc="0" normalizeH="0" baseline="0" noProof="0" dirty="0">
                <a:ln>
                  <a:noFill/>
                </a:ln>
                <a:solidFill>
                  <a:schemeClr val="accent5">
                    <a:lumMod val="75000"/>
                  </a:schemeClr>
                </a:solidFill>
                <a:effectLst/>
                <a:uLnTx/>
                <a:uFillTx/>
                <a:latin typeface="UTM Centur"/>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chemeClr val="accent5">
                    <a:lumMod val="75000"/>
                  </a:schemeClr>
                </a:solidFill>
                <a:effectLst/>
                <a:uLnTx/>
                <a:uFillTx/>
                <a:latin typeface="UTM Centur"/>
                <a:ea typeface="Times New Roman" panose="02020603050405020304" pitchFamily="18" charset="0"/>
                <a:cs typeface="Times New Roman" panose="02020603050405020304" pitchFamily="18" charset="0"/>
              </a:rPr>
              <a:t>giải</a:t>
            </a:r>
            <a:r>
              <a:rPr kumimoji="0" lang="en-US" sz="3200" b="1" i="0" u="none" strike="noStrike" kern="1200" cap="none" spc="0" normalizeH="0" baseline="0" noProof="0" dirty="0">
                <a:ln>
                  <a:noFill/>
                </a:ln>
                <a:solidFill>
                  <a:schemeClr val="accent5">
                    <a:lumMod val="75000"/>
                  </a:schemeClr>
                </a:solidFill>
                <a:effectLst/>
                <a:uLnTx/>
                <a:uFillTx/>
                <a:latin typeface="UTM Centur"/>
                <a:ea typeface="Times New Roman" panose="02020603050405020304" pitchFamily="18" charset="0"/>
                <a:cs typeface="Times New Roman" panose="02020603050405020304" pitchFamily="18" charset="0"/>
              </a:rPr>
              <a:t>. </a:t>
            </a:r>
            <a:endParaRPr kumimoji="0" lang="en-US" sz="3200" b="0" i="0" u="none" strike="noStrike" kern="1200" cap="none" spc="0" normalizeH="0" baseline="0" noProof="0" dirty="0">
              <a:ln>
                <a:noFill/>
              </a:ln>
              <a:solidFill>
                <a:schemeClr val="accent5">
                  <a:lumMod val="75000"/>
                </a:schemeClr>
              </a:solidFill>
              <a:effectLst/>
              <a:uLnTx/>
              <a:uFillTx/>
              <a:latin typeface="Calibri" panose="020F0502020204030204"/>
            </a:endParaRPr>
          </a:p>
        </p:txBody>
      </p:sp>
      <p:sp>
        <p:nvSpPr>
          <p:cNvPr id="4" name="Rectangle 3"/>
          <p:cNvSpPr/>
          <p:nvPr/>
        </p:nvSpPr>
        <p:spPr>
          <a:xfrm>
            <a:off x="527134" y="2606109"/>
            <a:ext cx="1755609"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UTM Centur"/>
                <a:ea typeface="Times New Roman" panose="02020603050405020304" pitchFamily="18" charset="0"/>
                <a:cs typeface="Times New Roman" panose="02020603050405020304" pitchFamily="18" charset="0"/>
              </a:rPr>
              <a:t>Chọn </a:t>
            </a:r>
            <a:r>
              <a:rPr kumimoji="0" lang="en-US" sz="3200" b="1" i="0" u="none" strike="noStrike" kern="1200" cap="none" spc="0" normalizeH="0" baseline="0" noProof="0" dirty="0" smtClean="0">
                <a:ln>
                  <a:noFill/>
                </a:ln>
                <a:solidFill>
                  <a:srgbClr val="FF0000"/>
                </a:solidFill>
                <a:effectLst/>
                <a:uLnTx/>
                <a:uFillTx/>
                <a:latin typeface="UTM Centur"/>
                <a:ea typeface="Times New Roman" panose="02020603050405020304" pitchFamily="18" charset="0"/>
                <a:cs typeface="Times New Roman" panose="02020603050405020304" pitchFamily="18" charset="0"/>
              </a:rPr>
              <a:t>C</a:t>
            </a:r>
            <a:r>
              <a:rPr kumimoji="0" lang="vi-VN" sz="3200" b="1" i="0" u="none" strike="noStrike" kern="1200" cap="none" spc="0" normalizeH="0" baseline="0" noProof="0" dirty="0" smtClean="0">
                <a:ln>
                  <a:noFill/>
                </a:ln>
                <a:solidFill>
                  <a:srgbClr val="FF0000"/>
                </a:solidFill>
                <a:effectLst/>
                <a:uLnTx/>
                <a:uFillTx/>
                <a:latin typeface="UTM Centur"/>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srgbClr val="FF0000"/>
              </a:solidFill>
              <a:effectLst/>
              <a:uLnTx/>
              <a:uFillTx/>
              <a:latin typeface="Calibri" panose="020F0502020204030204"/>
            </a:endParaRPr>
          </a:p>
        </p:txBody>
      </p:sp>
      <mc:AlternateContent xmlns:mc="http://schemas.openxmlformats.org/markup-compatibility/2006" xmlns:a14="http://schemas.microsoft.com/office/drawing/2010/main">
        <mc:Choice Requires="a14">
          <p:sp>
            <p:nvSpPr>
              <p:cNvPr id="5" name="Rectangle 4"/>
              <p:cNvSpPr/>
              <p:nvPr/>
            </p:nvSpPr>
            <p:spPr>
              <a:xfrm>
                <a:off x="286603" y="3407803"/>
                <a:ext cx="11505061" cy="11882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Đạo hàm: </a:t>
                </a:r>
                <a14:m>
                  <m:oMath xmlns:m="http://schemas.openxmlformats.org/officeDocument/2006/math">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e>
                      <m:sup>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up>
                    </m:sSup>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sup>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sup>
                        </m:sSup>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3</m:t>
                        </m:r>
                      </m:num>
                      <m:den>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e>
                            </m:d>
                          </m:e>
                          <m:sup>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sup>
                        </m:sSup>
                      </m:den>
                    </m:f>
                    <m:groupChr>
                      <m:groupChrPr>
                        <m:chr m:val="→"/>
                        <m:vertJc m:val="bot"/>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groupChrPr>
                      <m:e>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e>
                    </m:groupChr>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e>
                      <m:sup>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up>
                    </m:sSup>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m:t>
                    </m:r>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eqArr>
                          <m:eqArr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eqArrPr>
                          <m:e>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4</m:t>
                                </m:r>
                              </m:e>
                            </m:d>
                          </m:e>
                          <m:e>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3</m:t>
                            </m:r>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4</m:t>
                                </m:r>
                              </m:e>
                            </m:d>
                          </m:e>
                        </m:eqArr>
                      </m:e>
                    </m:d>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oMath>
                </a14:m>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5" name="Rectangle 4"/>
              <p:cNvSpPr>
                <a:spLocks noRot="1" noChangeAspect="1" noMove="1" noResize="1" noEditPoints="1" noAdjustHandles="1" noChangeArrowheads="1" noChangeShapeType="1" noTextEdit="1"/>
              </p:cNvSpPr>
              <p:nvPr/>
            </p:nvSpPr>
            <p:spPr>
              <a:xfrm>
                <a:off x="286603" y="3407803"/>
                <a:ext cx="11505061" cy="1188210"/>
              </a:xfrm>
              <a:prstGeom prst="rect">
                <a:avLst/>
              </a:prstGeom>
              <a:blipFill rotWithShape="0">
                <a:blip r:embed="rId3"/>
                <a:stretch>
                  <a:fillRect l="-13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86603" y="4403668"/>
                <a:ext cx="6391750" cy="197393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Ta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imes New Roman" panose="02020603050405020304" pitchFamily="18" charset="0"/>
                  </a:rPr>
                  <a:t>có</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eqArr>
                          <m:eqArr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eqArr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7</m:t>
                            </m:r>
                          </m:e>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3</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6</m:t>
                            </m:r>
                          </m:e>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4</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19</m:t>
                                </m:r>
                              </m:num>
                              <m:den>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3</m:t>
                                </m:r>
                              </m:den>
                            </m:f>
                          </m:e>
                        </m:eqArr>
                      </m:e>
                    </m:d>
                    <m:groupChr>
                      <m:groupChrPr>
                        <m:chr m:val="→"/>
                        <m:vertJc m:val="bot"/>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groupChr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  </m:t>
                        </m:r>
                      </m:e>
                    </m:groupChr>
                    <m:limLow>
                      <m:limLow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limLow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𝑚𝑖𝑛</m:t>
                        </m:r>
                      </m:e>
                      <m:lim>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4</m:t>
                            </m:r>
                          </m:e>
                        </m:d>
                      </m:lim>
                    </m:limLow>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6</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oMath>
                </a14:m>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8" name="Rectangle 7"/>
              <p:cNvSpPr>
                <a:spLocks noRot="1" noChangeAspect="1" noMove="1" noResize="1" noEditPoints="1" noAdjustHandles="1" noChangeArrowheads="1" noChangeShapeType="1" noTextEdit="1"/>
              </p:cNvSpPr>
              <p:nvPr/>
            </p:nvSpPr>
            <p:spPr>
              <a:xfrm>
                <a:off x="286603" y="4403668"/>
                <a:ext cx="6391750" cy="1973938"/>
              </a:xfrm>
              <a:prstGeom prst="rect">
                <a:avLst/>
              </a:prstGeom>
              <a:blipFill rotWithShape="0">
                <a:blip r:embed="rId4"/>
                <a:stretch>
                  <a:fillRect l="-2383"/>
                </a:stretch>
              </a:blipFill>
            </p:spPr>
            <p:txBody>
              <a:bodyPr/>
              <a:lstStyle/>
              <a:p>
                <a:r>
                  <a:rPr lang="en-US">
                    <a:noFill/>
                  </a:rPr>
                  <a:t> </a:t>
                </a:r>
              </a:p>
            </p:txBody>
          </p:sp>
        </mc:Fallback>
      </mc:AlternateContent>
      <p:sp>
        <p:nvSpPr>
          <p:cNvPr id="10" name="Action Button: Back or Previous 9">
            <a:hlinkClick r:id="rId5" action="ppaction://hlinksldjump" highlightClick="1"/>
          </p:cNvPr>
          <p:cNvSpPr/>
          <p:nvPr/>
        </p:nvSpPr>
        <p:spPr>
          <a:xfrm>
            <a:off x="11521440" y="6505303"/>
            <a:ext cx="654638" cy="35269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789056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4" grpId="0"/>
      <p:bldP spid="5"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5"/>
              <p:cNvSpPr/>
              <p:nvPr/>
            </p:nvSpPr>
            <p:spPr>
              <a:xfrm>
                <a:off x="286603" y="541890"/>
                <a:ext cx="11505062" cy="201234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FF0000"/>
                    </a:solidFill>
                    <a:effectLst/>
                    <a:uLnTx/>
                    <a:uFillTx/>
                    <a:latin typeface="UTM Centur"/>
                    <a:ea typeface="Times New Roman" panose="02020603050405020304" pitchFamily="18" charset="0"/>
                    <a:cs typeface="+mn-cs"/>
                  </a:rPr>
                  <a:t>Câu</a:t>
                </a:r>
                <a:r>
                  <a:rPr kumimoji="0" lang="en-US" sz="3200" b="1" i="0" u="none" strike="noStrike" kern="1200" cap="none" spc="0" normalizeH="0" baseline="0" noProof="0" dirty="0" smtClean="0">
                    <a:ln>
                      <a:noFill/>
                    </a:ln>
                    <a:solidFill>
                      <a:srgbClr val="FF0000"/>
                    </a:solidFill>
                    <a:effectLst/>
                    <a:uLnTx/>
                    <a:uFillTx/>
                    <a:latin typeface="UTM Centur"/>
                    <a:ea typeface="Times New Roman" panose="02020603050405020304" pitchFamily="18" charset="0"/>
                    <a:cs typeface="+mn-cs"/>
                  </a:rPr>
                  <a:t> 10:</a:t>
                </a:r>
                <a:r>
                  <a:rPr kumimoji="0" lang="en-US" sz="3200" b="1" i="0" u="none" strike="noStrike" kern="1200" cap="none" spc="0" normalizeH="0" baseline="0" noProof="0" dirty="0" smtClean="0">
                    <a:ln>
                      <a:noFill/>
                    </a:ln>
                    <a:solidFill>
                      <a:prstClr val="black"/>
                    </a:solidFill>
                    <a:effectLst/>
                    <a:uLnTx/>
                    <a:uFillTx/>
                    <a:latin typeface="UTM Centur"/>
                    <a:ea typeface="Times New Roman" panose="020206030504050203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Tập</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giá</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trị</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của</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hàm</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số</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𝑓</m:t>
                    </m:r>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9</m:t>
                        </m:r>
                      </m:num>
                      <m:den>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den>
                    </m:f>
                  </m:oMath>
                </a14:m>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với</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4</m:t>
                        </m:r>
                      </m:e>
                    </m:d>
                  </m:oMath>
                </a14:m>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là</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đoạn</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14:m>
                  <m:oMath xmlns:m="http://schemas.openxmlformats.org/officeDocument/2006/math">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𝑎</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𝑏</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Hiệu</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𝑏</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𝑎</m:t>
                    </m:r>
                  </m:oMath>
                </a14:m>
                <a:endParaRPr kumimoji="0" lang="en-US" sz="3200" b="0" i="0" u="none" strike="noStrike" kern="1200" cap="none" spc="0" normalizeH="0" baseline="0" noProof="0" dirty="0">
                  <a:ln>
                    <a:noFill/>
                  </a:ln>
                  <a:solidFill>
                    <a:prstClr val="black"/>
                  </a:solidFill>
                  <a:effectLst/>
                  <a:uLnTx/>
                  <a:uFillTx/>
                  <a:latin typeface="UTM Centu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1" i="0" u="none" strike="noStrike" kern="1200" cap="none" spc="0" normalizeH="0" baseline="0" noProof="0" dirty="0">
                    <a:ln>
                      <a:noFill/>
                    </a:ln>
                    <a:solidFill>
                      <a:prstClr val="black"/>
                    </a:solidFill>
                    <a:effectLst/>
                    <a:uLnTx/>
                    <a:uFillTx/>
                    <a:latin typeface="UTM Centur"/>
                    <a:ea typeface="+mn-ea"/>
                    <a:cs typeface="+mn-cs"/>
                  </a:rPr>
                  <a:t>A.</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14:m>
                  <m:oMath xmlns:m="http://schemas.openxmlformats.org/officeDocument/2006/math">
                    <m:f>
                      <m:f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num>
                      <m:den>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den>
                    </m:f>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smtClean="0">
                    <a:ln>
                      <a:noFill/>
                    </a:ln>
                    <a:solidFill>
                      <a:prstClr val="black"/>
                    </a:solidFill>
                    <a:effectLst/>
                    <a:uLnTx/>
                    <a:uFillTx/>
                    <a:latin typeface="UTM Centur"/>
                    <a:ea typeface="+mn-ea"/>
                    <a:cs typeface="+mn-cs"/>
                  </a:rPr>
                  <a:t>           </a:t>
                </a:r>
                <a:r>
                  <a:rPr kumimoji="0" lang="en-US" sz="3200" b="1" i="0" u="none" strike="noStrike" kern="1200" cap="none" spc="0" normalizeH="0" baseline="0" noProof="0" dirty="0" smtClean="0">
                    <a:ln>
                      <a:noFill/>
                    </a:ln>
                    <a:solidFill>
                      <a:prstClr val="black"/>
                    </a:solidFill>
                    <a:effectLst/>
                    <a:uLnTx/>
                    <a:uFillTx/>
                    <a:latin typeface="UTM Centur"/>
                    <a:ea typeface="+mn-ea"/>
                    <a:cs typeface="+mn-cs"/>
                  </a:rPr>
                  <a:t>B</a:t>
                </a:r>
                <a:r>
                  <a:rPr kumimoji="0" lang="en-US" sz="3200" b="1" i="0" u="none" strike="noStrike" kern="1200" cap="none" spc="0" normalizeH="0" baseline="0" noProof="0" dirty="0">
                    <a:ln>
                      <a:noFill/>
                    </a:ln>
                    <a:solidFill>
                      <a:prstClr val="black"/>
                    </a:solidFill>
                    <a:effectLst/>
                    <a:uLnTx/>
                    <a:uFillTx/>
                    <a:latin typeface="UTM Centur"/>
                    <a:ea typeface="+mn-ea"/>
                    <a:cs typeface="+mn-cs"/>
                  </a:rPr>
                  <a:t>.</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6</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smtClean="0">
                    <a:ln>
                      <a:noFill/>
                    </a:ln>
                    <a:solidFill>
                      <a:prstClr val="black"/>
                    </a:solidFill>
                    <a:effectLst/>
                    <a:uLnTx/>
                    <a:uFillTx/>
                    <a:latin typeface="UTM Centur"/>
                    <a:ea typeface="+mn-ea"/>
                    <a:cs typeface="+mn-cs"/>
                  </a:rPr>
                  <a:t>        </a:t>
                </a:r>
                <a:r>
                  <a:rPr kumimoji="0" lang="en-US" sz="3200" b="1" i="0" u="none" strike="noStrike" kern="1200" cap="none" spc="0" normalizeH="0" baseline="0" noProof="0" dirty="0" smtClean="0">
                    <a:ln>
                      <a:noFill/>
                    </a:ln>
                    <a:solidFill>
                      <a:prstClr val="black"/>
                    </a:solidFill>
                    <a:effectLst/>
                    <a:uLnTx/>
                    <a:uFillTx/>
                    <a:latin typeface="UTM Centur"/>
                    <a:ea typeface="+mn-ea"/>
                    <a:cs typeface="+mn-cs"/>
                  </a:rPr>
                  <a:t>C</a:t>
                </a:r>
                <a:r>
                  <a:rPr kumimoji="0" lang="en-US" sz="3200" b="1" i="0" u="none" strike="noStrike" kern="1200" cap="none" spc="0" normalizeH="0" baseline="0" noProof="0" dirty="0">
                    <a:ln>
                      <a:noFill/>
                    </a:ln>
                    <a:solidFill>
                      <a:prstClr val="black"/>
                    </a:solidFill>
                    <a:effectLst/>
                    <a:uLnTx/>
                    <a:uFillTx/>
                    <a:latin typeface="UTM Centur"/>
                    <a:ea typeface="+mn-ea"/>
                    <a:cs typeface="+mn-cs"/>
                  </a:rPr>
                  <a:t>.</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14:m>
                  <m:oMath xmlns:m="http://schemas.openxmlformats.org/officeDocument/2006/math">
                    <m:f>
                      <m:f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25</m:t>
                        </m:r>
                      </m:num>
                      <m:den>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4</m:t>
                        </m:r>
                      </m:den>
                    </m:f>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r>
                  <a:rPr kumimoji="0" lang="vi-VN"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smtClean="0">
                    <a:ln>
                      <a:noFill/>
                    </a:ln>
                    <a:solidFill>
                      <a:prstClr val="black"/>
                    </a:solidFill>
                    <a:effectLst/>
                    <a:uLnTx/>
                    <a:uFillTx/>
                    <a:latin typeface="UTM Centur"/>
                    <a:ea typeface="+mn-ea"/>
                    <a:cs typeface="+mn-cs"/>
                  </a:rPr>
                  <a:t>         </a:t>
                </a:r>
                <a:r>
                  <a:rPr kumimoji="0" lang="en-US" sz="3200" b="1" i="0" u="none" strike="noStrike" kern="1200" cap="none" spc="0" normalizeH="0" baseline="0" noProof="0" dirty="0" smtClean="0">
                    <a:ln>
                      <a:noFill/>
                    </a:ln>
                    <a:solidFill>
                      <a:prstClr val="black"/>
                    </a:solidFill>
                    <a:effectLst/>
                    <a:uLnTx/>
                    <a:uFillTx/>
                    <a:latin typeface="UTM Centur"/>
                    <a:ea typeface="+mn-ea"/>
                    <a:cs typeface="+mn-cs"/>
                  </a:rPr>
                  <a:t>D</a:t>
                </a:r>
                <a:r>
                  <a:rPr kumimoji="0" lang="en-US" sz="3200" b="1" i="0" u="none" strike="noStrike" kern="1200" cap="none" spc="0" normalizeH="0" baseline="0" noProof="0" dirty="0">
                    <a:ln>
                      <a:noFill/>
                    </a:ln>
                    <a:solidFill>
                      <a:prstClr val="black"/>
                    </a:solidFill>
                    <a:effectLst/>
                    <a:uLnTx/>
                    <a:uFillTx/>
                    <a:latin typeface="UTM Centur"/>
                    <a:ea typeface="+mn-ea"/>
                    <a:cs typeface="+mn-cs"/>
                  </a:rPr>
                  <a:t>.</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14:m>
                  <m:oMath xmlns:m="http://schemas.openxmlformats.org/officeDocument/2006/math">
                    <m:f>
                      <m:f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13</m:t>
                        </m:r>
                      </m:num>
                      <m:den>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den>
                    </m:f>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r>
                  <a:rPr kumimoji="0" lang="en-US" sz="3200" b="1"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p>
            </p:txBody>
          </p:sp>
        </mc:Choice>
        <mc:Fallback xmlns="">
          <p:sp>
            <p:nvSpPr>
              <p:cNvPr id="6" name="Rectangle 5"/>
              <p:cNvSpPr>
                <a:spLocks noRot="1" noChangeAspect="1" noMove="1" noResize="1" noEditPoints="1" noAdjustHandles="1" noChangeArrowheads="1" noChangeShapeType="1" noTextEdit="1"/>
              </p:cNvSpPr>
              <p:nvPr/>
            </p:nvSpPr>
            <p:spPr>
              <a:xfrm>
                <a:off x="286603" y="541890"/>
                <a:ext cx="11505062" cy="2012346"/>
              </a:xfrm>
              <a:prstGeom prst="rect">
                <a:avLst/>
              </a:prstGeom>
              <a:blipFill rotWithShape="0">
                <a:blip r:embed="rId2"/>
                <a:stretch>
                  <a:fillRect l="-1325" b="-2121"/>
                </a:stretch>
              </a:blipFill>
            </p:spPr>
            <p:txBody>
              <a:bodyPr/>
              <a:lstStyle/>
              <a:p>
                <a:r>
                  <a:rPr lang="en-US">
                    <a:noFill/>
                  </a:rPr>
                  <a:t> </a:t>
                </a:r>
              </a:p>
            </p:txBody>
          </p:sp>
        </mc:Fallback>
      </mc:AlternateContent>
      <p:sp>
        <p:nvSpPr>
          <p:cNvPr id="7" name="TextBox 6"/>
          <p:cNvSpPr txBox="1"/>
          <p:nvPr/>
        </p:nvSpPr>
        <p:spPr>
          <a:xfrm>
            <a:off x="286603" y="146161"/>
            <a:ext cx="713777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FF0000"/>
                </a:solidFill>
                <a:effectLst/>
                <a:uLnTx/>
                <a:uFillTx/>
                <a:latin typeface="UTM Centur"/>
                <a:ea typeface="+mn-ea"/>
                <a:cs typeface="+mn-cs"/>
              </a:rPr>
              <a:t>Bài</a:t>
            </a:r>
            <a:r>
              <a:rPr kumimoji="0" lang="en-US" sz="3200" b="1" i="0" u="none" strike="noStrike" kern="1200" cap="none" spc="0" normalizeH="0" baseline="0" noProof="0" dirty="0" smtClean="0">
                <a:ln>
                  <a:noFill/>
                </a:ln>
                <a:solidFill>
                  <a:srgbClr val="FF0000"/>
                </a:solidFill>
                <a:effectLst/>
                <a:uLnTx/>
                <a:uFillTx/>
                <a:latin typeface="UTM Centur"/>
                <a:ea typeface="+mn-ea"/>
                <a:cs typeface="+mn-cs"/>
              </a:rPr>
              <a:t> </a:t>
            </a:r>
            <a:r>
              <a:rPr kumimoji="0" lang="en-US" sz="3200" b="1" i="0" u="none" strike="noStrike" kern="1200" cap="none" spc="0" normalizeH="0" baseline="0" noProof="0" dirty="0" err="1" smtClean="0">
                <a:ln>
                  <a:noFill/>
                </a:ln>
                <a:solidFill>
                  <a:srgbClr val="FF0000"/>
                </a:solidFill>
                <a:effectLst/>
                <a:uLnTx/>
                <a:uFillTx/>
                <a:latin typeface="UTM Centur"/>
                <a:ea typeface="+mn-ea"/>
                <a:cs typeface="+mn-cs"/>
              </a:rPr>
              <a:t>tập</a:t>
            </a:r>
            <a:r>
              <a:rPr kumimoji="0" lang="en-US" sz="3200" b="1" i="0" u="none" strike="noStrike" kern="1200" cap="none" spc="0" normalizeH="0" baseline="0" noProof="0" dirty="0" smtClean="0">
                <a:ln>
                  <a:noFill/>
                </a:ln>
                <a:solidFill>
                  <a:srgbClr val="FF0000"/>
                </a:solidFill>
                <a:effectLst/>
                <a:uLnTx/>
                <a:uFillTx/>
                <a:latin typeface="UTM Centur"/>
                <a:ea typeface="+mn-ea"/>
                <a:cs typeface="+mn-cs"/>
              </a:rPr>
              <a:t> </a:t>
            </a:r>
            <a:r>
              <a:rPr kumimoji="0" lang="en-US" sz="3200" b="1" i="0" u="none" strike="noStrike" kern="1200" cap="none" spc="0" normalizeH="0" baseline="0" noProof="0" dirty="0" err="1" smtClean="0">
                <a:ln>
                  <a:noFill/>
                </a:ln>
                <a:solidFill>
                  <a:srgbClr val="FF0000"/>
                </a:solidFill>
                <a:effectLst/>
                <a:uLnTx/>
                <a:uFillTx/>
                <a:latin typeface="UTM Centur"/>
                <a:ea typeface="+mn-ea"/>
                <a:cs typeface="+mn-cs"/>
              </a:rPr>
              <a:t>tự</a:t>
            </a:r>
            <a:r>
              <a:rPr kumimoji="0" lang="en-US" sz="3200" b="1" i="0" u="none" strike="noStrike" kern="1200" cap="none" spc="0" normalizeH="0" baseline="0" noProof="0" dirty="0" smtClean="0">
                <a:ln>
                  <a:noFill/>
                </a:ln>
                <a:solidFill>
                  <a:srgbClr val="FF0000"/>
                </a:solidFill>
                <a:effectLst/>
                <a:uLnTx/>
                <a:uFillTx/>
                <a:latin typeface="UTM Centur"/>
                <a:ea typeface="+mn-ea"/>
                <a:cs typeface="+mn-cs"/>
              </a:rPr>
              <a:t> </a:t>
            </a:r>
            <a:r>
              <a:rPr kumimoji="0" lang="en-US" sz="3200" b="1" i="0" u="none" strike="noStrike" kern="1200" cap="none" spc="0" normalizeH="0" baseline="0" noProof="0" dirty="0" err="1" smtClean="0">
                <a:ln>
                  <a:noFill/>
                </a:ln>
                <a:solidFill>
                  <a:srgbClr val="FF0000"/>
                </a:solidFill>
                <a:effectLst/>
                <a:uLnTx/>
                <a:uFillTx/>
                <a:latin typeface="UTM Centur"/>
                <a:ea typeface="+mn-ea"/>
                <a:cs typeface="+mn-cs"/>
              </a:rPr>
              <a:t>luyện</a:t>
            </a:r>
            <a:endParaRPr kumimoji="0" lang="en-US" sz="3200" b="1" i="0" u="none" strike="noStrike" kern="1200" cap="none" spc="0" normalizeH="0" baseline="0" noProof="0" dirty="0">
              <a:ln>
                <a:noFill/>
              </a:ln>
              <a:solidFill>
                <a:srgbClr val="FF0000"/>
              </a:solidFill>
              <a:effectLst/>
              <a:uLnTx/>
              <a:uFillTx/>
              <a:latin typeface="UTM Centur"/>
              <a:ea typeface="+mn-ea"/>
              <a:cs typeface="+mn-cs"/>
            </a:endParaRPr>
          </a:p>
        </p:txBody>
      </p:sp>
      <p:sp>
        <p:nvSpPr>
          <p:cNvPr id="9" name="Rectangle 8"/>
          <p:cNvSpPr/>
          <p:nvPr/>
        </p:nvSpPr>
        <p:spPr>
          <a:xfrm>
            <a:off x="4529223" y="2365190"/>
            <a:ext cx="1887055"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chemeClr val="accent5">
                    <a:lumMod val="75000"/>
                  </a:schemeClr>
                </a:solidFill>
                <a:effectLst/>
                <a:uLnTx/>
                <a:uFillTx/>
                <a:latin typeface="UTM Centur"/>
                <a:ea typeface="Times New Roman" panose="02020603050405020304" pitchFamily="18" charset="0"/>
                <a:cs typeface="Times New Roman" panose="02020603050405020304" pitchFamily="18" charset="0"/>
              </a:rPr>
              <a:t>Lời</a:t>
            </a:r>
            <a:r>
              <a:rPr kumimoji="0" lang="en-US" sz="3200" b="1" i="0" u="none" strike="noStrike" kern="1200" cap="none" spc="0" normalizeH="0" baseline="0" noProof="0" dirty="0">
                <a:ln>
                  <a:noFill/>
                </a:ln>
                <a:solidFill>
                  <a:schemeClr val="accent5">
                    <a:lumMod val="75000"/>
                  </a:schemeClr>
                </a:solidFill>
                <a:effectLst/>
                <a:uLnTx/>
                <a:uFillTx/>
                <a:latin typeface="UTM Centur"/>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chemeClr val="accent5">
                    <a:lumMod val="75000"/>
                  </a:schemeClr>
                </a:solidFill>
                <a:effectLst/>
                <a:uLnTx/>
                <a:uFillTx/>
                <a:latin typeface="UTM Centur"/>
                <a:ea typeface="Times New Roman" panose="02020603050405020304" pitchFamily="18" charset="0"/>
                <a:cs typeface="Times New Roman" panose="02020603050405020304" pitchFamily="18" charset="0"/>
              </a:rPr>
              <a:t>giải</a:t>
            </a:r>
            <a:r>
              <a:rPr kumimoji="0" lang="en-US" sz="3200" b="1" i="0" u="none" strike="noStrike" kern="1200" cap="none" spc="0" normalizeH="0" baseline="0" noProof="0" dirty="0">
                <a:ln>
                  <a:noFill/>
                </a:ln>
                <a:solidFill>
                  <a:schemeClr val="accent5">
                    <a:lumMod val="75000"/>
                  </a:schemeClr>
                </a:solidFill>
                <a:effectLst/>
                <a:uLnTx/>
                <a:uFillTx/>
                <a:latin typeface="UTM Centur"/>
                <a:ea typeface="Times New Roman" panose="02020603050405020304" pitchFamily="18" charset="0"/>
                <a:cs typeface="Times New Roman" panose="02020603050405020304" pitchFamily="18" charset="0"/>
              </a:rPr>
              <a:t>. </a:t>
            </a:r>
            <a:endParaRPr kumimoji="0" lang="en-US" sz="3200" b="0" i="0" u="none" strike="noStrike" kern="1200" cap="none" spc="0" normalizeH="0" baseline="0" noProof="0" dirty="0">
              <a:ln>
                <a:noFill/>
              </a:ln>
              <a:solidFill>
                <a:schemeClr val="accent5">
                  <a:lumMod val="75000"/>
                </a:schemeClr>
              </a:solidFill>
              <a:effectLst/>
              <a:uLnTx/>
              <a:uFillTx/>
              <a:latin typeface="Calibri" panose="020F0502020204030204"/>
            </a:endParaRPr>
          </a:p>
        </p:txBody>
      </p:sp>
      <p:sp>
        <p:nvSpPr>
          <p:cNvPr id="4" name="Rectangle 3"/>
          <p:cNvSpPr/>
          <p:nvPr/>
        </p:nvSpPr>
        <p:spPr>
          <a:xfrm>
            <a:off x="431210" y="2457923"/>
            <a:ext cx="1755609"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UTM Centur"/>
                <a:ea typeface="Times New Roman" panose="02020603050405020304" pitchFamily="18" charset="0"/>
                <a:cs typeface="Times New Roman" panose="02020603050405020304" pitchFamily="18" charset="0"/>
              </a:rPr>
              <a:t>Chọn </a:t>
            </a:r>
            <a:r>
              <a:rPr kumimoji="0" lang="en-US" sz="3200" b="1" i="0" u="none" strike="noStrike" kern="1200" cap="none" spc="0" normalizeH="0" baseline="0" noProof="0" dirty="0" smtClean="0">
                <a:ln>
                  <a:noFill/>
                </a:ln>
                <a:solidFill>
                  <a:srgbClr val="FF0000"/>
                </a:solidFill>
                <a:effectLst/>
                <a:uLnTx/>
                <a:uFillTx/>
                <a:latin typeface="UTM Centur"/>
                <a:ea typeface="Times New Roman" panose="02020603050405020304" pitchFamily="18" charset="0"/>
                <a:cs typeface="Times New Roman" panose="02020603050405020304" pitchFamily="18" charset="0"/>
              </a:rPr>
              <a:t>A</a:t>
            </a:r>
            <a:r>
              <a:rPr kumimoji="0" lang="vi-VN" sz="3200" b="1" i="0" u="none" strike="noStrike" kern="1200" cap="none" spc="0" normalizeH="0" baseline="0" noProof="0" dirty="0" smtClean="0">
                <a:ln>
                  <a:noFill/>
                </a:ln>
                <a:solidFill>
                  <a:prstClr val="black"/>
                </a:solidFill>
                <a:effectLst/>
                <a:uLnTx/>
                <a:uFillTx/>
                <a:latin typeface="UTM Centur"/>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 name="Rectangle 1"/>
              <p:cNvSpPr/>
              <p:nvPr/>
            </p:nvSpPr>
            <p:spPr>
              <a:xfrm>
                <a:off x="136477" y="2803598"/>
                <a:ext cx="11805313" cy="11882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imes New Roman" panose="02020603050405020304" pitchFamily="18" charset="0"/>
                  </a:rPr>
                  <a:t>Đạo</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imes New Roman" panose="02020603050405020304" pitchFamily="18" charset="0"/>
                  </a:rPr>
                  <a:t>hàm</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14:m>
                  <m:oMath xmlns:m="http://schemas.openxmlformats.org/officeDocument/2006/math">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up>
                    </m:sSup>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9</m:t>
                        </m:r>
                      </m:num>
                      <m:den>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sup>
                        </m:sSup>
                      </m:den>
                    </m:f>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sup>
                        </m:s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9</m:t>
                        </m:r>
                      </m:num>
                      <m:den>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sup>
                        </m:sSup>
                      </m:den>
                    </m:f>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up>
                    </m:sSup>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eqArr>
                          <m:eqArr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eqArr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3</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4</m:t>
                                </m:r>
                              </m:e>
                            </m:d>
                          </m:e>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3</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4</m:t>
                                </m:r>
                              </m:e>
                            </m:d>
                          </m:e>
                        </m:eqAr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oMath>
                </a14:m>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 name="Rectangle 1"/>
              <p:cNvSpPr>
                <a:spLocks noRot="1" noChangeAspect="1" noMove="1" noResize="1" noEditPoints="1" noAdjustHandles="1" noChangeArrowheads="1" noChangeShapeType="1" noTextEdit="1"/>
              </p:cNvSpPr>
              <p:nvPr/>
            </p:nvSpPr>
            <p:spPr>
              <a:xfrm>
                <a:off x="136477" y="2803598"/>
                <a:ext cx="11805313" cy="1188210"/>
              </a:xfrm>
              <a:prstGeom prst="rect">
                <a:avLst/>
              </a:prstGeom>
              <a:blipFill rotWithShape="0">
                <a:blip r:embed="rId3"/>
                <a:stretch>
                  <a:fillRect l="-12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36477" y="3866573"/>
                <a:ext cx="12282986" cy="231210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Ta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imes New Roman" panose="02020603050405020304" pitchFamily="18" charset="0"/>
                  </a:rPr>
                  <a:t>có</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eqArr>
                          <m:eqArr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eqArr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13</m:t>
                                </m:r>
                              </m:num>
                              <m:den>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den>
                            </m:f>
                          </m:e>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3</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6</m:t>
                            </m:r>
                          </m:e>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4</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25</m:t>
                                </m:r>
                              </m:num>
                              <m:den>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4</m:t>
                                </m:r>
                              </m:den>
                            </m:f>
                          </m:e>
                        </m:eqArr>
                      </m:e>
                    </m:d>
                    <m:groupChr>
                      <m:groupChrPr>
                        <m:chr m:val="→"/>
                        <m:vertJc m:val="bot"/>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groupChr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  </m:t>
                        </m:r>
                      </m:e>
                    </m:groupChr>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eqArr>
                          <m:eqArr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eqArr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limLow>
                              <m:limLow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limLow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𝑚𝑖𝑛</m:t>
                                </m:r>
                              </m:e>
                              <m:lim>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4</m:t>
                                    </m:r>
                                  </m:e>
                                </m:d>
                              </m:lim>
                            </m:limLow>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6</m:t>
                            </m:r>
                          </m:e>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limLow>
                              <m:limLow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limLow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𝑚𝑎𝑥</m:t>
                                </m:r>
                              </m:e>
                              <m:lim>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4</m:t>
                                    </m:r>
                                  </m:e>
                                </m:d>
                              </m:lim>
                            </m:limLow>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13</m:t>
                                </m:r>
                              </m:num>
                              <m:den>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den>
                            </m:f>
                          </m:e>
                        </m:eqArr>
                      </m:e>
                    </m:d>
                    <m:groupChr>
                      <m:groupChrPr>
                        <m:chr m:val="→"/>
                        <m:vertJc m:val="bot"/>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groupChr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  </m:t>
                        </m:r>
                      </m:e>
                    </m:groupChr>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𝑎</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𝑏</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6</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13</m:t>
                            </m:r>
                          </m:num>
                          <m:den>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den>
                        </m:f>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Cambria Math" panose="020405030504060302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𝑏</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𝑎</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num>
                      <m:den>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den>
                    </m:f>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oMath>
                </a14:m>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 name="Rectangle 2"/>
              <p:cNvSpPr>
                <a:spLocks noRot="1" noChangeAspect="1" noMove="1" noResize="1" noEditPoints="1" noAdjustHandles="1" noChangeArrowheads="1" noChangeShapeType="1" noTextEdit="1"/>
              </p:cNvSpPr>
              <p:nvPr/>
            </p:nvSpPr>
            <p:spPr>
              <a:xfrm>
                <a:off x="136477" y="3866573"/>
                <a:ext cx="12282986" cy="2312108"/>
              </a:xfrm>
              <a:prstGeom prst="rect">
                <a:avLst/>
              </a:prstGeom>
              <a:blipFill rotWithShape="0">
                <a:blip r:embed="rId4"/>
                <a:stretch>
                  <a:fillRect l="-1241"/>
                </a:stretch>
              </a:blipFill>
            </p:spPr>
            <p:txBody>
              <a:bodyPr/>
              <a:lstStyle/>
              <a:p>
                <a:r>
                  <a:rPr lang="en-US">
                    <a:noFill/>
                  </a:rPr>
                  <a:t> </a:t>
                </a:r>
              </a:p>
            </p:txBody>
          </p:sp>
        </mc:Fallback>
      </mc:AlternateContent>
      <p:sp>
        <p:nvSpPr>
          <p:cNvPr id="8" name="Action Button: Back or Previous 7">
            <a:hlinkClick r:id="rId5" action="ppaction://hlinksldjump" highlightClick="1"/>
          </p:cNvPr>
          <p:cNvSpPr/>
          <p:nvPr/>
        </p:nvSpPr>
        <p:spPr>
          <a:xfrm>
            <a:off x="11521440" y="6505303"/>
            <a:ext cx="654638" cy="35269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02511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4" grpId="0"/>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838200" y="497179"/>
                <a:ext cx="10515600" cy="5221083"/>
              </a:xfrm>
            </p:spPr>
            <p:txBody>
              <a:bodyPr>
                <a:noAutofit/>
              </a:bodyPr>
              <a:lstStyle/>
              <a:p>
                <a:pPr>
                  <a:lnSpc>
                    <a:spcPct val="100000"/>
                  </a:lnSpc>
                </a:pPr>
                <a:r>
                  <a:rPr lang="en-US" sz="3000" b="1" dirty="0" smtClean="0"/>
                  <a:t/>
                </a:r>
                <a:br>
                  <a:rPr lang="en-US" sz="3000" b="1" dirty="0" smtClean="0"/>
                </a:br>
                <a:r>
                  <a:rPr lang="en-US" sz="3000" b="1" dirty="0"/>
                  <a:t/>
                </a:r>
                <a:br>
                  <a:rPr lang="en-US" sz="3000" b="1" dirty="0"/>
                </a:br>
                <a:r>
                  <a:rPr lang="en-US" sz="3000" b="1" dirty="0" smtClean="0"/>
                  <a:t/>
                </a:r>
                <a:br>
                  <a:rPr lang="en-US" sz="3000" b="1" dirty="0" smtClean="0"/>
                </a:br>
                <a:r>
                  <a:rPr lang="en-US" sz="3000" b="1" dirty="0" smtClean="0"/>
                  <a:t/>
                </a:r>
                <a:br>
                  <a:rPr lang="en-US" sz="3000" b="1" dirty="0" smtClean="0"/>
                </a:br>
                <a:r>
                  <a:rPr lang="en-US" sz="3000" b="1" dirty="0"/>
                  <a:t/>
                </a:r>
                <a:br>
                  <a:rPr lang="en-US" sz="3000" b="1" dirty="0"/>
                </a:br>
                <a:r>
                  <a:rPr lang="en-US" sz="28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Câu 11-NB. </a:t>
                </a:r>
                <a:r>
                  <a:rPr lang="en-US" sz="2800" dirty="0">
                    <a:latin typeface="Times New Roman" panose="02020603050405020304" pitchFamily="18" charset="0"/>
                    <a:ea typeface="Tahoma" panose="020B0604030504040204" pitchFamily="34" charset="0"/>
                    <a:cs typeface="Times New Roman" panose="02020603050405020304" pitchFamily="18" charset="0"/>
                  </a:rPr>
                  <a:t>Cho </a:t>
                </a:r>
                <a:r>
                  <a:rPr lang="en-US" sz="2800" dirty="0" err="1">
                    <a:latin typeface="Times New Roman" panose="02020603050405020304" pitchFamily="18" charset="0"/>
                    <a:ea typeface="Tahoma" panose="020B0604030504040204" pitchFamily="34" charset="0"/>
                    <a:cs typeface="Times New Roman" panose="02020603050405020304" pitchFamily="18" charset="0"/>
                  </a:rPr>
                  <a:t>hàm</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số</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en-US" sz="2800" i="1">
                        <a:latin typeface="Cambria Math" panose="02040503050406030204" pitchFamily="18" charset="0"/>
                      </a:rPr>
                      <m:t>𝑓</m:t>
                    </m:r>
                    <m:d>
                      <m:dPr>
                        <m:ctrlPr>
                          <a:rPr lang="en-US" sz="2800" i="1">
                            <a:latin typeface="Cambria Math" panose="02040503050406030204" pitchFamily="18" charset="0"/>
                          </a:rPr>
                        </m:ctrlPr>
                      </m:dPr>
                      <m:e>
                        <m:r>
                          <a:rPr lang="en-US" sz="2800" i="1">
                            <a:latin typeface="Cambria Math" panose="02040503050406030204" pitchFamily="18" charset="0"/>
                          </a:rPr>
                          <m:t>𝑥</m:t>
                        </m:r>
                      </m:e>
                    </m:d>
                  </m:oMath>
                </a14:m>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xác</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định</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liên</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tục</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trên</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en-US" sz="2800" i="1">
                        <a:latin typeface="Cambria Math" panose="02040503050406030204" pitchFamily="18" charset="0"/>
                      </a:rPr>
                      <m:t>ℝ</m:t>
                    </m:r>
                  </m:oMath>
                </a14:m>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và</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có</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bảng</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biến</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thiên</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sau</a:t>
                </a:r>
                <a:r>
                  <a:rPr lang="en-US" sz="2800" dirty="0" smtClean="0">
                    <a:latin typeface="Times New Roman" panose="02020603050405020304" pitchFamily="18" charset="0"/>
                    <a:ea typeface="Tahoma" panose="020B0604030504040204" pitchFamily="34" charset="0"/>
                    <a:cs typeface="Times New Roman" panose="02020603050405020304" pitchFamily="18" charset="0"/>
                  </a:rPr>
                  <a:t>:</a:t>
                </a:r>
                <a:br>
                  <a:rPr lang="en-US" sz="2800" dirty="0" smtClean="0">
                    <a:latin typeface="Times New Roman" panose="02020603050405020304" pitchFamily="18" charset="0"/>
                    <a:ea typeface="Tahoma" panose="020B0604030504040204" pitchFamily="34" charset="0"/>
                    <a:cs typeface="Times New Roman" panose="02020603050405020304" pitchFamily="18" charset="0"/>
                  </a:rPr>
                </a:br>
                <a:r>
                  <a:rPr lang="en-US" sz="2800" dirty="0">
                    <a:latin typeface="Times New Roman" panose="02020603050405020304" pitchFamily="18" charset="0"/>
                    <a:ea typeface="Tahoma" panose="020B0604030504040204" pitchFamily="34" charset="0"/>
                    <a:cs typeface="Times New Roman" panose="02020603050405020304" pitchFamily="18" charset="0"/>
                  </a:rPr>
                  <a:t/>
                </a:r>
                <a:br>
                  <a:rPr lang="en-US" sz="2800" dirty="0">
                    <a:latin typeface="Times New Roman" panose="02020603050405020304" pitchFamily="18" charset="0"/>
                    <a:ea typeface="Tahoma" panose="020B0604030504040204" pitchFamily="34" charset="0"/>
                    <a:cs typeface="Times New Roman" panose="02020603050405020304" pitchFamily="18" charset="0"/>
                  </a:rPr>
                </a:br>
                <a:r>
                  <a:rPr lang="en-US" sz="2800" dirty="0">
                    <a:latin typeface="Times New Roman" panose="02020603050405020304" pitchFamily="18" charset="0"/>
                    <a:ea typeface="Tahoma" panose="020B0604030504040204" pitchFamily="34" charset="0"/>
                    <a:cs typeface="Times New Roman" panose="02020603050405020304" pitchFamily="18" charset="0"/>
                  </a:rPr>
                  <a:t/>
                </a:r>
                <a:br>
                  <a:rPr lang="en-US" sz="2800" dirty="0">
                    <a:latin typeface="Times New Roman" panose="02020603050405020304" pitchFamily="18" charset="0"/>
                    <a:ea typeface="Tahoma" panose="020B0604030504040204" pitchFamily="34" charset="0"/>
                    <a:cs typeface="Times New Roman" panose="02020603050405020304" pitchFamily="18" charset="0"/>
                  </a:rPr>
                </a:br>
                <a:r>
                  <a:rPr lang="en-US" sz="2800" dirty="0" smtClean="0">
                    <a:latin typeface="Times New Roman" panose="02020603050405020304" pitchFamily="18" charset="0"/>
                    <a:ea typeface="Tahoma" panose="020B0604030504040204" pitchFamily="34" charset="0"/>
                    <a:cs typeface="Times New Roman" panose="02020603050405020304" pitchFamily="18" charset="0"/>
                  </a:rPr>
                  <a:t/>
                </a:r>
                <a:br>
                  <a:rPr lang="en-US" sz="2800" dirty="0" smtClean="0">
                    <a:latin typeface="Times New Roman" panose="02020603050405020304" pitchFamily="18" charset="0"/>
                    <a:ea typeface="Tahoma" panose="020B0604030504040204" pitchFamily="34" charset="0"/>
                    <a:cs typeface="Times New Roman" panose="02020603050405020304" pitchFamily="18" charset="0"/>
                  </a:rPr>
                </a:br>
                <a:r>
                  <a:rPr lang="en-US" sz="2800" dirty="0" smtClean="0">
                    <a:latin typeface="Times New Roman" panose="02020603050405020304" pitchFamily="18" charset="0"/>
                    <a:ea typeface="Tahoma" panose="020B0604030504040204" pitchFamily="34" charset="0"/>
                    <a:cs typeface="Times New Roman" panose="02020603050405020304" pitchFamily="18" charset="0"/>
                  </a:rPr>
                  <a:t/>
                </a:r>
                <a:br>
                  <a:rPr lang="en-US" sz="2800" dirty="0" smtClean="0">
                    <a:latin typeface="Times New Roman" panose="02020603050405020304" pitchFamily="18" charset="0"/>
                    <a:ea typeface="Tahoma" panose="020B0604030504040204" pitchFamily="34" charset="0"/>
                    <a:cs typeface="Times New Roman" panose="02020603050405020304" pitchFamily="18" charset="0"/>
                  </a:rPr>
                </a:br>
                <a:r>
                  <a:rPr lang="en-US" sz="2800" dirty="0">
                    <a:latin typeface="Times New Roman" panose="02020603050405020304" pitchFamily="18" charset="0"/>
                    <a:ea typeface="Tahoma" panose="020B0604030504040204" pitchFamily="34" charset="0"/>
                    <a:cs typeface="Times New Roman" panose="02020603050405020304" pitchFamily="18" charset="0"/>
                  </a:rPr>
                  <a:t/>
                </a:r>
                <a:br>
                  <a:rPr lang="en-US" sz="2800" dirty="0">
                    <a:latin typeface="Times New Roman" panose="02020603050405020304" pitchFamily="18" charset="0"/>
                    <a:ea typeface="Tahoma" panose="020B0604030504040204" pitchFamily="34" charset="0"/>
                    <a:cs typeface="Times New Roman" panose="02020603050405020304" pitchFamily="18" charset="0"/>
                  </a:rPr>
                </a:br>
                <a:r>
                  <a:rPr lang="en-US" sz="2800" dirty="0" err="1" smtClean="0">
                    <a:latin typeface="Times New Roman" panose="02020603050405020304" pitchFamily="18" charset="0"/>
                    <a:ea typeface="Tahoma" panose="020B0604030504040204" pitchFamily="34" charset="0"/>
                    <a:cs typeface="Times New Roman" panose="02020603050405020304" pitchFamily="18" charset="0"/>
                  </a:rPr>
                  <a:t>Khẳng</a:t>
                </a:r>
                <a:r>
                  <a:rPr lang="en-US" sz="28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định</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nào</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sau</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đây</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là</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đúng</a:t>
                </a:r>
                <a:r>
                  <a:rPr lang="en-US" sz="2800" dirty="0">
                    <a:latin typeface="Times New Roman" panose="02020603050405020304" pitchFamily="18" charset="0"/>
                    <a:ea typeface="Tahoma" panose="020B0604030504040204" pitchFamily="34" charset="0"/>
                    <a:cs typeface="Times New Roman" panose="02020603050405020304" pitchFamily="18" charset="0"/>
                  </a:rPr>
                  <a:t>?</a:t>
                </a:r>
                <a:br>
                  <a:rPr lang="en-US" sz="2800" dirty="0">
                    <a:latin typeface="Times New Roman" panose="02020603050405020304" pitchFamily="18" charset="0"/>
                    <a:ea typeface="Tahoma" panose="020B0604030504040204" pitchFamily="34" charset="0"/>
                    <a:cs typeface="Times New Roman" panose="02020603050405020304" pitchFamily="18" charset="0"/>
                  </a:rPr>
                </a:b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b="1" dirty="0">
                    <a:latin typeface="Times New Roman" panose="02020603050405020304" pitchFamily="18" charset="0"/>
                    <a:ea typeface="Tahoma" panose="020B0604030504040204" pitchFamily="34" charset="0"/>
                    <a:cs typeface="Times New Roman" panose="02020603050405020304" pitchFamily="18" charset="0"/>
                  </a:rPr>
                  <a:t>A.</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Giá</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trị</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lớn</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nhất</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của</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hàm</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số</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bằng</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en-US" sz="2800" i="1">
                        <a:latin typeface="Cambria Math" panose="02040503050406030204" pitchFamily="18" charset="0"/>
                      </a:rPr>
                      <m:t>2</m:t>
                    </m:r>
                    <m:r>
                      <a:rPr lang="en-US" sz="2800" i="1">
                        <a:latin typeface="Cambria Math" panose="02040503050406030204" pitchFamily="18" charset="0"/>
                      </a:rPr>
                      <m:t>.</m:t>
                    </m:r>
                  </m:oMath>
                </a14:m>
                <a:r>
                  <a:rPr lang="en-US" sz="2800" dirty="0">
                    <a:latin typeface="Times New Roman" panose="02020603050405020304" pitchFamily="18" charset="0"/>
                    <a:ea typeface="Tahoma" panose="020B0604030504040204" pitchFamily="34" charset="0"/>
                    <a:cs typeface="Times New Roman" panose="02020603050405020304" pitchFamily="18" charset="0"/>
                  </a:rPr>
                  <a:t/>
                </a:r>
                <a:br>
                  <a:rPr lang="en-US" sz="2800" dirty="0">
                    <a:latin typeface="Times New Roman" panose="02020603050405020304" pitchFamily="18" charset="0"/>
                    <a:ea typeface="Tahoma" panose="020B0604030504040204" pitchFamily="34" charset="0"/>
                    <a:cs typeface="Times New Roman" panose="02020603050405020304" pitchFamily="18" charset="0"/>
                  </a:rPr>
                </a:b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b="1" dirty="0">
                    <a:latin typeface="Times New Roman" panose="02020603050405020304" pitchFamily="18" charset="0"/>
                    <a:ea typeface="Tahoma" panose="020B0604030504040204" pitchFamily="34" charset="0"/>
                    <a:cs typeface="Times New Roman" panose="02020603050405020304" pitchFamily="18" charset="0"/>
                  </a:rPr>
                  <a:t>B.</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Giá</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trị</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nhỏ</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nhất</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của</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hàm</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số</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bằng</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en-US" sz="2800" i="1">
                        <a:latin typeface="Cambria Math" panose="02040503050406030204" pitchFamily="18" charset="0"/>
                      </a:rPr>
                      <m:t>−</m:t>
                    </m:r>
                    <m:r>
                      <a:rPr lang="en-US" sz="2800" i="1">
                        <a:latin typeface="Cambria Math" panose="02040503050406030204" pitchFamily="18" charset="0"/>
                      </a:rPr>
                      <m:t>1</m:t>
                    </m:r>
                    <m:r>
                      <a:rPr lang="en-US" sz="2800" i="1">
                        <a:latin typeface="Cambria Math" panose="02040503050406030204" pitchFamily="18" charset="0"/>
                      </a:rPr>
                      <m:t>.</m:t>
                    </m:r>
                  </m:oMath>
                </a14:m>
                <a:r>
                  <a:rPr lang="en-US" sz="2800" dirty="0">
                    <a:latin typeface="Times New Roman" panose="02020603050405020304" pitchFamily="18" charset="0"/>
                    <a:ea typeface="Tahoma" panose="020B0604030504040204" pitchFamily="34" charset="0"/>
                    <a:cs typeface="Times New Roman" panose="02020603050405020304" pitchFamily="18" charset="0"/>
                  </a:rPr>
                  <a:t/>
                </a:r>
                <a:br>
                  <a:rPr lang="en-US" sz="2800" dirty="0">
                    <a:latin typeface="Times New Roman" panose="02020603050405020304" pitchFamily="18" charset="0"/>
                    <a:ea typeface="Tahoma" panose="020B0604030504040204" pitchFamily="34" charset="0"/>
                    <a:cs typeface="Times New Roman" panose="02020603050405020304" pitchFamily="18" charset="0"/>
                  </a:rPr>
                </a:b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b="1" dirty="0">
                    <a:latin typeface="Times New Roman" panose="02020603050405020304" pitchFamily="18" charset="0"/>
                    <a:ea typeface="Tahoma" panose="020B0604030504040204" pitchFamily="34" charset="0"/>
                    <a:cs typeface="Times New Roman" panose="02020603050405020304" pitchFamily="18" charset="0"/>
                  </a:rPr>
                  <a:t>C. </a:t>
                </a:r>
                <a:r>
                  <a:rPr lang="en-US" sz="2800" dirty="0" err="1">
                    <a:latin typeface="Times New Roman" panose="02020603050405020304" pitchFamily="18" charset="0"/>
                    <a:ea typeface="Tahoma" panose="020B0604030504040204" pitchFamily="34" charset="0"/>
                    <a:cs typeface="Times New Roman" panose="02020603050405020304" pitchFamily="18" charset="0"/>
                  </a:rPr>
                  <a:t>Giá</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trị</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nhỏ</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nhất</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của</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hàm</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số</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bằng</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en-US" sz="2800" i="1">
                        <a:latin typeface="Cambria Math" panose="02040503050406030204" pitchFamily="18" charset="0"/>
                      </a:rPr>
                      <m:t>1</m:t>
                    </m:r>
                    <m:r>
                      <a:rPr lang="en-US" sz="2800" i="1">
                        <a:latin typeface="Cambria Math" panose="02040503050406030204" pitchFamily="18" charset="0"/>
                      </a:rPr>
                      <m:t>.</m:t>
                    </m:r>
                  </m:oMath>
                </a14:m>
                <a:r>
                  <a:rPr lang="en-US" sz="2800" dirty="0">
                    <a:latin typeface="Times New Roman" panose="02020603050405020304" pitchFamily="18" charset="0"/>
                    <a:ea typeface="Tahoma" panose="020B0604030504040204" pitchFamily="34" charset="0"/>
                    <a:cs typeface="Times New Roman" panose="02020603050405020304" pitchFamily="18" charset="0"/>
                  </a:rPr>
                  <a:t/>
                </a:r>
                <a:br>
                  <a:rPr lang="en-US" sz="2800" dirty="0">
                    <a:latin typeface="Times New Roman" panose="02020603050405020304" pitchFamily="18" charset="0"/>
                    <a:ea typeface="Tahoma" panose="020B0604030504040204" pitchFamily="34" charset="0"/>
                    <a:cs typeface="Times New Roman" panose="02020603050405020304" pitchFamily="18" charset="0"/>
                  </a:rPr>
                </a:b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b="1" dirty="0">
                    <a:latin typeface="Times New Roman" panose="02020603050405020304" pitchFamily="18" charset="0"/>
                    <a:ea typeface="Tahoma" panose="020B0604030504040204" pitchFamily="34" charset="0"/>
                    <a:cs typeface="Times New Roman" panose="02020603050405020304" pitchFamily="18" charset="0"/>
                  </a:rPr>
                  <a:t>D.</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Giá</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trị</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nhỏ</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nhất</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của</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hàm</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số</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bằng</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en-US" sz="2800" i="1">
                        <a:latin typeface="Cambria Math" panose="02040503050406030204" pitchFamily="18" charset="0"/>
                      </a:rPr>
                      <m:t>−</m:t>
                    </m:r>
                    <m:r>
                      <a:rPr lang="en-US" sz="2800" i="1">
                        <a:latin typeface="Cambria Math" panose="02040503050406030204" pitchFamily="18" charset="0"/>
                      </a:rPr>
                      <m:t>1</m:t>
                    </m:r>
                  </m:oMath>
                </a14:m>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và</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14:m>
                  <m:oMath xmlns:m="http://schemas.openxmlformats.org/officeDocument/2006/math">
                    <m:r>
                      <a:rPr lang="en-US" sz="2800" i="1">
                        <a:latin typeface="Cambria Math" panose="02040503050406030204" pitchFamily="18" charset="0"/>
                      </a:rPr>
                      <m:t>1</m:t>
                    </m:r>
                    <m:r>
                      <a:rPr lang="en-US" sz="2800" i="1">
                        <a:latin typeface="Cambria Math" panose="02040503050406030204" pitchFamily="18" charset="0"/>
                      </a:rPr>
                      <m:t>.</m:t>
                    </m:r>
                  </m:oMath>
                </a14:m>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3000" dirty="0"/>
                  <a:t/>
                </a:r>
                <a:br>
                  <a:rPr lang="en-US" sz="3000" dirty="0"/>
                </a:br>
                <a:r>
                  <a:rPr lang="en-US" sz="3000" dirty="0" smtClean="0"/>
                  <a:t/>
                </a:r>
                <a:br>
                  <a:rPr lang="en-US" sz="3000" dirty="0" smtClean="0"/>
                </a:br>
                <a:r>
                  <a:rPr lang="en-US" sz="3000" dirty="0"/>
                  <a:t/>
                </a:r>
                <a:br>
                  <a:rPr lang="en-US" sz="3000" dirty="0"/>
                </a:br>
                <a:r>
                  <a:rPr lang="en-US" sz="3000" dirty="0" smtClean="0"/>
                  <a:t/>
                </a:r>
                <a:br>
                  <a:rPr lang="en-US" sz="3000" dirty="0" smtClean="0"/>
                </a:br>
                <a:r>
                  <a:rPr lang="en-US" sz="3000" dirty="0"/>
                  <a:t/>
                </a:r>
                <a:br>
                  <a:rPr lang="en-US" sz="3000" dirty="0"/>
                </a:br>
                <a:r>
                  <a:rPr lang="en-US" sz="3000" dirty="0"/>
                  <a:t/>
                </a:r>
                <a:br>
                  <a:rPr lang="en-US" sz="3000" dirty="0"/>
                </a:br>
                <a:endParaRPr lang="en-US" sz="30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838200" y="497179"/>
                <a:ext cx="10515600" cy="5221083"/>
              </a:xfrm>
              <a:blipFill rotWithShape="0">
                <a:blip r:embed="rId2"/>
                <a:stretch>
                  <a:fillRect l="-1217" t="-5607"/>
                </a:stretch>
              </a:blipFill>
            </p:spPr>
            <p:txBody>
              <a:bodyPr/>
              <a:lstStyle/>
              <a:p>
                <a:r>
                  <a:rPr lang="en-US">
                    <a:noFill/>
                  </a:rPr>
                  <a:t> </a:t>
                </a:r>
              </a:p>
            </p:txBody>
          </p:sp>
        </mc:Fallback>
      </mc:AlternateContent>
      <p:sp>
        <p:nvSpPr>
          <p:cNvPr id="3" name="Text Placeholder 2"/>
          <p:cNvSpPr>
            <a:spLocks noGrp="1"/>
          </p:cNvSpPr>
          <p:nvPr>
            <p:ph type="body" idx="1"/>
          </p:nvPr>
        </p:nvSpPr>
        <p:spPr>
          <a:xfrm>
            <a:off x="615072" y="5668279"/>
            <a:ext cx="10515600" cy="544172"/>
          </a:xfrm>
        </p:spPr>
        <p:txBody>
          <a:bodyPr>
            <a:normAutofit/>
          </a:bodyPr>
          <a:lstStyle/>
          <a:p>
            <a:pPr marL="0" indent="0" algn="ctr">
              <a:buNone/>
            </a:pPr>
            <a:r>
              <a:rPr lang="en-US" b="1" dirty="0" err="1" smtClean="0">
                <a:solidFill>
                  <a:srgbClr val="FF0000"/>
                </a:solidFill>
                <a:latin typeface="Times New Roman" panose="02020603050405020304" pitchFamily="18" charset="0"/>
                <a:cs typeface="Times New Roman" panose="02020603050405020304" pitchFamily="18" charset="0"/>
              </a:rPr>
              <a:t>Đáp</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án</a:t>
            </a:r>
            <a:r>
              <a:rPr lang="en-US" b="1" dirty="0" smtClean="0">
                <a:solidFill>
                  <a:srgbClr val="FF0000"/>
                </a:solidFill>
                <a:latin typeface="Times New Roman" panose="02020603050405020304" pitchFamily="18" charset="0"/>
                <a:cs typeface="Times New Roman" panose="02020603050405020304" pitchFamily="18" charset="0"/>
              </a:rPr>
              <a:t>:  A</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0301" y="1226815"/>
            <a:ext cx="5054600" cy="1778001"/>
          </a:xfrm>
          <a:prstGeom prst="rect">
            <a:avLst/>
          </a:prstGeom>
          <a:noFill/>
          <a:ln>
            <a:noFill/>
          </a:ln>
        </p:spPr>
      </p:pic>
      <p:sp>
        <p:nvSpPr>
          <p:cNvPr id="8" name="Title 1"/>
          <p:cNvSpPr txBox="1">
            <a:spLocks/>
          </p:cNvSpPr>
          <p:nvPr/>
        </p:nvSpPr>
        <p:spPr>
          <a:xfrm>
            <a:off x="838200" y="2679797"/>
            <a:ext cx="10515600" cy="185757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Calibri Light"/>
                <a:ea typeface="+mj-ea"/>
                <a:cs typeface="+mj-cs"/>
              </a:rPr>
              <a:t/>
            </a:r>
            <a:br>
              <a:rPr kumimoji="0" lang="en-US" sz="1200" b="1" i="0" u="none" strike="noStrike" kern="1200" cap="none" spc="0" normalizeH="0" baseline="0" noProof="0" dirty="0" smtClean="0">
                <a:ln>
                  <a:noFill/>
                </a:ln>
                <a:solidFill>
                  <a:prstClr val="black"/>
                </a:solidFill>
                <a:effectLst/>
                <a:uLnTx/>
                <a:uFillTx/>
                <a:latin typeface="Calibri Light"/>
                <a:ea typeface="+mj-ea"/>
                <a:cs typeface="+mj-cs"/>
              </a:rPr>
            </a:br>
            <a:r>
              <a:rPr kumimoji="0" lang="en-US" sz="1200" b="1" i="0" u="none" strike="noStrike" kern="1200" cap="none" spc="0" normalizeH="0" baseline="0" noProof="0" dirty="0">
                <a:ln>
                  <a:noFill/>
                </a:ln>
                <a:solidFill>
                  <a:prstClr val="black"/>
                </a:solidFill>
                <a:effectLst/>
                <a:uLnTx/>
                <a:uFillTx/>
                <a:latin typeface="Calibri Light"/>
                <a:ea typeface="+mj-ea"/>
                <a:cs typeface="+mj-cs"/>
              </a:rPr>
              <a:t/>
            </a:r>
            <a:br>
              <a:rPr kumimoji="0" lang="en-US" sz="1200" b="1" i="0" u="none" strike="noStrike" kern="1200" cap="none" spc="0" normalizeH="0" baseline="0" noProof="0" dirty="0">
                <a:ln>
                  <a:noFill/>
                </a:ln>
                <a:solidFill>
                  <a:prstClr val="black"/>
                </a:solidFill>
                <a:effectLst/>
                <a:uLnTx/>
                <a:uFillTx/>
                <a:latin typeface="Calibri Light"/>
                <a:ea typeface="+mj-ea"/>
                <a:cs typeface="+mj-cs"/>
              </a:rPr>
            </a:br>
            <a:r>
              <a:rPr kumimoji="0" lang="en-US" sz="1200" b="1" i="0" u="none" strike="noStrike" kern="1200" cap="none" spc="0" normalizeH="0" baseline="0" noProof="0" dirty="0" smtClean="0">
                <a:ln>
                  <a:noFill/>
                </a:ln>
                <a:solidFill>
                  <a:prstClr val="black"/>
                </a:solidFill>
                <a:effectLst/>
                <a:uLnTx/>
                <a:uFillTx/>
                <a:latin typeface="Calibri Light"/>
                <a:ea typeface="+mj-ea"/>
                <a:cs typeface="+mj-cs"/>
              </a:rPr>
              <a:t/>
            </a:r>
            <a:br>
              <a:rPr kumimoji="0" lang="en-US" sz="1200" b="1" i="0" u="none" strike="noStrike" kern="1200" cap="none" spc="0" normalizeH="0" baseline="0" noProof="0" dirty="0" smtClean="0">
                <a:ln>
                  <a:noFill/>
                </a:ln>
                <a:solidFill>
                  <a:prstClr val="black"/>
                </a:solidFill>
                <a:effectLst/>
                <a:uLnTx/>
                <a:uFillTx/>
                <a:latin typeface="Calibri Light"/>
                <a:ea typeface="+mj-ea"/>
                <a:cs typeface="+mj-cs"/>
              </a:rPr>
            </a:br>
            <a:r>
              <a:rPr kumimoji="0" lang="en-US" sz="1200" b="1" i="0" u="none" strike="noStrike" kern="1200" cap="none" spc="0" normalizeH="0" baseline="0" noProof="0" dirty="0">
                <a:ln>
                  <a:noFill/>
                </a:ln>
                <a:solidFill>
                  <a:prstClr val="black"/>
                </a:solidFill>
                <a:effectLst/>
                <a:uLnTx/>
                <a:uFillTx/>
                <a:latin typeface="Calibri Light"/>
                <a:ea typeface="+mj-ea"/>
                <a:cs typeface="+mj-cs"/>
              </a:rPr>
              <a:t/>
            </a:r>
            <a:br>
              <a:rPr kumimoji="0" lang="en-US" sz="1200" b="1" i="0" u="none" strike="noStrike" kern="1200" cap="none" spc="0" normalizeH="0" baseline="0" noProof="0" dirty="0">
                <a:ln>
                  <a:noFill/>
                </a:ln>
                <a:solidFill>
                  <a:prstClr val="black"/>
                </a:solidFill>
                <a:effectLst/>
                <a:uLnTx/>
                <a:uFillTx/>
                <a:latin typeface="Calibri Light"/>
                <a:ea typeface="+mj-ea"/>
                <a:cs typeface="+mj-cs"/>
              </a:rPr>
            </a:br>
            <a:r>
              <a:rPr kumimoji="0" lang="en-US" sz="1200" b="0" i="0" u="none" strike="noStrike" kern="1200" cap="none" spc="0" normalizeH="0" baseline="0" noProof="0" dirty="0" smtClean="0">
                <a:ln>
                  <a:noFill/>
                </a:ln>
                <a:solidFill>
                  <a:prstClr val="black"/>
                </a:solidFill>
                <a:effectLst/>
                <a:uLnTx/>
                <a:uFillTx/>
                <a:latin typeface="Calibri Light"/>
                <a:ea typeface="+mj-ea"/>
                <a:cs typeface="+mj-cs"/>
              </a:rPr>
              <a:t/>
            </a:r>
            <a:br>
              <a:rPr kumimoji="0" lang="en-US" sz="1200" b="0" i="0" u="none" strike="noStrike" kern="1200" cap="none" spc="0" normalizeH="0" baseline="0" noProof="0" dirty="0" smtClean="0">
                <a:ln>
                  <a:noFill/>
                </a:ln>
                <a:solidFill>
                  <a:prstClr val="black"/>
                </a:solidFill>
                <a:effectLst/>
                <a:uLnTx/>
                <a:uFillTx/>
                <a:latin typeface="Calibri Light"/>
                <a:ea typeface="+mj-ea"/>
                <a:cs typeface="+mj-cs"/>
              </a:rPr>
            </a:br>
            <a:r>
              <a:rPr kumimoji="0" lang="en-US" sz="1200" b="0" i="0" u="none" strike="noStrike" kern="1200" cap="none" spc="0" normalizeH="0" baseline="0" noProof="0" dirty="0">
                <a:ln>
                  <a:noFill/>
                </a:ln>
                <a:solidFill>
                  <a:prstClr val="black"/>
                </a:solidFill>
                <a:effectLst/>
                <a:uLnTx/>
                <a:uFillTx/>
                <a:latin typeface="Calibri Light"/>
                <a:ea typeface="+mj-ea"/>
                <a:cs typeface="+mj-cs"/>
              </a:rPr>
              <a:t/>
            </a:r>
            <a:br>
              <a:rPr kumimoji="0" lang="en-US" sz="1200" b="0" i="0" u="none" strike="noStrike" kern="1200" cap="none" spc="0" normalizeH="0" baseline="0" noProof="0" dirty="0">
                <a:ln>
                  <a:noFill/>
                </a:ln>
                <a:solidFill>
                  <a:prstClr val="black"/>
                </a:solidFill>
                <a:effectLst/>
                <a:uLnTx/>
                <a:uFillTx/>
                <a:latin typeface="Calibri Light"/>
                <a:ea typeface="+mj-ea"/>
                <a:cs typeface="+mj-cs"/>
              </a:rPr>
            </a:br>
            <a:r>
              <a:rPr kumimoji="0" lang="en-US" sz="1200" b="0" i="0" u="none" strike="noStrike" kern="1200" cap="none" spc="0" normalizeH="0" baseline="0" noProof="0" dirty="0" smtClean="0">
                <a:ln>
                  <a:noFill/>
                </a:ln>
                <a:solidFill>
                  <a:prstClr val="black"/>
                </a:solidFill>
                <a:effectLst/>
                <a:uLnTx/>
                <a:uFillTx/>
                <a:latin typeface="Calibri Light"/>
                <a:ea typeface="+mj-ea"/>
                <a:cs typeface="+mj-cs"/>
              </a:rPr>
              <a:t/>
            </a:r>
            <a:br>
              <a:rPr kumimoji="0" lang="en-US" sz="1200" b="0" i="0" u="none" strike="noStrike" kern="1200" cap="none" spc="0" normalizeH="0" baseline="0" noProof="0" dirty="0" smtClean="0">
                <a:ln>
                  <a:noFill/>
                </a:ln>
                <a:solidFill>
                  <a:prstClr val="black"/>
                </a:solidFill>
                <a:effectLst/>
                <a:uLnTx/>
                <a:uFillTx/>
                <a:latin typeface="Calibri Light"/>
                <a:ea typeface="+mj-ea"/>
                <a:cs typeface="+mj-cs"/>
              </a:rPr>
            </a:br>
            <a:r>
              <a:rPr kumimoji="0" lang="en-US" sz="1200" b="0" i="0" u="none" strike="noStrike" kern="1200" cap="none" spc="0" normalizeH="0" baseline="0" noProof="0" dirty="0">
                <a:ln>
                  <a:noFill/>
                </a:ln>
                <a:solidFill>
                  <a:prstClr val="black"/>
                </a:solidFill>
                <a:effectLst/>
                <a:uLnTx/>
                <a:uFillTx/>
                <a:latin typeface="Calibri Light"/>
                <a:ea typeface="+mj-ea"/>
                <a:cs typeface="+mj-cs"/>
              </a:rPr>
              <a:t/>
            </a:r>
            <a:br>
              <a:rPr kumimoji="0" lang="en-US" sz="1200" b="0" i="0" u="none" strike="noStrike" kern="1200" cap="none" spc="0" normalizeH="0" baseline="0" noProof="0" dirty="0">
                <a:ln>
                  <a:noFill/>
                </a:ln>
                <a:solidFill>
                  <a:prstClr val="black"/>
                </a:solidFill>
                <a:effectLst/>
                <a:uLnTx/>
                <a:uFillTx/>
                <a:latin typeface="Calibri Light"/>
                <a:ea typeface="+mj-ea"/>
                <a:cs typeface="+mj-cs"/>
              </a:rPr>
            </a:br>
            <a:r>
              <a:rPr kumimoji="0" lang="en-US" sz="1200" b="0" i="0" u="none" strike="noStrike" kern="1200" cap="none" spc="0" normalizeH="0" baseline="0" noProof="0" dirty="0">
                <a:ln>
                  <a:noFill/>
                </a:ln>
                <a:solidFill>
                  <a:prstClr val="black"/>
                </a:solidFill>
                <a:effectLst/>
                <a:uLnTx/>
                <a:uFillTx/>
                <a:latin typeface="Calibri Light"/>
                <a:ea typeface="+mj-ea"/>
                <a:cs typeface="+mj-cs"/>
              </a:rPr>
              <a:t/>
            </a:r>
            <a:br>
              <a:rPr kumimoji="0" lang="en-US" sz="1200" b="0" i="0" u="none" strike="noStrike" kern="1200" cap="none" spc="0" normalizeH="0" baseline="0" noProof="0" dirty="0">
                <a:ln>
                  <a:noFill/>
                </a:ln>
                <a:solidFill>
                  <a:prstClr val="black"/>
                </a:solidFill>
                <a:effectLst/>
                <a:uLnTx/>
                <a:uFillTx/>
                <a:latin typeface="Calibri Light"/>
                <a:ea typeface="+mj-ea"/>
                <a:cs typeface="+mj-cs"/>
              </a:rPr>
            </a:br>
            <a:endParaRPr kumimoji="0" lang="en-US" sz="1200" b="0" i="0" u="none" strike="noStrike" kern="1200" cap="none" spc="0" normalizeH="0" baseline="0" noProof="0" dirty="0">
              <a:ln>
                <a:noFill/>
              </a:ln>
              <a:solidFill>
                <a:prstClr val="black"/>
              </a:solidFill>
              <a:effectLst/>
              <a:uLnTx/>
              <a:uFillTx/>
              <a:latin typeface="Calibri Light"/>
              <a:ea typeface="+mj-ea"/>
              <a:cs typeface="+mj-cs"/>
            </a:endParaRPr>
          </a:p>
        </p:txBody>
      </p:sp>
      <p:sp>
        <p:nvSpPr>
          <p:cNvPr id="6" name="Action Button: Back or Previous 5">
            <a:hlinkClick r:id="rId4" action="ppaction://hlinksldjump" highlightClick="1"/>
          </p:cNvPr>
          <p:cNvSpPr/>
          <p:nvPr/>
        </p:nvSpPr>
        <p:spPr>
          <a:xfrm>
            <a:off x="11521440" y="6505303"/>
            <a:ext cx="654638" cy="35269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04515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 Placeholder 2"/>
              <p:cNvSpPr txBox="1">
                <a:spLocks/>
              </p:cNvSpPr>
              <p:nvPr/>
            </p:nvSpPr>
            <p:spPr>
              <a:xfrm>
                <a:off x="508000" y="185270"/>
                <a:ext cx="10515600" cy="42319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ts val="2600"/>
                  </a:lnSpc>
                  <a:spcBef>
                    <a:spcPts val="1000"/>
                  </a:spcBef>
                  <a:spcAft>
                    <a:spcPts val="1000"/>
                  </a:spcAft>
                  <a:buClrTx/>
                  <a:buSzTx/>
                  <a:buFont typeface="Arial" panose="020B0604020202020204" pitchFamily="34" charset="0"/>
                  <a:buNone/>
                  <a:tabLst>
                    <a:tab pos="228600" algn="l"/>
                    <a:tab pos="1261110" algn="l"/>
                    <a:tab pos="2518410" algn="l"/>
                    <a:tab pos="3775710" algn="l"/>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Câu </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12-NB. </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Cho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hàm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14:m>
                  <m:oMath xmlns:m="http://schemas.openxmlformats.org/officeDocument/2006/math">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𝑓</m:t>
                    </m:r>
                    <m:d>
                      <m:dPr>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d>
                  </m:oMath>
                </a14:m>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định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liên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tục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14:m>
                  <m:oMath xmlns:m="http://schemas.openxmlformats.org/officeDocument/2006/math">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ℝ</m:t>
                    </m:r>
                  </m:oMath>
                </a14:m>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bảng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biến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thiên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sau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ts val="26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26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ts val="26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Khẳng</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định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nào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sau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đây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đúng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ts val="26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Hàm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hai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điểm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cực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trị</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ts val="26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B</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Hàm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trị</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nhỏ</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nhất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bằng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14:m>
                  <m:oMath xmlns:m="http://schemas.openxmlformats.org/officeDocument/2006/math">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4</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ts val="26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Hàm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trị</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lớn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nhất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bằng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14:m>
                  <m:oMath xmlns:m="http://schemas.openxmlformats.org/officeDocument/2006/math">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3</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ts val="26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D</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Hàm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điểm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cực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tiểu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914400" rtl="0" eaLnBrk="1" fontAlgn="auto" latinLnBrk="0" hangingPunct="1">
                  <a:lnSpc>
                    <a:spcPct val="115000"/>
                  </a:lnSpc>
                  <a:spcBef>
                    <a:spcPts val="1000"/>
                  </a:spcBef>
                  <a:spcAft>
                    <a:spcPts val="1000"/>
                  </a:spcAft>
                  <a:buClrTx/>
                  <a:buSzTx/>
                  <a:buFont typeface="Arial" panose="020B0604020202020204" pitchFamily="34" charset="0"/>
                  <a:buNone/>
                  <a:tabLst>
                    <a:tab pos="228600" algn="l"/>
                    <a:tab pos="1261110" algn="l"/>
                    <a:tab pos="2518410" algn="l"/>
                    <a:tab pos="3775710" algn="l"/>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1000"/>
                  </a:spcBef>
                  <a:spcAft>
                    <a:spcPts val="1000"/>
                  </a:spcAft>
                  <a:buClrTx/>
                  <a:buSzTx/>
                  <a:buFont typeface="Arial" panose="020B0604020202020204" pitchFamily="34" charset="0"/>
                  <a:buNone/>
                  <a:tabLst>
                    <a:tab pos="228600" algn="l"/>
                    <a:tab pos="1261110" algn="l"/>
                    <a:tab pos="2518410" algn="l"/>
                    <a:tab pos="3775710" algn="l"/>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Text Placeholder 2"/>
              <p:cNvSpPr txBox="1">
                <a:spLocks noRot="1" noChangeAspect="1" noMove="1" noResize="1" noEditPoints="1" noAdjustHandles="1" noChangeArrowheads="1" noChangeShapeType="1" noTextEdit="1"/>
              </p:cNvSpPr>
              <p:nvPr/>
            </p:nvSpPr>
            <p:spPr>
              <a:xfrm>
                <a:off x="508000" y="185270"/>
                <a:ext cx="10515600" cy="4231985"/>
              </a:xfrm>
              <a:prstGeom prst="rect">
                <a:avLst/>
              </a:prstGeom>
              <a:blipFill rotWithShape="0">
                <a:blip r:embed="rId2"/>
                <a:stretch>
                  <a:fillRect l="-1159" t="-3597" r="-1217" b="-432"/>
                </a:stretch>
              </a:blipFill>
            </p:spPr>
            <p:txBody>
              <a:bodyPr/>
              <a:lstStyle/>
              <a:p>
                <a:r>
                  <a:rPr lang="en-US">
                    <a:noFill/>
                  </a:rPr>
                  <a:t> </a:t>
                </a:r>
              </a:p>
            </p:txBody>
          </p:sp>
        </mc:Fallback>
      </mc:AlternateContent>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003" y="730742"/>
            <a:ext cx="5378352" cy="2038248"/>
          </a:xfrm>
          <a:prstGeom prst="rect">
            <a:avLst/>
          </a:prstGeom>
          <a:noFill/>
          <a:ln>
            <a:noFill/>
          </a:ln>
        </p:spPr>
      </p:pic>
      <p:sp>
        <p:nvSpPr>
          <p:cNvPr id="6" name="Text Placeholder 2"/>
          <p:cNvSpPr txBox="1">
            <a:spLocks/>
          </p:cNvSpPr>
          <p:nvPr/>
        </p:nvSpPr>
        <p:spPr>
          <a:xfrm>
            <a:off x="241300" y="4660900"/>
            <a:ext cx="10515600" cy="13926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0" name="Text Placeholder 2"/>
              <p:cNvSpPr>
                <a:spLocks noGrp="1"/>
              </p:cNvSpPr>
              <p:nvPr>
                <p:ph type="body" idx="1"/>
              </p:nvPr>
            </p:nvSpPr>
            <p:spPr>
              <a:xfrm>
                <a:off x="469900" y="4645077"/>
                <a:ext cx="10515600" cy="1765300"/>
              </a:xfrm>
            </p:spPr>
            <p:txBody>
              <a:bodyPr>
                <a:normAutofit fontScale="92500" lnSpcReduction="20000"/>
              </a:bodyPr>
              <a:lstStyle/>
              <a:p>
                <a:pPr marL="0" indent="0" algn="ctr">
                  <a:buNone/>
                </a:pPr>
                <a:r>
                  <a:rPr lang="en-US" sz="3000" b="1" dirty="0" err="1" smtClean="0">
                    <a:solidFill>
                      <a:srgbClr val="FF0000"/>
                    </a:solidFill>
                    <a:latin typeface="Times New Roman" panose="02020603050405020304" pitchFamily="18" charset="0"/>
                    <a:cs typeface="Times New Roman" panose="02020603050405020304" pitchFamily="18" charset="0"/>
                  </a:rPr>
                  <a:t>Đáp</a:t>
                </a: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án</a:t>
                </a:r>
                <a:r>
                  <a:rPr lang="en-US" sz="3000" b="1" dirty="0" smtClean="0">
                    <a:solidFill>
                      <a:srgbClr val="FF0000"/>
                    </a:solidFill>
                    <a:latin typeface="Times New Roman" panose="02020603050405020304" pitchFamily="18" charset="0"/>
                    <a:cs typeface="Times New Roman" panose="02020603050405020304" pitchFamily="18" charset="0"/>
                  </a:rPr>
                  <a:t>:  B</a:t>
                </a:r>
                <a:endParaRPr lang="en-US" sz="3000" dirty="0">
                  <a:solidFill>
                    <a:srgbClr val="FF0000"/>
                  </a:solidFill>
                  <a:latin typeface="Times New Roman" panose="02020603050405020304" pitchFamily="18" charset="0"/>
                  <a:cs typeface="Times New Roman" panose="02020603050405020304" pitchFamily="18" charset="0"/>
                </a:endParaRPr>
              </a:p>
              <a:p>
                <a:pPr marL="0" indent="0">
                  <a:buNone/>
                </a:pPr>
                <a:r>
                  <a:rPr lang="en-US" sz="3000" dirty="0" smtClean="0">
                    <a:latin typeface="Times New Roman" panose="02020603050405020304" pitchFamily="18" charset="0"/>
                    <a:cs typeface="Times New Roman" panose="02020603050405020304" pitchFamily="18" charset="0"/>
                  </a:rPr>
                  <a:t>	A </a:t>
                </a:r>
                <a:r>
                  <a:rPr lang="en-US" sz="3000" dirty="0" err="1">
                    <a:latin typeface="Times New Roman" panose="02020603050405020304" pitchFamily="18" charset="0"/>
                    <a:cs typeface="Times New Roman" panose="02020603050405020304" pitchFamily="18" charset="0"/>
                  </a:rPr>
                  <a:t>sai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vì</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hàm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điểm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cực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trị</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cs typeface="Times New Roman" panose="02020603050405020304" pitchFamily="18" charset="0"/>
                  </a:rPr>
                  <a:t> </a:t>
                </a:r>
                <a14:m>
                  <m:oMath xmlns:m="http://schemas.openxmlformats.org/officeDocument/2006/math">
                    <m:r>
                      <a:rPr lang="en-US" sz="3000" i="1">
                        <a:latin typeface="Cambria Math" panose="02040503050406030204" pitchFamily="18" charset="0"/>
                      </a:rPr>
                      <m:t>𝑥</m:t>
                    </m:r>
                    <m:r>
                      <a:rPr lang="en-US" sz="3000" i="1">
                        <a:latin typeface="Cambria Math" panose="02040503050406030204" pitchFamily="18" charset="0"/>
                      </a:rPr>
                      <m:t>=−</m:t>
                    </m:r>
                    <m:r>
                      <a:rPr lang="en-US" sz="3000" i="1">
                        <a:latin typeface="Cambria Math" panose="02040503050406030204" pitchFamily="18" charset="0"/>
                      </a:rPr>
                      <m:t>1</m:t>
                    </m:r>
                    <m:r>
                      <a:rPr lang="en-US" sz="3000" i="1">
                        <a:latin typeface="Cambria Math" panose="02040503050406030204" pitchFamily="18" charset="0"/>
                      </a:rPr>
                      <m:t>, </m:t>
                    </m:r>
                    <m:r>
                      <a:rPr lang="en-US" sz="3000" b="0" i="1" smtClean="0">
                        <a:latin typeface="Cambria Math" panose="02040503050406030204" pitchFamily="18" charset="0"/>
                      </a:rPr>
                      <m:t>𝑥</m:t>
                    </m:r>
                    <m:r>
                      <a:rPr lang="en-US" sz="3000" b="0" i="1" smtClean="0">
                        <a:latin typeface="Cambria Math" panose="02040503050406030204" pitchFamily="18" charset="0"/>
                      </a:rPr>
                      <m:t>=</m:t>
                    </m:r>
                    <m:r>
                      <a:rPr lang="en-US" sz="3000" b="0" i="1" smtClean="0">
                        <a:latin typeface="Cambria Math" panose="02040503050406030204" pitchFamily="18" charset="0"/>
                      </a:rPr>
                      <m:t>0</m:t>
                    </m:r>
                    <m:r>
                      <a:rPr lang="en-US" sz="3000" b="0" i="1" smtClean="0">
                        <a:latin typeface="Cambria Math" panose="02040503050406030204" pitchFamily="18" charset="0"/>
                      </a:rPr>
                      <m:t>, </m:t>
                    </m:r>
                    <m:r>
                      <a:rPr lang="en-US" sz="3000" b="0" i="1" smtClean="0">
                        <a:latin typeface="Cambria Math" panose="02040503050406030204" pitchFamily="18" charset="0"/>
                      </a:rPr>
                      <m:t>𝑥</m:t>
                    </m:r>
                    <m:r>
                      <a:rPr lang="en-US" sz="3000" b="0" i="1" smtClean="0">
                        <a:latin typeface="Cambria Math" panose="02040503050406030204" pitchFamily="18" charset="0"/>
                      </a:rPr>
                      <m:t>=</m:t>
                    </m:r>
                    <m:r>
                      <a:rPr lang="en-US" sz="3000" b="0" i="1" smtClean="0">
                        <a:latin typeface="Cambria Math" panose="02040503050406030204" pitchFamily="18" charset="0"/>
                      </a:rPr>
                      <m:t>1</m:t>
                    </m:r>
                  </m:oMath>
                </a14:m>
                <a:endParaRPr lang="en-US" sz="3000" dirty="0">
                  <a:latin typeface="Times New Roman" panose="02020603050405020304" pitchFamily="18" charset="0"/>
                  <a:cs typeface="Times New Roman" panose="02020603050405020304" pitchFamily="18" charset="0"/>
                </a:endParaRPr>
              </a:p>
              <a:p>
                <a:pPr marL="0" indent="0">
                  <a:buNone/>
                </a:pPr>
                <a:r>
                  <a:rPr lang="en-US" sz="3000" dirty="0" smtClean="0">
                    <a:latin typeface="Times New Roman" panose="02020603050405020304" pitchFamily="18" charset="0"/>
                    <a:cs typeface="Times New Roman" panose="02020603050405020304" pitchFamily="18" charset="0"/>
                  </a:rPr>
                  <a:t>	C </a:t>
                </a:r>
                <a:r>
                  <a:rPr lang="en-US" sz="3000" dirty="0" err="1">
                    <a:latin typeface="Times New Roman" panose="02020603050405020304" pitchFamily="18" charset="0"/>
                    <a:cs typeface="Times New Roman" panose="02020603050405020304" pitchFamily="18" charset="0"/>
                  </a:rPr>
                  <a:t>sai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vì</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hàm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không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giá</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trị</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lớn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nhất</a:t>
                </a:r>
                <a:r>
                  <a:rPr lang="en-US" sz="3000" dirty="0">
                    <a:latin typeface="Times New Roman" panose="02020603050405020304" pitchFamily="18" charset="0"/>
                    <a:cs typeface="Times New Roman" panose="02020603050405020304" pitchFamily="18" charset="0"/>
                  </a:rPr>
                  <a:t>.</a:t>
                </a:r>
              </a:p>
              <a:p>
                <a:pPr marL="0" indent="0">
                  <a:buNone/>
                </a:pPr>
                <a:r>
                  <a:rPr lang="en-US" sz="3000" dirty="0" smtClean="0">
                    <a:latin typeface="Times New Roman" panose="02020603050405020304" pitchFamily="18" charset="0"/>
                    <a:cs typeface="Times New Roman" panose="02020603050405020304" pitchFamily="18" charset="0"/>
                  </a:rPr>
                  <a:t>	D </a:t>
                </a:r>
                <a:r>
                  <a:rPr lang="en-US" sz="3000" dirty="0" err="1">
                    <a:latin typeface="Times New Roman" panose="02020603050405020304" pitchFamily="18" charset="0"/>
                    <a:cs typeface="Times New Roman" panose="02020603050405020304" pitchFamily="18" charset="0"/>
                  </a:rPr>
                  <a:t>sai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vì</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hàm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hai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điểm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cực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tiểu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cs typeface="Times New Roman" panose="02020603050405020304" pitchFamily="18" charset="0"/>
                  </a:rPr>
                  <a:t> </a:t>
                </a:r>
                <a14:m>
                  <m:oMath xmlns:m="http://schemas.openxmlformats.org/officeDocument/2006/math">
                    <m:r>
                      <a:rPr lang="en-US" sz="3000" i="1">
                        <a:latin typeface="Cambria Math" panose="02040503050406030204" pitchFamily="18" charset="0"/>
                      </a:rPr>
                      <m:t>𝑥</m:t>
                    </m:r>
                    <m:r>
                      <a:rPr lang="en-US" sz="3000" i="1">
                        <a:latin typeface="Cambria Math" panose="02040503050406030204" pitchFamily="18" charset="0"/>
                      </a:rPr>
                      <m:t>=−</m:t>
                    </m:r>
                    <m:r>
                      <a:rPr lang="en-US" sz="3000" i="1">
                        <a:latin typeface="Cambria Math" panose="02040503050406030204" pitchFamily="18" charset="0"/>
                      </a:rPr>
                      <m:t>1</m:t>
                    </m:r>
                  </m:oMath>
                </a14:m>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14:m>
                  <m:oMath xmlns:m="http://schemas.openxmlformats.org/officeDocument/2006/math">
                    <m:r>
                      <a:rPr lang="en-US" sz="3000" i="1">
                        <a:latin typeface="Cambria Math" panose="02040503050406030204" pitchFamily="18" charset="0"/>
                      </a:rPr>
                      <m:t>𝑥</m:t>
                    </m:r>
                    <m:r>
                      <a:rPr lang="en-US" sz="3000" i="1">
                        <a:latin typeface="Cambria Math" panose="02040503050406030204" pitchFamily="18" charset="0"/>
                      </a:rPr>
                      <m:t>=</m:t>
                    </m:r>
                    <m:r>
                      <a:rPr lang="en-US" sz="3000" i="1">
                        <a:latin typeface="Cambria Math" panose="02040503050406030204" pitchFamily="18" charset="0"/>
                      </a:rPr>
                      <m:t>1</m:t>
                    </m:r>
                    <m:r>
                      <a:rPr lang="en-US" sz="3000" i="1">
                        <a:latin typeface="Cambria Math" panose="02040503050406030204" pitchFamily="18" charset="0"/>
                      </a:rPr>
                      <m:t>.</m:t>
                    </m:r>
                  </m:oMath>
                </a14:m>
                <a:endParaRPr lang="en-US" sz="30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mc:Choice>
        <mc:Fallback xmlns="">
          <p:sp>
            <p:nvSpPr>
              <p:cNvPr id="10" name="Text Placeholder 2"/>
              <p:cNvSpPr>
                <a:spLocks noGrp="1" noRot="1" noChangeAspect="1" noMove="1" noResize="1" noEditPoints="1" noAdjustHandles="1" noChangeArrowheads="1" noChangeShapeType="1" noTextEdit="1"/>
              </p:cNvSpPr>
              <p:nvPr>
                <p:ph type="body" idx="1"/>
              </p:nvPr>
            </p:nvSpPr>
            <p:spPr>
              <a:xfrm>
                <a:off x="469900" y="4645077"/>
                <a:ext cx="10515600" cy="1765300"/>
              </a:xfrm>
              <a:blipFill rotWithShape="0">
                <a:blip r:embed="rId4"/>
                <a:stretch>
                  <a:fillRect t="-10345" b="-4483"/>
                </a:stretch>
              </a:blipFill>
            </p:spPr>
            <p:txBody>
              <a:bodyPr/>
              <a:lstStyle/>
              <a:p>
                <a:r>
                  <a:rPr lang="en-US">
                    <a:noFill/>
                  </a:rPr>
                  <a:t> </a:t>
                </a:r>
              </a:p>
            </p:txBody>
          </p:sp>
        </mc:Fallback>
      </mc:AlternateContent>
      <p:sp>
        <p:nvSpPr>
          <p:cNvPr id="7" name="Action Button: Back or Previous 6">
            <a:hlinkClick r:id="rId5" action="ppaction://hlinksldjump" highlightClick="1"/>
          </p:cNvPr>
          <p:cNvSpPr/>
          <p:nvPr/>
        </p:nvSpPr>
        <p:spPr>
          <a:xfrm>
            <a:off x="11521440" y="6505303"/>
            <a:ext cx="654638" cy="35269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973038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6765" y="3438324"/>
            <a:ext cx="3823483" cy="584775"/>
          </a:xfrm>
          <a:prstGeom prst="rect">
            <a:avLst/>
          </a:prstGeom>
        </p:spPr>
        <p:txBody>
          <a:bodyPr wrap="none">
            <a:spAutoFit/>
          </a:bodyPr>
          <a:lstStyle/>
          <a:p>
            <a:r>
              <a:rPr lang="vi-VN" sz="3200" b="1">
                <a:solidFill>
                  <a:srgbClr val="FF0000"/>
                </a:solidFill>
                <a:latin typeface="Calibri" panose="020F0502020204030204" pitchFamily="34" charset="0"/>
                <a:cs typeface="Calibri" panose="020F0502020204030204" pitchFamily="34" charset="0"/>
              </a:rPr>
              <a:t>2</a:t>
            </a:r>
            <a:r>
              <a:rPr lang="en-US" sz="3200" b="1" smtClean="0">
                <a:solidFill>
                  <a:srgbClr val="FF0000"/>
                </a:solidFill>
                <a:latin typeface="Calibri" panose="020F0502020204030204" pitchFamily="34" charset="0"/>
                <a:cs typeface="Calibri" panose="020F0502020204030204" pitchFamily="34" charset="0"/>
              </a:rPr>
              <a:t>. </a:t>
            </a:r>
            <a:r>
              <a:rPr lang="vi-VN" sz="3200" b="1" smtClean="0">
                <a:solidFill>
                  <a:srgbClr val="FF0000"/>
                </a:solidFill>
                <a:latin typeface="Calibri" panose="020F0502020204030204" pitchFamily="34" charset="0"/>
                <a:cs typeface="Calibri" panose="020F0502020204030204" pitchFamily="34" charset="0"/>
              </a:rPr>
              <a:t>Phương pháp giải</a:t>
            </a:r>
            <a:r>
              <a:rPr lang="en-US" sz="3200" b="1" smtClean="0">
                <a:solidFill>
                  <a:srgbClr val="FF0000"/>
                </a:solidFill>
                <a:latin typeface="Calibri" panose="020F0502020204030204" pitchFamily="34" charset="0"/>
                <a:cs typeface="Calibri" panose="020F0502020204030204" pitchFamily="34" charset="0"/>
              </a:rPr>
              <a:t>: </a:t>
            </a:r>
            <a:endParaRPr lang="en-US" sz="3200" dirty="0">
              <a:solidFill>
                <a:srgbClr val="FF0000"/>
              </a:solidFill>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6" name="Rectangle 5"/>
              <p:cNvSpPr/>
              <p:nvPr/>
            </p:nvSpPr>
            <p:spPr>
              <a:xfrm>
                <a:off x="786765" y="656537"/>
                <a:ext cx="9803898" cy="2781787"/>
              </a:xfrm>
              <a:prstGeom prst="rect">
                <a:avLst/>
              </a:prstGeom>
            </p:spPr>
            <p:txBody>
              <a:bodyPr wrap="square">
                <a:spAutoFit/>
              </a:bodyPr>
              <a:lstStyle/>
              <a:p>
                <a:r>
                  <a:rPr lang="en-US" sz="3200" smtClean="0"/>
                  <a:t>Cho hàm số </a:t>
                </a:r>
                <a14:m>
                  <m:oMath xmlns:m="http://schemas.openxmlformats.org/officeDocument/2006/math">
                    <m:r>
                      <a:rPr lang="en-US" sz="3200" i="1">
                        <a:latin typeface="Cambria Math" panose="02040503050406030204" pitchFamily="18" charset="0"/>
                      </a:rPr>
                      <m:t>𝑦</m:t>
                    </m:r>
                    <m:r>
                      <a:rPr lang="en-US" sz="3200" i="1">
                        <a:latin typeface="Cambria Math" panose="02040503050406030204" pitchFamily="18" charset="0"/>
                      </a:rPr>
                      <m:t>=</m:t>
                    </m:r>
                    <m:r>
                      <a:rPr lang="en-US" sz="3200" i="1">
                        <a:latin typeface="Cambria Math" panose="02040503050406030204" pitchFamily="18" charset="0"/>
                      </a:rPr>
                      <m:t>𝑓</m:t>
                    </m:r>
                    <m:d>
                      <m:dPr>
                        <m:ctrlPr>
                          <a:rPr lang="en-US" sz="3200" i="1">
                            <a:latin typeface="Cambria Math" panose="02040503050406030204" pitchFamily="18" charset="0"/>
                          </a:rPr>
                        </m:ctrlPr>
                      </m:dPr>
                      <m:e>
                        <m:r>
                          <a:rPr lang="en-US" sz="3200" i="1">
                            <a:latin typeface="Cambria Math" panose="02040503050406030204" pitchFamily="18" charset="0"/>
                          </a:rPr>
                          <m:t>𝑥</m:t>
                        </m:r>
                      </m:e>
                    </m:d>
                  </m:oMath>
                </a14:m>
                <a:r>
                  <a:rPr lang="en-US" sz="3200"/>
                  <a:t> xác định trên tập hợp </a:t>
                </a:r>
                <a14:m>
                  <m:oMath xmlns:m="http://schemas.openxmlformats.org/officeDocument/2006/math">
                    <m:r>
                      <a:rPr lang="en-US" sz="3200" i="1">
                        <a:latin typeface="Cambria Math" panose="02040503050406030204" pitchFamily="18" charset="0"/>
                      </a:rPr>
                      <m:t>𝐷</m:t>
                    </m:r>
                    <m:r>
                      <a:rPr lang="en-US" sz="3200" i="1">
                        <a:latin typeface="Cambria Math" panose="02040503050406030204" pitchFamily="18" charset="0"/>
                      </a:rPr>
                      <m:t>(</m:t>
                    </m:r>
                    <m:r>
                      <a:rPr lang="en-US" sz="3200" i="1">
                        <a:latin typeface="Cambria Math" panose="02040503050406030204" pitchFamily="18" charset="0"/>
                      </a:rPr>
                      <m:t>𝐷</m:t>
                    </m:r>
                    <m:r>
                      <a:rPr lang="en-US" sz="3200" i="1">
                        <a:latin typeface="Cambria Math" panose="02040503050406030204" pitchFamily="18" charset="0"/>
                      </a:rPr>
                      <m:t>⊂</m:t>
                    </m:r>
                    <m:r>
                      <a:rPr lang="en-US" sz="3200" i="1">
                        <a:latin typeface="Cambria Math" panose="02040503050406030204" pitchFamily="18" charset="0"/>
                      </a:rPr>
                      <m:t>ℝ</m:t>
                    </m:r>
                    <m:r>
                      <a:rPr lang="en-US" sz="3200" i="1">
                        <a:latin typeface="Cambria Math" panose="02040503050406030204" pitchFamily="18" charset="0"/>
                      </a:rPr>
                      <m:t>)</m:t>
                    </m:r>
                  </m:oMath>
                </a14:m>
                <a:r>
                  <a:rPr lang="en-US" sz="3200"/>
                  <a:t>.</a:t>
                </a:r>
              </a:p>
              <a:p>
                <a:r>
                  <a:rPr lang="vi-VN" sz="3200" smtClean="0"/>
                  <a:t>+) M</a:t>
                </a:r>
                <a14:m>
                  <m:oMath xmlns:m="http://schemas.openxmlformats.org/officeDocument/2006/math">
                    <m:r>
                      <a:rPr lang="en-US" sz="3200" i="1">
                        <a:latin typeface="Cambria Math" panose="02040503050406030204" pitchFamily="18" charset="0"/>
                      </a:rPr>
                      <m:t>=</m:t>
                    </m:r>
                    <m:limLow>
                      <m:limLowPr>
                        <m:ctrlPr>
                          <a:rPr lang="en-US" sz="3200" i="1">
                            <a:latin typeface="Cambria Math" panose="02040503050406030204" pitchFamily="18" charset="0"/>
                          </a:rPr>
                        </m:ctrlPr>
                      </m:limLowPr>
                      <m:e>
                        <m:r>
                          <a:rPr lang="en-US" sz="3200" i="1">
                            <a:latin typeface="Cambria Math" panose="02040503050406030204" pitchFamily="18" charset="0"/>
                          </a:rPr>
                          <m:t>𝑚𝑎𝑥</m:t>
                        </m:r>
                      </m:e>
                      <m:lim>
                        <m:r>
                          <a:rPr lang="en-US" sz="3200" i="1">
                            <a:latin typeface="Cambria Math" panose="02040503050406030204" pitchFamily="18" charset="0"/>
                          </a:rPr>
                          <m:t>𝐷</m:t>
                        </m:r>
                      </m:lim>
                    </m:limLow>
                    <m:r>
                      <a:rPr lang="en-US" sz="3200" i="1">
                        <a:latin typeface="Cambria Math" panose="02040503050406030204" pitchFamily="18" charset="0"/>
                      </a:rPr>
                      <m:t>𝑓</m:t>
                    </m:r>
                    <m:d>
                      <m:dPr>
                        <m:ctrlPr>
                          <a:rPr lang="en-US" sz="3200" i="1">
                            <a:latin typeface="Cambria Math" panose="02040503050406030204" pitchFamily="18" charset="0"/>
                          </a:rPr>
                        </m:ctrlPr>
                      </m:dPr>
                      <m:e>
                        <m:r>
                          <a:rPr lang="en-US" sz="3200" i="1">
                            <a:latin typeface="Cambria Math" panose="02040503050406030204" pitchFamily="18" charset="0"/>
                          </a:rPr>
                          <m:t>𝑥</m:t>
                        </m:r>
                      </m:e>
                    </m:d>
                    <m:r>
                      <a:rPr lang="vi-VN" sz="3200" b="0" i="1" smtClean="0">
                        <a:latin typeface="Cambria Math" panose="02040503050406030204" pitchFamily="18" charset="0"/>
                      </a:rPr>
                      <m:t> ⟺</m:t>
                    </m:r>
                    <m:d>
                      <m:dPr>
                        <m:begChr m:val="{"/>
                        <m:endChr m:val=""/>
                        <m:ctrlPr>
                          <a:rPr lang="en-US" sz="3200" i="1">
                            <a:latin typeface="Cambria Math" panose="02040503050406030204" pitchFamily="18" charset="0"/>
                          </a:rPr>
                        </m:ctrlPr>
                      </m:dPr>
                      <m:e>
                        <m:eqArr>
                          <m:eqArrPr>
                            <m:ctrlPr>
                              <a:rPr lang="en-US" sz="3200" i="1">
                                <a:latin typeface="Cambria Math" panose="02040503050406030204" pitchFamily="18" charset="0"/>
                              </a:rPr>
                            </m:ctrlPr>
                          </m:eqArrPr>
                          <m:e>
                            <m:r>
                              <a:rPr lang="en-US" sz="3200" i="1">
                                <a:latin typeface="Cambria Math" panose="02040503050406030204" pitchFamily="18" charset="0"/>
                              </a:rPr>
                              <m:t>𝑓</m:t>
                            </m:r>
                            <m:r>
                              <a:rPr lang="en-US" sz="3200" i="1">
                                <a:latin typeface="Cambria Math" panose="02040503050406030204" pitchFamily="18" charset="0"/>
                              </a:rPr>
                              <m:t>(</m:t>
                            </m:r>
                            <m:r>
                              <a:rPr lang="en-US" sz="3200" i="1">
                                <a:latin typeface="Cambria Math" panose="02040503050406030204" pitchFamily="18" charset="0"/>
                              </a:rPr>
                              <m:t>𝑥</m:t>
                            </m:r>
                            <m:r>
                              <a:rPr lang="en-US" sz="3200" i="1">
                                <a:latin typeface="Cambria Math" panose="02040503050406030204" pitchFamily="18" charset="0"/>
                              </a:rPr>
                              <m:t>)≤</m:t>
                            </m:r>
                            <m:r>
                              <a:rPr lang="en-US" sz="3200" i="1">
                                <a:latin typeface="Cambria Math" panose="02040503050406030204" pitchFamily="18" charset="0"/>
                              </a:rPr>
                              <m:t>𝑀</m:t>
                            </m:r>
                            <m:r>
                              <a:rPr lang="en-US" sz="3200" i="1">
                                <a:latin typeface="Cambria Math" panose="02040503050406030204" pitchFamily="18" charset="0"/>
                              </a:rPr>
                              <m:t>,∀</m:t>
                            </m:r>
                            <m:r>
                              <a:rPr lang="en-US" sz="3200" i="1">
                                <a:latin typeface="Cambria Math" panose="02040503050406030204" pitchFamily="18" charset="0"/>
                              </a:rPr>
                              <m:t>𝑥</m:t>
                            </m:r>
                            <m:r>
                              <a:rPr lang="en-US" sz="3200" i="1">
                                <a:latin typeface="Cambria Math" panose="02040503050406030204" pitchFamily="18" charset="0"/>
                              </a:rPr>
                              <m:t>∈</m:t>
                            </m:r>
                            <m:r>
                              <a:rPr lang="en-US" sz="3200" i="1">
                                <a:latin typeface="Cambria Math" panose="02040503050406030204" pitchFamily="18" charset="0"/>
                              </a:rPr>
                              <m:t>𝐷</m:t>
                            </m:r>
                          </m:e>
                          <m:e>
                            <m:r>
                              <a:rPr lang="en-US" sz="3200" i="1">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𝑥</m:t>
                                </m:r>
                              </m:e>
                              <m:sub>
                                <m:r>
                                  <a:rPr lang="en-US" sz="3200" i="1">
                                    <a:latin typeface="Cambria Math" panose="02040503050406030204" pitchFamily="18" charset="0"/>
                                  </a:rPr>
                                  <m:t>0</m:t>
                                </m:r>
                              </m:sub>
                            </m:sSub>
                            <m:r>
                              <a:rPr lang="en-US" sz="3200" i="1">
                                <a:latin typeface="Cambria Math" panose="02040503050406030204" pitchFamily="18" charset="0"/>
                              </a:rPr>
                              <m:t>∈</m:t>
                            </m:r>
                            <m:r>
                              <a:rPr lang="en-US" sz="3200" i="1">
                                <a:latin typeface="Cambria Math" panose="02040503050406030204" pitchFamily="18" charset="0"/>
                              </a:rPr>
                              <m:t>𝐷</m:t>
                            </m:r>
                            <m:r>
                              <a:rPr lang="en-US" sz="3200" i="1">
                                <a:latin typeface="Cambria Math" panose="02040503050406030204" pitchFamily="18" charset="0"/>
                              </a:rPr>
                              <m:t>:</m:t>
                            </m:r>
                            <m:r>
                              <a:rPr lang="en-US" sz="3200" i="1">
                                <a:latin typeface="Cambria Math" panose="02040503050406030204" pitchFamily="18" charset="0"/>
                              </a:rPr>
                              <m:t>𝑓</m:t>
                            </m:r>
                            <m:r>
                              <a:rPr lang="en-US" sz="3200" i="1">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𝑥</m:t>
                                </m:r>
                              </m:e>
                              <m:sub>
                                <m:r>
                                  <a:rPr lang="en-US" sz="3200" i="1">
                                    <a:latin typeface="Cambria Math" panose="02040503050406030204" pitchFamily="18" charset="0"/>
                                  </a:rPr>
                                  <m:t>0</m:t>
                                </m:r>
                              </m:sub>
                            </m:sSub>
                            <m:r>
                              <a:rPr lang="en-US" sz="3200" i="1">
                                <a:latin typeface="Cambria Math" panose="02040503050406030204" pitchFamily="18" charset="0"/>
                              </a:rPr>
                              <m:t>)=</m:t>
                            </m:r>
                            <m:r>
                              <a:rPr lang="en-US" sz="3200" i="1">
                                <a:latin typeface="Cambria Math" panose="02040503050406030204" pitchFamily="18" charset="0"/>
                              </a:rPr>
                              <m:t>𝑀</m:t>
                            </m:r>
                          </m:e>
                        </m:eqArr>
                      </m:e>
                    </m:d>
                  </m:oMath>
                </a14:m>
                <a:endParaRPr lang="vi-VN" sz="3200" smtClean="0"/>
              </a:p>
              <a:p>
                <a:r>
                  <a:rPr lang="vi-VN" sz="3200"/>
                  <a:t>+) </a:t>
                </a:r>
                <a14:m>
                  <m:oMath xmlns:m="http://schemas.openxmlformats.org/officeDocument/2006/math">
                    <m:r>
                      <a:rPr lang="en-US" sz="3200" i="1">
                        <a:latin typeface="Cambria Math" panose="02040503050406030204" pitchFamily="18" charset="0"/>
                      </a:rPr>
                      <m:t>𝑚</m:t>
                    </m:r>
                    <m:r>
                      <a:rPr lang="en-US" sz="3200" i="1">
                        <a:latin typeface="Cambria Math" panose="02040503050406030204" pitchFamily="18" charset="0"/>
                      </a:rPr>
                      <m:t>=</m:t>
                    </m:r>
                    <m:limLow>
                      <m:limLowPr>
                        <m:ctrlPr>
                          <a:rPr lang="en-US" sz="3200" i="1">
                            <a:latin typeface="Cambria Math" panose="02040503050406030204" pitchFamily="18" charset="0"/>
                          </a:rPr>
                        </m:ctrlPr>
                      </m:limLowPr>
                      <m:e>
                        <m:r>
                          <a:rPr lang="en-US" sz="3200" i="1">
                            <a:latin typeface="Cambria Math" panose="02040503050406030204" pitchFamily="18" charset="0"/>
                          </a:rPr>
                          <m:t>𝑚𝑖𝑛</m:t>
                        </m:r>
                      </m:e>
                      <m:lim>
                        <m:r>
                          <a:rPr lang="en-US" sz="3200" i="1">
                            <a:latin typeface="Cambria Math" panose="02040503050406030204" pitchFamily="18" charset="0"/>
                          </a:rPr>
                          <m:t>𝐷</m:t>
                        </m:r>
                      </m:lim>
                    </m:limLow>
                    <m:r>
                      <a:rPr lang="en-US" sz="3200" i="1">
                        <a:latin typeface="Cambria Math" panose="02040503050406030204" pitchFamily="18" charset="0"/>
                      </a:rPr>
                      <m:t>𝑓</m:t>
                    </m:r>
                    <m:r>
                      <a:rPr lang="en-US" sz="3200" i="1">
                        <a:latin typeface="Cambria Math" panose="02040503050406030204" pitchFamily="18" charset="0"/>
                      </a:rPr>
                      <m:t>(</m:t>
                    </m:r>
                    <m:r>
                      <a:rPr lang="en-US" sz="3200" i="1">
                        <a:latin typeface="Cambria Math" panose="02040503050406030204" pitchFamily="18" charset="0"/>
                      </a:rPr>
                      <m:t>𝑥</m:t>
                    </m:r>
                    <m:r>
                      <a:rPr lang="en-US" sz="3200" i="1">
                        <a:latin typeface="Cambria Math" panose="02040503050406030204" pitchFamily="18" charset="0"/>
                      </a:rPr>
                      <m:t>)⟺</m:t>
                    </m:r>
                    <m:d>
                      <m:dPr>
                        <m:begChr m:val="{"/>
                        <m:endChr m:val=""/>
                        <m:ctrlPr>
                          <a:rPr lang="en-US" sz="3200" i="1">
                            <a:latin typeface="Cambria Math" panose="02040503050406030204" pitchFamily="18" charset="0"/>
                          </a:rPr>
                        </m:ctrlPr>
                      </m:dPr>
                      <m:e>
                        <m:eqArr>
                          <m:eqArrPr>
                            <m:ctrlPr>
                              <a:rPr lang="en-US" sz="3200" i="1">
                                <a:latin typeface="Cambria Math" panose="02040503050406030204" pitchFamily="18" charset="0"/>
                              </a:rPr>
                            </m:ctrlPr>
                          </m:eqArrPr>
                          <m:e>
                            <m:r>
                              <a:rPr lang="en-US" sz="3200" i="1">
                                <a:latin typeface="Cambria Math" panose="02040503050406030204" pitchFamily="18" charset="0"/>
                              </a:rPr>
                              <m:t>𝑓</m:t>
                            </m:r>
                            <m:r>
                              <a:rPr lang="en-US" sz="3200" i="1">
                                <a:latin typeface="Cambria Math" panose="02040503050406030204" pitchFamily="18" charset="0"/>
                              </a:rPr>
                              <m:t>(</m:t>
                            </m:r>
                            <m:r>
                              <a:rPr lang="en-US" sz="3200" i="1">
                                <a:latin typeface="Cambria Math" panose="02040503050406030204" pitchFamily="18" charset="0"/>
                              </a:rPr>
                              <m:t>𝑥</m:t>
                            </m:r>
                            <m:r>
                              <a:rPr lang="en-US" sz="3200" i="1">
                                <a:latin typeface="Cambria Math" panose="02040503050406030204" pitchFamily="18" charset="0"/>
                              </a:rPr>
                              <m:t>)≥</m:t>
                            </m:r>
                            <m:r>
                              <a:rPr lang="en-US" sz="3200" i="1">
                                <a:latin typeface="Cambria Math" panose="02040503050406030204" pitchFamily="18" charset="0"/>
                              </a:rPr>
                              <m:t>𝑚</m:t>
                            </m:r>
                            <m:r>
                              <a:rPr lang="en-US" sz="3200" i="1">
                                <a:latin typeface="Cambria Math" panose="02040503050406030204" pitchFamily="18" charset="0"/>
                              </a:rPr>
                              <m:t>,∀</m:t>
                            </m:r>
                            <m:r>
                              <a:rPr lang="en-US" sz="3200" i="1">
                                <a:latin typeface="Cambria Math" panose="02040503050406030204" pitchFamily="18" charset="0"/>
                              </a:rPr>
                              <m:t>𝑥</m:t>
                            </m:r>
                            <m:r>
                              <a:rPr lang="en-US" sz="3200" i="1">
                                <a:latin typeface="Cambria Math" panose="02040503050406030204" pitchFamily="18" charset="0"/>
                              </a:rPr>
                              <m:t>∈</m:t>
                            </m:r>
                            <m:r>
                              <a:rPr lang="en-US" sz="3200" i="1">
                                <a:latin typeface="Cambria Math" panose="02040503050406030204" pitchFamily="18" charset="0"/>
                              </a:rPr>
                              <m:t>𝐷</m:t>
                            </m:r>
                          </m:e>
                          <m:e>
                            <m:r>
                              <a:rPr lang="en-US" sz="3200" i="1">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𝑥</m:t>
                                </m:r>
                              </m:e>
                              <m:sub>
                                <m:r>
                                  <a:rPr lang="en-US" sz="3200" i="1">
                                    <a:latin typeface="Cambria Math" panose="02040503050406030204" pitchFamily="18" charset="0"/>
                                  </a:rPr>
                                  <m:t>0</m:t>
                                </m:r>
                              </m:sub>
                            </m:sSub>
                            <m:r>
                              <a:rPr lang="en-US" sz="3200" i="1">
                                <a:latin typeface="Cambria Math" panose="02040503050406030204" pitchFamily="18" charset="0"/>
                              </a:rPr>
                              <m:t>∈</m:t>
                            </m:r>
                            <m:r>
                              <a:rPr lang="en-US" sz="3200" i="1">
                                <a:latin typeface="Cambria Math" panose="02040503050406030204" pitchFamily="18" charset="0"/>
                              </a:rPr>
                              <m:t>𝐷</m:t>
                            </m:r>
                            <m:r>
                              <a:rPr lang="en-US" sz="3200" i="1">
                                <a:latin typeface="Cambria Math" panose="02040503050406030204" pitchFamily="18" charset="0"/>
                              </a:rPr>
                              <m:t>:</m:t>
                            </m:r>
                            <m:r>
                              <a:rPr lang="en-US" sz="3200" i="1">
                                <a:latin typeface="Cambria Math" panose="02040503050406030204" pitchFamily="18" charset="0"/>
                              </a:rPr>
                              <m:t>𝑓</m:t>
                            </m:r>
                            <m:r>
                              <a:rPr lang="en-US" sz="3200" i="1">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𝑥</m:t>
                                </m:r>
                              </m:e>
                              <m:sub>
                                <m:r>
                                  <a:rPr lang="en-US" sz="3200" i="1">
                                    <a:latin typeface="Cambria Math" panose="02040503050406030204" pitchFamily="18" charset="0"/>
                                  </a:rPr>
                                  <m:t>0</m:t>
                                </m:r>
                              </m:sub>
                            </m:sSub>
                            <m:r>
                              <a:rPr lang="en-US" sz="3200" i="1">
                                <a:latin typeface="Cambria Math" panose="02040503050406030204" pitchFamily="18" charset="0"/>
                              </a:rPr>
                              <m:t>)=</m:t>
                            </m:r>
                            <m:r>
                              <a:rPr lang="en-US" sz="3200" i="1">
                                <a:latin typeface="Cambria Math" panose="02040503050406030204" pitchFamily="18" charset="0"/>
                              </a:rPr>
                              <m:t>𝑚</m:t>
                            </m:r>
                          </m:e>
                        </m:eqArr>
                      </m:e>
                    </m:d>
                  </m:oMath>
                </a14:m>
                <a:endParaRPr lang="en-US" sz="3200"/>
              </a:p>
            </p:txBody>
          </p:sp>
        </mc:Choice>
        <mc:Fallback xmlns="">
          <p:sp>
            <p:nvSpPr>
              <p:cNvPr id="6" name="Rectangle 5"/>
              <p:cNvSpPr>
                <a:spLocks noRot="1" noChangeAspect="1" noMove="1" noResize="1" noEditPoints="1" noAdjustHandles="1" noChangeArrowheads="1" noChangeShapeType="1" noTextEdit="1"/>
              </p:cNvSpPr>
              <p:nvPr/>
            </p:nvSpPr>
            <p:spPr>
              <a:xfrm>
                <a:off x="786765" y="656537"/>
                <a:ext cx="9803898" cy="2781787"/>
              </a:xfrm>
              <a:prstGeom prst="rect">
                <a:avLst/>
              </a:prstGeom>
              <a:blipFill rotWithShape="0">
                <a:blip r:embed="rId2"/>
                <a:stretch>
                  <a:fillRect l="-1555" t="-2632"/>
                </a:stretch>
              </a:blipFill>
            </p:spPr>
            <p:txBody>
              <a:bodyPr/>
              <a:lstStyle/>
              <a:p>
                <a:r>
                  <a:rPr lang="en-US">
                    <a:noFill/>
                  </a:rPr>
                  <a:t> </a:t>
                </a:r>
              </a:p>
            </p:txBody>
          </p:sp>
        </mc:Fallback>
      </mc:AlternateContent>
      <p:sp>
        <p:nvSpPr>
          <p:cNvPr id="7" name="Rectangle 6"/>
          <p:cNvSpPr/>
          <p:nvPr/>
        </p:nvSpPr>
        <p:spPr>
          <a:xfrm>
            <a:off x="611238" y="102738"/>
            <a:ext cx="2634054" cy="584775"/>
          </a:xfrm>
          <a:prstGeom prst="rect">
            <a:avLst/>
          </a:prstGeom>
        </p:spPr>
        <p:txBody>
          <a:bodyPr wrap="none">
            <a:spAutoFit/>
          </a:bodyPr>
          <a:lstStyle/>
          <a:p>
            <a:r>
              <a:rPr lang="en-US" sz="3200" b="1">
                <a:solidFill>
                  <a:srgbClr val="FF0000"/>
                </a:solidFill>
              </a:rPr>
              <a:t>1. </a:t>
            </a:r>
            <a:r>
              <a:rPr lang="en-US" sz="3200" b="1" smtClean="0">
                <a:solidFill>
                  <a:srgbClr val="FF0000"/>
                </a:solidFill>
              </a:rPr>
              <a:t>Định </a:t>
            </a:r>
            <a:r>
              <a:rPr lang="en-US" sz="3200" b="1">
                <a:solidFill>
                  <a:srgbClr val="FF0000"/>
                </a:solidFill>
              </a:rPr>
              <a:t>nghĩa: </a:t>
            </a:r>
            <a:endParaRPr lang="en-US" sz="3200" dirty="0">
              <a:solidFill>
                <a:srgbClr val="FF0000"/>
              </a:solidFill>
              <a:latin typeface="UTM Centur"/>
            </a:endParaRPr>
          </a:p>
        </p:txBody>
      </p:sp>
      <mc:AlternateContent xmlns:mc="http://schemas.openxmlformats.org/markup-compatibility/2006" xmlns:a14="http://schemas.microsoft.com/office/drawing/2010/main">
        <mc:Choice Requires="a14">
          <p:sp>
            <p:nvSpPr>
              <p:cNvPr id="3" name="Rectangle 2"/>
              <p:cNvSpPr/>
              <p:nvPr/>
            </p:nvSpPr>
            <p:spPr>
              <a:xfrm>
                <a:off x="611238" y="3992123"/>
                <a:ext cx="11275962" cy="2682979"/>
              </a:xfrm>
              <a:prstGeom prst="rect">
                <a:avLst/>
              </a:prstGeom>
            </p:spPr>
            <p:txBody>
              <a:bodyPr wrap="square">
                <a:spAutoFit/>
              </a:bodyPr>
              <a:lstStyle/>
              <a:p>
                <a:pPr indent="283845">
                  <a:lnSpc>
                    <a:spcPct val="115000"/>
                  </a:lnSpc>
                  <a:spcBef>
                    <a:spcPts val="1200"/>
                  </a:spcBef>
                  <a:spcAft>
                    <a:spcPts val="1200"/>
                  </a:spcAft>
                </a:pPr>
                <a:r>
                  <a:rPr lang="vi-VN" sz="3200" b="1" smtClean="0">
                    <a:solidFill>
                      <a:srgbClr val="FF0000"/>
                    </a:solidFill>
                    <a:latin typeface="Varpada"/>
                    <a:ea typeface="Times New Roman" panose="02020603050405020304" pitchFamily="18" charset="0"/>
                    <a:sym typeface="Wingdings 2" panose="05020102010507070707" pitchFamily="18" charset="2"/>
                  </a:rPr>
                  <a:t>a</a:t>
                </a:r>
                <a:r>
                  <a:rPr lang="en-US" sz="3200" b="1" smtClean="0">
                    <a:solidFill>
                      <a:srgbClr val="FF0000"/>
                    </a:solidFill>
                    <a:effectLst/>
                    <a:latin typeface="Varpada"/>
                    <a:ea typeface="Times New Roman" panose="02020603050405020304" pitchFamily="18" charset="0"/>
                  </a:rPr>
                  <a:t>. </a:t>
                </a:r>
                <a:r>
                  <a:rPr lang="en-US" sz="3200" b="1">
                    <a:solidFill>
                      <a:srgbClr val="FF0000"/>
                    </a:solidFill>
                    <a:effectLst/>
                    <a:latin typeface="Varpada"/>
                    <a:ea typeface="Times New Roman" panose="02020603050405020304" pitchFamily="18" charset="0"/>
                  </a:rPr>
                  <a:t>Tự luận:</a:t>
                </a:r>
                <a:endParaRPr lang="en-US" sz="3200">
                  <a:solidFill>
                    <a:srgbClr val="FF0000"/>
                  </a:solidFill>
                  <a:effectLst/>
                  <a:latin typeface="Times New Roman" panose="02020603050405020304" pitchFamily="18" charset="0"/>
                  <a:ea typeface="Times New Roman" panose="02020603050405020304" pitchFamily="18" charset="0"/>
                </a:endParaRPr>
              </a:p>
              <a:p>
                <a:pPr marL="342900" lvl="0" indent="-342900">
                  <a:lnSpc>
                    <a:spcPct val="115000"/>
                  </a:lnSpc>
                  <a:spcAft>
                    <a:spcPts val="0"/>
                  </a:spcAft>
                  <a:buFont typeface="Wingdings" panose="05000000000000000000" pitchFamily="2" charset="2"/>
                  <a:buChar char=""/>
                </a:pPr>
                <a:r>
                  <a:rPr lang="en-US" sz="3200">
                    <a:effectLst/>
                    <a:latin typeface="Varpada"/>
                    <a:ea typeface="Times New Roman" panose="02020603050405020304" pitchFamily="18" charset="0"/>
                  </a:rPr>
                  <a:t>Lập bảng biến thiên của hàm số</a:t>
                </a:r>
                <a:r>
                  <a:rPr lang="en-US" sz="3200" b="1">
                    <a:effectLst/>
                    <a:latin typeface="Varpada"/>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𝑓</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𝑥</m:t>
                    </m:r>
                    <m:r>
                      <a:rPr lang="en-US" sz="3200" i="1">
                        <a:effectLst/>
                        <a:latin typeface="Cambria Math" panose="02040503050406030204" pitchFamily="18" charset="0"/>
                        <a:ea typeface="Times New Roman" panose="02020603050405020304" pitchFamily="18" charset="0"/>
                      </a:rPr>
                      <m:t>)</m:t>
                    </m:r>
                  </m:oMath>
                </a14:m>
                <a:r>
                  <a:rPr lang="vi-VN" sz="3200" smtClean="0">
                    <a:effectLst/>
                    <a:latin typeface="Varpada"/>
                    <a:ea typeface="Times New Roman" panose="02020603050405020304" pitchFamily="18" charset="0"/>
                  </a:rPr>
                  <a:t> </a:t>
                </a:r>
                <a:r>
                  <a:rPr lang="en-US" sz="3200">
                    <a:effectLst/>
                    <a:latin typeface="Varpada"/>
                    <a:ea typeface="Times New Roman" panose="02020603050405020304" pitchFamily="18" charset="0"/>
                  </a:rPr>
                  <a:t>trên </a:t>
                </a:r>
                <a14:m>
                  <m:oMath xmlns:m="http://schemas.openxmlformats.org/officeDocument/2006/math">
                    <m:r>
                      <a:rPr lang="en-US" sz="3200" i="1">
                        <a:effectLst/>
                        <a:latin typeface="Cambria Math" panose="02040503050406030204" pitchFamily="18" charset="0"/>
                        <a:ea typeface="Times New Roman" panose="02020603050405020304" pitchFamily="18" charset="0"/>
                      </a:rPr>
                      <m:t>𝐷</m:t>
                    </m:r>
                  </m:oMath>
                </a14:m>
                <a:r>
                  <a:rPr lang="en-US" sz="3200">
                    <a:effectLst/>
                    <a:latin typeface="Varpada"/>
                    <a:ea typeface="Times New Roman" panose="02020603050405020304" pitchFamily="18" charset="0"/>
                  </a:rPr>
                  <a:t>.</a:t>
                </a:r>
                <a:endParaRPr lang="en-US" sz="3200">
                  <a:effectLst/>
                  <a:latin typeface="Times New Roman" panose="02020603050405020304" pitchFamily="18" charset="0"/>
                  <a:ea typeface="Times New Roman" panose="02020603050405020304" pitchFamily="18" charset="0"/>
                </a:endParaRPr>
              </a:p>
              <a:p>
                <a:pPr marL="342900" lvl="0" indent="-342900">
                  <a:lnSpc>
                    <a:spcPct val="115000"/>
                  </a:lnSpc>
                  <a:spcAft>
                    <a:spcPts val="0"/>
                  </a:spcAft>
                  <a:buFont typeface="Wingdings" panose="05000000000000000000" pitchFamily="2" charset="2"/>
                  <a:buChar char=""/>
                </a:pPr>
                <a:r>
                  <a:rPr lang="en-US" sz="3200">
                    <a:effectLst/>
                    <a:latin typeface="Varpada"/>
                    <a:ea typeface="Times New Roman" panose="02020603050405020304" pitchFamily="18" charset="0"/>
                  </a:rPr>
                  <a:t>Từ bảng biến thiên, tùy theo sự thay đổi giá trị của hàm số suy ra </a:t>
                </a:r>
                <a14:m>
                  <m:oMath xmlns:m="http://schemas.openxmlformats.org/officeDocument/2006/math">
                    <m:limLow>
                      <m:limLowPr>
                        <m:ctrlPr>
                          <a:rPr lang="en-US" sz="3200" i="1">
                            <a:effectLst/>
                            <a:latin typeface="Cambria Math" panose="02040503050406030204" pitchFamily="18" charset="0"/>
                            <a:ea typeface="Times New Roman" panose="02020603050405020304" pitchFamily="18" charset="0"/>
                          </a:rPr>
                        </m:ctrlPr>
                      </m:limLowPr>
                      <m:e>
                        <m:r>
                          <a:rPr lang="en-US" sz="3200" i="1">
                            <a:effectLst/>
                            <a:latin typeface="Cambria Math" panose="02040503050406030204" pitchFamily="18" charset="0"/>
                            <a:ea typeface="Times New Roman" panose="02020603050405020304" pitchFamily="18" charset="0"/>
                          </a:rPr>
                          <m:t>𝑀𝑎𝑥</m:t>
                        </m:r>
                      </m:e>
                      <m:lim>
                        <m:r>
                          <a:rPr lang="en-US" sz="3200" i="1">
                            <a:effectLst/>
                            <a:latin typeface="Cambria Math" panose="02040503050406030204" pitchFamily="18" charset="0"/>
                            <a:ea typeface="Times New Roman" panose="02020603050405020304" pitchFamily="18" charset="0"/>
                          </a:rPr>
                          <m:t>𝐷</m:t>
                        </m:r>
                      </m:lim>
                    </m:limLow>
                    <m:r>
                      <a:rPr lang="en-US" sz="3200" i="1">
                        <a:effectLst/>
                        <a:latin typeface="Cambria Math" panose="02040503050406030204" pitchFamily="18" charset="0"/>
                        <a:ea typeface="Times New Roman" panose="02020603050405020304" pitchFamily="18" charset="0"/>
                      </a:rPr>
                      <m:t>𝑓</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𝑥</m:t>
                    </m:r>
                    <m:r>
                      <a:rPr lang="en-US" sz="3200" i="1">
                        <a:effectLst/>
                        <a:latin typeface="Cambria Math" panose="02040503050406030204" pitchFamily="18" charset="0"/>
                        <a:ea typeface="Times New Roman" panose="02020603050405020304" pitchFamily="18" charset="0"/>
                      </a:rPr>
                      <m:t>)</m:t>
                    </m:r>
                  </m:oMath>
                </a14:m>
                <a:r>
                  <a:rPr lang="en-US" sz="3200">
                    <a:effectLst/>
                    <a:latin typeface="Varpada"/>
                    <a:ea typeface="Times New Roman" panose="02020603050405020304" pitchFamily="18" charset="0"/>
                  </a:rPr>
                  <a:t> và </a:t>
                </a:r>
                <a14:m>
                  <m:oMath xmlns:m="http://schemas.openxmlformats.org/officeDocument/2006/math">
                    <m:limLow>
                      <m:limLowPr>
                        <m:ctrlPr>
                          <a:rPr lang="en-US" sz="3200" i="1">
                            <a:effectLst/>
                            <a:latin typeface="Cambria Math" panose="02040503050406030204" pitchFamily="18" charset="0"/>
                            <a:ea typeface="Times New Roman" panose="02020603050405020304" pitchFamily="18" charset="0"/>
                          </a:rPr>
                        </m:ctrlPr>
                      </m:limLowPr>
                      <m:e>
                        <m:r>
                          <a:rPr lang="en-US" sz="3200" i="1">
                            <a:effectLst/>
                            <a:latin typeface="Cambria Math" panose="02040503050406030204" pitchFamily="18" charset="0"/>
                            <a:ea typeface="Times New Roman" panose="02020603050405020304" pitchFamily="18" charset="0"/>
                          </a:rPr>
                          <m:t>𝑀𝑖𝑛</m:t>
                        </m:r>
                      </m:e>
                      <m:lim>
                        <m:r>
                          <a:rPr lang="en-US" sz="3200" i="1">
                            <a:effectLst/>
                            <a:latin typeface="Cambria Math" panose="02040503050406030204" pitchFamily="18" charset="0"/>
                            <a:ea typeface="Times New Roman" panose="02020603050405020304" pitchFamily="18" charset="0"/>
                          </a:rPr>
                          <m:t>𝐷</m:t>
                        </m:r>
                      </m:lim>
                    </m:limLow>
                    <m:r>
                      <a:rPr lang="en-US" sz="3200" i="1">
                        <a:effectLst/>
                        <a:latin typeface="Cambria Math" panose="02040503050406030204" pitchFamily="18" charset="0"/>
                        <a:ea typeface="Times New Roman" panose="02020603050405020304" pitchFamily="18" charset="0"/>
                      </a:rPr>
                      <m:t>𝑓</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𝑥</m:t>
                    </m:r>
                    <m:r>
                      <a:rPr lang="en-US" sz="3200" i="1">
                        <a:effectLst/>
                        <a:latin typeface="Cambria Math" panose="02040503050406030204" pitchFamily="18" charset="0"/>
                        <a:ea typeface="Times New Roman" panose="02020603050405020304" pitchFamily="18" charset="0"/>
                      </a:rPr>
                      <m:t>)</m:t>
                    </m:r>
                  </m:oMath>
                </a14:m>
                <a:endParaRPr lang="en-US" sz="3200">
                  <a:effectLst/>
                  <a:latin typeface="Times New Roman" panose="02020603050405020304" pitchFamily="18" charset="0"/>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11238" y="3992123"/>
                <a:ext cx="11275962" cy="2682979"/>
              </a:xfrm>
              <a:prstGeom prst="rect">
                <a:avLst/>
              </a:prstGeom>
              <a:blipFill rotWithShape="0">
                <a:blip r:embed="rId3"/>
                <a:stretch>
                  <a:fillRect l="-1189" t="-2045" r="-216" b="-909"/>
                </a:stretch>
              </a:blipFill>
            </p:spPr>
            <p:txBody>
              <a:bodyPr/>
              <a:lstStyle/>
              <a:p>
                <a:r>
                  <a:rPr lang="en-US">
                    <a:noFill/>
                  </a:rPr>
                  <a:t> </a:t>
                </a:r>
              </a:p>
            </p:txBody>
          </p:sp>
        </mc:Fallback>
      </mc:AlternateContent>
    </p:spTree>
    <p:extLst>
      <p:ext uri="{BB962C8B-B14F-4D97-AF65-F5344CB8AC3E}">
        <p14:creationId xmlns:p14="http://schemas.microsoft.com/office/powerpoint/2010/main" val="75579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838200" y="365126"/>
                <a:ext cx="10515600" cy="2631292"/>
              </a:xfrm>
            </p:spPr>
            <p:txBody>
              <a:bodyPr>
                <a:normAutofit fontScale="90000"/>
              </a:bodyPr>
              <a:lstStyle/>
              <a:p>
                <a:pPr>
                  <a:lnSpc>
                    <a:spcPct val="150000"/>
                  </a:lnSpc>
                </a:pPr>
                <a:r>
                  <a:rPr lang="en-US" sz="3100" b="1" dirty="0">
                    <a:solidFill>
                      <a:srgbClr val="FF0000"/>
                    </a:solidFill>
                    <a:latin typeface="Times New Roman" panose="02020603050405020304" pitchFamily="18" charset="0"/>
                    <a:cs typeface="Times New Roman" panose="02020603050405020304" pitchFamily="18" charset="0"/>
                  </a:rPr>
                  <a:t>Câu </a:t>
                </a:r>
                <a:r>
                  <a:rPr lang="en-US" sz="3100" b="1" dirty="0" smtClean="0">
                    <a:solidFill>
                      <a:srgbClr val="FF0000"/>
                    </a:solidFill>
                    <a:latin typeface="Times New Roman" panose="02020603050405020304" pitchFamily="18" charset="0"/>
                    <a:cs typeface="Times New Roman" panose="02020603050405020304" pitchFamily="18" charset="0"/>
                  </a:rPr>
                  <a:t>13-NB.</a:t>
                </a:r>
                <a:r>
                  <a:rPr lang="en-US" sz="3100" dirty="0" smtClean="0">
                    <a:solidFill>
                      <a:srgbClr val="FF0000"/>
                    </a:solidFill>
                    <a:latin typeface="Times New Roman" panose="02020603050405020304" pitchFamily="18" charset="0"/>
                    <a:cs typeface="Times New Roman" panose="02020603050405020304" pitchFamily="18" charset="0"/>
                  </a:rPr>
                  <a:t> </a:t>
                </a:r>
                <a:r>
                  <a:rPr lang="en-US" sz="3100" dirty="0">
                    <a:latin typeface="Times New Roman" panose="02020603050405020304" pitchFamily="18" charset="0"/>
                    <a:cs typeface="Times New Roman" panose="02020603050405020304" pitchFamily="18" charset="0"/>
                  </a:rPr>
                  <a:t>Cho </a:t>
                </a:r>
                <a:r>
                  <a:rPr lang="en-US" sz="3100" dirty="0" err="1">
                    <a:latin typeface="Times New Roman" panose="02020603050405020304" pitchFamily="18" charset="0"/>
                    <a:cs typeface="Times New Roman" panose="02020603050405020304" pitchFamily="18" charset="0"/>
                  </a:rPr>
                  <a:t>hàm</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số</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bậc</a:t>
                </a:r>
                <a:r>
                  <a:rPr lang="en-US" sz="3100" dirty="0">
                    <a:latin typeface="Times New Roman" panose="02020603050405020304" pitchFamily="18" charset="0"/>
                    <a:cs typeface="Times New Roman" panose="02020603050405020304" pitchFamily="18" charset="0"/>
                  </a:rPr>
                  <a:t> </a:t>
                </a:r>
                <a:r>
                  <a:rPr lang="en-US" sz="3100" dirty="0" err="1" smtClean="0">
                    <a:latin typeface="Times New Roman" panose="02020603050405020304" pitchFamily="18" charset="0"/>
                    <a:cs typeface="Times New Roman" panose="02020603050405020304" pitchFamily="18" charset="0"/>
                  </a:rPr>
                  <a:t>ba</a:t>
                </a:r>
                <a:r>
                  <a:rPr lang="en-US" sz="310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3100" i="1">
                        <a:latin typeface="Cambria Math" panose="02040503050406030204" pitchFamily="18" charset="0"/>
                      </a:rPr>
                      <m:t>𝑦</m:t>
                    </m:r>
                    <m:r>
                      <a:rPr lang="en-US" sz="3100" i="1">
                        <a:latin typeface="Cambria Math" panose="02040503050406030204" pitchFamily="18" charset="0"/>
                      </a:rPr>
                      <m:t>=</m:t>
                    </m:r>
                    <m:r>
                      <a:rPr lang="en-US" sz="3100" i="1">
                        <a:latin typeface="Cambria Math" panose="02040503050406030204" pitchFamily="18" charset="0"/>
                      </a:rPr>
                      <m:t>𝑓</m:t>
                    </m:r>
                    <m:d>
                      <m:dPr>
                        <m:ctrlPr>
                          <a:rPr lang="en-US" sz="3100" i="1">
                            <a:latin typeface="Cambria Math" panose="02040503050406030204" pitchFamily="18" charset="0"/>
                          </a:rPr>
                        </m:ctrlPr>
                      </m:dPr>
                      <m:e>
                        <m:r>
                          <a:rPr lang="en-US" sz="3100" i="1">
                            <a:latin typeface="Cambria Math" panose="02040503050406030204" pitchFamily="18" charset="0"/>
                          </a:rPr>
                          <m:t>𝑥</m:t>
                        </m:r>
                      </m:e>
                    </m:d>
                  </m:oMath>
                </a14:m>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có</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đồ</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thị</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như</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hình</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vẽ</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Giá</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trị</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nhỏ</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nhất</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và</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lớn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nhất</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của</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hàm</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số</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trên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đoạn</a:t>
                </a:r>
                <a:r>
                  <a:rPr lang="en-US" sz="3100" dirty="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3100" i="1">
                            <a:latin typeface="Cambria Math" panose="02040503050406030204" pitchFamily="18" charset="0"/>
                          </a:rPr>
                        </m:ctrlPr>
                      </m:dPr>
                      <m:e>
                        <m:r>
                          <a:rPr lang="en-US" sz="3100" i="1">
                            <a:latin typeface="Cambria Math" panose="02040503050406030204" pitchFamily="18" charset="0"/>
                          </a:rPr>
                          <m:t>−</m:t>
                        </m:r>
                        <m:r>
                          <a:rPr lang="en-US" sz="3100" i="1">
                            <a:latin typeface="Cambria Math" panose="02040503050406030204" pitchFamily="18" charset="0"/>
                          </a:rPr>
                          <m:t>1</m:t>
                        </m:r>
                        <m:r>
                          <a:rPr lang="en-US" sz="3100" i="1">
                            <a:latin typeface="Cambria Math" panose="02040503050406030204" pitchFamily="18" charset="0"/>
                          </a:rPr>
                          <m:t>;</m:t>
                        </m:r>
                        <m:f>
                          <m:fPr>
                            <m:ctrlPr>
                              <a:rPr lang="en-US" sz="3100" i="1">
                                <a:latin typeface="Cambria Math" panose="02040503050406030204" pitchFamily="18" charset="0"/>
                              </a:rPr>
                            </m:ctrlPr>
                          </m:fPr>
                          <m:num>
                            <m:r>
                              <a:rPr lang="en-US" sz="3100" i="1">
                                <a:latin typeface="Cambria Math" panose="02040503050406030204" pitchFamily="18" charset="0"/>
                              </a:rPr>
                              <m:t>5</m:t>
                            </m:r>
                          </m:num>
                          <m:den>
                            <m:r>
                              <a:rPr lang="en-US" sz="3100" i="1">
                                <a:latin typeface="Cambria Math" panose="02040503050406030204" pitchFamily="18" charset="0"/>
                              </a:rPr>
                              <m:t>2</m:t>
                            </m:r>
                          </m:den>
                        </m:f>
                      </m:e>
                    </m:d>
                  </m:oMath>
                </a14:m>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lần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lượt</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là</a:t>
                </a:r>
                <a:r>
                  <a:rPr lang="en-US" sz="3100" dirty="0">
                    <a:latin typeface="Times New Roman" panose="02020603050405020304" pitchFamily="18" charset="0"/>
                    <a:cs typeface="Times New Roman" panose="02020603050405020304" pitchFamily="18" charset="0"/>
                  </a:rPr>
                  <a:t/>
                </a:r>
                <a:br>
                  <a:rPr lang="en-US" sz="3100" dirty="0">
                    <a:latin typeface="Times New Roman" panose="02020603050405020304" pitchFamily="18" charset="0"/>
                    <a:cs typeface="Times New Roman" panose="02020603050405020304" pitchFamily="18" charset="0"/>
                  </a:rPr>
                </a:br>
                <a:r>
                  <a:rPr lang="en-US" sz="3100" b="1" dirty="0">
                    <a:latin typeface="Times New Roman" panose="02020603050405020304" pitchFamily="18" charset="0"/>
                    <a:cs typeface="Times New Roman" panose="02020603050405020304" pitchFamily="18" charset="0"/>
                  </a:rPr>
                  <a:t>	A.</a:t>
                </a:r>
                <a:r>
                  <a:rPr lang="en-US" sz="3100" dirty="0">
                    <a:latin typeface="Times New Roman" panose="02020603050405020304" pitchFamily="18" charset="0"/>
                    <a:cs typeface="Times New Roman" panose="02020603050405020304" pitchFamily="18" charset="0"/>
                  </a:rPr>
                  <a:t> </a:t>
                </a:r>
                <a14:m>
                  <m:oMath xmlns:m="http://schemas.openxmlformats.org/officeDocument/2006/math">
                    <m:r>
                      <a:rPr lang="en-US" sz="3100" i="1">
                        <a:latin typeface="Cambria Math" panose="02040503050406030204" pitchFamily="18" charset="0"/>
                      </a:rPr>
                      <m:t>−</m:t>
                    </m:r>
                    <m:r>
                      <a:rPr lang="en-US" sz="3100" i="1">
                        <a:latin typeface="Cambria Math" panose="02040503050406030204" pitchFamily="18" charset="0"/>
                      </a:rPr>
                      <m:t>1</m:t>
                    </m:r>
                  </m:oMath>
                </a14:m>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và</a:t>
                </a:r>
                <a:r>
                  <a:rPr lang="en-US" sz="31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3100" i="1">
                            <a:latin typeface="Cambria Math" panose="02040503050406030204" pitchFamily="18" charset="0"/>
                          </a:rPr>
                        </m:ctrlPr>
                      </m:fPr>
                      <m:num>
                        <m:r>
                          <a:rPr lang="en-US" sz="3100" i="1">
                            <a:latin typeface="Cambria Math" panose="02040503050406030204" pitchFamily="18" charset="0"/>
                          </a:rPr>
                          <m:t>7</m:t>
                        </m:r>
                      </m:num>
                      <m:den>
                        <m:r>
                          <a:rPr lang="en-US" sz="3100" i="1">
                            <a:latin typeface="Cambria Math" panose="02040503050406030204" pitchFamily="18" charset="0"/>
                          </a:rPr>
                          <m:t>2</m:t>
                        </m:r>
                      </m:den>
                    </m:f>
                    <m:r>
                      <a:rPr lang="en-US" sz="3100" i="1">
                        <a:latin typeface="Cambria Math" panose="02040503050406030204" pitchFamily="18" charset="0"/>
                      </a:rPr>
                      <m:t>.</m:t>
                    </m:r>
                  </m:oMath>
                </a14:m>
                <a:r>
                  <a:rPr lang="en-US" sz="3100" dirty="0">
                    <a:latin typeface="Times New Roman" panose="02020603050405020304" pitchFamily="18" charset="0"/>
                    <a:cs typeface="Times New Roman" panose="02020603050405020304" pitchFamily="18" charset="0"/>
                  </a:rPr>
                  <a:t> 		</a:t>
                </a:r>
                <a:r>
                  <a:rPr lang="en-US" sz="3100" b="1" dirty="0">
                    <a:latin typeface="Times New Roman" panose="02020603050405020304" pitchFamily="18" charset="0"/>
                    <a:cs typeface="Times New Roman" panose="02020603050405020304" pitchFamily="18" charset="0"/>
                  </a:rPr>
                  <a:t>B.</a:t>
                </a:r>
                <a:r>
                  <a:rPr lang="en-US" sz="3100" dirty="0">
                    <a:latin typeface="Times New Roman" panose="02020603050405020304" pitchFamily="18" charset="0"/>
                    <a:cs typeface="Times New Roman" panose="02020603050405020304" pitchFamily="18" charset="0"/>
                  </a:rPr>
                  <a:t> </a:t>
                </a:r>
                <a14:m>
                  <m:oMath xmlns:m="http://schemas.openxmlformats.org/officeDocument/2006/math">
                    <m:r>
                      <a:rPr lang="en-US" sz="3100" i="1">
                        <a:latin typeface="Cambria Math" panose="02040503050406030204" pitchFamily="18" charset="0"/>
                      </a:rPr>
                      <m:t>−</m:t>
                    </m:r>
                    <m:r>
                      <a:rPr lang="en-US" sz="3100" i="1">
                        <a:latin typeface="Cambria Math" panose="02040503050406030204" pitchFamily="18" charset="0"/>
                      </a:rPr>
                      <m:t>1</m:t>
                    </m:r>
                  </m:oMath>
                </a14:m>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và</a:t>
                </a:r>
                <a:r>
                  <a:rPr lang="en-US" sz="31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3100" i="1">
                            <a:latin typeface="Cambria Math" panose="02040503050406030204" pitchFamily="18" charset="0"/>
                          </a:rPr>
                        </m:ctrlPr>
                      </m:fPr>
                      <m:num>
                        <m:r>
                          <a:rPr lang="en-US" sz="3100" i="1">
                            <a:latin typeface="Cambria Math" panose="02040503050406030204" pitchFamily="18" charset="0"/>
                          </a:rPr>
                          <m:t>5</m:t>
                        </m:r>
                      </m:num>
                      <m:den>
                        <m:r>
                          <a:rPr lang="en-US" sz="3100" i="1">
                            <a:latin typeface="Cambria Math" panose="02040503050406030204" pitchFamily="18" charset="0"/>
                          </a:rPr>
                          <m:t>2</m:t>
                        </m:r>
                      </m:den>
                    </m:f>
                    <m:r>
                      <a:rPr lang="en-US" sz="3100" i="1">
                        <a:latin typeface="Cambria Math" panose="02040503050406030204" pitchFamily="18" charset="0"/>
                      </a:rPr>
                      <m:t>.</m:t>
                    </m:r>
                  </m:oMath>
                </a14:m>
                <a:r>
                  <a:rPr lang="en-US" sz="3100" dirty="0">
                    <a:latin typeface="Times New Roman" panose="02020603050405020304" pitchFamily="18" charset="0"/>
                    <a:cs typeface="Times New Roman" panose="02020603050405020304" pitchFamily="18" charset="0"/>
                  </a:rPr>
                  <a:t/>
                </a:r>
                <a:br>
                  <a:rPr lang="en-US" sz="3100" dirty="0">
                    <a:latin typeface="Times New Roman" panose="02020603050405020304" pitchFamily="18" charset="0"/>
                    <a:cs typeface="Times New Roman" panose="02020603050405020304" pitchFamily="18" charset="0"/>
                  </a:rPr>
                </a:br>
                <a:r>
                  <a:rPr lang="en-US" sz="3100" b="1" dirty="0">
                    <a:latin typeface="Times New Roman" panose="02020603050405020304" pitchFamily="18" charset="0"/>
                    <a:cs typeface="Times New Roman" panose="02020603050405020304" pitchFamily="18" charset="0"/>
                  </a:rPr>
                  <a:t>	C.</a:t>
                </a:r>
                <a:r>
                  <a:rPr lang="en-US" sz="3100" dirty="0">
                    <a:latin typeface="Times New Roman" panose="02020603050405020304" pitchFamily="18" charset="0"/>
                    <a:cs typeface="Times New Roman" panose="02020603050405020304" pitchFamily="18" charset="0"/>
                  </a:rPr>
                  <a:t> </a:t>
                </a:r>
                <a14:m>
                  <m:oMath xmlns:m="http://schemas.openxmlformats.org/officeDocument/2006/math">
                    <m:r>
                      <a:rPr lang="en-US" sz="3100" i="1">
                        <a:latin typeface="Cambria Math" panose="02040503050406030204" pitchFamily="18" charset="0"/>
                      </a:rPr>
                      <m:t>−</m:t>
                    </m:r>
                    <m:r>
                      <a:rPr lang="en-US" sz="3100" i="1">
                        <a:latin typeface="Cambria Math" panose="02040503050406030204" pitchFamily="18" charset="0"/>
                      </a:rPr>
                      <m:t>1</m:t>
                    </m:r>
                  </m:oMath>
                </a14:m>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và</a:t>
                </a:r>
                <a:r>
                  <a:rPr lang="en-US" sz="3100" dirty="0">
                    <a:latin typeface="Times New Roman" panose="02020603050405020304" pitchFamily="18" charset="0"/>
                    <a:cs typeface="Times New Roman" panose="02020603050405020304" pitchFamily="18" charset="0"/>
                  </a:rPr>
                  <a:t> </a:t>
                </a:r>
                <a14:m>
                  <m:oMath xmlns:m="http://schemas.openxmlformats.org/officeDocument/2006/math">
                    <m:r>
                      <a:rPr lang="en-US" sz="3100" i="1">
                        <a:latin typeface="Cambria Math" panose="02040503050406030204" pitchFamily="18" charset="0"/>
                      </a:rPr>
                      <m:t>4</m:t>
                    </m:r>
                    <m:r>
                      <a:rPr lang="en-US" sz="3100" i="1">
                        <a:latin typeface="Cambria Math" panose="02040503050406030204" pitchFamily="18" charset="0"/>
                      </a:rPr>
                      <m:t>.</m:t>
                    </m:r>
                  </m:oMath>
                </a14:m>
                <a:r>
                  <a:rPr lang="en-US" sz="3100" dirty="0">
                    <a:latin typeface="Times New Roman" panose="02020603050405020304" pitchFamily="18" charset="0"/>
                    <a:cs typeface="Times New Roman" panose="02020603050405020304" pitchFamily="18" charset="0"/>
                  </a:rPr>
                  <a:t>		</a:t>
                </a:r>
                <a:r>
                  <a:rPr lang="en-US" sz="3100" b="1" dirty="0">
                    <a:latin typeface="Times New Roman" panose="02020603050405020304" pitchFamily="18" charset="0"/>
                    <a:cs typeface="Times New Roman" panose="02020603050405020304" pitchFamily="18" charset="0"/>
                  </a:rPr>
                  <a:t>D.</a:t>
                </a:r>
                <a:r>
                  <a:rPr lang="en-US" sz="3100" dirty="0">
                    <a:latin typeface="Times New Roman" panose="02020603050405020304" pitchFamily="18" charset="0"/>
                    <a:cs typeface="Times New Roman" panose="02020603050405020304" pitchFamily="18" charset="0"/>
                  </a:rPr>
                  <a:t> </a:t>
                </a:r>
                <a14:m>
                  <m:oMath xmlns:m="http://schemas.openxmlformats.org/officeDocument/2006/math">
                    <m:r>
                      <a:rPr lang="en-US" sz="3100" i="1">
                        <a:latin typeface="Cambria Math" panose="02040503050406030204" pitchFamily="18" charset="0"/>
                      </a:rPr>
                      <m:t>1</m:t>
                    </m:r>
                  </m:oMath>
                </a14:m>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và</a:t>
                </a:r>
                <a:r>
                  <a:rPr lang="en-US" sz="3100" dirty="0">
                    <a:latin typeface="Times New Roman" panose="02020603050405020304" pitchFamily="18" charset="0"/>
                    <a:cs typeface="Times New Roman" panose="02020603050405020304" pitchFamily="18" charset="0"/>
                  </a:rPr>
                  <a:t> </a:t>
                </a:r>
                <a14:m>
                  <m:oMath xmlns:m="http://schemas.openxmlformats.org/officeDocument/2006/math">
                    <m:r>
                      <a:rPr lang="en-US" sz="3100" i="1">
                        <a:latin typeface="Cambria Math" panose="02040503050406030204" pitchFamily="18" charset="0"/>
                      </a:rPr>
                      <m:t>4</m:t>
                    </m:r>
                    <m:r>
                      <a:rPr lang="en-US" sz="3100" i="1">
                        <a:latin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838200" y="365126"/>
                <a:ext cx="10515600" cy="2631292"/>
              </a:xfrm>
              <a:blipFill rotWithShape="0">
                <a:blip r:embed="rId2"/>
                <a:stretch>
                  <a:fillRect l="-1217" t="-8565" r="-116" b="-15046"/>
                </a:stretch>
              </a:blipFill>
            </p:spPr>
            <p:txBody>
              <a:bodyPr/>
              <a:lstStyle/>
              <a:p>
                <a:r>
                  <a:rPr lang="en-US">
                    <a:noFill/>
                  </a:rPr>
                  <a:t> </a:t>
                </a:r>
              </a:p>
            </p:txBody>
          </p:sp>
        </mc:Fallback>
      </mc:AlternateContent>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1427" y="1795315"/>
            <a:ext cx="3223408" cy="2861096"/>
          </a:xfrm>
          <a:prstGeom prst="rect">
            <a:avLst/>
          </a:prstGeom>
          <a:noFill/>
          <a:ln>
            <a:noFill/>
          </a:ln>
        </p:spPr>
      </p:pic>
      <p:sp>
        <p:nvSpPr>
          <p:cNvPr id="5" name="Text Placeholder 2"/>
          <p:cNvSpPr>
            <a:spLocks noGrp="1"/>
          </p:cNvSpPr>
          <p:nvPr>
            <p:ph type="body" idx="1"/>
          </p:nvPr>
        </p:nvSpPr>
        <p:spPr>
          <a:xfrm>
            <a:off x="838200" y="5106572"/>
            <a:ext cx="10515600" cy="1070390"/>
          </a:xfrm>
        </p:spPr>
        <p:txBody>
          <a:bodyPr>
            <a:normAutofit/>
          </a:bodyPr>
          <a:lstStyle/>
          <a:p>
            <a:pPr marL="0" indent="0" algn="ctr">
              <a:buNone/>
            </a:pPr>
            <a:r>
              <a:rPr lang="en-US" sz="3200" b="1" dirty="0" err="1" smtClean="0">
                <a:solidFill>
                  <a:srgbClr val="FF0000"/>
                </a:solidFill>
                <a:latin typeface="Times New Roman" panose="02020603050405020304" pitchFamily="18" charset="0"/>
                <a:cs typeface="Times New Roman" panose="02020603050405020304" pitchFamily="18" charset="0"/>
              </a:rPr>
              <a:t>Đáp</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án</a:t>
            </a:r>
            <a:r>
              <a:rPr lang="en-US" sz="3200" b="1" dirty="0" smtClean="0">
                <a:solidFill>
                  <a:srgbClr val="FF0000"/>
                </a:solidFill>
                <a:latin typeface="Times New Roman" panose="02020603050405020304" pitchFamily="18" charset="0"/>
                <a:cs typeface="Times New Roman" panose="02020603050405020304" pitchFamily="18" charset="0"/>
              </a:rPr>
              <a:t>:  C</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6" name="Action Button: Back or Previous 5">
            <a:hlinkClick r:id="rId4" action="ppaction://hlinksldjump" highlightClick="1"/>
          </p:cNvPr>
          <p:cNvSpPr/>
          <p:nvPr/>
        </p:nvSpPr>
        <p:spPr>
          <a:xfrm>
            <a:off x="11521440" y="6505303"/>
            <a:ext cx="654638" cy="35269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62525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838200" y="365124"/>
                <a:ext cx="10515600" cy="3362813"/>
              </a:xfrm>
            </p:spPr>
            <p:txBody>
              <a:bodyPr>
                <a:noAutofit/>
              </a:bodyPr>
              <a:lstStyle/>
              <a:p>
                <a:pPr>
                  <a:lnSpc>
                    <a:spcPct val="120000"/>
                  </a:lnSpc>
                </a:pPr>
                <a:r>
                  <a:rPr lang="en-US" sz="2800" b="1" dirty="0">
                    <a:solidFill>
                      <a:srgbClr val="FF0000"/>
                    </a:solidFill>
                    <a:latin typeface="Times New Roman" panose="02020603050405020304" pitchFamily="18" charset="0"/>
                    <a:cs typeface="Times New Roman" panose="02020603050405020304" pitchFamily="18" charset="0"/>
                  </a:rPr>
                  <a:t>Câu </a:t>
                </a:r>
                <a:r>
                  <a:rPr lang="en-US" sz="2800" b="1" dirty="0" smtClean="0">
                    <a:solidFill>
                      <a:srgbClr val="FF0000"/>
                    </a:solidFill>
                    <a:latin typeface="Times New Roman" panose="02020603050405020304" pitchFamily="18" charset="0"/>
                    <a:cs typeface="Times New Roman" panose="02020603050405020304" pitchFamily="18" charset="0"/>
                  </a:rPr>
                  <a:t>14-NB.</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a:t>
                </a:r>
                <a:r>
                  <a:rPr lang="en-US" sz="2800" b="1" dirty="0" err="1">
                    <a:solidFill>
                      <a:srgbClr val="FF0000"/>
                    </a:solidFill>
                    <a:latin typeface="Times New Roman" panose="02020603050405020304" pitchFamily="18" charset="0"/>
                    <a:cs typeface="Times New Roman" panose="02020603050405020304" pitchFamily="18" charset="0"/>
                  </a:rPr>
                  <a:t>Đề</a:t>
                </a:r>
                <a:r>
                  <a:rPr lang="en-US" sz="2800" b="1" dirty="0">
                    <a:solidFill>
                      <a:srgbClr val="FF0000"/>
                    </a:solidFill>
                    <a:latin typeface="Times New Roman" panose="02020603050405020304" pitchFamily="18" charset="0"/>
                    <a:cs typeface="Times New Roman" panose="02020603050405020304" pitchFamily="18" charset="0"/>
                  </a:rPr>
                  <a:t> THAM KHẢO 2018-2019]</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Cho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i="1">
                        <a:latin typeface="Cambria Math" panose="02040503050406030204" pitchFamily="18" charset="0"/>
                      </a:rPr>
                      <m:t>𝑓</m:t>
                    </m:r>
                    <m:d>
                      <m:dPr>
                        <m:ctrlPr>
                          <a:rPr lang="en-US" sz="2800" i="1">
                            <a:latin typeface="Cambria Math" panose="02040503050406030204" pitchFamily="18" charset="0"/>
                          </a:rPr>
                        </m:ctrlPr>
                      </m:dPr>
                      <m:e>
                        <m:r>
                          <a:rPr lang="en-US" sz="2800" i="1">
                            <a:latin typeface="Cambria Math" panose="02040503050406030204" pitchFamily="18" charset="0"/>
                          </a:rPr>
                          <m:t>𝑥</m:t>
                        </m:r>
                      </m:e>
                    </m:d>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2800" i="1">
                            <a:latin typeface="Cambria Math" panose="02040503050406030204" pitchFamily="18" charset="0"/>
                          </a:rPr>
                        </m:ctrlPr>
                      </m:dPr>
                      <m:e>
                        <m:r>
                          <a:rPr lang="en-US" sz="2800" i="1">
                            <a:latin typeface="Cambria Math" panose="02040503050406030204" pitchFamily="18" charset="0"/>
                          </a:rPr>
                          <m:t>−1;3</m:t>
                        </m:r>
                      </m:e>
                    </m:d>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i="1">
                        <a:latin typeface="Cambria Math" panose="02040503050406030204" pitchFamily="18" charset="0"/>
                      </a:rPr>
                      <m:t>𝑀</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i="1">
                        <a:latin typeface="Cambria Math" panose="02040503050406030204" pitchFamily="18" charset="0"/>
                      </a:rPr>
                      <m:t>𝑚</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2800" i="1">
                            <a:latin typeface="Cambria Math" panose="02040503050406030204" pitchFamily="18" charset="0"/>
                          </a:rPr>
                        </m:ctrlPr>
                      </m:dPr>
                      <m:e>
                        <m:r>
                          <a:rPr lang="en-US" sz="2800" i="1">
                            <a:latin typeface="Cambria Math" panose="02040503050406030204" pitchFamily="18" charset="0"/>
                          </a:rPr>
                          <m:t>−1;3</m:t>
                        </m:r>
                      </m:e>
                    </m:d>
                    <m:r>
                      <a:rPr lang="en-US" sz="2800" i="1">
                        <a:latin typeface="Cambria Math" panose="02040503050406030204" pitchFamily="18" charset="0"/>
                      </a:rPr>
                      <m:t>.</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i="1">
                        <a:latin typeface="Cambria Math" panose="02040503050406030204" pitchFamily="18" charset="0"/>
                      </a:rPr>
                      <m:t>𝑀</m:t>
                    </m:r>
                    <m:r>
                      <a:rPr lang="en-US" sz="2800" i="1">
                        <a:latin typeface="Cambria Math" panose="02040503050406030204" pitchFamily="18" charset="0"/>
                      </a:rPr>
                      <m:t>+</m:t>
                    </m:r>
                    <m:r>
                      <a:rPr lang="en-US" sz="2800" i="1">
                        <a:latin typeface="Cambria Math" panose="02040503050406030204" pitchFamily="18" charset="0"/>
                      </a:rPr>
                      <m:t>𝑚</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 </a:t>
                </a:r>
                <a14:m>
                  <m:oMath xmlns:m="http://schemas.openxmlformats.org/officeDocument/2006/math">
                    <m:r>
                      <a:rPr lang="en-US" sz="2800" b="0" i="1">
                        <a:latin typeface="Cambria Math" panose="02040503050406030204" pitchFamily="18" charset="0"/>
                      </a:rPr>
                      <m:t>0.</m:t>
                    </m:r>
                  </m:oMath>
                </a14:m>
                <a:r>
                  <a:rPr lang="en-US" sz="2800" dirty="0">
                    <a:latin typeface="Times New Roman" panose="02020603050405020304" pitchFamily="18" charset="0"/>
                    <a:cs typeface="Times New Roman" panose="02020603050405020304" pitchFamily="18" charset="0"/>
                  </a:rPr>
                  <a:t> 		B. </a:t>
                </a:r>
                <a14:m>
                  <m:oMath xmlns:m="http://schemas.openxmlformats.org/officeDocument/2006/math">
                    <m:r>
                      <a:rPr lang="en-US" sz="2800" b="0" i="1">
                        <a:latin typeface="Cambria Math" panose="02040503050406030204" pitchFamily="18" charset="0"/>
                      </a:rPr>
                      <m:t>1.</m:t>
                    </m:r>
                  </m:oMath>
                </a14:m>
                <a:r>
                  <a:rPr lang="en-US" sz="2800" dirty="0">
                    <a:latin typeface="Times New Roman" panose="02020603050405020304" pitchFamily="18" charset="0"/>
                    <a:cs typeface="Times New Roman" panose="02020603050405020304" pitchFamily="18" charset="0"/>
                  </a:rPr>
                  <a:t>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C. </a:t>
                </a:r>
                <a14:m>
                  <m:oMath xmlns:m="http://schemas.openxmlformats.org/officeDocument/2006/math">
                    <m:r>
                      <a:rPr lang="en-US" sz="2800" b="0" i="1">
                        <a:latin typeface="Cambria Math" panose="02040503050406030204" pitchFamily="18" charset="0"/>
                      </a:rPr>
                      <m:t>4.</m:t>
                    </m:r>
                  </m:oMath>
                </a14:m>
                <a:r>
                  <a:rPr lang="en-US" sz="2800" dirty="0">
                    <a:latin typeface="Times New Roman" panose="02020603050405020304" pitchFamily="18" charset="0"/>
                    <a:cs typeface="Times New Roman" panose="02020603050405020304" pitchFamily="18" charset="0"/>
                  </a:rPr>
                  <a:t> 		D. </a:t>
                </a:r>
                <a14:m>
                  <m:oMath xmlns:m="http://schemas.openxmlformats.org/officeDocument/2006/math">
                    <m:r>
                      <a:rPr lang="en-US" sz="2800" b="0" i="1">
                        <a:latin typeface="Cambria Math" panose="02040503050406030204" pitchFamily="18" charset="0"/>
                      </a:rPr>
                      <m:t>5.</m:t>
                    </m:r>
                  </m:oMath>
                </a14:m>
                <a:endParaRPr lang="en-US" sz="2800" dirty="0">
                  <a:latin typeface="Times New Roman" panose="02020603050405020304" pitchFamily="18" charset="0"/>
                  <a:cs typeface="Times New Roman" panose="02020603050405020304" pitchFamily="18" charset="0"/>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838200" y="365124"/>
                <a:ext cx="10515600" cy="3362813"/>
              </a:xfrm>
              <a:blipFill rotWithShape="0">
                <a:blip r:embed="rId2"/>
                <a:stretch>
                  <a:fillRect l="-1217" r="-116" b="-7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978877" y="5289451"/>
                <a:ext cx="10515600" cy="1097281"/>
              </a:xfrm>
            </p:spPr>
            <p:txBody>
              <a:bodyPr>
                <a:normAutofit/>
              </a:bodyPr>
              <a:lstStyle/>
              <a:p>
                <a:pPr marL="0" indent="0" algn="ctr">
                  <a:buNone/>
                </a:pPr>
                <a:r>
                  <a:rPr lang="en-US" b="1" dirty="0" err="1" smtClean="0">
                    <a:solidFill>
                      <a:srgbClr val="FF0000"/>
                    </a:solidFill>
                    <a:latin typeface="Times New Roman" panose="02020603050405020304" pitchFamily="18" charset="0"/>
                    <a:cs typeface="Times New Roman" panose="02020603050405020304" pitchFamily="18" charset="0"/>
                  </a:rPr>
                  <a:t>Đáp</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án</a:t>
                </a:r>
                <a:r>
                  <a:rPr lang="en-US" b="1" dirty="0" smtClean="0">
                    <a:solidFill>
                      <a:srgbClr val="FF0000"/>
                    </a:solidFill>
                    <a:latin typeface="Times New Roman" panose="02020603050405020304" pitchFamily="18" charset="0"/>
                    <a:cs typeface="Times New Roman" panose="02020603050405020304" pitchFamily="18" charset="0"/>
                  </a:rPr>
                  <a:t>: B</a:t>
                </a:r>
              </a:p>
              <a:p>
                <a:pPr marL="0" indent="0">
                  <a:buNone/>
                </a:pPr>
                <a:r>
                  <a:rPr lang="en-US" dirty="0" err="1">
                    <a:latin typeface="Times New Roman" panose="02020603050405020304" pitchFamily="18" charset="0"/>
                    <a:cs typeface="Times New Roman" panose="02020603050405020304" pitchFamily="18" charset="0"/>
                  </a:rPr>
                  <a:t>Dựa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thị</a:t>
                </a:r>
                <a:r>
                  <a:rPr lang="en-US" dirty="0">
                    <a:latin typeface="Times New Roman" panose="02020603050405020304" pitchFamily="18" charset="0"/>
                    <a:cs typeface="Times New Roman" panose="02020603050405020304" pitchFamily="18" charset="0"/>
                  </a:rPr>
                  <a:t> ta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i="1">
                        <a:latin typeface="Cambria Math" panose="02040503050406030204" pitchFamily="18" charset="0"/>
                      </a:rPr>
                      <m:t>𝑀</m:t>
                    </m:r>
                    <m:r>
                      <a:rPr lang="en-US" i="1">
                        <a:latin typeface="Cambria Math" panose="02040503050406030204" pitchFamily="18" charset="0"/>
                      </a:rPr>
                      <m:t>=3,  </m:t>
                    </m:r>
                    <m:r>
                      <a:rPr lang="en-US" i="1">
                        <a:latin typeface="Cambria Math" panose="02040503050406030204" pitchFamily="18" charset="0"/>
                      </a:rPr>
                      <m:t>𝑚</m:t>
                    </m:r>
                    <m:r>
                      <a:rPr lang="en-US" i="1">
                        <a:latin typeface="Cambria Math" panose="02040503050406030204" pitchFamily="18" charset="0"/>
                      </a:rPr>
                      <m:t>=−2.</m:t>
                    </m:r>
                  </m:oMath>
                </a14:m>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đó</a:t>
                </a:r>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i="1">
                        <a:latin typeface="Cambria Math" panose="02040503050406030204" pitchFamily="18" charset="0"/>
                      </a:rPr>
                      <m:t>𝑀</m:t>
                    </m:r>
                    <m:r>
                      <a:rPr lang="en-US" i="1">
                        <a:latin typeface="Cambria Math" panose="02040503050406030204" pitchFamily="18" charset="0"/>
                      </a:rPr>
                      <m:t>+</m:t>
                    </m:r>
                    <m:r>
                      <a:rPr lang="en-US" i="1">
                        <a:latin typeface="Cambria Math" panose="02040503050406030204" pitchFamily="18" charset="0"/>
                      </a:rPr>
                      <m:t>𝑚</m:t>
                    </m:r>
                    <m:r>
                      <a:rPr lang="en-US" i="1">
                        <a:latin typeface="Cambria Math" panose="02040503050406030204" pitchFamily="18" charset="0"/>
                      </a:rPr>
                      <m:t>=1.</m:t>
                    </m:r>
                  </m:oMath>
                </a14:m>
                <a:r>
                  <a:rPr lang="en-US" dirty="0">
                    <a:latin typeface="Times New Roman" panose="02020603050405020304" pitchFamily="18" charset="0"/>
                    <a:cs typeface="Times New Roman" panose="02020603050405020304" pitchFamily="18" charset="0"/>
                  </a:rPr>
                  <a:t> </a:t>
                </a:r>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978877" y="5289451"/>
                <a:ext cx="10515600" cy="1097281"/>
              </a:xfrm>
              <a:blipFill rotWithShape="0">
                <a:blip r:embed="rId3"/>
                <a:stretch>
                  <a:fillRect l="-1217" t="-10000" b="-5556"/>
                </a:stretch>
              </a:blipFill>
            </p:spPr>
            <p:txBody>
              <a:bodyPr/>
              <a:lstStyle/>
              <a:p>
                <a:r>
                  <a:rPr lang="en-US">
                    <a:noFill/>
                  </a:rPr>
                  <a:t> </a:t>
                </a:r>
              </a:p>
            </p:txBody>
          </p:sp>
        </mc:Fallback>
      </mc:AlternateContent>
      <p:pic>
        <p:nvPicPr>
          <p:cNvPr id="4" name="Picture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6228" y="2192066"/>
            <a:ext cx="3254326" cy="2675355"/>
          </a:xfrm>
          <a:prstGeom prst="rect">
            <a:avLst/>
          </a:prstGeom>
          <a:noFill/>
          <a:ln>
            <a:noFill/>
          </a:ln>
        </p:spPr>
      </p:pic>
      <p:sp>
        <p:nvSpPr>
          <p:cNvPr id="5" name="Action Button: Back or Previous 4">
            <a:hlinkClick r:id="rId5" action="ppaction://hlinksldjump" highlightClick="1"/>
          </p:cNvPr>
          <p:cNvSpPr/>
          <p:nvPr/>
        </p:nvSpPr>
        <p:spPr>
          <a:xfrm>
            <a:off x="11521440" y="6505303"/>
            <a:ext cx="654638" cy="35269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7105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838200" y="365126"/>
                <a:ext cx="10515600" cy="2167060"/>
              </a:xfrm>
            </p:spPr>
            <p:txBody>
              <a:bodyPr>
                <a:normAutofit/>
              </a:bodyPr>
              <a:lstStyle/>
              <a:p>
                <a:r>
                  <a:rPr lang="en-US" sz="2800" b="1" dirty="0">
                    <a:solidFill>
                      <a:srgbClr val="FF0000"/>
                    </a:solidFill>
                    <a:latin typeface="Times New Roman" panose="02020603050405020304" pitchFamily="18" charset="0"/>
                    <a:cs typeface="Times New Roman" panose="02020603050405020304" pitchFamily="18" charset="0"/>
                  </a:rPr>
                  <a:t>Câu </a:t>
                </a:r>
                <a:r>
                  <a:rPr lang="en-US" sz="2800" b="1" dirty="0" smtClean="0">
                    <a:solidFill>
                      <a:srgbClr val="FF0000"/>
                    </a:solidFill>
                    <a:latin typeface="Times New Roman" panose="02020603050405020304" pitchFamily="18" charset="0"/>
                    <a:cs typeface="Times New Roman" panose="02020603050405020304" pitchFamily="18" charset="0"/>
                  </a:rPr>
                  <a:t>15-NB. </a:t>
                </a:r>
                <a:r>
                  <a:rPr lang="en-US" sz="2800" dirty="0">
                    <a:latin typeface="Times New Roman" panose="02020603050405020304" pitchFamily="18" charset="0"/>
                    <a:cs typeface="Times New Roman" panose="02020603050405020304" pitchFamily="18" charset="0"/>
                  </a:rPr>
                  <a:t>Cho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i="1">
                        <a:latin typeface="Cambria Math" panose="02040503050406030204" pitchFamily="18" charset="0"/>
                      </a:rPr>
                      <m:t>𝑓</m:t>
                    </m:r>
                    <m:d>
                      <m:dPr>
                        <m:ctrlPr>
                          <a:rPr lang="en-US" sz="2800" i="1">
                            <a:latin typeface="Cambria Math" panose="02040503050406030204" pitchFamily="18" charset="0"/>
                          </a:rPr>
                        </m:ctrlPr>
                      </m:dPr>
                      <m:e>
                        <m:r>
                          <a:rPr lang="en-US" sz="2800" i="1">
                            <a:latin typeface="Cambria Math" panose="02040503050406030204" pitchFamily="18" charset="0"/>
                          </a:rPr>
                          <m:t>𝑥</m:t>
                        </m:r>
                      </m:e>
                    </m:d>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i="1">
                        <a:latin typeface="Cambria Math" panose="02040503050406030204" pitchFamily="18" charset="0"/>
                      </a:rPr>
                      <m:t>𝑓</m:t>
                    </m:r>
                    <m:d>
                      <m:dPr>
                        <m:ctrlPr>
                          <a:rPr lang="en-US" sz="2800" i="1">
                            <a:latin typeface="Cambria Math" panose="02040503050406030204" pitchFamily="18" charset="0"/>
                          </a:rPr>
                        </m:ctrlPr>
                      </m:dPr>
                      <m:e>
                        <m:r>
                          <a:rPr lang="en-US" sz="2800" i="1">
                            <a:latin typeface="Cambria Math" panose="02040503050406030204" pitchFamily="18" charset="0"/>
                          </a:rPr>
                          <m:t>𝑥</m:t>
                        </m:r>
                      </m:e>
                    </m:d>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2800" i="1">
                            <a:latin typeface="Cambria Math" panose="02040503050406030204" pitchFamily="18" charset="0"/>
                          </a:rPr>
                        </m:ctrlPr>
                      </m:dPr>
                      <m:e>
                        <m:r>
                          <a:rPr lang="en-US" sz="2800" i="1">
                            <a:latin typeface="Cambria Math" panose="02040503050406030204" pitchFamily="18" charset="0"/>
                          </a:rPr>
                          <m:t>−</m:t>
                        </m:r>
                        <m:r>
                          <a:rPr lang="en-US" sz="2800" i="1">
                            <a:latin typeface="Cambria Math" panose="02040503050406030204" pitchFamily="18" charset="0"/>
                          </a:rPr>
                          <m:t>2</m:t>
                        </m:r>
                        <m:r>
                          <a:rPr lang="en-US" sz="2800" i="1">
                            <a:latin typeface="Cambria Math" panose="02040503050406030204" pitchFamily="18" charset="0"/>
                          </a:rPr>
                          <m:t>;</m:t>
                        </m:r>
                        <m:r>
                          <a:rPr lang="en-US" sz="2800" i="1">
                            <a:latin typeface="Cambria Math" panose="02040503050406030204" pitchFamily="18" charset="0"/>
                          </a:rPr>
                          <m:t>3</m:t>
                        </m:r>
                      </m:e>
                    </m:d>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	A. </a:t>
                </a:r>
                <a14:m>
                  <m:oMath xmlns:m="http://schemas.openxmlformats.org/officeDocument/2006/math">
                    <m:r>
                      <a:rPr lang="en-US" sz="2800" i="1">
                        <a:latin typeface="Cambria Math" panose="02040503050406030204" pitchFamily="18" charset="0"/>
                      </a:rPr>
                      <m:t>2</m:t>
                    </m:r>
                    <m:r>
                      <a:rPr lang="en-US" sz="2800" i="1">
                        <a:latin typeface="Cambria Math" panose="02040503050406030204" pitchFamily="18" charset="0"/>
                      </a:rPr>
                      <m:t>.</m:t>
                    </m:r>
                  </m:oMath>
                </a14:m>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B. </a:t>
                </a:r>
                <a14:m>
                  <m:oMath xmlns:m="http://schemas.openxmlformats.org/officeDocument/2006/math">
                    <m:r>
                      <a:rPr lang="en-US" sz="2800" i="1">
                        <a:latin typeface="Cambria Math" panose="02040503050406030204" pitchFamily="18" charset="0"/>
                      </a:rPr>
                      <m:t>3</m:t>
                    </m:r>
                    <m:r>
                      <a:rPr lang="en-US" sz="2800" i="1">
                        <a:latin typeface="Cambria Math" panose="02040503050406030204" pitchFamily="18" charset="0"/>
                      </a:rPr>
                      <m:t>.</m:t>
                    </m:r>
                  </m:oMath>
                </a14:m>
                <a:r>
                  <a:rPr lang="en-US" sz="2800" dirty="0">
                    <a:latin typeface="Times New Roman" panose="02020603050405020304" pitchFamily="18" charset="0"/>
                    <a:cs typeface="Times New Roman" panose="02020603050405020304" pitchFamily="18" charset="0"/>
                  </a:rPr>
                  <a:t> </a:t>
                </a:r>
                <a:br>
                  <a:rPr lang="en-US" sz="2800"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	C. </a:t>
                </a:r>
                <a14:m>
                  <m:oMath xmlns:m="http://schemas.openxmlformats.org/officeDocument/2006/math">
                    <m:r>
                      <a:rPr lang="en-US" sz="2800" i="1">
                        <a:latin typeface="Cambria Math" panose="02040503050406030204" pitchFamily="18" charset="0"/>
                      </a:rPr>
                      <m:t>4</m:t>
                    </m:r>
                    <m:r>
                      <a:rPr lang="en-US" sz="2800" i="1">
                        <a:latin typeface="Cambria Math" panose="02040503050406030204" pitchFamily="18" charset="0"/>
                      </a:rPr>
                      <m:t>.</m:t>
                    </m:r>
                  </m:oMath>
                </a14:m>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D. </a:t>
                </a:r>
                <a14:m>
                  <m:oMath xmlns:m="http://schemas.openxmlformats.org/officeDocument/2006/math">
                    <m:r>
                      <a:rPr lang="en-US" sz="2800" i="1">
                        <a:latin typeface="Cambria Math" panose="02040503050406030204" pitchFamily="18" charset="0"/>
                      </a:rPr>
                      <m:t>5</m:t>
                    </m:r>
                    <m:r>
                      <a:rPr lang="en-US" sz="2800" i="1">
                        <a:latin typeface="Cambria Math" panose="02040503050406030204" pitchFamily="18" charset="0"/>
                      </a:rPr>
                      <m:t>.</m:t>
                    </m:r>
                  </m:oMath>
                </a14:m>
                <a:endParaRPr lang="en-US" sz="2800" dirty="0">
                  <a:latin typeface="Times New Roman" panose="02020603050405020304" pitchFamily="18" charset="0"/>
                  <a:cs typeface="Times New Roman" panose="02020603050405020304" pitchFamily="18" charset="0"/>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838200" y="365126"/>
                <a:ext cx="10515600" cy="2167060"/>
              </a:xfrm>
              <a:blipFill rotWithShape="0">
                <a:blip r:embed="rId2"/>
                <a:stretch>
                  <a:fillRect l="-1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838199" y="4360984"/>
                <a:ext cx="11091203" cy="1815979"/>
              </a:xfrm>
            </p:spPr>
            <p:txBody>
              <a:bodyPr>
                <a:normAutofit/>
              </a:bodyPr>
              <a:lstStyle/>
              <a:p>
                <a:pPr marL="0" indent="0" algn="ctr">
                  <a:buNone/>
                </a:pPr>
                <a:r>
                  <a:rPr lang="en-US" b="1" dirty="0" err="1" smtClean="0">
                    <a:solidFill>
                      <a:srgbClr val="FF0000"/>
                    </a:solidFill>
                    <a:latin typeface="Times New Roman" panose="02020603050405020304" pitchFamily="18" charset="0"/>
                    <a:cs typeface="Times New Roman" panose="02020603050405020304" pitchFamily="18" charset="0"/>
                  </a:rPr>
                  <a:t>Đáp</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án</a:t>
                </a:r>
                <a:r>
                  <a:rPr lang="en-US" b="1" dirty="0" smtClean="0">
                    <a:solidFill>
                      <a:srgbClr val="FF0000"/>
                    </a:solidFill>
                    <a:latin typeface="Times New Roman" panose="02020603050405020304" pitchFamily="18" charset="0"/>
                    <a:cs typeface="Times New Roman" panose="02020603050405020304" pitchFamily="18" charset="0"/>
                  </a:rPr>
                  <a:t>: C</a:t>
                </a:r>
              </a:p>
              <a:p>
                <a:pPr marL="0" indent="0">
                  <a:buNone/>
                </a:pPr>
                <a:r>
                  <a:rPr lang="en-US" dirty="0" err="1" smtClean="0">
                    <a:latin typeface="Times New Roman" panose="02020603050405020304" pitchFamily="18" charset="0"/>
                    <a:cs typeface="Times New Roman" panose="02020603050405020304" pitchFamily="18" charset="0"/>
                  </a:rPr>
                  <a:t>Nhận</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đoạn</a:t>
                </a:r>
                <a:r>
                  <a:rPr lang="en-US" dirty="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2</m:t>
                        </m:r>
                        <m:r>
                          <a:rPr lang="en-US" i="1">
                            <a:latin typeface="Cambria Math" panose="02040503050406030204" pitchFamily="18" charset="0"/>
                          </a:rPr>
                          <m:t>;</m:t>
                        </m:r>
                        <m:r>
                          <a:rPr lang="en-US" i="1">
                            <a:latin typeface="Cambria Math" panose="02040503050406030204" pitchFamily="18" charset="0"/>
                          </a:rPr>
                          <m:t>3</m:t>
                        </m:r>
                      </m:e>
                    </m:d>
                  </m:oMath>
                </a14:m>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tọa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3</m:t>
                        </m:r>
                        <m:r>
                          <a:rPr lang="en-US" i="1">
                            <a:latin typeface="Cambria Math" panose="02040503050406030204" pitchFamily="18" charset="0"/>
                          </a:rPr>
                          <m:t>;</m:t>
                        </m:r>
                        <m:r>
                          <a:rPr lang="en-US" i="1">
                            <a:latin typeface="Cambria Math" panose="02040503050406030204" pitchFamily="18" charset="0"/>
                          </a:rPr>
                          <m:t>4</m:t>
                        </m:r>
                      </m:e>
                    </m:d>
                  </m:oMath>
                </a14:m>
                <a:endParaRPr lang="en-US" dirty="0">
                  <a:latin typeface="Times New Roman" panose="02020603050405020304" pitchFamily="18" charset="0"/>
                  <a:cs typeface="Times New Roman" panose="02020603050405020304" pitchFamily="18" charset="0"/>
                </a:endParaRPr>
              </a:p>
              <a:p>
                <a:pPr marL="0" indent="0">
                  <a:buNone/>
                </a:pPr>
                <a14:m>
                  <m:oMath xmlns:m="http://schemas.openxmlformats.org/officeDocument/2006/math">
                    <m:r>
                      <a:rPr lang="en-US" i="1" smtClean="0">
                        <a:solidFill>
                          <a:schemeClr val="tx1"/>
                        </a:solidFill>
                        <a:latin typeface="Cambria Math" charset="0"/>
                        <a:ea typeface="Cambria Math" charset="0"/>
                        <a:cs typeface="Cambria Math" charset="0"/>
                      </a:rPr>
                      <m:t>⟹ </m:t>
                    </m:r>
                  </m:oMath>
                </a14:m>
                <a:r>
                  <a:rPr lang="en-US" dirty="0" err="1" smtClean="0">
                    <a:latin typeface="Times New Roman" panose="02020603050405020304" pitchFamily="18" charset="0"/>
                    <a:cs typeface="Times New Roman" panose="02020603050405020304" pitchFamily="18" charset="0"/>
                  </a:rPr>
                  <a:t>giá</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đoạn</a:t>
                </a:r>
                <a:r>
                  <a:rPr lang="en-US" dirty="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2</m:t>
                        </m:r>
                        <m:r>
                          <a:rPr lang="en-US" i="1">
                            <a:latin typeface="Cambria Math" panose="02040503050406030204" pitchFamily="18" charset="0"/>
                          </a:rPr>
                          <m:t>;</m:t>
                        </m:r>
                        <m:r>
                          <a:rPr lang="en-US" i="1">
                            <a:latin typeface="Cambria Math" panose="02040503050406030204" pitchFamily="18" charset="0"/>
                          </a:rPr>
                          <m:t>3</m:t>
                        </m:r>
                      </m:e>
                    </m:d>
                  </m:oMath>
                </a14:m>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bằng</a:t>
                </a:r>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i="1">
                        <a:latin typeface="Cambria Math" panose="02040503050406030204" pitchFamily="18" charset="0"/>
                      </a:rPr>
                      <m:t>4</m:t>
                    </m:r>
                    <m:r>
                      <a:rPr lang="en-US" i="1">
                        <a:latin typeface="Cambria Math" panose="02040503050406030204" pitchFamily="18" charset="0"/>
                      </a:rPr>
                      <m:t>.</m:t>
                    </m:r>
                  </m:oMath>
                </a14:m>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838199" y="4360984"/>
                <a:ext cx="11091203" cy="1815979"/>
              </a:xfrm>
              <a:blipFill rotWithShape="0">
                <a:blip r:embed="rId3"/>
                <a:stretch>
                  <a:fillRect l="-1099" t="-5705"/>
                </a:stretch>
              </a:blipFill>
            </p:spPr>
            <p:txBody>
              <a:bodyPr/>
              <a:lstStyle/>
              <a:p>
                <a:r>
                  <a:rPr lang="en-US">
                    <a:noFill/>
                  </a:rPr>
                  <a:t> </a:t>
                </a:r>
              </a:p>
            </p:txBody>
          </p:sp>
        </mc:Fallback>
      </mc:AlternateContent>
      <p:pic>
        <p:nvPicPr>
          <p:cNvPr id="4" name="Picture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8605" y="1772531"/>
            <a:ext cx="3704199" cy="2304732"/>
          </a:xfrm>
          <a:prstGeom prst="rect">
            <a:avLst/>
          </a:prstGeom>
          <a:noFill/>
          <a:ln>
            <a:noFill/>
          </a:ln>
        </p:spPr>
      </p:pic>
      <p:sp>
        <p:nvSpPr>
          <p:cNvPr id="5" name="Action Button: Back or Previous 4">
            <a:hlinkClick r:id="rId5" action="ppaction://hlinksldjump" highlightClick="1"/>
          </p:cNvPr>
          <p:cNvSpPr/>
          <p:nvPr/>
        </p:nvSpPr>
        <p:spPr>
          <a:xfrm>
            <a:off x="11521440" y="6505303"/>
            <a:ext cx="654638" cy="35269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1885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0">
            <a:extLst>
              <a:ext uri="{FF2B5EF4-FFF2-40B4-BE49-F238E27FC236}">
                <a16:creationId xmlns:a16="http://schemas.microsoft.com/office/drawing/2014/main" id="{43C051DC-C7D1-4F76-A0E4-E9725AEA5753}"/>
              </a:ext>
            </a:extLst>
          </p:cNvPr>
          <p:cNvSpPr>
            <a:spLocks noChangeArrowheads="1"/>
          </p:cNvSpPr>
          <p:nvPr/>
        </p:nvSpPr>
        <p:spPr bwMode="gray">
          <a:xfrm>
            <a:off x="2304335" y="788586"/>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0086"/>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86"/>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Phần</a:t>
            </a:r>
            <a:r>
              <a:rPr kumimoji="0" lang="en-US" sz="3200" b="1" i="0" u="none" strike="noStrike" kern="1200" cap="none" spc="0" normalizeH="0" baseline="0" noProof="0" dirty="0">
                <a:ln>
                  <a:noFill/>
                </a:ln>
                <a:solidFill>
                  <a:srgbClr val="000086"/>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 2</a:t>
            </a:r>
            <a:r>
              <a:rPr kumimoji="0" lang="en-US" sz="3200" b="1" i="0" u="none" strike="noStrike" kern="1200" cap="none" spc="0" normalizeH="0" baseline="0" noProof="0">
                <a:ln>
                  <a:noFill/>
                </a:ln>
                <a:solidFill>
                  <a:srgbClr val="000086"/>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 Thông hiểu</a:t>
            </a:r>
            <a:endParaRPr kumimoji="0" lang="en-US" sz="3200" b="1" i="0" u="none" strike="noStrike" kern="1200" cap="none" spc="0" normalizeH="0" baseline="0" noProof="0" dirty="0">
              <a:ln>
                <a:noFill/>
              </a:ln>
              <a:solidFill>
                <a:srgbClr val="000086"/>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endParaRPr>
          </a:p>
        </p:txBody>
      </p:sp>
      <p:sp>
        <p:nvSpPr>
          <p:cNvPr id="20" name="TextBox 19">
            <a:hlinkClick r:id="rId2" action="ppaction://hlinksldjump"/>
            <a:extLst>
              <a:ext uri="{FF2B5EF4-FFF2-40B4-BE49-F238E27FC236}">
                <a16:creationId xmlns:a16="http://schemas.microsoft.com/office/drawing/2014/main" id="{CA92D000-6E66-44C3-B6D7-9D35E2F95418}"/>
              </a:ext>
            </a:extLst>
          </p:cNvPr>
          <p:cNvSpPr txBox="1"/>
          <p:nvPr/>
        </p:nvSpPr>
        <p:spPr>
          <a:xfrm>
            <a:off x="3181350" y="449580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Câu 12</a:t>
            </a:r>
          </a:p>
        </p:txBody>
      </p:sp>
      <p:sp>
        <p:nvSpPr>
          <p:cNvPr id="21" name="TextBox 20">
            <a:hlinkClick r:id="rId3" action="ppaction://hlinksldjump"/>
            <a:extLst>
              <a:ext uri="{FF2B5EF4-FFF2-40B4-BE49-F238E27FC236}">
                <a16:creationId xmlns:a16="http://schemas.microsoft.com/office/drawing/2014/main" id="{3C540CE3-3415-4DE2-AA81-69A02078ABC1}"/>
              </a:ext>
            </a:extLst>
          </p:cNvPr>
          <p:cNvSpPr txBox="1"/>
          <p:nvPr/>
        </p:nvSpPr>
        <p:spPr>
          <a:xfrm>
            <a:off x="5219700" y="4495799"/>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Câu 13</a:t>
            </a:r>
          </a:p>
        </p:txBody>
      </p:sp>
      <p:sp>
        <p:nvSpPr>
          <p:cNvPr id="22" name="TextBox 21">
            <a:hlinkClick r:id="rId4" action="ppaction://hlinksldjump"/>
            <a:extLst>
              <a:ext uri="{FF2B5EF4-FFF2-40B4-BE49-F238E27FC236}">
                <a16:creationId xmlns:a16="http://schemas.microsoft.com/office/drawing/2014/main" id="{68CDE045-7A62-45DB-AB43-3AD0D14226B4}"/>
              </a:ext>
            </a:extLst>
          </p:cNvPr>
          <p:cNvSpPr txBox="1"/>
          <p:nvPr/>
        </p:nvSpPr>
        <p:spPr>
          <a:xfrm>
            <a:off x="7162800" y="449580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err="1">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14</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23" name="TextBox 22">
            <a:hlinkClick r:id="rId5" action="ppaction://hlinksldjump"/>
            <a:extLst>
              <a:ext uri="{FF2B5EF4-FFF2-40B4-BE49-F238E27FC236}">
                <a16:creationId xmlns:a16="http://schemas.microsoft.com/office/drawing/2014/main" id="{8D1A76CE-772F-4844-880D-9E5F0CBD7C80}"/>
              </a:ext>
            </a:extLst>
          </p:cNvPr>
          <p:cNvSpPr txBox="1"/>
          <p:nvPr/>
        </p:nvSpPr>
        <p:spPr>
          <a:xfrm>
            <a:off x="9256713" y="449580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err="1">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15</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24" name="TextBox 23">
            <a:hlinkClick r:id="rId6" action="ppaction://hlinksldjump"/>
            <a:extLst>
              <a:ext uri="{FF2B5EF4-FFF2-40B4-BE49-F238E27FC236}">
                <a16:creationId xmlns:a16="http://schemas.microsoft.com/office/drawing/2014/main" id="{FEE4B047-E75A-4209-863C-2A5E8B38066F}"/>
              </a:ext>
            </a:extLst>
          </p:cNvPr>
          <p:cNvSpPr txBox="1"/>
          <p:nvPr/>
        </p:nvSpPr>
        <p:spPr>
          <a:xfrm>
            <a:off x="3181350" y="350606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Câu 7</a:t>
            </a:r>
          </a:p>
        </p:txBody>
      </p:sp>
      <p:sp>
        <p:nvSpPr>
          <p:cNvPr id="25" name="TextBox 24">
            <a:hlinkClick r:id="rId7" action="ppaction://hlinksldjump"/>
            <a:extLst>
              <a:ext uri="{FF2B5EF4-FFF2-40B4-BE49-F238E27FC236}">
                <a16:creationId xmlns:a16="http://schemas.microsoft.com/office/drawing/2014/main" id="{49EEE9DE-0719-42DD-8D38-38E22FAC4B16}"/>
              </a:ext>
            </a:extLst>
          </p:cNvPr>
          <p:cNvSpPr txBox="1"/>
          <p:nvPr/>
        </p:nvSpPr>
        <p:spPr>
          <a:xfrm>
            <a:off x="5219699" y="3506062"/>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err="1">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8</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26" name="TextBox 25">
            <a:hlinkClick r:id="rId8" action="ppaction://hlinksldjump"/>
            <a:extLst>
              <a:ext uri="{FF2B5EF4-FFF2-40B4-BE49-F238E27FC236}">
                <a16:creationId xmlns:a16="http://schemas.microsoft.com/office/drawing/2014/main" id="{F18232B4-C89A-4B4A-B586-CDDFF45C26B4}"/>
              </a:ext>
            </a:extLst>
          </p:cNvPr>
          <p:cNvSpPr txBox="1"/>
          <p:nvPr/>
        </p:nvSpPr>
        <p:spPr>
          <a:xfrm>
            <a:off x="7162800" y="35375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Câu 9</a:t>
            </a:r>
          </a:p>
        </p:txBody>
      </p:sp>
      <p:sp>
        <p:nvSpPr>
          <p:cNvPr id="27" name="TextBox 26">
            <a:hlinkClick r:id="rId9" action="ppaction://hlinksldjump"/>
            <a:extLst>
              <a:ext uri="{FF2B5EF4-FFF2-40B4-BE49-F238E27FC236}">
                <a16:creationId xmlns:a16="http://schemas.microsoft.com/office/drawing/2014/main" id="{965EA4FE-4CC2-46D0-9998-1A12C4881E3E}"/>
              </a:ext>
            </a:extLst>
          </p:cNvPr>
          <p:cNvSpPr txBox="1"/>
          <p:nvPr/>
        </p:nvSpPr>
        <p:spPr>
          <a:xfrm>
            <a:off x="9190038" y="35375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Câu 10</a:t>
            </a:r>
          </a:p>
        </p:txBody>
      </p:sp>
      <p:sp>
        <p:nvSpPr>
          <p:cNvPr id="28" name="TextBox 27">
            <a:hlinkClick r:id="rId10" action="ppaction://hlinksldjump"/>
            <a:extLst>
              <a:ext uri="{FF2B5EF4-FFF2-40B4-BE49-F238E27FC236}">
                <a16:creationId xmlns:a16="http://schemas.microsoft.com/office/drawing/2014/main" id="{2E1F1D6C-80AC-43B5-92ED-2BEB45295842}"/>
              </a:ext>
            </a:extLst>
          </p:cNvPr>
          <p:cNvSpPr txBox="1"/>
          <p:nvPr/>
        </p:nvSpPr>
        <p:spPr>
          <a:xfrm>
            <a:off x="9175751" y="25394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err="1">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5</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29" name="TextBox 28">
            <a:hlinkClick r:id="rId11" action="ppaction://hlinksldjump"/>
            <a:extLst>
              <a:ext uri="{FF2B5EF4-FFF2-40B4-BE49-F238E27FC236}">
                <a16:creationId xmlns:a16="http://schemas.microsoft.com/office/drawing/2014/main" id="{45ED0B1D-17D6-40BE-8A66-D0E8F984A9B1}"/>
              </a:ext>
            </a:extLst>
          </p:cNvPr>
          <p:cNvSpPr txBox="1"/>
          <p:nvPr/>
        </p:nvSpPr>
        <p:spPr>
          <a:xfrm>
            <a:off x="7162800" y="25394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Câu 4</a:t>
            </a:r>
          </a:p>
        </p:txBody>
      </p:sp>
      <p:sp>
        <p:nvSpPr>
          <p:cNvPr id="30" name="TextBox 29">
            <a:hlinkClick r:id="rId12" action="ppaction://hlinksldjump"/>
            <a:extLst>
              <a:ext uri="{FF2B5EF4-FFF2-40B4-BE49-F238E27FC236}">
                <a16:creationId xmlns:a16="http://schemas.microsoft.com/office/drawing/2014/main" id="{2587651A-45AE-4195-A1A7-CD95792BA441}"/>
              </a:ext>
            </a:extLst>
          </p:cNvPr>
          <p:cNvSpPr txBox="1"/>
          <p:nvPr/>
        </p:nvSpPr>
        <p:spPr>
          <a:xfrm>
            <a:off x="5219700" y="25394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err="1">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3</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31" name="TextBox 30">
            <a:hlinkClick r:id="rId13" action="ppaction://hlinksldjump"/>
            <a:extLst>
              <a:ext uri="{FF2B5EF4-FFF2-40B4-BE49-F238E27FC236}">
                <a16:creationId xmlns:a16="http://schemas.microsoft.com/office/drawing/2014/main" id="{04697A43-19B2-4AEC-A38B-4C331ED3BBCE}"/>
              </a:ext>
            </a:extLst>
          </p:cNvPr>
          <p:cNvSpPr txBox="1"/>
          <p:nvPr/>
        </p:nvSpPr>
        <p:spPr>
          <a:xfrm>
            <a:off x="3152775" y="25088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Câu 2</a:t>
            </a:r>
          </a:p>
        </p:txBody>
      </p:sp>
      <p:sp>
        <p:nvSpPr>
          <p:cNvPr id="32" name="TextBox 31">
            <a:hlinkClick r:id="rId14" action="ppaction://hlinksldjump"/>
            <a:extLst>
              <a:ext uri="{FF2B5EF4-FFF2-40B4-BE49-F238E27FC236}">
                <a16:creationId xmlns:a16="http://schemas.microsoft.com/office/drawing/2014/main" id="{5F6972C7-D744-40BB-B369-0EB92651A393}"/>
              </a:ext>
            </a:extLst>
          </p:cNvPr>
          <p:cNvSpPr txBox="1"/>
          <p:nvPr/>
        </p:nvSpPr>
        <p:spPr>
          <a:xfrm>
            <a:off x="1123950" y="451485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err="1">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11</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33" name="TextBox 32">
            <a:hlinkClick r:id="rId15" action="ppaction://hlinksldjump"/>
            <a:extLst>
              <a:ext uri="{FF2B5EF4-FFF2-40B4-BE49-F238E27FC236}">
                <a16:creationId xmlns:a16="http://schemas.microsoft.com/office/drawing/2014/main" id="{665BA3AD-27E0-4E23-B6BD-3B28C44960A9}"/>
              </a:ext>
            </a:extLst>
          </p:cNvPr>
          <p:cNvSpPr txBox="1"/>
          <p:nvPr/>
        </p:nvSpPr>
        <p:spPr>
          <a:xfrm>
            <a:off x="1123950" y="352511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err="1">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6</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34" name="TextBox 33">
            <a:hlinkClick r:id="rId16" action="ppaction://hlinksldjump"/>
            <a:extLst>
              <a:ext uri="{FF2B5EF4-FFF2-40B4-BE49-F238E27FC236}">
                <a16:creationId xmlns:a16="http://schemas.microsoft.com/office/drawing/2014/main" id="{F96C4C47-FAB0-44A1-B08A-E84149743D3C}"/>
              </a:ext>
            </a:extLst>
          </p:cNvPr>
          <p:cNvSpPr txBox="1"/>
          <p:nvPr/>
        </p:nvSpPr>
        <p:spPr>
          <a:xfrm>
            <a:off x="1095375" y="252787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1</a:t>
            </a:r>
          </a:p>
        </p:txBody>
      </p:sp>
    </p:spTree>
    <p:extLst>
      <p:ext uri="{BB962C8B-B14F-4D97-AF65-F5344CB8AC3E}">
        <p14:creationId xmlns:p14="http://schemas.microsoft.com/office/powerpoint/2010/main" val="18890701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127149" y="59322"/>
                <a:ext cx="12192000" cy="1791260"/>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1000"/>
                  </a:spcAft>
                  <a:buClr>
                    <a:srgbClr val="0000FF"/>
                  </a:buClr>
                  <a:buSzTx/>
                  <a:buFontTx/>
                  <a:buNone/>
                  <a:tabLst>
                    <a:tab pos="629920" algn="l"/>
                  </a:tabLst>
                  <a:defRPr/>
                </a:pPr>
                <a:r>
                  <a:rPr kumimoji="0" lang="pt-BR" sz="3200" b="1" i="0" u="none" strike="noStrike" kern="1200" cap="none" spc="0" normalizeH="0" baseline="0" noProof="0" dirty="0" smtClean="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Câu 1. </a:t>
                </a:r>
                <a:r>
                  <a:rPr kumimoji="0" lang="pt-BR"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Cho </a:t>
                </a:r>
                <a:r>
                  <a:rPr kumimoji="0" lang="pt-B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hàm số</a:t>
                </a:r>
                <a14:m>
                  <m:oMath xmlns:m="http://schemas.openxmlformats.org/officeDocument/2006/math">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r>
                  <a:rPr kumimoji="0" lang="pt-B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liên tục trên đoạn </a:t>
                </a:r>
                <a14:m>
                  <m:oMath xmlns:m="http://schemas.openxmlformats.org/officeDocument/2006/math">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oMath>
                </a14:m>
                <a:r>
                  <a:rPr kumimoji="0" lang="pt-B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pt-B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và có đồ thị như hình vẽ bên. Gọi </a:t>
                </a:r>
                <a14:m>
                  <m:oMath xmlns:m="http://schemas.openxmlformats.org/officeDocument/2006/math">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𝑀</m:t>
                    </m:r>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oMath>
                </a14:m>
                <a:r>
                  <a:rPr kumimoji="0" lang="pt-B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và  </a:t>
                </a:r>
                <a14:m>
                  <m:oMath xmlns:m="http://schemas.openxmlformats.org/officeDocument/2006/math">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𝑚</m:t>
                    </m:r>
                  </m:oMath>
                </a14:m>
                <a:r>
                  <a:rPr kumimoji="0" lang="pt-B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lần lượt là các giá trị lớn nhất và nhỏ nhất của hàm số đã cho trên đoạn</a:t>
                </a:r>
                <a14:m>
                  <m:oMath xmlns:m="http://schemas.openxmlformats.org/officeDocument/2006/math">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e>
                    </m:d>
                  </m:oMath>
                </a14:m>
                <a:r>
                  <a:rPr kumimoji="0" lang="pt-B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Tính </a:t>
                </a:r>
                <a14:m>
                  <m:oMath xmlns:m="http://schemas.openxmlformats.org/officeDocument/2006/math">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𝑀</m:t>
                    </m:r>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𝑚</m:t>
                    </m:r>
                  </m:oMath>
                </a14:m>
                <a:r>
                  <a:rPr kumimoji="0" lang="pt-B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27149" y="59322"/>
                <a:ext cx="12192000" cy="1791260"/>
              </a:xfrm>
              <a:prstGeom prst="rect">
                <a:avLst/>
              </a:prstGeom>
              <a:blipFill rotWithShape="0">
                <a:blip r:embed="rId2"/>
                <a:stretch>
                  <a:fillRect l="-1300" t="-3061" r="-1250" b="-7483"/>
                </a:stretch>
              </a:blipFill>
            </p:spPr>
            <p:txBody>
              <a:bodyPr/>
              <a:lstStyle/>
              <a:p>
                <a:r>
                  <a:rPr lang="en-US">
                    <a:noFill/>
                  </a:rPr>
                  <a:t> </a:t>
                </a:r>
              </a:p>
            </p:txBody>
          </p:sp>
        </mc:Fallback>
      </mc:AlternateContent>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3502987" y="1904166"/>
            <a:ext cx="4730619" cy="2021190"/>
          </a:xfrm>
          <a:prstGeom prst="rect">
            <a:avLst/>
          </a:prstGeom>
          <a:noFill/>
          <a:ln>
            <a:noFill/>
          </a:ln>
        </p:spPr>
      </p:pic>
      <mc:AlternateContent xmlns:mc="http://schemas.openxmlformats.org/markup-compatibility/2006" xmlns:a14="http://schemas.microsoft.com/office/drawing/2010/main">
        <mc:Choice Requires="a14">
          <p:sp>
            <p:nvSpPr>
              <p:cNvPr id="6" name="Rectangle 5"/>
              <p:cNvSpPr/>
              <p:nvPr/>
            </p:nvSpPr>
            <p:spPr>
              <a:xfrm>
                <a:off x="127149" y="3913173"/>
                <a:ext cx="14883838" cy="622222"/>
              </a:xfrm>
              <a:prstGeom prst="rect">
                <a:avLst/>
              </a:prstGeom>
            </p:spPr>
            <p:txBody>
              <a:bodyPr wrap="square">
                <a:spAutoFit/>
              </a:bodyPr>
              <a:lstStyle/>
              <a:p>
                <a:pPr marL="629920" marR="0" lvl="0" indent="0" algn="just" defTabSz="914400" rtl="0" eaLnBrk="1" fontAlgn="auto" latinLnBrk="0" hangingPunct="1">
                  <a:lnSpc>
                    <a:spcPct val="115000"/>
                  </a:lnSpc>
                  <a:spcBef>
                    <a:spcPts val="0"/>
                  </a:spcBef>
                  <a:spcAft>
                    <a:spcPts val="800"/>
                  </a:spcAft>
                  <a:buClrTx/>
                  <a:buSzTx/>
                  <a:buFontTx/>
                  <a:buNone/>
                  <a:tabLst>
                    <a:tab pos="3599815" algn="l"/>
                    <a:tab pos="5039995" algn="l"/>
                  </a:tabLst>
                  <a:defRPr/>
                </a:pPr>
                <a:r>
                  <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 </a:t>
                </a:r>
                <a14:m>
                  <m:oMath xmlns:m="http://schemas.openxmlformats.org/officeDocument/2006/math">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𝟓</m:t>
                    </m:r>
                  </m:oMath>
                </a14:m>
                <a:r>
                  <a:rPr kumimoji="0" lang="en-US" sz="3200" b="1" i="0" u="none" strike="noStrike" kern="1200" cap="none" spc="0" normalizeH="0" baseline="0" noProof="0" dirty="0">
                    <a:ln>
                      <a:noFill/>
                    </a:ln>
                    <a:solidFill>
                      <a:prstClr val="black"/>
                    </a:solidFill>
                    <a:effectLst/>
                    <a:uLnTx/>
                    <a:uFillTx/>
                    <a:latin typeface="Calibri"/>
                    <a:ea typeface="+mn-ea"/>
                    <a:cs typeface="+mn-cs"/>
                  </a:rPr>
                  <a:t> </a:t>
                </a:r>
                <a:r>
                  <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 </a:t>
                </a:r>
                <a14:m>
                  <m:oMath xmlns:m="http://schemas.openxmlformats.org/officeDocument/2006/math">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𝟖</m:t>
                    </m:r>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a:t>
                </a: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𝟕</m:t>
                    </m:r>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a:t>
                </a: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𝟏</m:t>
                    </m:r>
                  </m:oMath>
                </a14:m>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27149" y="3913173"/>
                <a:ext cx="14883838" cy="622222"/>
              </a:xfrm>
              <a:prstGeom prst="rect">
                <a:avLst/>
              </a:prstGeom>
              <a:blipFill rotWithShape="0">
                <a:blip r:embed="rId4"/>
                <a:stretch>
                  <a:fillRect t="-8824" b="-29412"/>
                </a:stretch>
              </a:blipFill>
            </p:spPr>
            <p:txBody>
              <a:bodyPr/>
              <a:lstStyle/>
              <a:p>
                <a:r>
                  <a:rPr lang="en-US">
                    <a:noFill/>
                  </a:rPr>
                  <a:t> </a:t>
                </a:r>
              </a:p>
            </p:txBody>
          </p:sp>
        </mc:Fallback>
      </mc:AlternateContent>
      <p:sp>
        <p:nvSpPr>
          <p:cNvPr id="7" name="Rectangle 6"/>
          <p:cNvSpPr/>
          <p:nvPr/>
        </p:nvSpPr>
        <p:spPr>
          <a:xfrm>
            <a:off x="-2827778" y="4571815"/>
            <a:ext cx="14349217"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smtClean="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smtClean="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3200" b="0" i="0" u="none" strike="noStrike" kern="1200" cap="none" spc="0" normalizeH="0" noProof="0" dirty="0">
              <a:ln>
                <a:noFill/>
              </a:ln>
              <a:solidFill>
                <a:schemeClr val="bg1"/>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8" name="Rectangle 7"/>
              <p:cNvSpPr/>
              <p:nvPr/>
            </p:nvSpPr>
            <p:spPr>
              <a:xfrm>
                <a:off x="-4531657" y="4906369"/>
                <a:ext cx="11736592" cy="1740220"/>
              </a:xfrm>
              <a:prstGeom prst="rect">
                <a:avLst/>
              </a:prstGeom>
            </p:spPr>
            <p:txBody>
              <a:bodyPr wrap="square">
                <a:spAutoFit/>
              </a:bodyPr>
              <a:lstStyle/>
              <a:p>
                <a:pPr marL="612140" marR="0" lvl="0" indent="0" algn="l" defTabSz="914400" rtl="0" eaLnBrk="1" fontAlgn="auto" latinLnBrk="0" hangingPunct="1">
                  <a:lnSpc>
                    <a:spcPct val="107000"/>
                  </a:lnSpc>
                  <a:spcBef>
                    <a:spcPts val="0"/>
                  </a:spcBef>
                  <a:spcAft>
                    <a:spcPts val="80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Quan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sát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đồ</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thị</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đoạn</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e>
                    </m:d>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ta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thấy</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giá</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trị</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lớn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nhất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hàm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r>
                  <a:rPr kumimoji="0" lang="pt-B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5</m:t>
                    </m:r>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giá</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trị</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nhỏ</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nhất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0</m:t>
                    </m:r>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Vậy</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𝑀</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5</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𝑚</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0</m:t>
                    </m:r>
                  </m:oMath>
                </a14:m>
                <a:endParaRPr kumimoji="0" lang="en-US" sz="3200" b="0" i="1"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endParaRPr>
              </a:p>
              <a:p>
                <a:pPr marL="612140" marR="0" lvl="0" indent="0" algn="l" defTabSz="914400" rtl="0" eaLnBrk="1" fontAlgn="auto" latinLnBrk="0" hangingPunct="1">
                  <a:lnSpc>
                    <a:spcPct val="107000"/>
                  </a:lnSpc>
                  <a:spcBef>
                    <a:spcPts val="0"/>
                  </a:spcBef>
                  <a:spcAft>
                    <a:spcPts val="800"/>
                  </a:spcAft>
                  <a:buClrTx/>
                  <a:buSzTx/>
                  <a:buFontTx/>
                  <a:buNone/>
                  <a:tabLst/>
                  <a:defRPr/>
                </a:pP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𝑀</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𝑚</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5</m:t>
                    </m:r>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p:txBody>
          </p:sp>
        </mc:Choice>
        <mc:Fallback>
          <p:sp>
            <p:nvSpPr>
              <p:cNvPr id="8" name="Rectangle 7"/>
              <p:cNvSpPr>
                <a:spLocks noRot="1" noChangeAspect="1" noMove="1" noResize="1" noEditPoints="1" noAdjustHandles="1" noChangeArrowheads="1" noChangeShapeType="1" noTextEdit="1"/>
              </p:cNvSpPr>
              <p:nvPr/>
            </p:nvSpPr>
            <p:spPr>
              <a:xfrm>
                <a:off x="-4531657" y="4906369"/>
                <a:ext cx="11736592" cy="1740220"/>
              </a:xfrm>
              <a:prstGeom prst="rect">
                <a:avLst/>
              </a:prstGeom>
              <a:blipFill>
                <a:blip r:embed="rId5"/>
                <a:stretch>
                  <a:fillRect t="-4912" b="-10526"/>
                </a:stretch>
              </a:blipFill>
            </p:spPr>
            <p:txBody>
              <a:bodyPr/>
              <a:lstStyle/>
              <a:p>
                <a:r>
                  <a:rPr lang="vi-VN">
                    <a:noFill/>
                  </a:rPr>
                  <a:t> </a:t>
                </a:r>
              </a:p>
            </p:txBody>
          </p:sp>
        </mc:Fallback>
      </mc:AlternateContent>
      <p:sp>
        <p:nvSpPr>
          <p:cNvPr id="2" name="Rectangle 1"/>
          <p:cNvSpPr/>
          <p:nvPr/>
        </p:nvSpPr>
        <p:spPr>
          <a:xfrm>
            <a:off x="897315" y="4512471"/>
            <a:ext cx="1598130" cy="619272"/>
          </a:xfrm>
          <a:prstGeom prst="rect">
            <a:avLst/>
          </a:prstGeom>
        </p:spPr>
        <p:txBody>
          <a:bodyPr wrap="none">
            <a:spAutoFit/>
          </a:bodyPr>
          <a:lstStyle/>
          <a:p>
            <a:pPr lvl="0" algn="ctr">
              <a:lnSpc>
                <a:spcPct val="107000"/>
              </a:lnSpc>
              <a:spcAft>
                <a:spcPts val="800"/>
              </a:spcAft>
              <a:defRPr/>
            </a:pPr>
            <a:r>
              <a:rPr lang="en-US" sz="3200" b="1">
                <a:solidFill>
                  <a:srgbClr val="FF0000"/>
                </a:solidFill>
                <a:highlight>
                  <a:srgbClr val="00FF00"/>
                </a:highlight>
                <a:latin typeface="Times New Roman" panose="02020603050405020304" pitchFamily="18" charset="0"/>
                <a:ea typeface="Calibri" panose="020F0502020204030204" pitchFamily="34" charset="0"/>
                <a:cs typeface="Times New Roman" panose="02020603050405020304" pitchFamily="18" charset="0"/>
              </a:rPr>
              <a:t>Chọn A</a:t>
            </a:r>
            <a:r>
              <a:rPr lang="en-US" sz="3200" b="1">
                <a:solidFill>
                  <a:prstClr val="white"/>
                </a:solidFill>
                <a:highlight>
                  <a:srgbClr val="00FF00"/>
                </a:highligh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4863740" y="4417544"/>
            <a:ext cx="2031325" cy="584775"/>
          </a:xfrm>
          <a:prstGeom prst="rect">
            <a:avLst/>
          </a:prstGeom>
        </p:spPr>
        <p:txBody>
          <a:bodyPr wrap="none">
            <a:spAutoFit/>
          </a:bodyPr>
          <a:lstStyle/>
          <a:p>
            <a:r>
              <a:rPr lang="en-US" sz="3200" b="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Lời giải:	</a:t>
            </a:r>
            <a:endParaRPr lang="en-US"/>
          </a:p>
        </p:txBody>
      </p:sp>
      <p:sp>
        <p:nvSpPr>
          <p:cNvPr id="9" name="Action Button: Back or Previous 8">
            <a:hlinkClick r:id="rId6" action="ppaction://hlinksldjump" highlightClick="1"/>
          </p:cNvPr>
          <p:cNvSpPr/>
          <p:nvPr/>
        </p:nvSpPr>
        <p:spPr>
          <a:xfrm>
            <a:off x="7204935" y="6382688"/>
            <a:ext cx="455407" cy="30928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63979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182183" y="87708"/>
                <a:ext cx="10445061" cy="658642"/>
              </a:xfrm>
              <a:prstGeom prst="rect">
                <a:avLst/>
              </a:prstGeom>
            </p:spPr>
            <p:txBody>
              <a:bodyPr wrap="square">
                <a:spAutoFit/>
              </a:bodyPr>
              <a:lstStyle/>
              <a:p>
                <a:pPr marL="0" marR="0" lvl="0" indent="0" algn="just" defTabSz="914400" rtl="0" eaLnBrk="1" fontAlgn="auto" latinLnBrk="0" hangingPunct="1">
                  <a:lnSpc>
                    <a:spcPct val="115000"/>
                  </a:lnSpc>
                  <a:spcBef>
                    <a:spcPts val="600"/>
                  </a:spcBef>
                  <a:spcAft>
                    <a:spcPts val="1000"/>
                  </a:spcAft>
                  <a:buClr>
                    <a:srgbClr val="0000FF"/>
                  </a:buClr>
                  <a:buSzTx/>
                  <a:buFontTx/>
                  <a:buNone/>
                  <a:tabLst>
                    <a:tab pos="629920" algn="l"/>
                  </a:tabLst>
                  <a:defRPr/>
                </a:pPr>
                <a:r>
                  <a:rPr kumimoji="0" lang="en-US" sz="3200" b="1" i="0" u="none" strike="noStrike" kern="1200" cap="none" spc="0" normalizeH="0" baseline="0" noProof="0" dirty="0" err="1" smtClean="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3200" b="1" i="0" u="none" strike="noStrike" kern="1200" cap="none" spc="0" normalizeH="0" baseline="0" noProof="0" dirty="0" smtClean="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 2. </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Cho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đồ</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thị</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hàm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𝑦</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up>
                    </m:sSup>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như</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hình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vẽ</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p:txBody>
          </p:sp>
        </mc:Choice>
        <mc:Fallback xmlns="">
          <p:sp>
            <p:nvSpPr>
              <p:cNvPr id="4" name="Rectangle 3"/>
              <p:cNvSpPr>
                <a:spLocks noRot="1" noChangeAspect="1" noMove="1" noResize="1" noEditPoints="1" noAdjustHandles="1" noChangeArrowheads="1" noChangeShapeType="1" noTextEdit="1"/>
              </p:cNvSpPr>
              <p:nvPr/>
            </p:nvSpPr>
            <p:spPr>
              <a:xfrm>
                <a:off x="182183" y="87708"/>
                <a:ext cx="10445061" cy="658642"/>
              </a:xfrm>
              <a:prstGeom prst="rect">
                <a:avLst/>
              </a:prstGeom>
              <a:blipFill rotWithShape="0">
                <a:blip r:embed="rId2"/>
                <a:stretch>
                  <a:fillRect l="-1518" t="-8333" b="-22222"/>
                </a:stretch>
              </a:blipFill>
            </p:spPr>
            <p:txBody>
              <a:bodyPr/>
              <a:lstStyle/>
              <a:p>
                <a:r>
                  <a:rPr lang="en-US">
                    <a:noFill/>
                  </a:rPr>
                  <a:t> </a:t>
                </a:r>
              </a:p>
            </p:txBody>
          </p:sp>
        </mc:Fallback>
      </mc:AlternateContent>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4001469" y="1097261"/>
            <a:ext cx="3442823" cy="2528807"/>
          </a:xfrm>
          <a:prstGeom prst="rect">
            <a:avLst/>
          </a:prstGeom>
          <a:noFill/>
          <a:ln>
            <a:noFill/>
          </a:ln>
        </p:spPr>
      </p:pic>
      <mc:AlternateContent xmlns:mc="http://schemas.openxmlformats.org/markup-compatibility/2006" xmlns:a14="http://schemas.microsoft.com/office/drawing/2010/main">
        <mc:Choice Requires="a14">
          <p:sp>
            <p:nvSpPr>
              <p:cNvPr id="6" name="Rectangle 5"/>
              <p:cNvSpPr/>
              <p:nvPr/>
            </p:nvSpPr>
            <p:spPr>
              <a:xfrm>
                <a:off x="0" y="3885098"/>
                <a:ext cx="11434034" cy="1224951"/>
              </a:xfrm>
              <a:prstGeom prst="rect">
                <a:avLst/>
              </a:prstGeom>
            </p:spPr>
            <p:txBody>
              <a:bodyPr wrap="square">
                <a:spAutoFit/>
              </a:bodyPr>
              <a:lstStyle/>
              <a:p>
                <a:pPr marL="629920" marR="0" lvl="0" indent="0" algn="just" defTabSz="914400" rtl="0" eaLnBrk="1" fontAlgn="auto" latinLnBrk="0" hangingPunct="1">
                  <a:lnSpc>
                    <a:spcPct val="115000"/>
                  </a:lnSpc>
                  <a:spcBef>
                    <a:spcPts val="600"/>
                  </a:spcBef>
                  <a:spcAft>
                    <a:spcPts val="80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Hàm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𝑦</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đạt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giá</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trị</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nhỏ</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nhất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khoảng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−1;4</m:t>
                        </m:r>
                      </m:e>
                    </m:d>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tại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bằng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bao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nhiêu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p:txBody>
          </p:sp>
        </mc:Choice>
        <mc:Fallback xmlns="">
          <p:sp>
            <p:nvSpPr>
              <p:cNvPr id="6" name="Rectangle 5"/>
              <p:cNvSpPr>
                <a:spLocks noRot="1" noChangeAspect="1" noMove="1" noResize="1" noEditPoints="1" noAdjustHandles="1" noChangeArrowheads="1" noChangeShapeType="1" noTextEdit="1"/>
              </p:cNvSpPr>
              <p:nvPr/>
            </p:nvSpPr>
            <p:spPr>
              <a:xfrm>
                <a:off x="0" y="3885098"/>
                <a:ext cx="11434034" cy="1224951"/>
              </a:xfrm>
              <a:prstGeom prst="rect">
                <a:avLst/>
              </a:prstGeom>
              <a:blipFill rotWithShape="0">
                <a:blip r:embed="rId4"/>
                <a:stretch>
                  <a:fillRect t="-4478" b="-114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94470" y="5235796"/>
                <a:ext cx="12023958" cy="624145"/>
              </a:xfrm>
              <a:prstGeom prst="rect">
                <a:avLst/>
              </a:prstGeom>
            </p:spPr>
            <p:txBody>
              <a:bodyPr wrap="square">
                <a:spAutoFit/>
              </a:bodyPr>
              <a:lstStyle/>
              <a:p>
                <a:pPr marL="629920" marR="0" lvl="0" indent="0" algn="just" defTabSz="914400" rtl="0" eaLnBrk="1" fontAlgn="auto" latinLnBrk="0" hangingPunct="1">
                  <a:lnSpc>
                    <a:spcPct val="115000"/>
                  </a:lnSpc>
                  <a:spcBef>
                    <a:spcPts val="0"/>
                  </a:spcBef>
                  <a:spcAft>
                    <a:spcPts val="800"/>
                  </a:spcAft>
                  <a:buClrTx/>
                  <a:buSzTx/>
                  <a:buFontTx/>
                  <a:buNone/>
                  <a:tabLst>
                    <a:tab pos="3599815" algn="l"/>
                    <a:tab pos="5039995" algn="l"/>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A. </a:t>
                </a:r>
                <a14:m>
                  <m:oMath xmlns:m="http://schemas.openxmlformats.org/officeDocument/2006/math">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oMath>
                </a14:m>
                <a:r>
                  <a:rPr kumimoji="0" lang="en-US" sz="3200" b="1" i="0" u="none" strike="noStrike" kern="1200" cap="none" spc="0" normalizeH="0" baseline="0" noProof="0" dirty="0">
                    <a:ln>
                      <a:noFill/>
                    </a:ln>
                    <a:solidFill>
                      <a:prstClr val="black"/>
                    </a:solidFill>
                    <a:effectLst/>
                    <a:uLnTx/>
                    <a:uFillTx/>
                    <a:latin typeface="Calibri"/>
                    <a:ea typeface="+mn-ea"/>
                    <a:cs typeface="+mn-cs"/>
                  </a:rPr>
                  <a:t> .	B. </a:t>
                </a:r>
                <a14:m>
                  <m:oMath xmlns:m="http://schemas.openxmlformats.org/officeDocument/2006/math">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oMath>
                </a14:m>
                <a:r>
                  <a:rPr kumimoji="0" lang="en-US" sz="3200" b="1" i="0" u="none" strike="noStrike" kern="1200" cap="none" spc="0" normalizeH="0" baseline="0" noProof="0" dirty="0">
                    <a:ln>
                      <a:noFill/>
                    </a:ln>
                    <a:solidFill>
                      <a:prstClr val="black"/>
                    </a:solidFill>
                    <a:effectLst/>
                    <a:uLnTx/>
                    <a:uFillTx/>
                    <a:latin typeface="Calibri"/>
                    <a:ea typeface="+mn-ea"/>
                    <a:cs typeface="+mn-cs"/>
                  </a:rPr>
                  <a:t> .		C. </a:t>
                </a:r>
                <a14:m>
                  <m:oMath xmlns:m="http://schemas.openxmlformats.org/officeDocument/2006/math">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m:t>
                    </m:r>
                  </m:oMath>
                </a14:m>
                <a:r>
                  <a:rPr kumimoji="0" lang="en-US" sz="3200" b="1" i="0" u="none" strike="noStrike" kern="1200" cap="none" spc="0" normalizeH="0" baseline="0" noProof="0" dirty="0">
                    <a:ln>
                      <a:noFill/>
                    </a:ln>
                    <a:solidFill>
                      <a:prstClr val="black"/>
                    </a:solidFill>
                    <a:effectLst/>
                    <a:uLnTx/>
                    <a:uFillTx/>
                    <a:latin typeface="Calibri"/>
                    <a:ea typeface="+mn-ea"/>
                    <a:cs typeface="+mn-cs"/>
                  </a:rPr>
                  <a:t>.		D. </a:t>
                </a:r>
                <a14:m>
                  <m:oMath xmlns:m="http://schemas.openxmlformats.org/officeDocument/2006/math">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oMath>
                </a14:m>
                <a:r>
                  <a:rPr kumimoji="0" lang="en-US" sz="3200" b="1" i="0" u="none" strike="noStrike" kern="1200" cap="none" spc="0" normalizeH="0" baseline="0" noProof="0" dirty="0">
                    <a:ln>
                      <a:noFill/>
                    </a:ln>
                    <a:solidFill>
                      <a:prstClr val="black"/>
                    </a:solidFill>
                    <a:effectLst/>
                    <a:uLnTx/>
                    <a:uFillTx/>
                    <a:latin typeface="Calibri"/>
                    <a:ea typeface="+mn-ea"/>
                    <a:cs typeface="+mn-cs"/>
                  </a:rPr>
                  <a:t>.</a:t>
                </a:r>
              </a:p>
            </p:txBody>
          </p:sp>
        </mc:Choice>
        <mc:Fallback xmlns="">
          <p:sp>
            <p:nvSpPr>
              <p:cNvPr id="7" name="Rectangle 6"/>
              <p:cNvSpPr>
                <a:spLocks noRot="1" noChangeAspect="1" noMove="1" noResize="1" noEditPoints="1" noAdjustHandles="1" noChangeArrowheads="1" noChangeShapeType="1" noTextEdit="1"/>
              </p:cNvSpPr>
              <p:nvPr/>
            </p:nvSpPr>
            <p:spPr>
              <a:xfrm>
                <a:off x="94470" y="5235796"/>
                <a:ext cx="12023958" cy="624145"/>
              </a:xfrm>
              <a:prstGeom prst="rect">
                <a:avLst/>
              </a:prstGeom>
              <a:blipFill rotWithShape="0">
                <a:blip r:embed="rId5"/>
                <a:stretch>
                  <a:fillRect t="-5882" b="-32353"/>
                </a:stretch>
              </a:blipFill>
            </p:spPr>
            <p:txBody>
              <a:bodyPr/>
              <a:lstStyle/>
              <a:p>
                <a:r>
                  <a:rPr lang="en-US">
                    <a:noFill/>
                  </a:rPr>
                  <a:t> </a:t>
                </a:r>
              </a:p>
            </p:txBody>
          </p:sp>
        </mc:Fallback>
      </mc:AlternateContent>
      <p:sp>
        <p:nvSpPr>
          <p:cNvPr id="2" name="Rectangle 1"/>
          <p:cNvSpPr/>
          <p:nvPr/>
        </p:nvSpPr>
        <p:spPr>
          <a:xfrm>
            <a:off x="94470" y="5985688"/>
            <a:ext cx="2154244" cy="613245"/>
          </a:xfrm>
          <a:prstGeom prst="rect">
            <a:avLst/>
          </a:prstGeom>
        </p:spPr>
        <p:txBody>
          <a:bodyPr wrap="none">
            <a:spAutoFit/>
          </a:bodyPr>
          <a:lstStyle/>
          <a:p>
            <a:pPr marL="629920" lvl="0">
              <a:lnSpc>
                <a:spcPct val="115000"/>
              </a:lnSpc>
              <a:spcAft>
                <a:spcPts val="800"/>
              </a:spcAft>
              <a:defRPr/>
            </a:pPr>
            <a:r>
              <a:rPr lang="en-US" sz="3200" b="1">
                <a:solidFill>
                  <a:srgbClr val="FF0000"/>
                </a:solidFill>
                <a:highlight>
                  <a:srgbClr val="00FF00"/>
                </a:highlight>
                <a:latin typeface="Times New Roman" panose="02020603050405020304" pitchFamily="18" charset="0"/>
                <a:ea typeface="Calibri" panose="020F0502020204030204" pitchFamily="34" charset="0"/>
                <a:cs typeface="Times New Roman" panose="02020603050405020304" pitchFamily="18" charset="0"/>
              </a:rPr>
              <a:t>Chọn A</a:t>
            </a:r>
            <a:endPar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064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910" y="150589"/>
            <a:ext cx="6096000" cy="613245"/>
          </a:xfrm>
          <a:prstGeom prst="rect">
            <a:avLst/>
          </a:prstGeom>
        </p:spPr>
        <p:txBody>
          <a:bodyPr>
            <a:spAutoFit/>
          </a:bodyPr>
          <a:lstStyle/>
          <a:p>
            <a:pPr marL="629920" marR="0" lvl="0" indent="0" algn="ctr" defTabSz="914400" rtl="0" eaLnBrk="1" fontAlgn="auto" latinLnBrk="0" hangingPunct="1">
              <a:lnSpc>
                <a:spcPct val="115000"/>
              </a:lnSpc>
              <a:spcBef>
                <a:spcPts val="0"/>
              </a:spcBef>
              <a:spcAft>
                <a:spcPts val="800"/>
              </a:spcAft>
              <a:buClrTx/>
              <a:buSzTx/>
              <a:buFontTx/>
              <a:buNone/>
              <a:tabLst/>
              <a:defRPr/>
            </a:pPr>
            <a:r>
              <a:rPr kumimoji="0" lang="en-US" sz="3200" b="1" i="0" u="none" strike="noStrike" kern="1200" cap="none" spc="0" normalizeH="0" baseline="0" noProof="0" err="1">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Lời</a:t>
            </a:r>
            <a:r>
              <a:rPr kumimoji="0" lang="en-US" sz="3200" b="1" i="0" u="none" strike="noStrike" kern="1200" cap="none" spc="0" normalizeH="0" baseline="0" noProof="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smtClean="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giải</a:t>
            </a:r>
            <a:endParaRPr kumimoji="0" lang="en-US" sz="3200" b="0" i="0" u="none" strike="noStrike" kern="120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3509476" y="2099290"/>
            <a:ext cx="3881849" cy="2035697"/>
          </a:xfrm>
          <a:prstGeom prst="rect">
            <a:avLst/>
          </a:prstGeom>
          <a:noFill/>
          <a:ln>
            <a:noFill/>
          </a:ln>
        </p:spPr>
      </p:pic>
      <mc:AlternateContent xmlns:mc="http://schemas.openxmlformats.org/markup-compatibility/2006" xmlns:a14="http://schemas.microsoft.com/office/drawing/2010/main">
        <mc:Choice Requires="a14">
          <p:sp>
            <p:nvSpPr>
              <p:cNvPr id="6" name="Rectangle 5"/>
              <p:cNvSpPr/>
              <p:nvPr/>
            </p:nvSpPr>
            <p:spPr>
              <a:xfrm>
                <a:off x="0" y="1102241"/>
                <a:ext cx="12192000" cy="658642"/>
              </a:xfrm>
              <a:prstGeom prst="rect">
                <a:avLst/>
              </a:prstGeom>
            </p:spPr>
            <p:txBody>
              <a:bodyPr wrap="square">
                <a:spAutoFit/>
              </a:bodyPr>
              <a:lstStyle/>
              <a:p>
                <a:pPr marL="629920" marR="0" lvl="0" indent="0" algn="l" defTabSz="914400" rtl="0" eaLnBrk="1" fontAlgn="auto" latinLnBrk="0" hangingPunct="1">
                  <a:lnSpc>
                    <a:spcPct val="115000"/>
                  </a:lnSpc>
                  <a:spcBef>
                    <a:spcPts val="0"/>
                  </a:spcBef>
                  <a:spcAft>
                    <a:spcPts val="80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Dựa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vào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đồ</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thị</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hàm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𝑦</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up>
                    </m:sSup>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ta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BBT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như</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p:txBody>
          </p:sp>
        </mc:Choice>
        <mc:Fallback xmlns="">
          <p:sp>
            <p:nvSpPr>
              <p:cNvPr id="6" name="Rectangle 5"/>
              <p:cNvSpPr>
                <a:spLocks noRot="1" noChangeAspect="1" noMove="1" noResize="1" noEditPoints="1" noAdjustHandles="1" noChangeArrowheads="1" noChangeShapeType="1" noTextEdit="1"/>
              </p:cNvSpPr>
              <p:nvPr/>
            </p:nvSpPr>
            <p:spPr>
              <a:xfrm>
                <a:off x="0" y="1102241"/>
                <a:ext cx="12192000" cy="658642"/>
              </a:xfrm>
              <a:prstGeom prst="rect">
                <a:avLst/>
              </a:prstGeom>
              <a:blipFill rotWithShape="0">
                <a:blip r:embed="rId3"/>
                <a:stretch>
                  <a:fillRect t="-8333"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52551" y="4473394"/>
                <a:ext cx="12086897" cy="1224951"/>
              </a:xfrm>
              <a:prstGeom prst="rect">
                <a:avLst/>
              </a:prstGeom>
            </p:spPr>
            <p:txBody>
              <a:bodyPr wrap="square">
                <a:spAutoFit/>
              </a:bodyPr>
              <a:lstStyle/>
              <a:p>
                <a:pPr marL="629920" marR="0" lvl="0" indent="0" algn="l" defTabSz="914400" rtl="0" eaLnBrk="1" fontAlgn="auto" latinLnBrk="0" hangingPunct="1">
                  <a:lnSpc>
                    <a:spcPct val="115000"/>
                  </a:lnSpc>
                  <a:spcBef>
                    <a:spcPts val="0"/>
                  </a:spcBef>
                  <a:spcAft>
                    <a:spcPts val="80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Dựa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vào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BBT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suy</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ra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hàm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𝑦</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đạt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giá</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trị</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nhỏ</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nhất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khoảng</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4</m:t>
                        </m:r>
                      </m:e>
                    </m:d>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tại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3</m:t>
                    </m:r>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mc:Choice>
        <mc:Fallback xmlns="">
          <p:sp>
            <p:nvSpPr>
              <p:cNvPr id="7" name="Rectangle 6"/>
              <p:cNvSpPr>
                <a:spLocks noRot="1" noChangeAspect="1" noMove="1" noResize="1" noEditPoints="1" noAdjustHandles="1" noChangeArrowheads="1" noChangeShapeType="1" noTextEdit="1"/>
              </p:cNvSpPr>
              <p:nvPr/>
            </p:nvSpPr>
            <p:spPr>
              <a:xfrm>
                <a:off x="52551" y="4473394"/>
                <a:ext cx="12086897" cy="1224951"/>
              </a:xfrm>
              <a:prstGeom prst="rect">
                <a:avLst/>
              </a:prstGeom>
              <a:blipFill rotWithShape="0">
                <a:blip r:embed="rId4"/>
                <a:stretch>
                  <a:fillRect t="-4478" b="-11443"/>
                </a:stretch>
              </a:blipFill>
            </p:spPr>
            <p:txBody>
              <a:bodyPr/>
              <a:lstStyle/>
              <a:p>
                <a:r>
                  <a:rPr lang="en-US">
                    <a:noFill/>
                  </a:rPr>
                  <a:t> </a:t>
                </a:r>
              </a:p>
            </p:txBody>
          </p:sp>
        </mc:Fallback>
      </mc:AlternateContent>
      <p:sp>
        <p:nvSpPr>
          <p:cNvPr id="8" name="Action Button: Back or Previous 7">
            <a:hlinkClick r:id="rId5" action="ppaction://hlinksldjump" highlightClick="1"/>
          </p:cNvPr>
          <p:cNvSpPr/>
          <p:nvPr/>
        </p:nvSpPr>
        <p:spPr>
          <a:xfrm>
            <a:off x="11736593" y="6548718"/>
            <a:ext cx="455407" cy="30928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71509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0" y="169340"/>
                <a:ext cx="11992303" cy="1420838"/>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err="1" smtClean="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3200" b="1" i="0" u="none" strike="noStrike" kern="1200" cap="none" spc="0" normalizeH="0" baseline="0" noProof="0" dirty="0" smtClean="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 3. </a:t>
                </a:r>
                <a:r>
                  <a:rPr kumimoji="0" lang="en-US"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Giá</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trị</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nhỏ</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nhất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hàm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m:rPr>
                        <m:sty m:val="p"/>
                      </m:rPr>
                      <a:rPr kumimoji="0" lang="en-US" sz="32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y</m:t>
                    </m:r>
                    <m:r>
                      <a:rPr kumimoji="0" lang="en-US" sz="32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en-US" sz="32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sin</m:t>
                        </m:r>
                        <m:r>
                          <a:rPr kumimoji="0" lang="en-US" sz="32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e>
                      <m:sup>
                        <m:r>
                          <a:rPr kumimoji="0" lang="en-US" sz="32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up>
                    </m:sSup>
                    <m:r>
                      <m:rPr>
                        <m:sty m:val="p"/>
                      </m:rPr>
                      <a:rPr kumimoji="0" lang="en-US" sz="32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r>
                      <a:rPr kumimoji="0" lang="en-US" sz="32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nor/>
                      </m:rP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m:t>cos</m:t>
                    </m:r>
                    <m:r>
                      <m:rPr>
                        <m:nor/>
                      </m:rP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m:t> </m:t>
                    </m:r>
                    <m:r>
                      <m:rPr>
                        <m:nor/>
                      </m:rP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m:t>2</m:t>
                    </m:r>
                    <m:r>
                      <m:rPr>
                        <m:nor/>
                      </m:rP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m:t>x</m:t>
                    </m:r>
                    <m:r>
                      <m:rPr>
                        <m:nor/>
                      </m:rP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m:t> + </m:t>
                    </m:r>
                    <m:r>
                      <m:rPr>
                        <m:nor/>
                      </m:rP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m:t>sin</m:t>
                    </m:r>
                    <m:r>
                      <m:rPr>
                        <m:nor/>
                      </m:rP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m:t> </m:t>
                    </m:r>
                    <m:r>
                      <m:rPr>
                        <m:nor/>
                      </m:rP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m:t>x</m:t>
                    </m:r>
                    <m:r>
                      <m:rPr>
                        <m:nor/>
                      </m:rP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m:t> + </m:t>
                    </m:r>
                    <m:r>
                      <m:rPr>
                        <m:nor/>
                      </m:rP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m:t>2</m:t>
                    </m:r>
                  </m:oMath>
                </a14:m>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khoảng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𝜋</m:t>
                        </m:r>
                      </m:num>
                      <m:den>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den>
                    </m:f>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f>
                      <m:f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𝜋</m:t>
                        </m:r>
                      </m:num>
                      <m:den>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den>
                    </m:f>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0" y="169340"/>
                <a:ext cx="11992303" cy="1420838"/>
              </a:xfrm>
              <a:prstGeom prst="rect">
                <a:avLst/>
              </a:prstGeom>
              <a:blipFill rotWithShape="0">
                <a:blip r:embed="rId2"/>
                <a:stretch>
                  <a:fillRect l="-1271" t="-6009" b="-51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0" y="1394086"/>
                <a:ext cx="12092150" cy="908197"/>
              </a:xfrm>
              <a:prstGeom prst="rect">
                <a:avLst/>
              </a:prstGeom>
              <a:noFill/>
              <a:ln>
                <a:noFill/>
              </a:ln>
            </p:spPr>
            <p:txBody>
              <a:bodyPr wrap="square">
                <a:spAutoFit/>
              </a:bodyPr>
              <a:lstStyle/>
              <a:p>
                <a:pPr marL="629920" marR="0" lvl="0" indent="0" algn="just" defTabSz="914400" rtl="0" eaLnBrk="1" fontAlgn="auto" latinLnBrk="0" hangingPunct="1">
                  <a:lnSpc>
                    <a:spcPct val="115000"/>
                  </a:lnSpc>
                  <a:spcBef>
                    <a:spcPts val="0"/>
                  </a:spcBef>
                  <a:spcAft>
                    <a:spcPts val="800"/>
                  </a:spcAft>
                  <a:buClrTx/>
                  <a:buSzTx/>
                  <a:buFontTx/>
                  <a:buNone/>
                  <a:tabLst>
                    <a:tab pos="3599815" algn="l"/>
                    <a:tab pos="5039995" algn="l"/>
                  </a:tabLst>
                  <a:defRPr/>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𝟏</m:t>
                    </m:r>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a:ln>
                      <a:noFill/>
                    </a:ln>
                    <a:solidFill>
                      <a:prstClr val="black"/>
                    </a:solidFill>
                    <a:effectLst/>
                    <a:uLnTx/>
                    <a:uFillTx/>
                    <a:latin typeface="Calibri"/>
                    <a:ea typeface="+mn-ea"/>
                    <a:cs typeface="+mn-cs"/>
                  </a:rPr>
                  <a:t>B.  </a:t>
                </a:r>
                <a14:m>
                  <m:oMath xmlns:m="http://schemas.openxmlformats.org/officeDocument/2006/math">
                    <m:f>
                      <m:fPr>
                        <m:ctrlP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𝟐𝟑</m:t>
                        </m:r>
                      </m:num>
                      <m:den>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𝟐𝟕</m:t>
                        </m:r>
                      </m:den>
                    </m:f>
                  </m:oMath>
                </a14:m>
                <a:r>
                  <a:rPr kumimoji="0" lang="en-US" sz="3200" b="1" i="0" u="none" strike="noStrike" kern="1200" cap="none" spc="0" normalizeH="0" baseline="0" noProof="0" dirty="0">
                    <a:ln>
                      <a:noFill/>
                    </a:ln>
                    <a:solidFill>
                      <a:prstClr val="black"/>
                    </a:solidFill>
                    <a:effectLst/>
                    <a:uLnTx/>
                    <a:uFillTx/>
                    <a:latin typeface="Calibri"/>
                    <a:ea typeface="+mn-ea"/>
                    <a:cs typeface="+mn-cs"/>
                  </a:rPr>
                  <a:t> .	</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𝟏</m:t>
                        </m:r>
                      </m:num>
                      <m:den>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𝟐𝟕</m:t>
                        </m:r>
                      </m:den>
                    </m:f>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𝟓</m:t>
                    </m:r>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mc:Choice>
        <mc:Fallback xmlns="">
          <p:sp>
            <p:nvSpPr>
              <p:cNvPr id="5" name="Rectangle 4"/>
              <p:cNvSpPr>
                <a:spLocks noRot="1" noChangeAspect="1" noMove="1" noResize="1" noEditPoints="1" noAdjustHandles="1" noChangeArrowheads="1" noChangeShapeType="1" noTextEdit="1"/>
              </p:cNvSpPr>
              <p:nvPr/>
            </p:nvSpPr>
            <p:spPr>
              <a:xfrm>
                <a:off x="0" y="1394086"/>
                <a:ext cx="12092150" cy="908197"/>
              </a:xfrm>
              <a:prstGeom prst="rect">
                <a:avLst/>
              </a:prstGeom>
              <a:blipFill rotWithShape="0">
                <a:blip r:embed="rId3"/>
                <a:stretch>
                  <a:fillRect b="-10738"/>
                </a:stretch>
              </a:blipFill>
              <a:ln>
                <a:noFill/>
              </a:ln>
            </p:spPr>
            <p:txBody>
              <a:bodyPr/>
              <a:lstStyle/>
              <a:p>
                <a:r>
                  <a:rPr lang="en-US">
                    <a:noFill/>
                  </a:rPr>
                  <a:t> </a:t>
                </a:r>
              </a:p>
            </p:txBody>
          </p:sp>
        </mc:Fallback>
      </mc:AlternateContent>
      <p:sp>
        <p:nvSpPr>
          <p:cNvPr id="2" name="Rectangle 1"/>
          <p:cNvSpPr/>
          <p:nvPr/>
        </p:nvSpPr>
        <p:spPr>
          <a:xfrm>
            <a:off x="0" y="2505288"/>
            <a:ext cx="2136482" cy="583750"/>
          </a:xfrm>
          <a:prstGeom prst="rect">
            <a:avLst/>
          </a:prstGeom>
        </p:spPr>
        <p:txBody>
          <a:bodyPr wrap="none">
            <a:spAutoFit/>
          </a:bodyPr>
          <a:lstStyle/>
          <a:p>
            <a:pPr marL="612140" lvl="0" algn="ctr">
              <a:lnSpc>
                <a:spcPct val="107000"/>
              </a:lnSpc>
              <a:spcAft>
                <a:spcPts val="800"/>
              </a:spcAft>
              <a:defRPr/>
            </a:pPr>
            <a:r>
              <a:rPr lang="en-US" sz="3200" b="1">
                <a:solidFill>
                  <a:srgbClr val="FF0000"/>
                </a:solidFill>
                <a:highlight>
                  <a:srgbClr val="00FF00"/>
                </a:highlight>
                <a:latin typeface="Times New Roman" panose="02020603050405020304" pitchFamily="18" charset="0"/>
                <a:ea typeface="Calibri" panose="020F0502020204030204" pitchFamily="34" charset="0"/>
                <a:cs typeface="Times New Roman" panose="02020603050405020304" pitchFamily="18" charset="0"/>
              </a:rPr>
              <a:t>Chọn B</a:t>
            </a:r>
            <a:endPar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47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rcRect l="19434" t="7886" r="18867" b="30359"/>
          <a:stretch>
            <a:fillRect/>
          </a:stretch>
        </p:blipFill>
        <p:spPr bwMode="auto">
          <a:xfrm>
            <a:off x="1683458" y="3465178"/>
            <a:ext cx="4863991" cy="2020679"/>
          </a:xfrm>
          <a:prstGeom prst="rect">
            <a:avLst/>
          </a:prstGeom>
          <a:noFill/>
          <a:ln>
            <a:noFill/>
          </a:ln>
        </p:spPr>
      </p:pic>
      <p:sp>
        <p:nvSpPr>
          <p:cNvPr id="5" name="Rectangle 4"/>
          <p:cNvSpPr/>
          <p:nvPr/>
        </p:nvSpPr>
        <p:spPr>
          <a:xfrm>
            <a:off x="1135118" y="109634"/>
            <a:ext cx="6579476" cy="619272"/>
          </a:xfrm>
          <a:prstGeom prst="rect">
            <a:avLst/>
          </a:prstGeom>
        </p:spPr>
        <p:txBody>
          <a:bodyPr wrap="square">
            <a:spAutoFit/>
          </a:bodyPr>
          <a:lstStyle/>
          <a:p>
            <a:pPr marL="61214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Lời</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giải</a:t>
            </a:r>
            <a:r>
              <a:rPr kumimoji="0" lang="en-US" sz="3200" b="1" i="0" u="none" strike="noStrike" kern="1200" cap="none" spc="0" normalizeH="0" baseline="0" noProof="0" dirty="0" smtClean="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smtClean="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p:cNvSpPr/>
              <p:nvPr/>
            </p:nvSpPr>
            <p:spPr>
              <a:xfrm>
                <a:off x="-641131" y="582696"/>
                <a:ext cx="12833131" cy="619272"/>
              </a:xfrm>
              <a:prstGeom prst="rect">
                <a:avLst/>
              </a:prstGeom>
            </p:spPr>
            <p:txBody>
              <a:bodyPr wrap="square">
                <a:spAutoFit/>
              </a:bodyPr>
              <a:lstStyle/>
              <a:p>
                <a:pPr marL="612140" marR="0" lvl="0" indent="0" algn="l" defTabSz="914400" rtl="0" eaLnBrk="1" fontAlgn="auto" latinLnBrk="0" hangingPunct="1">
                  <a:lnSpc>
                    <a:spcPct val="107000"/>
                  </a:lnSpc>
                  <a:spcBef>
                    <a:spcPts val="0"/>
                  </a:spcBef>
                  <a:spcAft>
                    <a:spcPts val="800"/>
                  </a:spcAft>
                  <a:buClrTx/>
                  <a:buSzTx/>
                  <a:buFontTx/>
                  <a:buNone/>
                  <a:tabLst>
                    <a:tab pos="2751455" algn="l"/>
                  </a:tabLst>
                  <a:defRPr/>
                </a:pP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Ta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y</a:t>
                </a:r>
                <a14:m>
                  <m:oMath xmlns:m="http://schemas.openxmlformats.org/officeDocument/2006/math">
                    <m:r>
                      <a:rPr kumimoji="0" lang="en-US" sz="3200" b="0" i="0"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𝑠𝑖𝑛</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3</m:t>
                        </m:r>
                      </m:sup>
                    </m:s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𝑐𝑜𝑠</m:t>
                    </m:r>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unc>
                      <m:funcPr>
                        <m:ctrlP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kumimoji="0" lang="en-US" sz="3200" b="0" i="0"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sin</m:t>
                        </m:r>
                      </m:fName>
                      <m:e>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e>
                    </m:func>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𝑠𝑖𝑛</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3</m:t>
                        </m:r>
                      </m:sup>
                    </m:s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𝑠𝑖𝑛</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sup>
                    </m:s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unc>
                      <m:func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kumimoji="0" lang="en-US" sz="32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sin</m:t>
                        </m:r>
                      </m:fName>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func>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oMath>
                </a14:m>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641131" y="582696"/>
                <a:ext cx="12833131" cy="619272"/>
              </a:xfrm>
              <a:prstGeom prst="rect">
                <a:avLst/>
              </a:prstGeom>
              <a:blipFill rotWithShape="0">
                <a:blip r:embed="rId3"/>
                <a:stretch>
                  <a:fillRect t="-13861" b="-257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641131" y="981602"/>
                <a:ext cx="12286593" cy="2890022"/>
              </a:xfrm>
              <a:prstGeom prst="rect">
                <a:avLst/>
              </a:prstGeom>
            </p:spPr>
            <p:txBody>
              <a:bodyPr wrap="square">
                <a:spAutoFit/>
              </a:bodyPr>
              <a:lstStyle/>
              <a:p>
                <a:pPr marL="612140" marR="0" lvl="0" indent="0" algn="l" defTabSz="914400" rtl="0" eaLnBrk="1" fontAlgn="auto" latinLnBrk="0" hangingPunct="1">
                  <a:lnSpc>
                    <a:spcPct val="107000"/>
                  </a:lnSpc>
                  <a:spcBef>
                    <a:spcPts val="0"/>
                  </a:spcBef>
                  <a:spcAft>
                    <a:spcPts val="800"/>
                  </a:spcAft>
                  <a:buClrTx/>
                  <a:buSzTx/>
                  <a:buFontTx/>
                  <a:buNone/>
                  <a:tabLst>
                    <a:tab pos="2751455" algn="l"/>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𝑡</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unc>
                      <m:func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kumimoji="0" lang="en-US" sz="32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sin</m:t>
                        </m:r>
                      </m:fName>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func>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𝜋</m:t>
                        </m:r>
                      </m:num>
                      <m:den>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den>
                    </m:f>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𝜋</m:t>
                        </m:r>
                      </m:num>
                      <m:den>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den>
                    </m:f>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𝑡</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oMath>
                </a14:m>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612140" marR="0" lvl="0" indent="0" algn="l" defTabSz="914400" rtl="0" eaLnBrk="1" fontAlgn="auto" latinLnBrk="0" hangingPunct="1">
                  <a:lnSpc>
                    <a:spcPct val="107000"/>
                  </a:lnSpc>
                  <a:spcBef>
                    <a:spcPts val="0"/>
                  </a:spcBef>
                  <a:spcAft>
                    <a:spcPts val="80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Hàm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đã</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trở</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thành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𝑡</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up>
                    </m:s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𝑡</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𝑡</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marL="612140" marR="0" lvl="0" indent="0" algn="l" defTabSz="914400" rtl="0" eaLnBrk="1" fontAlgn="auto" latinLnBrk="0" hangingPunct="1">
                  <a:lnSpc>
                    <a:spcPct val="107000"/>
                  </a:lnSpc>
                  <a:spcBef>
                    <a:spcPts val="0"/>
                  </a:spcBef>
                  <a:spcAft>
                    <a:spcPts val="8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Ta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up>
                    </m:s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𝑡</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𝑡</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up>
                    </m:s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0</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mPr>
                          <m:m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𝑡</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e>
                          </m:mr>
                          <m:m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𝑡</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num>
                                <m:den>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den>
                              </m:f>
                            </m:e>
                          </m:mr>
                        </m:m>
                      </m:e>
                    </m:d>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 </a:t>
                </a:r>
              </a:p>
            </p:txBody>
          </p:sp>
        </mc:Choice>
        <mc:Fallback xmlns="">
          <p:sp>
            <p:nvSpPr>
              <p:cNvPr id="7" name="Rectangle 6"/>
              <p:cNvSpPr>
                <a:spLocks noRot="1" noChangeAspect="1" noMove="1" noResize="1" noEditPoints="1" noAdjustHandles="1" noChangeArrowheads="1" noChangeShapeType="1" noTextEdit="1"/>
              </p:cNvSpPr>
              <p:nvPr/>
            </p:nvSpPr>
            <p:spPr>
              <a:xfrm>
                <a:off x="-641131" y="981602"/>
                <a:ext cx="12286593" cy="2890022"/>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32418" y="5400947"/>
                <a:ext cx="11469165" cy="1467774"/>
              </a:xfrm>
              <a:prstGeom prst="rect">
                <a:avLst/>
              </a:prstGeom>
            </p:spPr>
            <p:txBody>
              <a:bodyPr wrap="none">
                <a:spAutoFit/>
              </a:bodyPr>
              <a:lstStyle/>
              <a:p>
                <a:pPr marL="612140" marR="0" lvl="0" indent="0" algn="l" defTabSz="914400" rtl="0" eaLnBrk="1" fontAlgn="auto" latinLnBrk="0" hangingPunct="1">
                  <a:lnSpc>
                    <a:spcPct val="107000"/>
                  </a:lnSpc>
                  <a:spcBef>
                    <a:spcPts val="0"/>
                  </a:spcBef>
                  <a:spcAft>
                    <a:spcPts val="80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Dựa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vào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biến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thiên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ta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thấy</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hàm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đạt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giá</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trị</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nhỏ</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nhất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612140" marR="0" lvl="0" indent="0" algn="l" defTabSz="914400" rtl="0" eaLnBrk="1" fontAlgn="auto" latinLnBrk="0" hangingPunct="1">
                  <a:lnSpc>
                    <a:spcPct val="107000"/>
                  </a:lnSpc>
                  <a:spcBef>
                    <a:spcPts val="0"/>
                  </a:spcBef>
                  <a:spcAft>
                    <a:spcPts val="800"/>
                  </a:spcAft>
                  <a:buClrTx/>
                  <a:buSzTx/>
                  <a:buFontTx/>
                  <a:buNone/>
                  <a:tabLst/>
                  <a:defRPr/>
                </a:pPr>
                <a:r>
                  <a:rPr kumimoji="0" lang="en-US"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khoảng</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23</m:t>
                        </m:r>
                      </m:num>
                      <m:den>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27</m:t>
                        </m:r>
                      </m:den>
                    </m:f>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p:txBody>
          </p:sp>
        </mc:Choice>
        <mc:Fallback xmlns="">
          <p:sp>
            <p:nvSpPr>
              <p:cNvPr id="8" name="Rectangle 7"/>
              <p:cNvSpPr>
                <a:spLocks noRot="1" noChangeAspect="1" noMove="1" noResize="1" noEditPoints="1" noAdjustHandles="1" noChangeArrowheads="1" noChangeShapeType="1" noTextEdit="1"/>
              </p:cNvSpPr>
              <p:nvPr/>
            </p:nvSpPr>
            <p:spPr>
              <a:xfrm>
                <a:off x="-232418" y="5400947"/>
                <a:ext cx="11469165" cy="1467774"/>
              </a:xfrm>
              <a:prstGeom prst="rect">
                <a:avLst/>
              </a:prstGeom>
              <a:blipFill rotWithShape="0">
                <a:blip r:embed="rId5"/>
                <a:stretch>
                  <a:fillRect t="-5809" b="-4979"/>
                </a:stretch>
              </a:blipFill>
            </p:spPr>
            <p:txBody>
              <a:bodyPr/>
              <a:lstStyle/>
              <a:p>
                <a:r>
                  <a:rPr lang="en-US">
                    <a:noFill/>
                  </a:rPr>
                  <a:t> </a:t>
                </a:r>
              </a:p>
            </p:txBody>
          </p:sp>
        </mc:Fallback>
      </mc:AlternateContent>
      <p:sp>
        <p:nvSpPr>
          <p:cNvPr id="9" name="Action Button: Back or Previous 8">
            <a:hlinkClick r:id="rId6" action="ppaction://hlinksldjump" highlightClick="1"/>
          </p:cNvPr>
          <p:cNvSpPr/>
          <p:nvPr/>
        </p:nvSpPr>
        <p:spPr>
          <a:xfrm>
            <a:off x="11736593" y="6548718"/>
            <a:ext cx="455407" cy="30928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99602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115614" y="118989"/>
                <a:ext cx="12076386" cy="732701"/>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1000"/>
                  </a:spcAft>
                  <a:buClr>
                    <a:srgbClr val="0000FF"/>
                  </a:buClr>
                  <a:buSzTx/>
                  <a:buFontTx/>
                  <a:buNone/>
                  <a:tabLst>
                    <a:tab pos="629920" algn="l"/>
                  </a:tabLst>
                  <a:defRPr/>
                </a:pPr>
                <a:r>
                  <a:rPr kumimoji="0" lang="fr-FR" sz="3200" b="1" i="0" u="none" strike="noStrike" kern="1200" cap="none" spc="0" normalizeH="0" baseline="0" noProof="0" dirty="0" err="1" smtClean="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fr-FR" sz="3200" b="1" i="0" u="none" strike="noStrike" kern="1200" cap="none" spc="0" normalizeH="0" baseline="0" noProof="0" dirty="0" smtClean="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 4. </a:t>
                </a:r>
                <a:r>
                  <a:rPr kumimoji="0" lang="fr-FR"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Tìm</a:t>
                </a:r>
                <a:r>
                  <a:rPr kumimoji="0" lang="fr-FR"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giá</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trị</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lớn</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nhất</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hàm</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fr-FR"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d>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radPr>
                      <m:deg/>
                      <m:e>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p>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e>
                    </m:rad>
                  </m:oMath>
                </a14:m>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15614" y="118989"/>
                <a:ext cx="12076386" cy="732701"/>
              </a:xfrm>
              <a:prstGeom prst="rect">
                <a:avLst/>
              </a:prstGeom>
              <a:blipFill rotWithShape="0">
                <a:blip r:embed="rId2"/>
                <a:stretch>
                  <a:fillRect l="-1312" b="-1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22068" y="788477"/>
                <a:ext cx="12118428" cy="663515"/>
              </a:xfrm>
              <a:prstGeom prst="rect">
                <a:avLst/>
              </a:prstGeom>
            </p:spPr>
            <p:txBody>
              <a:bodyPr wrap="square">
                <a:spAutoFit/>
              </a:bodyPr>
              <a:lstStyle/>
              <a:p>
                <a:pPr marL="629920" marR="0" lvl="0" indent="0" algn="just" defTabSz="914400" rtl="0" eaLnBrk="1" fontAlgn="auto" latinLnBrk="0" hangingPunct="1">
                  <a:lnSpc>
                    <a:spcPct val="115000"/>
                  </a:lnSpc>
                  <a:spcBef>
                    <a:spcPts val="0"/>
                  </a:spcBef>
                  <a:spcAft>
                    <a:spcPts val="0"/>
                  </a:spcAft>
                  <a:buClrTx/>
                  <a:buSzTx/>
                  <a:buFontTx/>
                  <a:buNone/>
                  <a:tabLst>
                    <a:tab pos="3599815" algn="l"/>
                    <a:tab pos="5039995" algn="l"/>
                  </a:tabLst>
                  <a:defRPr/>
                </a:pPr>
                <a:r>
                  <a:rPr kumimoji="0" lang="fr-FR"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r>
                      <a:rPr kumimoji="0" lang="fr-FR"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𝟐</m:t>
                    </m:r>
                    <m:rad>
                      <m:radPr>
                        <m:degHide m:val="on"/>
                        <m:ctrlP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radPr>
                      <m:deg/>
                      <m:e>
                        <m:r>
                          <a:rPr kumimoji="0" lang="fr-FR"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𝟐</m:t>
                        </m:r>
                      </m:e>
                    </m:rad>
                    <m:r>
                      <a:rPr kumimoji="0" lang="fr-FR"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oMath>
                </a14:m>
                <a:r>
                  <a:rPr kumimoji="0" lang="fr-FR"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B</a:t>
                </a:r>
                <a:r>
                  <a:rPr kumimoji="0" lang="fr-FR"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fr-FR"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𝟒</m:t>
                    </m:r>
                    <m:r>
                      <a:rPr kumimoji="0" lang="fr-FR"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oMath>
                </a14:m>
                <a:r>
                  <a:rPr kumimoji="0" lang="fr-FR"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C</a:t>
                </a:r>
                <a:r>
                  <a:rPr kumimoji="0" lang="fr-FR"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fr-FR"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𝟒</m:t>
                    </m:r>
                  </m:oMath>
                </a14:m>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3200" b="1" i="0" u="none" strike="noStrike" kern="1200" cap="none" spc="0" normalizeH="0" baseline="0" noProof="0" dirty="0">
                    <a:ln>
                      <a:noFill/>
                    </a:ln>
                    <a:solidFill>
                      <a:prstClr val="black"/>
                    </a:solidFill>
                    <a:effectLst/>
                    <a:uLnTx/>
                    <a:uFillTx/>
                    <a:latin typeface="Calibri"/>
                    <a:ea typeface="+mn-ea"/>
                    <a:cs typeface="+mn-cs"/>
                  </a:rPr>
                  <a:t>D. </a:t>
                </a:r>
                <a14:m>
                  <m:oMath xmlns:m="http://schemas.openxmlformats.org/officeDocument/2006/math">
                    <m:r>
                      <a:rPr kumimoji="0" lang="fr-FR" sz="3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rad>
                      <m:radPr>
                        <m:degHide m:val="on"/>
                        <m:ctrlP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radPr>
                      <m:deg/>
                      <m:e>
                        <m:r>
                          <a:rPr kumimoji="0" lang="fr-FR" sz="3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e>
                    </m:rad>
                    <m:r>
                      <a:rPr kumimoji="0" lang="fr-FR" sz="3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oMath>
                </a14:m>
                <a:endParaRPr kumimoji="0" lang="en-US" sz="3200" b="1"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5" name="Rectangle 4"/>
              <p:cNvSpPr>
                <a:spLocks noRot="1" noChangeAspect="1" noMove="1" noResize="1" noEditPoints="1" noAdjustHandles="1" noChangeArrowheads="1" noChangeShapeType="1" noTextEdit="1"/>
              </p:cNvSpPr>
              <p:nvPr/>
            </p:nvSpPr>
            <p:spPr>
              <a:xfrm>
                <a:off x="-222068" y="788477"/>
                <a:ext cx="12118428" cy="663515"/>
              </a:xfrm>
              <a:prstGeom prst="rect">
                <a:avLst/>
              </a:prstGeom>
              <a:blipFill rotWithShape="0">
                <a:blip r:embed="rId3"/>
                <a:stretch>
                  <a:fillRect t="-1835" b="-302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94288" y="2162057"/>
                <a:ext cx="11897711" cy="1518814"/>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tab pos="629920" algn="l"/>
                  </a:tabLst>
                  <a:defRPr/>
                </a:pPr>
                <a:r>
                  <a:rPr kumimoji="0" lang="fr-FR"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Hàm</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d>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radPr>
                      <m:deg/>
                      <m:e>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p>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e>
                    </m:rad>
                  </m:oMath>
                </a14:m>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tập</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xác</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định</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𝐷</m:t>
                    </m:r>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e>
                    </m:d>
                  </m:oMath>
                </a14:m>
                <a:endPar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tab pos="629920" algn="l"/>
                  </a:tabLst>
                  <a:defRPr/>
                </a:pPr>
                <a:r>
                  <a:rPr kumimoji="0" lang="fr-FR"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Ta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e>
                      <m:sup>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up>
                    </m:sSup>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d>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num>
                      <m:den>
                        <m:rad>
                          <m:radPr>
                            <m:degHide m:val="on"/>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radPr>
                          <m:deg/>
                          <m:e>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p>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e>
                        </m:rad>
                      </m:den>
                    </m:f>
                  </m:oMath>
                </a14:m>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khi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đó</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94288" y="2162057"/>
                <a:ext cx="11897711" cy="1518814"/>
              </a:xfrm>
              <a:prstGeom prst="rect">
                <a:avLst/>
              </a:prstGeom>
              <a:blipFill rotWithShape="0">
                <a:blip r:embed="rId4"/>
                <a:stretch>
                  <a:fillRect l="-1281" t="-2008" b="-32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99393" y="3291989"/>
                <a:ext cx="12917214" cy="3229282"/>
              </a:xfrm>
              <a:prstGeom prst="rect">
                <a:avLst/>
              </a:prstGeom>
            </p:spPr>
            <p:txBody>
              <a:bodyPr wrap="square">
                <a:spAutoFit/>
              </a:bodyPr>
              <a:lstStyle/>
              <a:p>
                <a:pPr marL="629920" marR="0" lvl="0" indent="0" algn="l" defTabSz="914400" rtl="0" eaLnBrk="1" fontAlgn="auto" latinLnBrk="0" hangingPunct="1">
                  <a:lnSpc>
                    <a:spcPct val="115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e>
                        <m:sup>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up>
                      </m:sSup>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d>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0</m:t>
                      </m:r>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radPr>
                        <m:deg/>
                        <m:e>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p>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e>
                      </m:rad>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mPr>
                            <m:mr>
                              <m:e>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0</m:t>
                                </m:r>
                              </m:e>
                            </m:mr>
                            <m:mr>
                              <m:e>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radPr>
                                  <m:deg/>
                                  <m:e>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e>
                                </m:rad>
                              </m:e>
                            </m:mr>
                          </m:m>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radPr>
                            <m:deg/>
                            <m:e>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e>
                          </m:rad>
                        </m:e>
                      </m:d>
                    </m:oMath>
                  </m:oMathPara>
                </a14:m>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629920" marR="0" lvl="0" indent="0" algn="l" defTabSz="914400" rtl="0" eaLnBrk="1" fontAlgn="auto" latinLnBrk="0" hangingPunct="1">
                  <a:lnSpc>
                    <a:spcPct val="115000"/>
                  </a:lnSpc>
                  <a:spcBef>
                    <a:spcPts val="0"/>
                  </a:spcBef>
                  <a:spcAft>
                    <a:spcPts val="0"/>
                  </a:spcAft>
                  <a:buClrTx/>
                  <a:buSzTx/>
                  <a:buFontTx/>
                  <a:buNone/>
                  <a:tabLst/>
                  <a:defRPr/>
                </a:pP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629920" marR="0" lvl="0" indent="0" algn="l" defTabSz="914400" rtl="0" eaLnBrk="1" fontAlgn="auto" latinLnBrk="0" hangingPunct="1">
                  <a:lnSpc>
                    <a:spcPct val="115000"/>
                  </a:lnSpc>
                  <a:spcBef>
                    <a:spcPts val="0"/>
                  </a:spcBef>
                  <a:spcAft>
                    <a:spcPts val="0"/>
                  </a:spcAft>
                  <a:buClrTx/>
                  <a:buSzTx/>
                  <a:buFontTx/>
                  <a:buNone/>
                  <a:tabLst/>
                  <a:defRPr/>
                </a:pP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Từ</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đó</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e>
                    </m:d>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radPr>
                          <m:deg/>
                          <m:e>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e>
                        </m:rad>
                      </m:e>
                    </m:d>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radPr>
                      <m:deg/>
                      <m:e>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e>
                    </m:rad>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e>
                    </m:d>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oMath>
                </a14:m>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629920" marR="0" lvl="0" indent="0" algn="l" defTabSz="914400" rtl="0" eaLnBrk="1" fontAlgn="auto" latinLnBrk="0" hangingPunct="1">
                  <a:lnSpc>
                    <a:spcPct val="115000"/>
                  </a:lnSpc>
                  <a:spcBef>
                    <a:spcPts val="0"/>
                  </a:spcBef>
                  <a:spcAft>
                    <a:spcPts val="0"/>
                  </a:spcAft>
                  <a:buClrTx/>
                  <a:buSzTx/>
                  <a:buFontTx/>
                  <a:buNone/>
                  <a:tabLst/>
                  <a:defRPr/>
                </a:pP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Kết</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luận</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được</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giá</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trị</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lớn</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nhất</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hàm</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d>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radPr>
                      <m:deg/>
                      <m:e>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p>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e>
                    </m:rad>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là </a:t>
                </a:r>
                <a14:m>
                  <m:oMath xmlns:m="http://schemas.openxmlformats.org/officeDocument/2006/math">
                    <m:r>
                      <a:rPr kumimoji="0" lang="fr-FR" sz="3200" b="1" i="1" u="none" strike="noStrike" kern="1200" cap="none" spc="0" normalizeH="0" baseline="0" noProof="0">
                        <a:ln>
                          <a:noFill/>
                        </a:ln>
                        <a:solidFill>
                          <a:srgbClr val="0000FF"/>
                        </a:solidFill>
                        <a:effectLst/>
                        <a:uLnTx/>
                        <a:uFillTx/>
                        <a:latin typeface="Cambria Math" panose="02040503050406030204" pitchFamily="18" charset="0"/>
                        <a:ea typeface="Calibri" panose="020F0502020204030204" pitchFamily="34" charset="0"/>
                        <a:cs typeface="Times New Roman" panose="02020603050405020304" pitchFamily="18" charset="0"/>
                      </a:rPr>
                      <m:t>𝟐</m:t>
                    </m:r>
                    <m:rad>
                      <m:radPr>
                        <m:degHide m:val="on"/>
                        <m:ctrlPr>
                          <a:rPr kumimoji="0" lang="en-US" sz="3200" b="1" i="1" u="none" strike="noStrike" kern="1200" cap="none" spc="0" normalizeH="0" baseline="0" noProof="0">
                            <a:ln>
                              <a:noFill/>
                            </a:ln>
                            <a:solidFill>
                              <a:srgbClr val="0000FF"/>
                            </a:solidFill>
                            <a:effectLst/>
                            <a:uLnTx/>
                            <a:uFillTx/>
                            <a:latin typeface="Cambria Math" panose="02040503050406030204" pitchFamily="18" charset="0"/>
                            <a:ea typeface="Calibri" panose="020F0502020204030204" pitchFamily="34" charset="0"/>
                            <a:cs typeface="Times New Roman" panose="02020603050405020304" pitchFamily="18" charset="0"/>
                          </a:rPr>
                        </m:ctrlPr>
                      </m:radPr>
                      <m:deg/>
                      <m:e>
                        <m:r>
                          <a:rPr kumimoji="0" lang="fr-FR" sz="3200" b="1" i="1" u="none" strike="noStrike" kern="1200" cap="none" spc="0" normalizeH="0" baseline="0" noProof="0">
                            <a:ln>
                              <a:noFill/>
                            </a:ln>
                            <a:solidFill>
                              <a:srgbClr val="0000FF"/>
                            </a:solidFill>
                            <a:effectLst/>
                            <a:uLnTx/>
                            <a:uFillTx/>
                            <a:latin typeface="Cambria Math" panose="02040503050406030204" pitchFamily="18" charset="0"/>
                            <a:ea typeface="Calibri" panose="020F0502020204030204" pitchFamily="34" charset="0"/>
                            <a:cs typeface="Times New Roman" panose="02020603050405020304" pitchFamily="18" charset="0"/>
                          </a:rPr>
                          <m:t>𝟐</m:t>
                        </m:r>
                      </m:e>
                    </m:rad>
                    <m:r>
                      <a:rPr kumimoji="0" lang="fr-FR" sz="3200" b="1" i="1" u="none" strike="noStrike" kern="1200" cap="none" spc="0" normalizeH="0" baseline="0" noProof="0">
                        <a:ln>
                          <a:noFill/>
                        </a:ln>
                        <a:solidFill>
                          <a:srgbClr val="0000FF"/>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oMath>
                </a14:m>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399393" y="3291989"/>
                <a:ext cx="12917214" cy="3229282"/>
              </a:xfrm>
              <a:prstGeom prst="rect">
                <a:avLst/>
              </a:prstGeom>
              <a:blipFill rotWithShape="0">
                <a:blip r:embed="rId5"/>
                <a:stretch>
                  <a:fillRect b="-3208"/>
                </a:stretch>
              </a:blipFill>
            </p:spPr>
            <p:txBody>
              <a:bodyPr/>
              <a:lstStyle/>
              <a:p>
                <a:r>
                  <a:rPr lang="en-US">
                    <a:noFill/>
                  </a:rPr>
                  <a:t> </a:t>
                </a:r>
              </a:p>
            </p:txBody>
          </p:sp>
        </mc:Fallback>
      </mc:AlternateContent>
      <p:sp>
        <p:nvSpPr>
          <p:cNvPr id="2" name="Rectangle 1"/>
          <p:cNvSpPr/>
          <p:nvPr/>
        </p:nvSpPr>
        <p:spPr>
          <a:xfrm>
            <a:off x="-31534" y="1526538"/>
            <a:ext cx="2176878" cy="613245"/>
          </a:xfrm>
          <a:prstGeom prst="rect">
            <a:avLst/>
          </a:prstGeom>
        </p:spPr>
        <p:txBody>
          <a:bodyPr wrap="none">
            <a:spAutoFit/>
          </a:bodyPr>
          <a:lstStyle/>
          <a:p>
            <a:pPr marL="629920" lvl="0" algn="just">
              <a:lnSpc>
                <a:spcPct val="115000"/>
              </a:lnSpc>
              <a:tabLst>
                <a:tab pos="3599815" algn="l"/>
                <a:tab pos="5039995" algn="l"/>
              </a:tabLst>
              <a:defRPr/>
            </a:pPr>
            <a:r>
              <a:rPr lang="fr-FR" sz="3200" b="1">
                <a:solidFill>
                  <a:srgbClr val="FF0000"/>
                </a:solidFill>
                <a:highlight>
                  <a:srgbClr val="00FF00"/>
                </a:highlight>
                <a:latin typeface="Times New Roman" panose="02020603050405020304" pitchFamily="18" charset="0"/>
                <a:ea typeface="Calibri" panose="020F0502020204030204" pitchFamily="34" charset="0"/>
                <a:cs typeface="Times New Roman" panose="02020603050405020304" pitchFamily="18" charset="0"/>
              </a:rPr>
              <a:t>Chọn D</a:t>
            </a:r>
            <a:endPar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5411307" y="1576129"/>
            <a:ext cx="2313134" cy="658642"/>
          </a:xfrm>
          <a:prstGeom prst="rect">
            <a:avLst/>
          </a:prstGeom>
        </p:spPr>
        <p:txBody>
          <a:bodyPr wrap="none">
            <a:spAutoFit/>
          </a:bodyPr>
          <a:lstStyle/>
          <a:p>
            <a:pPr marL="629920" lvl="0" algn="just">
              <a:lnSpc>
                <a:spcPct val="115000"/>
              </a:lnSpc>
              <a:tabLst>
                <a:tab pos="3599815" algn="l"/>
                <a:tab pos="5039995" algn="l"/>
              </a:tabLst>
              <a:defRPr/>
            </a:pPr>
            <a:r>
              <a:rPr lang="en-US" sz="3200" b="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Lời</a:t>
            </a:r>
            <a:r>
              <a:rPr lang="en-US" sz="32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a:solidFill>
                  <a:srgbClr val="0000FF"/>
                </a:solidFill>
                <a:latin typeface="Times New Roman" panose="02020603050405020304" pitchFamily="18" charset="0"/>
                <a:ea typeface="Calibri" panose="020F0502020204030204" pitchFamily="34" charset="0"/>
                <a:cs typeface="Times New Roman" panose="02020603050405020304" pitchFamily="18" charset="0"/>
              </a:rPr>
              <a:t>giải:</a:t>
            </a:r>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Action Button: Back or Previous 8">
            <a:hlinkClick r:id="rId6" action="ppaction://hlinksldjump" highlightClick="1"/>
          </p:cNvPr>
          <p:cNvSpPr/>
          <p:nvPr/>
        </p:nvSpPr>
        <p:spPr>
          <a:xfrm>
            <a:off x="11736593" y="6548718"/>
            <a:ext cx="455407" cy="30928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81035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1000"/>
                                        <p:tgtEl>
                                          <p:spTgt spid="8">
                                            <p:txEl>
                                              <p:pRg st="0" end="0"/>
                                            </p:txEl>
                                          </p:spTgt>
                                        </p:tgtEl>
                                      </p:cBhvr>
                                    </p:animEffect>
                                    <p:anim calcmode="lin" valueType="num">
                                      <p:cBhvr>
                                        <p:cTn id="2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animEffect transition="in" filter="fade">
                                      <p:cBhvr>
                                        <p:cTn id="29" dur="1000"/>
                                        <p:tgtEl>
                                          <p:spTgt spid="8">
                                            <p:txEl>
                                              <p:pRg st="2" end="2"/>
                                            </p:txEl>
                                          </p:spTgt>
                                        </p:tgtEl>
                                      </p:cBhvr>
                                    </p:animEffect>
                                    <p:anim calcmode="lin" valueType="num">
                                      <p:cBhvr>
                                        <p:cTn id="30"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8">
                                            <p:txEl>
                                              <p:pRg st="3" end="3"/>
                                            </p:txEl>
                                          </p:spTgt>
                                        </p:tgtEl>
                                        <p:attrNameLst>
                                          <p:attrName>style.visibility</p:attrName>
                                        </p:attrNameLst>
                                      </p:cBhvr>
                                      <p:to>
                                        <p:strVal val="visible"/>
                                      </p:to>
                                    </p:set>
                                    <p:animEffect transition="in" filter="fade">
                                      <p:cBhvr>
                                        <p:cTn id="36" dur="1000"/>
                                        <p:tgtEl>
                                          <p:spTgt spid="8">
                                            <p:txEl>
                                              <p:pRg st="3" end="3"/>
                                            </p:txEl>
                                          </p:spTgt>
                                        </p:tgtEl>
                                      </p:cBhvr>
                                    </p:animEffect>
                                    <p:anim calcmode="lin" valueType="num">
                                      <p:cBhvr>
                                        <p:cTn id="3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7057" y="315087"/>
            <a:ext cx="3278783" cy="658642"/>
          </a:xfrm>
          <a:prstGeom prst="rect">
            <a:avLst/>
          </a:prstGeom>
        </p:spPr>
        <p:txBody>
          <a:bodyPr wrap="none">
            <a:spAutoFit/>
          </a:bodyPr>
          <a:lstStyle/>
          <a:p>
            <a:pPr marL="630555">
              <a:lnSpc>
                <a:spcPct val="115000"/>
              </a:lnSpc>
              <a:spcAft>
                <a:spcPts val="0"/>
              </a:spcAft>
            </a:pPr>
            <a:r>
              <a:rPr lang="vi-VN" sz="3200" b="1" smtClean="0">
                <a:solidFill>
                  <a:srgbClr val="FF0000"/>
                </a:solidFill>
                <a:latin typeface="Varpada"/>
                <a:ea typeface="Times New Roman" panose="02020603050405020304" pitchFamily="18" charset="0"/>
              </a:rPr>
              <a:t>b) </a:t>
            </a:r>
            <a:r>
              <a:rPr lang="en-US" sz="3200" b="1" smtClean="0">
                <a:solidFill>
                  <a:srgbClr val="FF0000"/>
                </a:solidFill>
                <a:latin typeface="Varpada"/>
                <a:ea typeface="Times New Roman" panose="02020603050405020304" pitchFamily="18" charset="0"/>
              </a:rPr>
              <a:t>Đặc </a:t>
            </a:r>
            <a:r>
              <a:rPr lang="en-US" sz="3200" b="1">
                <a:solidFill>
                  <a:srgbClr val="FF0000"/>
                </a:solidFill>
                <a:latin typeface="Varpada"/>
                <a:ea typeface="Times New Roman" panose="02020603050405020304" pitchFamily="18" charset="0"/>
              </a:rPr>
              <a:t>biệt : </a:t>
            </a:r>
            <a:endParaRPr lang="en-US" sz="3200">
              <a:solidFill>
                <a:srgbClr val="FF0000"/>
              </a:solidFill>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527058" y="891612"/>
                <a:ext cx="11346494" cy="5173789"/>
              </a:xfrm>
              <a:prstGeom prst="rect">
                <a:avLst/>
              </a:prstGeom>
            </p:spPr>
            <p:txBody>
              <a:bodyPr wrap="square">
                <a:spAutoFit/>
              </a:bodyPr>
              <a:lstStyle/>
              <a:p>
                <a:pPr marL="630555">
                  <a:lnSpc>
                    <a:spcPct val="115000"/>
                  </a:lnSpc>
                  <a:spcAft>
                    <a:spcPts val="0"/>
                  </a:spcAft>
                </a:pPr>
                <a:r>
                  <a:rPr lang="vi-VN" sz="3200" i="1" dirty="0" smtClean="0">
                    <a:latin typeface="Varpada"/>
                    <a:ea typeface="Times New Roman" panose="02020603050405020304" pitchFamily="18" charset="0"/>
                  </a:rPr>
                  <a:t>+) </a:t>
                </a:r>
                <a:r>
                  <a:rPr lang="en-US" sz="3200" i="1" dirty="0" smtClean="0">
                    <a:latin typeface="Varpada"/>
                    <a:ea typeface="Times New Roman" panose="02020603050405020304" pitchFamily="18" charset="0"/>
                  </a:rPr>
                  <a:t>Nếu </a:t>
                </a:r>
                <a14:m>
                  <m:oMath xmlns:m="http://schemas.openxmlformats.org/officeDocument/2006/math">
                    <m:r>
                      <a:rPr lang="en-US" sz="3200" b="0" i="1">
                        <a:effectLst/>
                        <a:latin typeface="Cambria Math" panose="02040503050406030204" pitchFamily="18" charset="0"/>
                        <a:ea typeface="Times New Roman" panose="02020603050405020304" pitchFamily="18" charset="0"/>
                      </a:rPr>
                      <m:t>𝐷</m:t>
                    </m:r>
                    <m:r>
                      <a:rPr lang="en-US" sz="3200" b="0" i="1">
                        <a:effectLst/>
                        <a:latin typeface="Cambria Math" panose="02040503050406030204" pitchFamily="18" charset="0"/>
                        <a:ea typeface="Times New Roman" panose="02020603050405020304" pitchFamily="18" charset="0"/>
                      </a:rPr>
                      <m:t>=[</m:t>
                    </m:r>
                    <m:r>
                      <m:rPr>
                        <m:nor/>
                      </m:rPr>
                      <a:rPr lang="en-US" sz="3200">
                        <a:effectLst/>
                        <a:latin typeface="Cambria Math" panose="02040503050406030204" pitchFamily="18" charset="0"/>
                        <a:ea typeface="Times New Roman" panose="02020603050405020304" pitchFamily="18" charset="0"/>
                      </a:rPr>
                      <m:t>a</m:t>
                    </m:r>
                    <m:r>
                      <m:rPr>
                        <m:nor/>
                      </m:rPr>
                      <a:rPr lang="en-US" sz="3200">
                        <a:effectLst/>
                        <a:latin typeface="Cambria Math" panose="02040503050406030204" pitchFamily="18" charset="0"/>
                        <a:ea typeface="Times New Roman" panose="02020603050405020304" pitchFamily="18" charset="0"/>
                      </a:rPr>
                      <m:t>;</m:t>
                    </m:r>
                    <m:r>
                      <m:rPr>
                        <m:nor/>
                      </m:rPr>
                      <a:rPr lang="en-US" sz="3200">
                        <a:effectLst/>
                        <a:latin typeface="Cambria Math" panose="02040503050406030204" pitchFamily="18" charset="0"/>
                        <a:ea typeface="Times New Roman" panose="02020603050405020304" pitchFamily="18" charset="0"/>
                      </a:rPr>
                      <m:t>b</m:t>
                    </m:r>
                    <m:r>
                      <a:rPr lang="en-US" sz="3200" b="0">
                        <a:effectLst/>
                        <a:latin typeface="Cambria Math" panose="02040503050406030204" pitchFamily="18" charset="0"/>
                        <a:ea typeface="Times New Roman" panose="02020603050405020304" pitchFamily="18" charset="0"/>
                      </a:rPr>
                      <m:t>]</m:t>
                    </m:r>
                  </m:oMath>
                </a14:m>
                <a:r>
                  <a:rPr lang="en-US" sz="3200" i="1" dirty="0">
                    <a:effectLst/>
                    <a:latin typeface="Varpada"/>
                    <a:ea typeface="Times New Roman" panose="02020603050405020304" pitchFamily="18" charset="0"/>
                  </a:rPr>
                  <a:t>, hàm số </a:t>
                </a:r>
                <a14:m>
                  <m:oMath xmlns:m="http://schemas.openxmlformats.org/officeDocument/2006/math">
                    <m:r>
                      <a:rPr lang="en-US" sz="3200" b="0" i="1">
                        <a:effectLst/>
                        <a:latin typeface="Cambria Math" panose="02040503050406030204" pitchFamily="18" charset="0"/>
                        <a:ea typeface="Times New Roman" panose="02020603050405020304" pitchFamily="18" charset="0"/>
                      </a:rPr>
                      <m:t>𝑓</m:t>
                    </m:r>
                    <m:r>
                      <a:rPr lang="en-US" sz="3200" b="0" i="1">
                        <a:effectLst/>
                        <a:latin typeface="Cambria Math" panose="02040503050406030204" pitchFamily="18" charset="0"/>
                        <a:ea typeface="Times New Roman" panose="02020603050405020304" pitchFamily="18" charset="0"/>
                      </a:rPr>
                      <m:t>(</m:t>
                    </m:r>
                    <m:r>
                      <a:rPr lang="en-US" sz="3200" b="0" i="1">
                        <a:effectLst/>
                        <a:latin typeface="Cambria Math" panose="02040503050406030204" pitchFamily="18" charset="0"/>
                        <a:ea typeface="Times New Roman" panose="02020603050405020304" pitchFamily="18" charset="0"/>
                      </a:rPr>
                      <m:t>𝑥</m:t>
                    </m:r>
                    <m:r>
                      <a:rPr lang="en-US" sz="3200" b="0" i="1">
                        <a:effectLst/>
                        <a:latin typeface="Cambria Math" panose="02040503050406030204" pitchFamily="18" charset="0"/>
                        <a:ea typeface="Times New Roman" panose="02020603050405020304" pitchFamily="18" charset="0"/>
                      </a:rPr>
                      <m:t>)</m:t>
                    </m:r>
                  </m:oMath>
                </a14:m>
                <a:r>
                  <a:rPr lang="en-US" sz="3200" i="1" dirty="0">
                    <a:effectLst/>
                    <a:latin typeface="Varpada"/>
                    <a:ea typeface="Times New Roman" panose="02020603050405020304" pitchFamily="18" charset="0"/>
                  </a:rPr>
                  <a:t> liên tục trên </a:t>
                </a:r>
                <a14:m>
                  <m:oMath xmlns:m="http://schemas.openxmlformats.org/officeDocument/2006/math">
                    <m:r>
                      <a:rPr lang="en-US" sz="3200" b="0" i="1">
                        <a:effectLst/>
                        <a:latin typeface="Cambria Math" panose="02040503050406030204" pitchFamily="18" charset="0"/>
                        <a:ea typeface="Times New Roman" panose="02020603050405020304" pitchFamily="18" charset="0"/>
                      </a:rPr>
                      <m:t>𝐷</m:t>
                    </m:r>
                  </m:oMath>
                </a14:m>
                <a:r>
                  <a:rPr lang="vi-VN" sz="3200" dirty="0" smtClean="0">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pPr marL="342900" lvl="0" indent="-342900">
                  <a:lnSpc>
                    <a:spcPct val="115000"/>
                  </a:lnSpc>
                  <a:spcAft>
                    <a:spcPts val="0"/>
                  </a:spcAft>
                  <a:buFont typeface="Wingdings" panose="05000000000000000000" pitchFamily="2" charset="2"/>
                  <a:buChar char=""/>
                </a:pPr>
                <a:r>
                  <a:rPr lang="en-US" sz="3200" dirty="0" smtClean="0">
                    <a:effectLst/>
                    <a:latin typeface="Varpada"/>
                    <a:ea typeface="Times New Roman" panose="02020603050405020304" pitchFamily="18" charset="0"/>
                  </a:rPr>
                  <a:t>Tính </a:t>
                </a:r>
                <a14:m>
                  <m:oMath xmlns:m="http://schemas.openxmlformats.org/officeDocument/2006/math">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𝑓</m:t>
                        </m:r>
                      </m:e>
                      <m:sup>
                        <m:r>
                          <a:rPr lang="en-US" sz="3200" i="1">
                            <a:effectLst/>
                            <a:latin typeface="Cambria Math" panose="02040503050406030204" pitchFamily="18" charset="0"/>
                            <a:ea typeface="Times New Roman" panose="02020603050405020304" pitchFamily="18" charset="0"/>
                          </a:rPr>
                          <m:t>′</m:t>
                        </m:r>
                      </m:sup>
                    </m:sSup>
                    <m:d>
                      <m:dPr>
                        <m:ctrlPr>
                          <a:rPr lang="en-US" sz="3200" i="1">
                            <a:effectLst/>
                            <a:latin typeface="Cambria Math" panose="02040503050406030204" pitchFamily="18" charset="0"/>
                            <a:ea typeface="Times New Roman" panose="02020603050405020304" pitchFamily="18" charset="0"/>
                          </a:rPr>
                        </m:ctrlPr>
                      </m:dPr>
                      <m:e>
                        <m:r>
                          <a:rPr lang="en-US" sz="3200" i="1">
                            <a:effectLst/>
                            <a:latin typeface="Cambria Math" panose="02040503050406030204" pitchFamily="18" charset="0"/>
                            <a:ea typeface="Times New Roman" panose="02020603050405020304" pitchFamily="18" charset="0"/>
                          </a:rPr>
                          <m:t>𝑥</m:t>
                        </m:r>
                      </m:e>
                    </m:d>
                    <m:r>
                      <a:rPr lang="en-US" sz="3200" i="1">
                        <a:effectLst/>
                        <a:latin typeface="Cambria Math" panose="02040503050406030204" pitchFamily="18" charset="0"/>
                        <a:ea typeface="Times New Roman" panose="02020603050405020304" pitchFamily="18" charset="0"/>
                      </a:rPr>
                      <m:t>=?</m:t>
                    </m:r>
                  </m:oMath>
                </a14:m>
                <a:endParaRPr lang="en-US" sz="3200" dirty="0">
                  <a:effectLst/>
                  <a:latin typeface="Times New Roman" panose="02020603050405020304" pitchFamily="18" charset="0"/>
                  <a:ea typeface="Times New Roman" panose="02020603050405020304" pitchFamily="18" charset="0"/>
                </a:endParaRPr>
              </a:p>
              <a:p>
                <a:pPr marL="342900" lvl="0" indent="-342900">
                  <a:lnSpc>
                    <a:spcPct val="115000"/>
                  </a:lnSpc>
                  <a:spcAft>
                    <a:spcPts val="0"/>
                  </a:spcAft>
                  <a:buFont typeface="Wingdings" panose="05000000000000000000" pitchFamily="2" charset="2"/>
                  <a:buChar char=""/>
                </a:pPr>
                <a:r>
                  <a:rPr lang="en-US" sz="3200" dirty="0">
                    <a:effectLst/>
                    <a:latin typeface="Varpada"/>
                    <a:ea typeface="Times New Roman" panose="02020603050405020304" pitchFamily="18" charset="0"/>
                  </a:rPr>
                  <a:t>Tìm các điểm </a:t>
                </a:r>
                <a14:m>
                  <m:oMath xmlns:m="http://schemas.openxmlformats.org/officeDocument/2006/math">
                    <m:sSub>
                      <m:sSubPr>
                        <m:ctrlPr>
                          <a:rPr lang="en-US" sz="3200" i="1">
                            <a:effectLst/>
                            <a:latin typeface="Cambria Math" panose="02040503050406030204" pitchFamily="18" charset="0"/>
                            <a:ea typeface="Times New Roman" panose="02020603050405020304" pitchFamily="18" charset="0"/>
                          </a:rPr>
                        </m:ctrlPr>
                      </m:sSubPr>
                      <m:e>
                        <m:r>
                          <a:rPr lang="en-US" sz="3200" i="1">
                            <a:effectLst/>
                            <a:latin typeface="Cambria Math" panose="02040503050406030204" pitchFamily="18" charset="0"/>
                            <a:ea typeface="Times New Roman" panose="02020603050405020304" pitchFamily="18" charset="0"/>
                          </a:rPr>
                          <m:t>𝑥</m:t>
                        </m:r>
                      </m:e>
                      <m:sub>
                        <m:r>
                          <a:rPr lang="en-US" sz="3200" i="1">
                            <a:effectLst/>
                            <a:latin typeface="Cambria Math" panose="02040503050406030204" pitchFamily="18" charset="0"/>
                            <a:ea typeface="Times New Roman" panose="02020603050405020304" pitchFamily="18" charset="0"/>
                          </a:rPr>
                          <m:t>𝑖</m:t>
                        </m:r>
                      </m:sub>
                    </m:sSub>
                    <m:r>
                      <a:rPr lang="en-US" sz="3200" i="1">
                        <a:effectLst/>
                        <a:latin typeface="Cambria Math" panose="02040503050406030204" pitchFamily="18" charset="0"/>
                        <a:ea typeface="Times New Roman" panose="02020603050405020304" pitchFamily="18" charset="0"/>
                        <a:cs typeface="Cambria Math" panose="02040503050406030204" pitchFamily="18" charset="0"/>
                      </a:rPr>
                      <m:t>∈</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𝑎</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𝑏</m:t>
                    </m:r>
                    <m:r>
                      <a:rPr lang="en-US" sz="3200" i="1">
                        <a:effectLst/>
                        <a:latin typeface="Cambria Math" panose="02040503050406030204" pitchFamily="18" charset="0"/>
                        <a:ea typeface="Times New Roman" panose="02020603050405020304" pitchFamily="18" charset="0"/>
                      </a:rPr>
                      <m:t>)</m:t>
                    </m:r>
                  </m:oMath>
                </a14:m>
                <a:r>
                  <a:rPr lang="en-US" sz="3200" dirty="0">
                    <a:effectLst/>
                    <a:latin typeface="Varpada"/>
                    <a:ea typeface="Times New Roman" panose="02020603050405020304" pitchFamily="18" charset="0"/>
                  </a:rPr>
                  <a:t>, tại đó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𝑓</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𝑥</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0</m:t>
                    </m:r>
                  </m:oMath>
                </a14:m>
                <a:r>
                  <a:rPr lang="en-US" sz="3200" dirty="0">
                    <a:effectLst/>
                    <a:latin typeface="Varpada"/>
                    <a:ea typeface="Times New Roman" panose="02020603050405020304" pitchFamily="18" charset="0"/>
                  </a:rPr>
                  <a:t> hoặc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𝑓</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𝑥</m:t>
                    </m:r>
                    <m:r>
                      <a:rPr lang="en-US" sz="3200" i="1">
                        <a:effectLst/>
                        <a:latin typeface="Cambria Math" panose="02040503050406030204" pitchFamily="18" charset="0"/>
                        <a:ea typeface="Times New Roman" panose="02020603050405020304" pitchFamily="18" charset="0"/>
                      </a:rPr>
                      <m:t>)</m:t>
                    </m:r>
                  </m:oMath>
                </a14:m>
                <a:r>
                  <a:rPr lang="en-US" sz="3200" dirty="0">
                    <a:effectLst/>
                    <a:latin typeface="Varpada"/>
                    <a:ea typeface="Times New Roman" panose="02020603050405020304" pitchFamily="18" charset="0"/>
                  </a:rPr>
                  <a:t> không xác định.</a:t>
                </a:r>
                <a:endParaRPr lang="en-US" sz="3200" dirty="0">
                  <a:effectLst/>
                  <a:latin typeface="Times New Roman" panose="02020603050405020304" pitchFamily="18" charset="0"/>
                  <a:ea typeface="Times New Roman" panose="02020603050405020304" pitchFamily="18" charset="0"/>
                </a:endParaRPr>
              </a:p>
              <a:p>
                <a:pPr marL="342900" lvl="0" indent="-342900">
                  <a:lnSpc>
                    <a:spcPct val="115000"/>
                  </a:lnSpc>
                  <a:spcAft>
                    <a:spcPts val="0"/>
                  </a:spcAft>
                  <a:buFont typeface="Wingdings" panose="05000000000000000000" pitchFamily="2" charset="2"/>
                  <a:buChar char=""/>
                </a:pPr>
                <a:r>
                  <a:rPr lang="en-US" sz="3200" dirty="0">
                    <a:effectLst/>
                    <a:latin typeface="Varpada"/>
                    <a:ea typeface="Times New Roman" panose="02020603050405020304" pitchFamily="18" charset="0"/>
                  </a:rPr>
                  <a:t> Tính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𝑓</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𝑎</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𝑓</m:t>
                    </m:r>
                    <m:r>
                      <a:rPr lang="en-US" sz="3200" i="1">
                        <a:effectLst/>
                        <a:latin typeface="Cambria Math" panose="02040503050406030204" pitchFamily="18" charset="0"/>
                        <a:ea typeface="Times New Roman" panose="02020603050405020304" pitchFamily="18" charset="0"/>
                      </a:rPr>
                      <m:t>(</m:t>
                    </m:r>
                    <m:sSub>
                      <m:sSubPr>
                        <m:ctrlPr>
                          <a:rPr lang="en-US" sz="3200" i="1">
                            <a:effectLst/>
                            <a:latin typeface="Cambria Math" panose="02040503050406030204" pitchFamily="18" charset="0"/>
                            <a:ea typeface="Times New Roman" panose="02020603050405020304" pitchFamily="18" charset="0"/>
                          </a:rPr>
                        </m:ctrlPr>
                      </m:sSubPr>
                      <m:e>
                        <m:r>
                          <a:rPr lang="en-US" sz="3200" i="1">
                            <a:effectLst/>
                            <a:latin typeface="Cambria Math" panose="02040503050406030204" pitchFamily="18" charset="0"/>
                            <a:ea typeface="Times New Roman" panose="02020603050405020304" pitchFamily="18" charset="0"/>
                          </a:rPr>
                          <m:t>𝑥</m:t>
                        </m:r>
                      </m:e>
                      <m:sub>
                        <m:r>
                          <a:rPr lang="en-US" sz="3200" i="1">
                            <a:effectLst/>
                            <a:latin typeface="Cambria Math" panose="02040503050406030204" pitchFamily="18" charset="0"/>
                            <a:ea typeface="Times New Roman" panose="02020603050405020304" pitchFamily="18" charset="0"/>
                          </a:rPr>
                          <m:t>𝑖</m:t>
                        </m:r>
                      </m:sub>
                    </m:sSub>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𝑓</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𝑏</m:t>
                    </m:r>
                    <m:r>
                      <a:rPr lang="en-US" sz="3200" i="1">
                        <a:effectLst/>
                        <a:latin typeface="Cambria Math" panose="02040503050406030204" pitchFamily="18" charset="0"/>
                        <a:ea typeface="Times New Roman" panose="02020603050405020304" pitchFamily="18" charset="0"/>
                      </a:rPr>
                      <m:t>)</m:t>
                    </m:r>
                  </m:oMath>
                </a14:m>
                <a:endParaRPr lang="en-US" sz="3200" dirty="0">
                  <a:effectLst/>
                  <a:latin typeface="Times New Roman" panose="02020603050405020304" pitchFamily="18" charset="0"/>
                  <a:ea typeface="Times New Roman" panose="02020603050405020304" pitchFamily="18" charset="0"/>
                </a:endParaRPr>
              </a:p>
              <a:p>
                <a:pPr marL="342900" lvl="0" indent="-342900">
                  <a:lnSpc>
                    <a:spcPct val="115000"/>
                  </a:lnSpc>
                  <a:spcAft>
                    <a:spcPts val="0"/>
                  </a:spcAft>
                  <a:buFont typeface="Wingdings" panose="05000000000000000000" pitchFamily="2" charset="2"/>
                  <a:buChar char=""/>
                </a:pPr>
                <a:r>
                  <a:rPr lang="en-US" sz="3200" dirty="0">
                    <a:effectLst/>
                    <a:latin typeface="Varpada"/>
                    <a:ea typeface="Times New Roman" panose="02020603050405020304" pitchFamily="18" charset="0"/>
                  </a:rPr>
                  <a:t> Tìm số lớn nhất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𝑀</m:t>
                    </m:r>
                  </m:oMath>
                </a14:m>
                <a:r>
                  <a:rPr lang="en-US" sz="3200" dirty="0">
                    <a:effectLst/>
                    <a:latin typeface="Varpada"/>
                    <a:ea typeface="Times New Roman" panose="02020603050405020304" pitchFamily="18" charset="0"/>
                  </a:rPr>
                  <a:t> và số nhỏ nhất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𝑚</m:t>
                    </m:r>
                  </m:oMath>
                </a14:m>
                <a:r>
                  <a:rPr lang="en-US" sz="3200" dirty="0">
                    <a:effectLst/>
                    <a:latin typeface="Varpada"/>
                    <a:ea typeface="Times New Roman" panose="02020603050405020304" pitchFamily="18" charset="0"/>
                  </a:rPr>
                  <a:t> trong các số trên. </a:t>
                </a:r>
                <a:endParaRPr lang="en-US" sz="3200" dirty="0">
                  <a:effectLst/>
                  <a:latin typeface="Times New Roman" panose="02020603050405020304" pitchFamily="18" charset="0"/>
                  <a:ea typeface="Times New Roman" panose="02020603050405020304" pitchFamily="18" charset="0"/>
                </a:endParaRPr>
              </a:p>
              <a:p>
                <a:pPr marL="630555">
                  <a:spcAft>
                    <a:spcPts val="0"/>
                  </a:spcAft>
                </a:pPr>
                <a:r>
                  <a:rPr lang="en-US" sz="3200" dirty="0">
                    <a:effectLst/>
                    <a:latin typeface="Varpada"/>
                    <a:ea typeface="Times New Roman" panose="02020603050405020304" pitchFamily="18" charset="0"/>
                  </a:rPr>
                  <a:t>   Ta có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𝑀</m:t>
                    </m:r>
                    <m:r>
                      <a:rPr lang="en-US" sz="3200" i="1">
                        <a:effectLst/>
                        <a:latin typeface="Cambria Math" panose="02040503050406030204" pitchFamily="18" charset="0"/>
                        <a:ea typeface="Times New Roman" panose="02020603050405020304" pitchFamily="18" charset="0"/>
                      </a:rPr>
                      <m:t>=</m:t>
                    </m:r>
                    <m:limLow>
                      <m:limLowPr>
                        <m:ctrlPr>
                          <a:rPr lang="en-US" sz="3200" i="1">
                            <a:effectLst/>
                            <a:latin typeface="Cambria Math" panose="02040503050406030204" pitchFamily="18" charset="0"/>
                            <a:ea typeface="Times New Roman" panose="02020603050405020304" pitchFamily="18" charset="0"/>
                          </a:rPr>
                        </m:ctrlPr>
                      </m:limLowPr>
                      <m:e>
                        <m:r>
                          <m:rPr>
                            <m:nor/>
                          </m:rPr>
                          <a:rPr lang="en-US" sz="3200">
                            <a:effectLst/>
                            <a:latin typeface="Cambria Math" panose="02040503050406030204" pitchFamily="18" charset="0"/>
                            <a:ea typeface="Times New Roman" panose="02020603050405020304" pitchFamily="18" charset="0"/>
                          </a:rPr>
                          <m:t>max</m:t>
                        </m:r>
                      </m:e>
                      <m:lim>
                        <m:d>
                          <m:dPr>
                            <m:begChr m:val="["/>
                            <m:endChr m:val="]"/>
                            <m:ctrlPr>
                              <a:rPr lang="en-US" sz="3200" i="1">
                                <a:effectLst/>
                                <a:latin typeface="Cambria Math" panose="02040503050406030204" pitchFamily="18" charset="0"/>
                                <a:ea typeface="Times New Roman" panose="02020603050405020304" pitchFamily="18" charset="0"/>
                              </a:rPr>
                            </m:ctrlPr>
                          </m:dPr>
                          <m:e>
                            <m:r>
                              <a:rPr lang="en-US" sz="3200" i="1">
                                <a:effectLst/>
                                <a:latin typeface="Cambria Math" panose="02040503050406030204" pitchFamily="18" charset="0"/>
                                <a:ea typeface="Times New Roman" panose="02020603050405020304" pitchFamily="18" charset="0"/>
                              </a:rPr>
                              <m:t>𝑎</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𝑏</m:t>
                            </m:r>
                          </m:e>
                        </m:d>
                      </m:lim>
                    </m:limLow>
                    <m:r>
                      <a:rPr lang="en-US" sz="3200" i="1">
                        <a:effectLst/>
                        <a:latin typeface="Cambria Math" panose="02040503050406030204" pitchFamily="18" charset="0"/>
                        <a:ea typeface="Times New Roman" panose="02020603050405020304" pitchFamily="18" charset="0"/>
                      </a:rPr>
                      <m:t>𝑓</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𝑥</m:t>
                    </m:r>
                    <m:r>
                      <a:rPr lang="en-US" sz="3200" i="1">
                        <a:effectLst/>
                        <a:latin typeface="Cambria Math" panose="02040503050406030204" pitchFamily="18" charset="0"/>
                        <a:ea typeface="Times New Roman" panose="02020603050405020304" pitchFamily="18" charset="0"/>
                      </a:rPr>
                      <m:t>)</m:t>
                    </m:r>
                  </m:oMath>
                </a14:m>
                <a:r>
                  <a:rPr lang="en-US" sz="3200" dirty="0">
                    <a:effectLst/>
                    <a:latin typeface="Varpada"/>
                    <a:ea typeface="Times New Roman" panose="02020603050405020304" pitchFamily="18" charset="0"/>
                  </a:rPr>
                  <a:t> và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𝑚</m:t>
                    </m:r>
                    <m:r>
                      <a:rPr lang="en-US" sz="3200" i="1">
                        <a:effectLst/>
                        <a:latin typeface="Cambria Math" panose="02040503050406030204" pitchFamily="18" charset="0"/>
                        <a:ea typeface="Times New Roman" panose="02020603050405020304" pitchFamily="18" charset="0"/>
                      </a:rPr>
                      <m:t>=</m:t>
                    </m:r>
                    <m:limLow>
                      <m:limLowPr>
                        <m:ctrlPr>
                          <a:rPr lang="en-US" sz="3200" i="1">
                            <a:effectLst/>
                            <a:latin typeface="Cambria Math" panose="02040503050406030204" pitchFamily="18" charset="0"/>
                            <a:ea typeface="Times New Roman" panose="02020603050405020304" pitchFamily="18" charset="0"/>
                          </a:rPr>
                        </m:ctrlPr>
                      </m:limLowPr>
                      <m:e>
                        <m:r>
                          <a:rPr lang="en-US" sz="3200" i="1">
                            <a:effectLst/>
                            <a:latin typeface="Cambria Math" panose="02040503050406030204" pitchFamily="18" charset="0"/>
                            <a:ea typeface="Times New Roman" panose="02020603050405020304" pitchFamily="18" charset="0"/>
                          </a:rPr>
                          <m:t>𝑚𝑖𝑛</m:t>
                        </m:r>
                      </m:e>
                      <m:lim>
                        <m:d>
                          <m:dPr>
                            <m:begChr m:val="["/>
                            <m:endChr m:val="]"/>
                            <m:ctrlPr>
                              <a:rPr lang="en-US" sz="3200" i="1">
                                <a:effectLst/>
                                <a:latin typeface="Cambria Math" panose="02040503050406030204" pitchFamily="18" charset="0"/>
                                <a:ea typeface="Times New Roman" panose="02020603050405020304" pitchFamily="18" charset="0"/>
                              </a:rPr>
                            </m:ctrlPr>
                          </m:dPr>
                          <m:e>
                            <m:r>
                              <a:rPr lang="en-US" sz="3200" i="1">
                                <a:effectLst/>
                                <a:latin typeface="Cambria Math" panose="02040503050406030204" pitchFamily="18" charset="0"/>
                                <a:ea typeface="Times New Roman" panose="02020603050405020304" pitchFamily="18" charset="0"/>
                              </a:rPr>
                              <m:t>𝑎</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𝑏</m:t>
                            </m:r>
                          </m:e>
                        </m:d>
                      </m:lim>
                    </m:limLow>
                    <m:r>
                      <a:rPr lang="en-US" sz="3200" i="1">
                        <a:effectLst/>
                        <a:latin typeface="Cambria Math" panose="02040503050406030204" pitchFamily="18" charset="0"/>
                        <a:ea typeface="Times New Roman" panose="02020603050405020304" pitchFamily="18" charset="0"/>
                      </a:rPr>
                      <m:t>𝑓</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𝑥</m:t>
                    </m:r>
                    <m:r>
                      <a:rPr lang="en-US" sz="3200" i="1">
                        <a:effectLst/>
                        <a:latin typeface="Cambria Math" panose="02040503050406030204" pitchFamily="18" charset="0"/>
                        <a:ea typeface="Times New Roman" panose="02020603050405020304" pitchFamily="18" charset="0"/>
                      </a:rPr>
                      <m:t>)</m:t>
                    </m:r>
                  </m:oMath>
                </a14:m>
                <a:r>
                  <a:rPr lang="en-US" sz="3200" dirty="0">
                    <a:effectLst/>
                    <a:latin typeface="Varpada"/>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pPr marL="630555">
                  <a:spcAft>
                    <a:spcPts val="0"/>
                  </a:spcAft>
                </a:pPr>
                <a:r>
                  <a:rPr lang="vi-VN" sz="3200" i="1" dirty="0" smtClean="0">
                    <a:effectLst/>
                    <a:latin typeface="Varpada"/>
                    <a:ea typeface="Times New Roman" panose="02020603050405020304" pitchFamily="18" charset="0"/>
                  </a:rPr>
                  <a:t>+) </a:t>
                </a:r>
                <a:r>
                  <a:rPr lang="en-US" sz="3200" i="1" dirty="0" smtClean="0">
                    <a:effectLst/>
                    <a:latin typeface="Varpada"/>
                    <a:ea typeface="Times New Roman" panose="02020603050405020304" pitchFamily="18" charset="0"/>
                  </a:rPr>
                  <a:t>Nếu </a:t>
                </a:r>
                <a:r>
                  <a:rPr lang="en-US" sz="3200" i="1" dirty="0">
                    <a:effectLst/>
                    <a:latin typeface="Varpada"/>
                    <a:ea typeface="Times New Roman" panose="02020603050405020304" pitchFamily="18" charset="0"/>
                  </a:rPr>
                  <a:t>hàm số </a:t>
                </a:r>
                <a14:m>
                  <m:oMath xmlns:m="http://schemas.openxmlformats.org/officeDocument/2006/math">
                    <m:r>
                      <a:rPr lang="en-US" sz="3200" b="0" i="1">
                        <a:effectLst/>
                        <a:latin typeface="Cambria Math" panose="02040503050406030204" pitchFamily="18" charset="0"/>
                        <a:ea typeface="Times New Roman" panose="02020603050405020304" pitchFamily="18" charset="0"/>
                      </a:rPr>
                      <m:t>𝑦</m:t>
                    </m:r>
                    <m:r>
                      <a:rPr lang="en-US" sz="3200" b="0" i="1">
                        <a:effectLst/>
                        <a:latin typeface="Cambria Math" panose="02040503050406030204" pitchFamily="18" charset="0"/>
                        <a:ea typeface="Times New Roman" panose="02020603050405020304" pitchFamily="18" charset="0"/>
                      </a:rPr>
                      <m:t>=</m:t>
                    </m:r>
                    <m:r>
                      <a:rPr lang="en-US" sz="3200" b="0" i="1">
                        <a:effectLst/>
                        <a:latin typeface="Cambria Math" panose="02040503050406030204" pitchFamily="18" charset="0"/>
                        <a:ea typeface="Times New Roman" panose="02020603050405020304" pitchFamily="18" charset="0"/>
                      </a:rPr>
                      <m:t>𝑓</m:t>
                    </m:r>
                    <m:d>
                      <m:dPr>
                        <m:ctrlPr>
                          <a:rPr lang="en-US" sz="3200" i="1">
                            <a:effectLst/>
                            <a:latin typeface="Cambria Math" panose="02040503050406030204" pitchFamily="18" charset="0"/>
                            <a:ea typeface="Times New Roman" panose="02020603050405020304" pitchFamily="18" charset="0"/>
                          </a:rPr>
                        </m:ctrlPr>
                      </m:dPr>
                      <m:e>
                        <m:r>
                          <a:rPr lang="en-US" sz="3200" b="0" i="1">
                            <a:effectLst/>
                            <a:latin typeface="Cambria Math" panose="02040503050406030204" pitchFamily="18" charset="0"/>
                            <a:ea typeface="Times New Roman" panose="02020603050405020304" pitchFamily="18" charset="0"/>
                          </a:rPr>
                          <m:t>𝑥</m:t>
                        </m:r>
                      </m:e>
                    </m:d>
                  </m:oMath>
                </a14:m>
                <a:r>
                  <a:rPr lang="en-US" sz="3200" i="1" dirty="0">
                    <a:effectLst/>
                    <a:latin typeface="Varpada"/>
                    <a:ea typeface="Times New Roman" panose="02020603050405020304" pitchFamily="18" charset="0"/>
                  </a:rPr>
                  <a:t> đơn điệu trên </a:t>
                </a:r>
                <a14:m>
                  <m:oMath xmlns:m="http://schemas.openxmlformats.org/officeDocument/2006/math">
                    <m:r>
                      <a:rPr lang="en-US" sz="3200" b="0" i="1">
                        <a:effectLst/>
                        <a:latin typeface="Cambria Math" panose="02040503050406030204" pitchFamily="18" charset="0"/>
                        <a:ea typeface="Times New Roman" panose="02020603050405020304" pitchFamily="18" charset="0"/>
                      </a:rPr>
                      <m:t>[</m:t>
                    </m:r>
                    <m:r>
                      <m:rPr>
                        <m:nor/>
                      </m:rPr>
                      <a:rPr lang="en-US" sz="3200">
                        <a:effectLst/>
                        <a:latin typeface="Cambria Math" panose="02040503050406030204" pitchFamily="18" charset="0"/>
                        <a:ea typeface="Times New Roman" panose="02020603050405020304" pitchFamily="18" charset="0"/>
                      </a:rPr>
                      <m:t>a</m:t>
                    </m:r>
                    <m:r>
                      <m:rPr>
                        <m:nor/>
                      </m:rPr>
                      <a:rPr lang="en-US" sz="3200">
                        <a:effectLst/>
                        <a:latin typeface="Cambria Math" panose="02040503050406030204" pitchFamily="18" charset="0"/>
                        <a:ea typeface="Times New Roman" panose="02020603050405020304" pitchFamily="18" charset="0"/>
                      </a:rPr>
                      <m:t>;</m:t>
                    </m:r>
                    <m:r>
                      <m:rPr>
                        <m:nor/>
                      </m:rPr>
                      <a:rPr lang="en-US" sz="3200">
                        <a:effectLst/>
                        <a:latin typeface="Cambria Math" panose="02040503050406030204" pitchFamily="18" charset="0"/>
                        <a:ea typeface="Times New Roman" panose="02020603050405020304" pitchFamily="18" charset="0"/>
                      </a:rPr>
                      <m:t>b</m:t>
                    </m:r>
                    <m:r>
                      <a:rPr lang="en-US" sz="3200" b="0">
                        <a:effectLst/>
                        <a:latin typeface="Cambria Math" panose="02040503050406030204" pitchFamily="18" charset="0"/>
                        <a:ea typeface="Times New Roman" panose="02020603050405020304" pitchFamily="18" charset="0"/>
                      </a:rPr>
                      <m:t>]</m:t>
                    </m:r>
                  </m:oMath>
                </a14:m>
                <a:r>
                  <a:rPr lang="en-US" sz="3200" i="1" dirty="0">
                    <a:effectLst/>
                    <a:latin typeface="Varpada"/>
                    <a:ea typeface="Times New Roman" panose="02020603050405020304" pitchFamily="18" charset="0"/>
                  </a:rPr>
                  <a:t> thì</a:t>
                </a:r>
                <a:r>
                  <a:rPr lang="en-US" sz="3200" i="1" dirty="0" smtClean="0">
                    <a:effectLst/>
                    <a:latin typeface="Varpada"/>
                    <a:ea typeface="Times New Roman" panose="02020603050405020304" pitchFamily="18" charset="0"/>
                  </a:rPr>
                  <a:t>:</a:t>
                </a:r>
                <a:r>
                  <a:rPr lang="vi-VN" sz="3200" i="1" dirty="0" smtClean="0">
                    <a:effectLst/>
                    <a:latin typeface="Varpada"/>
                    <a:ea typeface="Times New Roman" panose="02020603050405020304" pitchFamily="18" charset="0"/>
                  </a:rPr>
                  <a:t> </a:t>
                </a:r>
                <a14:m>
                  <m:oMath xmlns:m="http://schemas.openxmlformats.org/officeDocument/2006/math">
                    <m:func>
                      <m:funcPr>
                        <m:ctrlPr>
                          <a:rPr lang="en-US" sz="3200" i="1">
                            <a:effectLst/>
                            <a:latin typeface="Cambria Math" panose="02040503050406030204" pitchFamily="18" charset="0"/>
                            <a:ea typeface="Times New Roman" panose="02020603050405020304" pitchFamily="18" charset="0"/>
                          </a:rPr>
                        </m:ctrlPr>
                      </m:funcPr>
                      <m:fName>
                        <m:r>
                          <a:rPr lang="en-US" sz="3200" i="1">
                            <a:effectLst/>
                            <a:latin typeface="Cambria Math" panose="02040503050406030204" pitchFamily="18" charset="0"/>
                            <a:ea typeface="Times New Roman" panose="02020603050405020304" pitchFamily="18" charset="0"/>
                          </a:rPr>
                          <m:t>𝑚𝑎𝑥</m:t>
                        </m:r>
                      </m:fName>
                      <m:e>
                        <m:r>
                          <a:rPr lang="en-US" sz="3200" i="1">
                            <a:effectLst/>
                            <a:latin typeface="Cambria Math" panose="02040503050406030204" pitchFamily="18" charset="0"/>
                            <a:ea typeface="Times New Roman" panose="02020603050405020304" pitchFamily="18" charset="0"/>
                          </a:rPr>
                          <m:t>𝑓</m:t>
                        </m:r>
                      </m:e>
                    </m:func>
                    <m:d>
                      <m:dPr>
                        <m:ctrlPr>
                          <a:rPr lang="en-US" sz="3200" i="1">
                            <a:effectLst/>
                            <a:latin typeface="Cambria Math" panose="02040503050406030204" pitchFamily="18" charset="0"/>
                            <a:ea typeface="Times New Roman" panose="02020603050405020304" pitchFamily="18" charset="0"/>
                          </a:rPr>
                        </m:ctrlPr>
                      </m:dPr>
                      <m:e>
                        <m:r>
                          <a:rPr lang="en-US" sz="3200" i="1">
                            <a:effectLst/>
                            <a:latin typeface="Cambria Math" panose="02040503050406030204" pitchFamily="18" charset="0"/>
                            <a:ea typeface="Times New Roman" panose="02020603050405020304" pitchFamily="18" charset="0"/>
                          </a:rPr>
                          <m:t>𝑥</m:t>
                        </m:r>
                      </m:e>
                    </m:d>
                    <m:r>
                      <a:rPr lang="en-US" sz="3200" i="1">
                        <a:effectLst/>
                        <a:latin typeface="Cambria Math" panose="02040503050406030204" pitchFamily="18" charset="0"/>
                        <a:ea typeface="Times New Roman" panose="02020603050405020304" pitchFamily="18" charset="0"/>
                      </a:rPr>
                      <m:t>=</m:t>
                    </m:r>
                    <m:func>
                      <m:funcPr>
                        <m:ctrlPr>
                          <a:rPr lang="en-US" sz="3200" i="1">
                            <a:effectLst/>
                            <a:latin typeface="Cambria Math" panose="02040503050406030204" pitchFamily="18" charset="0"/>
                            <a:ea typeface="Times New Roman" panose="02020603050405020304" pitchFamily="18" charset="0"/>
                          </a:rPr>
                        </m:ctrlPr>
                      </m:funcPr>
                      <m:fName>
                        <m:r>
                          <a:rPr lang="en-US" sz="3200" i="1">
                            <a:effectLst/>
                            <a:latin typeface="Cambria Math" panose="02040503050406030204" pitchFamily="18" charset="0"/>
                            <a:ea typeface="Times New Roman" panose="02020603050405020304" pitchFamily="18" charset="0"/>
                          </a:rPr>
                          <m:t>𝑚𝑎𝑥</m:t>
                        </m:r>
                      </m:fName>
                      <m:e>
                        <m:d>
                          <m:dPr>
                            <m:begChr m:val="{"/>
                            <m:endChr m:val="}"/>
                            <m:ctrlPr>
                              <a:rPr lang="en-US" sz="3200" i="1">
                                <a:effectLst/>
                                <a:latin typeface="Cambria Math" panose="02040503050406030204" pitchFamily="18" charset="0"/>
                                <a:ea typeface="Times New Roman" panose="02020603050405020304" pitchFamily="18" charset="0"/>
                              </a:rPr>
                            </m:ctrlPr>
                          </m:dPr>
                          <m:e>
                            <m:r>
                              <a:rPr lang="en-US" sz="3200" i="1">
                                <a:effectLst/>
                                <a:latin typeface="Cambria Math" panose="02040503050406030204" pitchFamily="18" charset="0"/>
                                <a:ea typeface="Times New Roman" panose="02020603050405020304" pitchFamily="18" charset="0"/>
                              </a:rPr>
                              <m:t>𝑓</m:t>
                            </m:r>
                            <m:d>
                              <m:dPr>
                                <m:ctrlPr>
                                  <a:rPr lang="en-US" sz="3200" i="1">
                                    <a:effectLst/>
                                    <a:latin typeface="Cambria Math" panose="02040503050406030204" pitchFamily="18" charset="0"/>
                                    <a:ea typeface="Times New Roman" panose="02020603050405020304" pitchFamily="18" charset="0"/>
                                  </a:rPr>
                                </m:ctrlPr>
                              </m:dPr>
                              <m:e>
                                <m:r>
                                  <a:rPr lang="en-US" sz="3200" i="1">
                                    <a:effectLst/>
                                    <a:latin typeface="Cambria Math" panose="02040503050406030204" pitchFamily="18" charset="0"/>
                                    <a:ea typeface="Times New Roman" panose="02020603050405020304" pitchFamily="18" charset="0"/>
                                  </a:rPr>
                                  <m:t>𝑎</m:t>
                                </m:r>
                              </m:e>
                            </m:d>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𝑓</m:t>
                            </m:r>
                            <m:d>
                              <m:dPr>
                                <m:ctrlPr>
                                  <a:rPr lang="en-US" sz="3200" i="1">
                                    <a:effectLst/>
                                    <a:latin typeface="Cambria Math" panose="02040503050406030204" pitchFamily="18" charset="0"/>
                                    <a:ea typeface="Times New Roman" panose="02020603050405020304" pitchFamily="18" charset="0"/>
                                  </a:rPr>
                                </m:ctrlPr>
                              </m:dPr>
                              <m:e>
                                <m:r>
                                  <a:rPr lang="en-US" sz="3200" i="1">
                                    <a:effectLst/>
                                    <a:latin typeface="Cambria Math" panose="02040503050406030204" pitchFamily="18" charset="0"/>
                                    <a:ea typeface="Times New Roman" panose="02020603050405020304" pitchFamily="18" charset="0"/>
                                  </a:rPr>
                                  <m:t>𝑏</m:t>
                                </m:r>
                              </m:e>
                            </m:d>
                          </m:e>
                        </m:d>
                      </m:e>
                    </m:func>
                  </m:oMath>
                </a14:m>
                <a:r>
                  <a:rPr lang="en-US" sz="3200" dirty="0">
                    <a:effectLst/>
                    <a:latin typeface="Varpada"/>
                    <a:ea typeface="Times New Roman" panose="02020603050405020304" pitchFamily="18" charset="0"/>
                  </a:rPr>
                  <a:t>; </a:t>
                </a:r>
                <a14:m>
                  <m:oMath xmlns:m="http://schemas.openxmlformats.org/officeDocument/2006/math">
                    <m:func>
                      <m:funcPr>
                        <m:ctrlPr>
                          <a:rPr lang="en-US" sz="3200" i="1">
                            <a:effectLst/>
                            <a:latin typeface="Cambria Math" panose="02040503050406030204" pitchFamily="18" charset="0"/>
                            <a:ea typeface="Times New Roman" panose="02020603050405020304" pitchFamily="18" charset="0"/>
                          </a:rPr>
                        </m:ctrlPr>
                      </m:funcPr>
                      <m:fName>
                        <m:r>
                          <a:rPr lang="en-US" sz="3200" i="1">
                            <a:effectLst/>
                            <a:latin typeface="Cambria Math" panose="02040503050406030204" pitchFamily="18" charset="0"/>
                            <a:ea typeface="Times New Roman" panose="02020603050405020304" pitchFamily="18" charset="0"/>
                          </a:rPr>
                          <m:t>𝑚𝑖𝑛</m:t>
                        </m:r>
                      </m:fName>
                      <m:e>
                        <m:r>
                          <a:rPr lang="en-US" sz="3200" i="1">
                            <a:effectLst/>
                            <a:latin typeface="Cambria Math" panose="02040503050406030204" pitchFamily="18" charset="0"/>
                            <a:ea typeface="Times New Roman" panose="02020603050405020304" pitchFamily="18" charset="0"/>
                          </a:rPr>
                          <m:t>𝑓</m:t>
                        </m:r>
                      </m:e>
                    </m:func>
                    <m:d>
                      <m:dPr>
                        <m:ctrlPr>
                          <a:rPr lang="en-US" sz="3200" i="1">
                            <a:effectLst/>
                            <a:latin typeface="Cambria Math" panose="02040503050406030204" pitchFamily="18" charset="0"/>
                            <a:ea typeface="Times New Roman" panose="02020603050405020304" pitchFamily="18" charset="0"/>
                          </a:rPr>
                        </m:ctrlPr>
                      </m:dPr>
                      <m:e>
                        <m:r>
                          <a:rPr lang="en-US" sz="3200" i="1">
                            <a:effectLst/>
                            <a:latin typeface="Cambria Math" panose="02040503050406030204" pitchFamily="18" charset="0"/>
                            <a:ea typeface="Times New Roman" panose="02020603050405020304" pitchFamily="18" charset="0"/>
                          </a:rPr>
                          <m:t>𝑥</m:t>
                        </m:r>
                      </m:e>
                    </m:d>
                    <m:r>
                      <a:rPr lang="en-US" sz="3200" i="1">
                        <a:effectLst/>
                        <a:latin typeface="Cambria Math" panose="02040503050406030204" pitchFamily="18" charset="0"/>
                        <a:ea typeface="Times New Roman" panose="02020603050405020304" pitchFamily="18" charset="0"/>
                      </a:rPr>
                      <m:t>=</m:t>
                    </m:r>
                    <m:func>
                      <m:funcPr>
                        <m:ctrlPr>
                          <a:rPr lang="en-US" sz="3200" i="1" smtClean="0">
                            <a:effectLst/>
                            <a:latin typeface="Cambria Math" panose="02040503050406030204" pitchFamily="18" charset="0"/>
                            <a:ea typeface="Times New Roman" panose="02020603050405020304" pitchFamily="18" charset="0"/>
                          </a:rPr>
                        </m:ctrlPr>
                      </m:funcPr>
                      <m:fName>
                        <m:r>
                          <a:rPr lang="en-US" sz="3200" i="1" smtClean="0">
                            <a:effectLst/>
                            <a:latin typeface="Cambria Math" panose="02040503050406030204" pitchFamily="18" charset="0"/>
                            <a:ea typeface="Times New Roman" panose="02020603050405020304" pitchFamily="18" charset="0"/>
                          </a:rPr>
                          <m:t>𝑚</m:t>
                        </m:r>
                        <m:r>
                          <a:rPr lang="en-US" sz="3200" i="1">
                            <a:effectLst/>
                            <a:latin typeface="Cambria Math" panose="02040503050406030204" pitchFamily="18" charset="0"/>
                            <a:ea typeface="Times New Roman" panose="02020603050405020304" pitchFamily="18" charset="0"/>
                          </a:rPr>
                          <m:t>𝑖𝑛</m:t>
                        </m:r>
                      </m:fName>
                      <m:e>
                        <m:d>
                          <m:dPr>
                            <m:begChr m:val="{"/>
                            <m:endChr m:val="}"/>
                            <m:ctrlPr>
                              <a:rPr lang="en-US" sz="3200" i="1">
                                <a:effectLst/>
                                <a:latin typeface="Cambria Math" panose="02040503050406030204" pitchFamily="18" charset="0"/>
                                <a:ea typeface="Times New Roman" panose="02020603050405020304" pitchFamily="18" charset="0"/>
                              </a:rPr>
                            </m:ctrlPr>
                          </m:dPr>
                          <m:e>
                            <m:r>
                              <a:rPr lang="en-US" sz="3200" i="1">
                                <a:effectLst/>
                                <a:latin typeface="Cambria Math" panose="02040503050406030204" pitchFamily="18" charset="0"/>
                                <a:ea typeface="Times New Roman" panose="02020603050405020304" pitchFamily="18" charset="0"/>
                              </a:rPr>
                              <m:t>𝑓</m:t>
                            </m:r>
                            <m:d>
                              <m:dPr>
                                <m:ctrlPr>
                                  <a:rPr lang="en-US" sz="3200" i="1">
                                    <a:effectLst/>
                                    <a:latin typeface="Cambria Math" panose="02040503050406030204" pitchFamily="18" charset="0"/>
                                    <a:ea typeface="Times New Roman" panose="02020603050405020304" pitchFamily="18" charset="0"/>
                                  </a:rPr>
                                </m:ctrlPr>
                              </m:dPr>
                              <m:e>
                                <m:r>
                                  <a:rPr lang="en-US" sz="3200" i="1">
                                    <a:effectLst/>
                                    <a:latin typeface="Cambria Math" panose="02040503050406030204" pitchFamily="18" charset="0"/>
                                    <a:ea typeface="Times New Roman" panose="02020603050405020304" pitchFamily="18" charset="0"/>
                                  </a:rPr>
                                  <m:t>𝑎</m:t>
                                </m:r>
                              </m:e>
                            </m:d>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𝑓</m:t>
                            </m:r>
                            <m:d>
                              <m:dPr>
                                <m:ctrlPr>
                                  <a:rPr lang="en-US" sz="3200" i="1">
                                    <a:effectLst/>
                                    <a:latin typeface="Cambria Math" panose="02040503050406030204" pitchFamily="18" charset="0"/>
                                    <a:ea typeface="Times New Roman" panose="02020603050405020304" pitchFamily="18" charset="0"/>
                                  </a:rPr>
                                </m:ctrlPr>
                              </m:dPr>
                              <m:e>
                                <m:r>
                                  <a:rPr lang="en-US" sz="3200" i="1">
                                    <a:effectLst/>
                                    <a:latin typeface="Cambria Math" panose="02040503050406030204" pitchFamily="18" charset="0"/>
                                    <a:ea typeface="Times New Roman" panose="02020603050405020304" pitchFamily="18" charset="0"/>
                                  </a:rPr>
                                  <m:t>𝑏</m:t>
                                </m:r>
                              </m:e>
                            </m:d>
                          </m:e>
                        </m:d>
                      </m:e>
                    </m:func>
                  </m:oMath>
                </a14:m>
                <a:r>
                  <a:rPr lang="en-US" sz="3200" dirty="0">
                    <a:effectLst/>
                    <a:latin typeface="Varpada"/>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27058" y="891612"/>
                <a:ext cx="11346494" cy="5173789"/>
              </a:xfrm>
              <a:prstGeom prst="rect">
                <a:avLst/>
              </a:prstGeom>
              <a:blipFill rotWithShape="0">
                <a:blip r:embed="rId2"/>
                <a:stretch>
                  <a:fillRect l="-1182" t="-1060" r="-537" b="-2827"/>
                </a:stretch>
              </a:blipFill>
            </p:spPr>
            <p:txBody>
              <a:bodyPr/>
              <a:lstStyle/>
              <a:p>
                <a:r>
                  <a:rPr lang="en-US">
                    <a:noFill/>
                  </a:rPr>
                  <a:t> </a:t>
                </a:r>
              </a:p>
            </p:txBody>
          </p:sp>
        </mc:Fallback>
      </mc:AlternateContent>
    </p:spTree>
    <p:extLst>
      <p:ext uri="{BB962C8B-B14F-4D97-AF65-F5344CB8AC3E}">
        <p14:creationId xmlns:p14="http://schemas.microsoft.com/office/powerpoint/2010/main" val="1531669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 name="Rectangle 11"/>
              <p:cNvSpPr/>
              <p:nvPr/>
            </p:nvSpPr>
            <p:spPr>
              <a:xfrm>
                <a:off x="0" y="-1"/>
                <a:ext cx="11771586" cy="1796839"/>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tab pos="629920" algn="l"/>
                  </a:tabLst>
                  <a:defRPr/>
                </a:pPr>
                <a:r>
                  <a:rPr kumimoji="0" lang="en-US" sz="3200" b="1" i="0" u="none" strike="noStrike" kern="120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smtClean="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3200" b="1" i="0" u="none" strike="noStrike" kern="1200" cap="none" spc="0" normalizeH="0" baseline="0" noProof="0" dirty="0" smtClean="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 5. </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Cho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hàm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xác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định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đoạn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radPr>
                      <m:deg/>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e>
                    </m:ra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ad>
                      <m:radPr>
                        <m:degHide m:val="on"/>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radPr>
                      <m:deg/>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5</m:t>
                        </m:r>
                      </m:e>
                    </m:ra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biến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thiên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như</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hình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vẽ</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mc:Choice>
        <mc:Fallback xmlns="">
          <p:sp>
            <p:nvSpPr>
              <p:cNvPr id="12" name="Rectangle 11"/>
              <p:cNvSpPr>
                <a:spLocks noRot="1" noChangeAspect="1" noMove="1" noResize="1" noEditPoints="1" noAdjustHandles="1" noChangeArrowheads="1" noChangeShapeType="1" noTextEdit="1"/>
              </p:cNvSpPr>
              <p:nvPr/>
            </p:nvSpPr>
            <p:spPr>
              <a:xfrm>
                <a:off x="0" y="-1"/>
                <a:ext cx="11771586" cy="1796839"/>
              </a:xfrm>
              <a:prstGeom prst="rect">
                <a:avLst/>
              </a:prstGeom>
              <a:blipFill rotWithShape="0">
                <a:blip r:embed="rId2"/>
                <a:stretch>
                  <a:fillRect l="-1295" t="-2373"/>
                </a:stretch>
              </a:blipFill>
            </p:spPr>
            <p:txBody>
              <a:bodyPr/>
              <a:lstStyle/>
              <a:p>
                <a:r>
                  <a:rPr lang="en-US">
                    <a:noFill/>
                  </a:rPr>
                  <a:t> </a:t>
                </a:r>
              </a:p>
            </p:txBody>
          </p:sp>
        </mc:Fallback>
      </mc:AlternateContent>
      <p:pic>
        <p:nvPicPr>
          <p:cNvPr id="15" name="Picture 14"/>
          <p:cNvPicPr/>
          <p:nvPr/>
        </p:nvPicPr>
        <p:blipFill>
          <a:blip r:embed="rId3">
            <a:lum bright="-20000" contrast="30000"/>
            <a:extLst>
              <a:ext uri="{28A0092B-C50C-407E-A947-70E740481C1C}">
                <a14:useLocalDpi xmlns:a14="http://schemas.microsoft.com/office/drawing/2010/main" val="0"/>
              </a:ext>
            </a:extLst>
          </a:blip>
          <a:srcRect/>
          <a:stretch>
            <a:fillRect/>
          </a:stretch>
        </p:blipFill>
        <p:spPr bwMode="auto">
          <a:xfrm>
            <a:off x="6445394" y="729027"/>
            <a:ext cx="4080642" cy="1458232"/>
          </a:xfrm>
          <a:prstGeom prst="rect">
            <a:avLst/>
          </a:prstGeom>
          <a:noFill/>
          <a:ln>
            <a:noFill/>
          </a:ln>
        </p:spPr>
      </p:pic>
      <mc:AlternateContent xmlns:mc="http://schemas.openxmlformats.org/markup-compatibility/2006" xmlns:a14="http://schemas.microsoft.com/office/drawing/2010/main">
        <mc:Choice Requires="a14">
          <p:sp>
            <p:nvSpPr>
              <p:cNvPr id="13" name="Rectangle 12"/>
              <p:cNvSpPr/>
              <p:nvPr/>
            </p:nvSpPr>
            <p:spPr>
              <a:xfrm>
                <a:off x="0" y="5215615"/>
                <a:ext cx="12276083" cy="1166281"/>
              </a:xfrm>
              <a:prstGeom prst="rect">
                <a:avLst/>
              </a:prstGeom>
            </p:spPr>
            <p:txBody>
              <a:bodyPr wrap="square">
                <a:spAutoFit/>
              </a:bodyPr>
              <a:lstStyle/>
              <a:p>
                <a:pPr marL="612140" marR="0" lvl="0" indent="0" algn="l" defTabSz="914400" rtl="0" eaLnBrk="1" fontAlgn="auto" latinLnBrk="0" hangingPunct="1">
                  <a:lnSpc>
                    <a:spcPct val="107000"/>
                  </a:lnSpc>
                  <a:spcBef>
                    <a:spcPts val="0"/>
                  </a:spcBef>
                  <a:spcAft>
                    <a:spcPts val="800"/>
                  </a:spcAft>
                  <a:buClrTx/>
                  <a:buSzTx/>
                  <a:buFontTx/>
                  <a:buNone/>
                  <a:tabLst/>
                  <a:defRPr/>
                </a:pPr>
                <a:r>
                  <a:rPr kumimoji="0" lang="en-US" sz="3200" b="0" i="0" u="none" strike="noStrike" kern="1200" cap="none" spc="0" normalizeH="0" baseline="0" noProof="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Trên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radPr>
                      <m:deg/>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e>
                    </m:ra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ad>
                      <m:radPr>
                        <m:degHide m:val="on"/>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radPr>
                      <m:deg/>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5</m:t>
                        </m:r>
                      </m:e>
                    </m:ra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hàm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không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giá</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trị</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lớn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nhất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giá</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trị</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nhỏ</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nhất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hàm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bằng</a:t>
                </a:r>
                <a14:m>
                  <m:oMath xmlns:m="http://schemas.openxmlformats.org/officeDocument/2006/math">
                    <m:r>
                      <a:rPr kumimoji="0" lang="en-US" sz="32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0" y="5215615"/>
                <a:ext cx="12276083" cy="1166281"/>
              </a:xfrm>
              <a:prstGeom prst="rect">
                <a:avLst/>
              </a:prstGeom>
              <a:blipFill rotWithShape="0">
                <a:blip r:embed="rId4"/>
                <a:stretch>
                  <a:fillRect t="-3665" b="-162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187565" y="1272741"/>
                <a:ext cx="11665131" cy="2714333"/>
              </a:xfrm>
              <a:prstGeom prst="rect">
                <a:avLst/>
              </a:prstGeom>
            </p:spPr>
            <p:txBody>
              <a:bodyPr wrap="square">
                <a:spAutoFit/>
              </a:bodyPr>
              <a:lstStyle/>
              <a:p>
                <a:pPr marL="612140" lvl="0" indent="-612140" algn="just">
                  <a:lnSpc>
                    <a:spcPct val="115000"/>
                  </a:lnSpc>
                  <a:spcAft>
                    <a:spcPts val="800"/>
                  </a:spcAft>
                  <a:defRPr/>
                </a:pP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Khẳng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nào</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sau</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đây</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là</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đúng</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p>
              <a:p>
                <a:pPr marL="629920" lvl="0" algn="just">
                  <a:lnSpc>
                    <a:spcPct val="115000"/>
                  </a:lnSpc>
                  <a:spcAft>
                    <a:spcPts val="800"/>
                  </a:spcAft>
                  <a:tabLst>
                    <a:tab pos="3599815" algn="l"/>
                    <a:tab pos="5039995" algn="l"/>
                  </a:tabLst>
                  <a:defRPr/>
                </a:pPr>
                <a:r>
                  <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a:t>
                </a:r>
                <a14:m>
                  <m:oMath xmlns:m="http://schemas.openxmlformats.org/officeDocument/2006/math">
                    <m:func>
                      <m:funcPr>
                        <m:ctrlPr>
                          <a:rPr lang="en-US"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uncPr>
                      <m:fName>
                        <m:limLow>
                          <m:limLowPr>
                            <m:ctrlPr>
                              <a:rPr lang="en-US"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limLowPr>
                          <m:e>
                            <m:r>
                              <a:rPr lang="en-US"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𝐦𝐢𝐧</m:t>
                            </m:r>
                          </m:e>
                          <m:lim>
                            <m:r>
                              <a:rPr lang="en-US"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radPr>
                              <m:deg/>
                              <m:e>
                                <m:r>
                                  <a:rPr lang="en-US"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𝟑</m:t>
                                </m:r>
                              </m:e>
                            </m:rad>
                            <m:r>
                              <a:rPr lang="en-US"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ad>
                              <m:radPr>
                                <m:degHide m:val="on"/>
                                <m:ctrlPr>
                                  <a:rPr lang="en-US"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radPr>
                              <m:deg/>
                              <m:e>
                                <m:r>
                                  <a:rPr lang="en-US"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𝟓</m:t>
                                </m:r>
                              </m:e>
                            </m:rad>
                            <m:r>
                              <a:rPr lang="en-US"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lim>
                        </m:limLow>
                      </m:fName>
                      <m:e>
                        <m:r>
                          <a:rPr lang="en-US"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𝒚</m:t>
                        </m:r>
                      </m:e>
                    </m:func>
                    <m:r>
                      <a:rPr lang="en-US"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𝟎</m:t>
                    </m:r>
                    <m:r>
                      <a:rPr lang="en-US"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a:t>
                </a:r>
                <a14:m>
                  <m:oMath xmlns:m="http://schemas.openxmlformats.org/officeDocument/2006/math">
                    <m:r>
                      <a:rPr lang="en-US"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unc>
                      <m:funcPr>
                        <m:ctrlPr>
                          <a:rPr lang="en-US"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uncPr>
                      <m:fName>
                        <m:limLow>
                          <m:limLowPr>
                            <m:ctrlPr>
                              <a:rPr lang="en-US"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limLowPr>
                          <m:e>
                            <m:r>
                              <a:rPr lang="en-US"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𝐦𝐚𝐱</m:t>
                            </m:r>
                          </m:e>
                          <m:lim>
                            <m:r>
                              <a:rPr lang="en-US"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radPr>
                              <m:deg/>
                              <m:e>
                                <m:r>
                                  <a:rPr lang="en-US"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𝟑</m:t>
                                </m:r>
                              </m:e>
                            </m:rad>
                            <m:r>
                              <a:rPr lang="en-US"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ad>
                              <m:radPr>
                                <m:degHide m:val="on"/>
                                <m:ctrlPr>
                                  <a:rPr lang="en-US"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radPr>
                              <m:deg/>
                              <m:e>
                                <m:r>
                                  <a:rPr lang="en-US"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𝟓</m:t>
                                </m:r>
                              </m:e>
                            </m:rad>
                            <m:r>
                              <a:rPr lang="en-US"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lim>
                        </m:limLow>
                      </m:fName>
                      <m:e>
                        <m:r>
                          <a:rPr lang="en-US"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𝒚</m:t>
                        </m:r>
                      </m:e>
                    </m:func>
                    <m:r>
                      <a:rPr lang="en-US"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rad>
                      <m:radPr>
                        <m:degHide m:val="on"/>
                        <m:ctrlPr>
                          <a:rPr lang="en-US"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radPr>
                      <m:deg/>
                      <m:e>
                        <m:r>
                          <a:rPr lang="en-US"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𝟓</m:t>
                        </m:r>
                      </m:e>
                    </m:rad>
                    <m:r>
                      <a:rPr lang="en-US"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p>
              <a:p>
                <a:pPr marL="629920" lvl="0" algn="just">
                  <a:lnSpc>
                    <a:spcPct val="115000"/>
                  </a:lnSpc>
                  <a:spcAft>
                    <a:spcPts val="800"/>
                  </a:spcAft>
                  <a:tabLst>
                    <a:tab pos="3599815" algn="l"/>
                    <a:tab pos="5039995" algn="l"/>
                  </a:tabLst>
                  <a:defRPr/>
                </a:pPr>
                <a:r>
                  <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a:t>
                </a:r>
                <a14:m>
                  <m:oMath xmlns:m="http://schemas.openxmlformats.org/officeDocument/2006/math">
                    <m:r>
                      <a:rPr lang="en-US"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unc>
                      <m:funcPr>
                        <m:ctrlPr>
                          <a:rPr lang="en-US"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uncPr>
                      <m:fName>
                        <m:limLow>
                          <m:limLowPr>
                            <m:ctrlPr>
                              <a:rPr lang="en-US"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limLowPr>
                          <m:e>
                            <m:r>
                              <a:rPr lang="en-US"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𝐦𝐚𝐱</m:t>
                            </m:r>
                          </m:e>
                          <m:lim>
                            <m:r>
                              <a:rPr lang="en-US"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radPr>
                              <m:deg/>
                              <m:e>
                                <m:r>
                                  <a:rPr lang="en-US"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𝟑</m:t>
                                </m:r>
                              </m:e>
                            </m:rad>
                            <m:r>
                              <a:rPr lang="en-US"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ad>
                              <m:radPr>
                                <m:degHide m:val="on"/>
                                <m:ctrlPr>
                                  <a:rPr lang="en-US"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radPr>
                              <m:deg/>
                              <m:e>
                                <m:r>
                                  <a:rPr lang="en-US"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𝟓</m:t>
                                </m:r>
                              </m:e>
                            </m:rad>
                            <m:r>
                              <a:rPr lang="en-US"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lim>
                        </m:limLow>
                      </m:fName>
                      <m:e>
                        <m:r>
                          <a:rPr lang="en-US"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𝒚</m:t>
                        </m:r>
                      </m:e>
                    </m:func>
                    <m:r>
                      <a:rPr lang="en-US"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oMath>
                </a14:m>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prstClr val="black"/>
                    </a:solidFill>
                    <a:latin typeface="Times New Roman" panose="02020603050405020304" pitchFamily="18" charset="0"/>
                    <a:cs typeface="Times New Roman" panose="02020603050405020304" pitchFamily="18" charset="0"/>
                  </a:rPr>
                  <a:t>D.</a:t>
                </a:r>
                <a14:m>
                  <m:oMath xmlns:m="http://schemas.openxmlformats.org/officeDocument/2006/math">
                    <m:r>
                      <a:rPr lang="en-US" sz="3200" b="1" i="1">
                        <a:solidFill>
                          <a:prstClr val="black"/>
                        </a:solidFill>
                        <a:latin typeface="Cambria Math" panose="02040503050406030204" pitchFamily="18" charset="0"/>
                      </a:rPr>
                      <m:t> </m:t>
                    </m:r>
                    <m:func>
                      <m:funcPr>
                        <m:ctrlPr>
                          <a:rPr lang="en-US" sz="3200" b="1" i="1">
                            <a:solidFill>
                              <a:prstClr val="black"/>
                            </a:solidFill>
                            <a:latin typeface="Cambria Math" panose="02040503050406030204" pitchFamily="18" charset="0"/>
                          </a:rPr>
                        </m:ctrlPr>
                      </m:funcPr>
                      <m:fName>
                        <m:limLow>
                          <m:limLowPr>
                            <m:ctrlPr>
                              <a:rPr lang="en-US" sz="3200" b="1" i="1">
                                <a:solidFill>
                                  <a:prstClr val="black"/>
                                </a:solidFill>
                                <a:latin typeface="Cambria Math" panose="02040503050406030204" pitchFamily="18" charset="0"/>
                              </a:rPr>
                            </m:ctrlPr>
                          </m:limLowPr>
                          <m:e>
                            <m:r>
                              <a:rPr lang="en-US" sz="3200" b="1" i="1">
                                <a:solidFill>
                                  <a:prstClr val="black"/>
                                </a:solidFill>
                                <a:latin typeface="Cambria Math" panose="02040503050406030204" pitchFamily="18" charset="0"/>
                              </a:rPr>
                              <m:t>𝒎𝒊𝒏</m:t>
                            </m:r>
                          </m:e>
                          <m:lim>
                            <m:r>
                              <a:rPr lang="en-US" sz="3200" b="1" i="1">
                                <a:solidFill>
                                  <a:prstClr val="black"/>
                                </a:solidFill>
                                <a:latin typeface="Cambria Math" panose="02040503050406030204" pitchFamily="18" charset="0"/>
                              </a:rPr>
                              <m:t>[−</m:t>
                            </m:r>
                            <m:rad>
                              <m:radPr>
                                <m:degHide m:val="on"/>
                                <m:ctrlPr>
                                  <a:rPr lang="en-US" sz="3200" b="1" i="1">
                                    <a:solidFill>
                                      <a:prstClr val="black"/>
                                    </a:solidFill>
                                    <a:latin typeface="Cambria Math" panose="02040503050406030204" pitchFamily="18" charset="0"/>
                                  </a:rPr>
                                </m:ctrlPr>
                              </m:radPr>
                              <m:deg/>
                              <m:e>
                                <m:r>
                                  <a:rPr lang="en-US" sz="3200" b="1" i="1">
                                    <a:solidFill>
                                      <a:prstClr val="black"/>
                                    </a:solidFill>
                                    <a:latin typeface="Cambria Math" panose="02040503050406030204" pitchFamily="18" charset="0"/>
                                  </a:rPr>
                                  <m:t>𝟑</m:t>
                                </m:r>
                              </m:e>
                            </m:rad>
                            <m:r>
                              <a:rPr lang="en-US" sz="3200" b="1" i="1">
                                <a:solidFill>
                                  <a:prstClr val="black"/>
                                </a:solidFill>
                                <a:latin typeface="Cambria Math" panose="02040503050406030204" pitchFamily="18" charset="0"/>
                              </a:rPr>
                              <m:t>; </m:t>
                            </m:r>
                            <m:rad>
                              <m:radPr>
                                <m:degHide m:val="on"/>
                                <m:ctrlPr>
                                  <a:rPr lang="en-US" sz="3200" b="1" i="1">
                                    <a:solidFill>
                                      <a:prstClr val="black"/>
                                    </a:solidFill>
                                    <a:latin typeface="Cambria Math" panose="02040503050406030204" pitchFamily="18" charset="0"/>
                                  </a:rPr>
                                </m:ctrlPr>
                              </m:radPr>
                              <m:deg/>
                              <m:e>
                                <m:r>
                                  <a:rPr lang="en-US" sz="3200" b="1" i="1">
                                    <a:solidFill>
                                      <a:prstClr val="black"/>
                                    </a:solidFill>
                                    <a:latin typeface="Cambria Math" panose="02040503050406030204" pitchFamily="18" charset="0"/>
                                  </a:rPr>
                                  <m:t>𝟓</m:t>
                                </m:r>
                              </m:e>
                            </m:rad>
                            <m:r>
                              <a:rPr lang="en-US" sz="3200" b="1" i="1">
                                <a:solidFill>
                                  <a:prstClr val="black"/>
                                </a:solidFill>
                                <a:latin typeface="Cambria Math" panose="02040503050406030204" pitchFamily="18" charset="0"/>
                              </a:rPr>
                              <m:t>)</m:t>
                            </m:r>
                          </m:lim>
                        </m:limLow>
                      </m:fName>
                      <m:e>
                        <m:r>
                          <a:rPr lang="en-US" sz="3200" b="1" i="1">
                            <a:solidFill>
                              <a:prstClr val="black"/>
                            </a:solidFill>
                            <a:latin typeface="Cambria Math" panose="02040503050406030204" pitchFamily="18" charset="0"/>
                          </a:rPr>
                          <m:t>𝒚</m:t>
                        </m:r>
                      </m:e>
                    </m:func>
                    <m:r>
                      <a:rPr lang="en-US"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oMath>
                </a14:m>
                <a:r>
                  <a:rPr lang="en-US"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187565" y="1272741"/>
                <a:ext cx="11665131" cy="2714333"/>
              </a:xfrm>
              <a:prstGeom prst="rect">
                <a:avLst/>
              </a:prstGeom>
              <a:blipFill rotWithShape="0">
                <a:blip r:embed="rId5"/>
                <a:stretch>
                  <a:fillRect l="-1359" t="-2022"/>
                </a:stretch>
              </a:blipFill>
            </p:spPr>
            <p:txBody>
              <a:bodyPr/>
              <a:lstStyle/>
              <a:p>
                <a:r>
                  <a:rPr lang="en-US">
                    <a:noFill/>
                  </a:rPr>
                  <a:t> </a:t>
                </a:r>
              </a:p>
            </p:txBody>
          </p:sp>
        </mc:Fallback>
      </mc:AlternateContent>
      <p:sp>
        <p:nvSpPr>
          <p:cNvPr id="3" name="Rectangle 2"/>
          <p:cNvSpPr/>
          <p:nvPr/>
        </p:nvSpPr>
        <p:spPr>
          <a:xfrm>
            <a:off x="427025" y="4273081"/>
            <a:ext cx="1540806" cy="584775"/>
          </a:xfrm>
          <a:prstGeom prst="rect">
            <a:avLst/>
          </a:prstGeom>
        </p:spPr>
        <p:txBody>
          <a:bodyPr wrap="none">
            <a:spAutoFit/>
          </a:bodyPr>
          <a:lstStyle/>
          <a:p>
            <a:r>
              <a:rPr lang="en-US" sz="3200" b="1">
                <a:solidFill>
                  <a:srgbClr val="FF0000"/>
                </a:solidFill>
                <a:highlight>
                  <a:srgbClr val="00FF00"/>
                </a:highlight>
                <a:latin typeface="Times New Roman" panose="02020603050405020304" pitchFamily="18" charset="0"/>
                <a:ea typeface="Calibri" panose="020F0502020204030204" pitchFamily="34" charset="0"/>
                <a:cs typeface="Times New Roman" panose="02020603050405020304" pitchFamily="18" charset="0"/>
              </a:rPr>
              <a:t>Chọn D</a:t>
            </a:r>
            <a:endParaRPr lang="en-US">
              <a:solidFill>
                <a:srgbClr val="FF0000"/>
              </a:solidFill>
            </a:endParaRPr>
          </a:p>
        </p:txBody>
      </p:sp>
      <p:sp>
        <p:nvSpPr>
          <p:cNvPr id="4" name="Rectangle 3"/>
          <p:cNvSpPr/>
          <p:nvPr/>
        </p:nvSpPr>
        <p:spPr>
          <a:xfrm>
            <a:off x="4343069" y="4339296"/>
            <a:ext cx="1677062" cy="584775"/>
          </a:xfrm>
          <a:prstGeom prst="rect">
            <a:avLst/>
          </a:prstGeom>
        </p:spPr>
        <p:txBody>
          <a:bodyPr wrap="none">
            <a:spAutoFit/>
          </a:bodyPr>
          <a:lstStyle/>
          <a:p>
            <a:r>
              <a:rPr lang="en-US" sz="3200" b="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Lời giải:</a:t>
            </a:r>
            <a:endParaRPr lang="en-US"/>
          </a:p>
        </p:txBody>
      </p:sp>
      <p:sp>
        <p:nvSpPr>
          <p:cNvPr id="8" name="Action Button: Back or Previous 7">
            <a:hlinkClick r:id="rId6" action="ppaction://hlinksldjump" highlightClick="1"/>
          </p:cNvPr>
          <p:cNvSpPr/>
          <p:nvPr/>
        </p:nvSpPr>
        <p:spPr>
          <a:xfrm>
            <a:off x="11736593" y="6548718"/>
            <a:ext cx="455407" cy="30928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4624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0" y="150482"/>
                <a:ext cx="12097407" cy="1462195"/>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1000"/>
                  </a:spcAft>
                  <a:buClr>
                    <a:srgbClr val="0000FF"/>
                  </a:buClr>
                  <a:buSzTx/>
                  <a:buFontTx/>
                  <a:buNone/>
                  <a:tabLst>
                    <a:tab pos="629920" algn="l"/>
                  </a:tabLst>
                  <a:defRPr/>
                </a:pPr>
                <a:r>
                  <a:rPr kumimoji="0" lang="en-US" sz="3200" b="1" i="0" u="none" strike="noStrike" kern="1200" cap="none" spc="0" normalizeH="0" baseline="0" noProof="0" dirty="0" err="1" smtClean="0">
                    <a:ln>
                      <a:noFill/>
                    </a:ln>
                    <a:solidFill>
                      <a:srgbClr val="0000CC"/>
                    </a:solidFill>
                    <a:effectLst/>
                    <a:uLnTx/>
                    <a:uFillTx/>
                    <a:latin typeface="Times New Roman" panose="02020603050405020304" pitchFamily="18" charset="0"/>
                    <a:ea typeface="Calibri" panose="020F0502020204030204" pitchFamily="34" charset="0"/>
                    <a:cs typeface="+mn-cs"/>
                  </a:rPr>
                  <a:t>Câu</a:t>
                </a:r>
                <a:r>
                  <a:rPr kumimoji="0" lang="en-US" sz="3200" b="1" i="0" u="none" strike="noStrike" kern="1200" cap="none" spc="0" normalizeH="0" baseline="0" noProof="0" dirty="0" smtClean="0">
                    <a:ln>
                      <a:noFill/>
                    </a:ln>
                    <a:solidFill>
                      <a:srgbClr val="0000CC"/>
                    </a:solidFill>
                    <a:effectLst/>
                    <a:uLnTx/>
                    <a:uFillTx/>
                    <a:latin typeface="Times New Roman" panose="02020603050405020304" pitchFamily="18" charset="0"/>
                    <a:ea typeface="Calibri" panose="020F0502020204030204" pitchFamily="34" charset="0"/>
                    <a:cs typeface="+mn-cs"/>
                  </a:rPr>
                  <a:t> 6. </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mn-cs"/>
                  </a:rPr>
                  <a:t>Cho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hàm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mn-cs"/>
                  </a:rPr>
                  <a:t>số</a:t>
                </a:r>
                <a:r>
                  <a:rPr kumimoji="0" lang="vi-VN"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mn-cs"/>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có</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đồ</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thị</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trên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đoạn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14:m>
                  <m:oMath xmlns:m="http://schemas.openxmlformats.org/officeDocument/2006/math">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e>
                    </m:d>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như</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hình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vẽ</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bên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Tìm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14:m>
                  <m:oMath xmlns:m="http://schemas.openxmlformats.org/officeDocument/2006/math">
                    <m:func>
                      <m:func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uncPr>
                      <m:fName>
                        <m:limLow>
                          <m:limLow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kumimoji="0" lang="en-US" sz="32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max</m:t>
                            </m:r>
                          </m:e>
                          <m:lim>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e>
                            </m:d>
                          </m:lim>
                        </m:limLow>
                      </m:fName>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e>
                    </m:func>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mc:Choice>
        <mc:Fallback xmlns="">
          <p:sp>
            <p:nvSpPr>
              <p:cNvPr id="4" name="Rectangle 3"/>
              <p:cNvSpPr>
                <a:spLocks noRot="1" noChangeAspect="1" noMove="1" noResize="1" noEditPoints="1" noAdjustHandles="1" noChangeArrowheads="1" noChangeShapeType="1" noTextEdit="1"/>
              </p:cNvSpPr>
              <p:nvPr/>
            </p:nvSpPr>
            <p:spPr>
              <a:xfrm>
                <a:off x="0" y="150482"/>
                <a:ext cx="12097407" cy="1462195"/>
              </a:xfrm>
              <a:prstGeom prst="rect">
                <a:avLst/>
              </a:prstGeom>
              <a:blipFill rotWithShape="0">
                <a:blip r:embed="rId2"/>
                <a:stretch>
                  <a:fillRect l="-1260" t="-3750" r="-1260"/>
                </a:stretch>
              </a:blipFill>
            </p:spPr>
            <p:txBody>
              <a:bodyPr/>
              <a:lstStyle/>
              <a:p>
                <a:r>
                  <a:rPr lang="en-US">
                    <a:noFill/>
                  </a:rPr>
                  <a:t> </a:t>
                </a:r>
              </a:p>
            </p:txBody>
          </p:sp>
        </mc:Fallback>
      </mc:AlternateContent>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6693921" y="897086"/>
            <a:ext cx="3516696" cy="2220804"/>
          </a:xfrm>
          <a:prstGeom prst="rect">
            <a:avLst/>
          </a:prstGeom>
          <a:noFill/>
          <a:ln>
            <a:noFill/>
          </a:ln>
        </p:spPr>
      </p:pic>
      <mc:AlternateContent xmlns:mc="http://schemas.openxmlformats.org/markup-compatibility/2006" xmlns:a14="http://schemas.microsoft.com/office/drawing/2010/main">
        <mc:Choice Requires="a14">
          <p:sp>
            <p:nvSpPr>
              <p:cNvPr id="6" name="Rectangle 5"/>
              <p:cNvSpPr/>
              <p:nvPr/>
            </p:nvSpPr>
            <p:spPr>
              <a:xfrm>
                <a:off x="94593" y="1703102"/>
                <a:ext cx="12097407" cy="1327543"/>
              </a:xfrm>
              <a:prstGeom prst="rect">
                <a:avLst/>
              </a:prstGeom>
            </p:spPr>
            <p:txBody>
              <a:bodyPr wrap="square">
                <a:spAutoFit/>
              </a:bodyPr>
              <a:lstStyle/>
              <a:p>
                <a:pPr marL="1144270" marR="0" lvl="0" indent="-514350" algn="just" defTabSz="914400" rtl="0" eaLnBrk="1" fontAlgn="auto" latinLnBrk="0" hangingPunct="1">
                  <a:lnSpc>
                    <a:spcPct val="115000"/>
                  </a:lnSpc>
                  <a:spcBef>
                    <a:spcPts val="0"/>
                  </a:spcBef>
                  <a:spcAft>
                    <a:spcPts val="800"/>
                  </a:spcAft>
                  <a:buClrTx/>
                  <a:buSzTx/>
                  <a:buFontTx/>
                  <a:buAutoNum type="alphaUcPeriod"/>
                  <a:tabLst>
                    <a:tab pos="3599815" algn="l"/>
                    <a:tab pos="5039995" algn="l"/>
                  </a:tabLst>
                  <a:defRPr/>
                </a:pPr>
                <a14:m>
                  <m:oMath xmlns:m="http://schemas.openxmlformats.org/officeDocument/2006/math">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𝟐</m:t>
                    </m:r>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𝒇</m:t>
                        </m:r>
                        <m:d>
                          <m:dPr>
                            <m:ctrlP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𝒙</m:t>
                            </m:r>
                          </m:e>
                        </m:d>
                      </m:e>
                    </m:d>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3200" b="0" i="0" u="none" strike="noStrike" kern="1200" cap="none" spc="0" normalizeH="0" baseline="0" noProof="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629920" marR="0" lvl="0" algn="just" defTabSz="914400" rtl="0" eaLnBrk="1" fontAlgn="auto" latinLnBrk="0" hangingPunct="1">
                  <a:lnSpc>
                    <a:spcPct val="115000"/>
                  </a:lnSpc>
                  <a:spcBef>
                    <a:spcPts val="0"/>
                  </a:spcBef>
                  <a:spcAft>
                    <a:spcPts val="800"/>
                  </a:spcAft>
                  <a:buClrTx/>
                  <a:buSzTx/>
                  <a:tabLst>
                    <a:tab pos="3599815" algn="l"/>
                    <a:tab pos="5039995" algn="l"/>
                  </a:tabLst>
                  <a:defRPr/>
                </a:pPr>
                <a:r>
                  <a:rPr kumimoji="0" lang="en-US" sz="3200" b="1" i="0" u="none" strike="noStrike" kern="1200" cap="none" spc="0" normalizeH="0" baseline="0" noProof="0" smtClean="0">
                    <a:ln>
                      <a:noFill/>
                    </a:ln>
                    <a:solidFill>
                      <a:prstClr val="black"/>
                    </a:solidFill>
                    <a:effectLst/>
                    <a:uLnTx/>
                    <a:uFillTx/>
                    <a:latin typeface="Calibri"/>
                    <a:ea typeface="+mn-ea"/>
                    <a:cs typeface="+mn-cs"/>
                  </a:rPr>
                  <a:t>C</a:t>
                </a:r>
                <a:r>
                  <a:rPr kumimoji="0" lang="en-US" sz="3200" b="1" i="0" u="none" strike="noStrike" kern="1200" cap="none" spc="0" normalizeH="0" baseline="0" noProof="0" dirty="0">
                    <a:ln>
                      <a:noFill/>
                    </a:ln>
                    <a:solidFill>
                      <a:prstClr val="black"/>
                    </a:solidFill>
                    <a:effectLst/>
                    <a:uLnTx/>
                    <a:uFillTx/>
                    <a:latin typeface="Calibri"/>
                    <a:ea typeface="+mn-ea"/>
                    <a:cs typeface="+mn-cs"/>
                  </a:rPr>
                  <a:t>.  </a:t>
                </a:r>
                <a14:m>
                  <m:oMath xmlns:m="http://schemas.openxmlformats.org/officeDocument/2006/math">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oMath>
                </a14:m>
                <a:r>
                  <a:rPr kumimoji="0" lang="en-US" sz="3200" b="1" i="0" u="none" strike="noStrike" kern="1200" cap="none" spc="0" normalizeH="0" baseline="0" noProof="0" dirty="0">
                    <a:ln>
                      <a:noFill/>
                    </a:ln>
                    <a:solidFill>
                      <a:prstClr val="black"/>
                    </a:solidFill>
                    <a:effectLst/>
                    <a:uLnTx/>
                    <a:uFillTx/>
                    <a:latin typeface="Calibri"/>
                    <a:ea typeface="+mn-ea"/>
                    <a:cs typeface="+mn-cs"/>
                  </a:rPr>
                  <a:t>.</a:t>
                </a: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𝟏</m:t>
                    </m:r>
                  </m:oMath>
                </a14:m>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94593" y="1703102"/>
                <a:ext cx="12097407" cy="1327543"/>
              </a:xfrm>
              <a:prstGeom prst="rect">
                <a:avLst/>
              </a:prstGeom>
              <a:blipFill rotWithShape="0">
                <a:blip r:embed="rId4"/>
                <a:stretch>
                  <a:fillRect t="-4128" b="-119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999340" y="4105566"/>
                <a:ext cx="8818178" cy="1327543"/>
              </a:xfrm>
              <a:prstGeom prst="rect">
                <a:avLst/>
              </a:prstGeom>
            </p:spPr>
            <p:txBody>
              <a:bodyPr wrap="square">
                <a:spAutoFit/>
              </a:bodyPr>
              <a:lstStyle/>
              <a:p>
                <a:pPr marL="629920" marR="0" lvl="0" indent="0" algn="ctr" defTabSz="914400" rtl="0" eaLnBrk="1" fontAlgn="auto" latinLnBrk="0" hangingPunct="1">
                  <a:lnSpc>
                    <a:spcPct val="115000"/>
                  </a:lnSpc>
                  <a:spcBef>
                    <a:spcPts val="0"/>
                  </a:spcBef>
                  <a:spcAft>
                    <a:spcPts val="800"/>
                  </a:spcAft>
                  <a:buClrTx/>
                  <a:buSzTx/>
                  <a:buFontTx/>
                  <a:buNone/>
                  <a:tabLst/>
                  <a:defRPr/>
                </a:pPr>
                <a:r>
                  <a:rPr kumimoji="0" lang="en-US" sz="3200" b="0" i="0" u="none" strike="noStrike" kern="1200" cap="none" spc="0" normalizeH="0" baseline="0" noProof="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Đồ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thị</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hàm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đồ</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thị</a:t>
                </a: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3200" b="0" i="0" u="none" strike="noStrike" kern="1200" cap="none" spc="0" normalizeH="0" baseline="0" noProof="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629920" marR="0" lvl="0" indent="-612140" algn="just" defTabSz="914400" rtl="0" eaLnBrk="1" fontAlgn="auto" latinLnBrk="0" hangingPunct="1">
                  <a:lnSpc>
                    <a:spcPct val="115000"/>
                  </a:lnSpc>
                  <a:spcBef>
                    <a:spcPts val="0"/>
                  </a:spcBef>
                  <a:spcAft>
                    <a:spcPts val="800"/>
                  </a:spcAft>
                  <a:buClrTx/>
                  <a:buSzTx/>
                  <a:buFontTx/>
                  <a:buNone/>
                  <a:tabLst/>
                  <a:defRPr/>
                </a:pPr>
                <a:r>
                  <a:rPr kumimoji="0" lang="vi-VN" sz="3200" b="0" i="0" u="none" strike="noStrike" kern="1200" cap="none" spc="0" normalizeH="0" baseline="0" noProof="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như hình </a:t>
                </a:r>
                <a:r>
                  <a:rPr kumimoji="0" lang="en-US"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sau</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999340" y="4105566"/>
                <a:ext cx="8818178" cy="1327543"/>
              </a:xfrm>
              <a:prstGeom prst="rect">
                <a:avLst/>
              </a:prstGeom>
              <a:blipFill rotWithShape="0">
                <a:blip r:embed="rId5"/>
                <a:stretch>
                  <a:fillRect t="-4128" b="-10550"/>
                </a:stretch>
              </a:blipFill>
            </p:spPr>
            <p:txBody>
              <a:bodyPr/>
              <a:lstStyle/>
              <a:p>
                <a:r>
                  <a:rPr lang="en-US">
                    <a:noFill/>
                  </a:rPr>
                  <a:t> </a:t>
                </a:r>
              </a:p>
            </p:txBody>
          </p:sp>
        </mc:Fallback>
      </mc:AlternateContent>
      <p:pic>
        <p:nvPicPr>
          <p:cNvPr id="8" name="Picture 7"/>
          <p:cNvPicPr/>
          <p:nvPr/>
        </p:nvPicPr>
        <p:blipFill>
          <a:blip r:embed="rId6">
            <a:extLst>
              <a:ext uri="{28A0092B-C50C-407E-A947-70E740481C1C}">
                <a14:useLocalDpi xmlns:a14="http://schemas.microsoft.com/office/drawing/2010/main" val="0"/>
              </a:ext>
            </a:extLst>
          </a:blip>
          <a:srcRect/>
          <a:stretch>
            <a:fillRect/>
          </a:stretch>
        </p:blipFill>
        <p:spPr bwMode="auto">
          <a:xfrm>
            <a:off x="8329750" y="3474356"/>
            <a:ext cx="3287602" cy="2765018"/>
          </a:xfrm>
          <a:prstGeom prst="rect">
            <a:avLst/>
          </a:prstGeom>
          <a:noFill/>
          <a:ln>
            <a:noFill/>
          </a:ln>
        </p:spPr>
      </p:pic>
      <mc:AlternateContent xmlns:mc="http://schemas.openxmlformats.org/markup-compatibility/2006" xmlns:a14="http://schemas.microsoft.com/office/drawing/2010/main">
        <mc:Choice Requires="a14">
          <p:sp>
            <p:nvSpPr>
              <p:cNvPr id="9" name="Rectangle 8"/>
              <p:cNvSpPr/>
              <p:nvPr/>
            </p:nvSpPr>
            <p:spPr>
              <a:xfrm>
                <a:off x="94593" y="5528151"/>
                <a:ext cx="6155083" cy="895886"/>
              </a:xfrm>
              <a:prstGeom prst="rect">
                <a:avLst/>
              </a:prstGeom>
            </p:spPr>
            <p:txBody>
              <a:bodyPr wrap="none">
                <a:spAutoFit/>
              </a:bodyPr>
              <a:lstStyle/>
              <a:p>
                <a:pPr marL="629920" marR="0" lvl="0" indent="-612140" algn="l" defTabSz="914400" rtl="0" eaLnBrk="1" fontAlgn="auto" latinLnBrk="0" hangingPunct="1">
                  <a:lnSpc>
                    <a:spcPct val="115000"/>
                  </a:lnSpc>
                  <a:spcBef>
                    <a:spcPts val="0"/>
                  </a:spcBef>
                  <a:spcAft>
                    <a:spcPts val="800"/>
                  </a:spcAft>
                  <a:buClrTx/>
                  <a:buSzTx/>
                  <a:buFontTx/>
                  <a:buNone/>
                  <a:tabLst/>
                  <a:defRPr/>
                </a:pPr>
                <a:r>
                  <a:rPr kumimoji="0" lang="en-US" sz="3200" b="0" i="0" u="none" strike="noStrike" kern="1200" cap="none" spc="0" normalizeH="0" baseline="0" noProof="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Suy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ra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unc>
                      <m:func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uncPr>
                      <m:fName>
                        <m:limLow>
                          <m:limLow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kumimoji="0" lang="en-US" sz="32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max</m:t>
                            </m:r>
                          </m:e>
                          <m:lim>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e>
                            </m:d>
                          </m:lim>
                        </m:limLow>
                      </m:fName>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e>
                    </m:func>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94593" y="5528151"/>
                <a:ext cx="6155083" cy="895886"/>
              </a:xfrm>
              <a:prstGeom prst="rect">
                <a:avLst/>
              </a:prstGeom>
              <a:blipFill rotWithShape="0">
                <a:blip r:embed="rId7"/>
                <a:stretch>
                  <a:fillRect l="-2279"/>
                </a:stretch>
              </a:blipFill>
            </p:spPr>
            <p:txBody>
              <a:bodyPr/>
              <a:lstStyle/>
              <a:p>
                <a:r>
                  <a:rPr lang="en-US">
                    <a:noFill/>
                  </a:rPr>
                  <a:t> </a:t>
                </a:r>
              </a:p>
            </p:txBody>
          </p:sp>
        </mc:Fallback>
      </mc:AlternateContent>
      <p:sp>
        <p:nvSpPr>
          <p:cNvPr id="2" name="Rectangle 1"/>
          <p:cNvSpPr/>
          <p:nvPr/>
        </p:nvSpPr>
        <p:spPr>
          <a:xfrm>
            <a:off x="495974" y="3194282"/>
            <a:ext cx="1540806" cy="584775"/>
          </a:xfrm>
          <a:prstGeom prst="rect">
            <a:avLst/>
          </a:prstGeom>
        </p:spPr>
        <p:txBody>
          <a:bodyPr wrap="none">
            <a:spAutoFit/>
          </a:bodyPr>
          <a:lstStyle/>
          <a:p>
            <a:r>
              <a:rPr lang="en-US" sz="3200" b="1">
                <a:solidFill>
                  <a:srgbClr val="FF0000"/>
                </a:solidFill>
                <a:highlight>
                  <a:srgbClr val="00FF00"/>
                </a:highlight>
                <a:latin typeface="Times New Roman" panose="02020603050405020304" pitchFamily="18" charset="0"/>
                <a:ea typeface="Calibri" panose="020F0502020204030204" pitchFamily="34" charset="0"/>
                <a:cs typeface="Times New Roman" panose="02020603050405020304" pitchFamily="18" charset="0"/>
              </a:rPr>
              <a:t>Chọn C</a:t>
            </a:r>
            <a:endParaRPr lang="en-US">
              <a:solidFill>
                <a:srgbClr val="FF0000"/>
              </a:solidFill>
            </a:endParaRPr>
          </a:p>
        </p:txBody>
      </p:sp>
      <p:sp>
        <p:nvSpPr>
          <p:cNvPr id="3" name="Rectangle 2"/>
          <p:cNvSpPr/>
          <p:nvPr/>
        </p:nvSpPr>
        <p:spPr>
          <a:xfrm>
            <a:off x="4089018" y="3392641"/>
            <a:ext cx="1677062" cy="584775"/>
          </a:xfrm>
          <a:prstGeom prst="rect">
            <a:avLst/>
          </a:prstGeom>
        </p:spPr>
        <p:txBody>
          <a:bodyPr wrap="none">
            <a:spAutoFit/>
          </a:bodyPr>
          <a:lstStyle/>
          <a:p>
            <a:r>
              <a:rPr lang="en-US" sz="3200" b="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Lời giải:</a:t>
            </a:r>
            <a:endParaRPr lang="en-US"/>
          </a:p>
        </p:txBody>
      </p:sp>
      <p:sp>
        <p:nvSpPr>
          <p:cNvPr id="10" name="Action Button: Back or Previous 9">
            <a:hlinkClick r:id="rId8" action="ppaction://hlinksldjump" highlightClick="1"/>
          </p:cNvPr>
          <p:cNvSpPr/>
          <p:nvPr/>
        </p:nvSpPr>
        <p:spPr>
          <a:xfrm>
            <a:off x="11736593" y="6548718"/>
            <a:ext cx="455407" cy="30928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50754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95605" y="197605"/>
                <a:ext cx="11974475" cy="2236510"/>
              </a:xfrm>
              <a:prstGeom prst="rect">
                <a:avLst/>
              </a:prstGeom>
            </p:spPr>
            <p:txBody>
              <a:bodyPr wrap="square">
                <a:spAutoFit/>
              </a:bodyPr>
              <a:lstStyle/>
              <a:p>
                <a:pPr marL="0" marR="0" lvl="0" indent="0" algn="l" defTabSz="914400" rtl="0" eaLnBrk="1" fontAlgn="auto" latinLnBrk="0" hangingPunct="1">
                  <a:lnSpc>
                    <a:spcPct val="115000"/>
                  </a:lnSpc>
                  <a:spcBef>
                    <a:spcPts val="600"/>
                  </a:spcBef>
                  <a:spcAft>
                    <a:spcPts val="1000"/>
                  </a:spcAft>
                  <a:buClr>
                    <a:srgbClr val="0000FF"/>
                  </a:buClr>
                  <a:buSzTx/>
                  <a:buFontTx/>
                  <a:buNone/>
                  <a:tabLst>
                    <a:tab pos="629920" algn="l"/>
                  </a:tabLst>
                  <a:defRPr/>
                </a:pPr>
                <a:r>
                  <a:rPr kumimoji="0" lang="en-US" sz="3200" b="1" i="0" u="none" strike="noStrike" kern="1200" cap="none" spc="0" normalizeH="0" baseline="0" noProof="0" dirty="0" err="1" smtClean="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3200" b="1" i="0" u="none" strike="noStrike" kern="1200" cap="none" spc="0" normalizeH="0" baseline="0" noProof="0" dirty="0" smtClean="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 7. </a:t>
                </a:r>
                <a:r>
                  <a:rPr kumimoji="0" lang="en-US"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Tìm</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𝑥</m:t>
                    </m:r>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để</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hàm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𝑦</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f>
                      <m:f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ctrlPr>
                      </m:fPr>
                      <m:num>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𝑥</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2</m:t>
                            </m:r>
                          </m:sup>
                        </m:s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1</m:t>
                        </m:r>
                      </m:num>
                      <m:den>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1</m:t>
                        </m:r>
                      </m:den>
                    </m:f>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đạt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giá</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trị</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nhỏ</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nhất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khoảng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1</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 +</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marL="630555" marR="0" lvl="0" indent="0" algn="just" defTabSz="914400" rtl="0" eaLnBrk="1" fontAlgn="auto" latinLnBrk="0" hangingPunct="1">
                  <a:lnSpc>
                    <a:spcPct val="115000"/>
                  </a:lnSpc>
                  <a:spcBef>
                    <a:spcPts val="0"/>
                  </a:spcBef>
                  <a:spcAft>
                    <a:spcPts val="800"/>
                  </a:spcAft>
                  <a:buClrTx/>
                  <a:buSzTx/>
                  <a:buFontTx/>
                  <a:buNone/>
                  <a:tabLst>
                    <a:tab pos="3599815" algn="l"/>
                    <a:tab pos="5039995" algn="l"/>
                  </a:tabLst>
                  <a:defRPr/>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𝒙</m:t>
                    </m:r>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𝟐</m:t>
                    </m:r>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 </a:t>
                </a:r>
                <a14:m>
                  <m:oMath xmlns:m="http://schemas.openxmlformats.org/officeDocument/2006/math">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𝒙</m:t>
                    </m:r>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𝟎</m:t>
                    </m:r>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a:t>
                </a:r>
                <a14:m>
                  <m:oMath xmlns:m="http://schemas.openxmlformats.org/officeDocument/2006/math">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𝒙</m:t>
                    </m:r>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𝟐</m:t>
                    </m:r>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𝒙</m:t>
                    </m:r>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𝟑</m:t>
                    </m:r>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mc:Choice>
        <mc:Fallback xmlns="">
          <p:sp>
            <p:nvSpPr>
              <p:cNvPr id="4" name="Rectangle 3"/>
              <p:cNvSpPr>
                <a:spLocks noRot="1" noChangeAspect="1" noMove="1" noResize="1" noEditPoints="1" noAdjustHandles="1" noChangeArrowheads="1" noChangeShapeType="1" noTextEdit="1"/>
              </p:cNvSpPr>
              <p:nvPr/>
            </p:nvSpPr>
            <p:spPr>
              <a:xfrm>
                <a:off x="95605" y="197605"/>
                <a:ext cx="11974475" cy="2236510"/>
              </a:xfrm>
              <a:prstGeom prst="rect">
                <a:avLst/>
              </a:prstGeom>
              <a:blipFill rotWithShape="0">
                <a:blip r:embed="rId2"/>
                <a:stretch>
                  <a:fillRect l="-1324" b="-57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70814" y="3287777"/>
                <a:ext cx="12507310" cy="2724977"/>
              </a:xfrm>
              <a:prstGeom prst="rect">
                <a:avLst/>
              </a:prstGeom>
            </p:spPr>
            <p:txBody>
              <a:bodyPr wrap="square">
                <a:spAutoFit/>
              </a:bodyPr>
              <a:lstStyle/>
              <a:p>
                <a:pPr marL="630555" marR="0" lvl="0" indent="0" algn="l" defTabSz="914400" rtl="0" eaLnBrk="1" fontAlgn="auto" latinLnBrk="0" hangingPunct="1">
                  <a:lnSpc>
                    <a:spcPct val="107000"/>
                  </a:lnSpc>
                  <a:spcBef>
                    <a:spcPts val="0"/>
                  </a:spcBef>
                  <a:spcAft>
                    <a:spcPts val="800"/>
                  </a:spcAft>
                  <a:buClrTx/>
                  <a:buSzTx/>
                  <a:buFontTx/>
                  <a:buNone/>
                  <a:tabLst/>
                  <a:defRPr/>
                </a:pPr>
                <a:r>
                  <a:rPr kumimoji="0" lang="en-US" sz="3200" b="0" i="0" u="none" strike="noStrike" kern="1200" cap="none" spc="0" normalizeH="0" baseline="0" noProof="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Đáp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án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loại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đầu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tiên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vì</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𝒙</m:t>
                    </m:r>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𝟐</m:t>
                    </m:r>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𝒙</m:t>
                    </m:r>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𝟎</m:t>
                    </m:r>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không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thuộc</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marL="630555" marR="0" lvl="0" indent="0" algn="l" defTabSz="914400" rtl="0" eaLnBrk="1" fontAlgn="auto" latinLnBrk="0" hangingPunct="1">
                  <a:lnSpc>
                    <a:spcPct val="107000"/>
                  </a:lnSpc>
                  <a:spcBef>
                    <a:spcPts val="0"/>
                  </a:spcBef>
                  <a:spcAft>
                    <a:spcPts val="80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Với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5</m:t>
                    </m:r>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marL="630555" marR="0" lvl="0" indent="0" algn="l" defTabSz="914400" rtl="0" eaLnBrk="1" fontAlgn="auto" latinLnBrk="0" hangingPunct="1">
                  <a:lnSpc>
                    <a:spcPct val="107000"/>
                  </a:lnSpc>
                  <a:spcBef>
                    <a:spcPts val="0"/>
                  </a:spcBef>
                  <a:spcAft>
                    <a:spcPts val="80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Với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11</m:t>
                        </m:r>
                      </m:num>
                      <m:den>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den>
                    </m:f>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marL="630555" marR="0" lvl="0" indent="0" algn="l" defTabSz="914400" rtl="0" eaLnBrk="1" fontAlgn="auto" latinLnBrk="0" hangingPunct="1">
                  <a:lnSpc>
                    <a:spcPct val="107000"/>
                  </a:lnSpc>
                  <a:spcBef>
                    <a:spcPts val="0"/>
                  </a:spcBef>
                  <a:spcAft>
                    <a:spcPts val="80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Vậy</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với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thì</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hàm</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đạt</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giá</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trị</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nhỏ</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nhất</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trên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khoảng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3200" b="1" i="0" u="none" strike="noStrike" kern="1200" cap="none" spc="0" normalizeH="0" baseline="0" noProof="0" dirty="0">
                    <a:ln>
                      <a:noFill/>
                    </a:ln>
                    <a:solidFill>
                      <a:srgbClr val="FF00FF"/>
                    </a:solidFill>
                    <a:effectLst/>
                    <a:uLnTx/>
                    <a:uFillTx/>
                    <a:latin typeface="Times New Roman" panose="02020603050405020304" pitchFamily="18" charset="0"/>
                    <a:ea typeface="MS Mincho"/>
                    <a:cs typeface="Times New Roman" panose="02020603050405020304" pitchFamily="18" charset="0"/>
                  </a:rPr>
                  <a:t> </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70814" y="3287777"/>
                <a:ext cx="12507310" cy="2724977"/>
              </a:xfrm>
              <a:prstGeom prst="rect">
                <a:avLst/>
              </a:prstGeom>
              <a:blipFill rotWithShape="0">
                <a:blip r:embed="rId3"/>
                <a:stretch>
                  <a:fillRect t="-3132" b="-4922"/>
                </a:stretch>
              </a:blipFill>
            </p:spPr>
            <p:txBody>
              <a:bodyPr/>
              <a:lstStyle/>
              <a:p>
                <a:r>
                  <a:rPr lang="en-US">
                    <a:noFill/>
                  </a:rPr>
                  <a:t> </a:t>
                </a:r>
              </a:p>
            </p:txBody>
          </p:sp>
        </mc:Fallback>
      </mc:AlternateContent>
      <p:sp>
        <p:nvSpPr>
          <p:cNvPr id="2" name="Rectangle 1"/>
          <p:cNvSpPr/>
          <p:nvPr/>
        </p:nvSpPr>
        <p:spPr>
          <a:xfrm>
            <a:off x="95605" y="2551310"/>
            <a:ext cx="2177519" cy="583750"/>
          </a:xfrm>
          <a:prstGeom prst="rect">
            <a:avLst/>
          </a:prstGeom>
        </p:spPr>
        <p:txBody>
          <a:bodyPr wrap="none">
            <a:spAutoFit/>
          </a:bodyPr>
          <a:lstStyle/>
          <a:p>
            <a:pPr marL="630555" lvl="0">
              <a:lnSpc>
                <a:spcPct val="107000"/>
              </a:lnSpc>
              <a:spcAft>
                <a:spcPts val="800"/>
              </a:spcAft>
              <a:defRPr/>
            </a:pPr>
            <a:r>
              <a:rPr lang="en-US" sz="3200" b="1">
                <a:solidFill>
                  <a:srgbClr val="FF0000"/>
                </a:solidFill>
                <a:highlight>
                  <a:srgbClr val="00FF00"/>
                </a:highlight>
                <a:latin typeface="Times New Roman" panose="02020603050405020304" pitchFamily="18" charset="0"/>
                <a:ea typeface="Calibri" panose="020F0502020204030204" pitchFamily="34" charset="0"/>
                <a:cs typeface="Times New Roman" panose="02020603050405020304" pitchFamily="18" charset="0"/>
              </a:rPr>
              <a:t>Chọn C</a:t>
            </a:r>
            <a:endPar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4994082" y="2521863"/>
            <a:ext cx="2177519" cy="619272"/>
          </a:xfrm>
          <a:prstGeom prst="rect">
            <a:avLst/>
          </a:prstGeom>
        </p:spPr>
        <p:txBody>
          <a:bodyPr wrap="none">
            <a:spAutoFit/>
          </a:bodyPr>
          <a:lstStyle/>
          <a:p>
            <a:pPr marL="630555" lvl="0" algn="ctr">
              <a:lnSpc>
                <a:spcPct val="107000"/>
              </a:lnSpc>
              <a:spcAft>
                <a:spcPts val="800"/>
              </a:spcAft>
              <a:defRPr/>
            </a:pPr>
            <a:r>
              <a:rPr lang="en-US" sz="3200" b="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Lời giải</a:t>
            </a:r>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Action Button: Back or Previous 5">
            <a:hlinkClick r:id="rId4" action="ppaction://hlinksldjump" highlightClick="1"/>
          </p:cNvPr>
          <p:cNvSpPr/>
          <p:nvPr/>
        </p:nvSpPr>
        <p:spPr>
          <a:xfrm>
            <a:off x="11736593" y="6548718"/>
            <a:ext cx="455407" cy="30928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99811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0" y="0"/>
                <a:ext cx="11330152" cy="1224951"/>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1000"/>
                  </a:spcAft>
                  <a:buClr>
                    <a:srgbClr val="0000FF"/>
                  </a:buClr>
                  <a:buSzTx/>
                  <a:buFontTx/>
                  <a:buNone/>
                  <a:tabLst>
                    <a:tab pos="629920" algn="l"/>
                  </a:tabLst>
                  <a:defRPr/>
                </a:pPr>
                <a:r>
                  <a:rPr kumimoji="0" lang="en-US" sz="3200" b="1" i="0" u="none" strike="noStrike" kern="1200" cap="none" spc="0" normalizeH="0" baseline="0" noProof="0" dirty="0" err="1" smtClean="0">
                    <a:ln>
                      <a:noFill/>
                    </a:ln>
                    <a:solidFill>
                      <a:srgbClr val="0000CC"/>
                    </a:solidFill>
                    <a:effectLst/>
                    <a:uLnTx/>
                    <a:uFillTx/>
                    <a:latin typeface="Times New Roman" panose="02020603050405020304" pitchFamily="18" charset="0"/>
                    <a:ea typeface="Calibri" panose="020F0502020204030204" pitchFamily="34" charset="0"/>
                    <a:cs typeface="+mn-cs"/>
                  </a:rPr>
                  <a:t>Câu</a:t>
                </a:r>
                <a:r>
                  <a:rPr kumimoji="0" lang="en-US" sz="3200" b="1" i="0" u="none" strike="noStrike" kern="1200" cap="none" spc="0" normalizeH="0" baseline="0" noProof="0" dirty="0" smtClean="0">
                    <a:ln>
                      <a:noFill/>
                    </a:ln>
                    <a:solidFill>
                      <a:srgbClr val="0000CC"/>
                    </a:solidFill>
                    <a:effectLst/>
                    <a:uLnTx/>
                    <a:uFillTx/>
                    <a:latin typeface="Times New Roman" panose="02020603050405020304" pitchFamily="18" charset="0"/>
                    <a:ea typeface="Calibri" panose="020F0502020204030204" pitchFamily="34" charset="0"/>
                    <a:cs typeface="+mn-cs"/>
                  </a:rPr>
                  <a:t> 8. </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mn-cs"/>
                  </a:rPr>
                  <a:t>Cho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hàm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số</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xác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định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và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liên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tục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trên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đoạn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14:m>
                  <m:oMath xmlns:m="http://schemas.openxmlformats.org/officeDocument/2006/math">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e>
                    </m:d>
                  </m:oMath>
                </a14:m>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Đồ</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thị</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hàm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số</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như</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hình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vẽ</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mc:Choice>
        <mc:Fallback xmlns="">
          <p:sp>
            <p:nvSpPr>
              <p:cNvPr id="2" name="Rectangle 1"/>
              <p:cNvSpPr>
                <a:spLocks noRot="1" noChangeAspect="1" noMove="1" noResize="1" noEditPoints="1" noAdjustHandles="1" noChangeArrowheads="1" noChangeShapeType="1" noTextEdit="1"/>
              </p:cNvSpPr>
              <p:nvPr/>
            </p:nvSpPr>
            <p:spPr>
              <a:xfrm>
                <a:off x="0" y="0"/>
                <a:ext cx="11330152" cy="1224951"/>
              </a:xfrm>
              <a:prstGeom prst="rect">
                <a:avLst/>
              </a:prstGeom>
              <a:blipFill rotWithShape="0">
                <a:blip r:embed="rId2"/>
                <a:stretch>
                  <a:fillRect l="-1345" t="-4478" r="-1291" b="-12935"/>
                </a:stretch>
              </a:blipFill>
            </p:spPr>
            <p:txBody>
              <a:bodyPr/>
              <a:lstStyle/>
              <a:p>
                <a:r>
                  <a:rPr lang="en-US">
                    <a:noFill/>
                  </a:rPr>
                  <a:t> </a:t>
                </a:r>
              </a:p>
            </p:txBody>
          </p:sp>
        </mc:Fallback>
      </mc:AlternateContent>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6827" y="1187438"/>
            <a:ext cx="4393325" cy="2511990"/>
          </a:xfrm>
          <a:prstGeom prst="rect">
            <a:avLst/>
          </a:prstGeom>
          <a:noFill/>
          <a:ln>
            <a:noFill/>
          </a:ln>
        </p:spPr>
      </p:pic>
      <mc:AlternateContent xmlns:mc="http://schemas.openxmlformats.org/markup-compatibility/2006" xmlns:a14="http://schemas.microsoft.com/office/drawing/2010/main">
        <mc:Choice Requires="a14">
          <p:sp>
            <p:nvSpPr>
              <p:cNvPr id="5" name="Rectangle 4"/>
              <p:cNvSpPr/>
              <p:nvPr/>
            </p:nvSpPr>
            <p:spPr>
              <a:xfrm>
                <a:off x="77626" y="1224951"/>
                <a:ext cx="6859201" cy="3034805"/>
              </a:xfrm>
              <a:prstGeom prst="rect">
                <a:avLst/>
              </a:prstGeom>
            </p:spPr>
            <p:txBody>
              <a:bodyPr wrap="square">
                <a:spAutoFit/>
              </a:bodyPr>
              <a:lstStyle/>
              <a:p>
                <a:pPr marL="612140" marR="0" lvl="0" indent="-612140" defTabSz="914400" rtl="0" eaLnBrk="1" fontAlgn="auto" latinLnBrk="0" hangingPunct="1">
                  <a:lnSpc>
                    <a:spcPct val="107000"/>
                  </a:lnSpc>
                  <a:spcBef>
                    <a:spcPts val="0"/>
                  </a:spcBef>
                  <a:spcAft>
                    <a:spcPts val="80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Hỏi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hàm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đạt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giá</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trị</a:t>
                </a: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3200" b="0" i="0" u="none" strike="noStrike" kern="1200" cap="none" spc="0" normalizeH="0" baseline="0" noProof="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612140" marR="0" lvl="0" indent="-612140" defTabSz="914400" rtl="0" eaLnBrk="1" fontAlgn="auto" latinLnBrk="0" hangingPunct="1">
                  <a:lnSpc>
                    <a:spcPct val="107000"/>
                  </a:lnSpc>
                  <a:spcBef>
                    <a:spcPts val="0"/>
                  </a:spcBef>
                  <a:spcAft>
                    <a:spcPts val="800"/>
                  </a:spcAft>
                  <a:buClrTx/>
                  <a:buSzTx/>
                  <a:buFontTx/>
                  <a:buNone/>
                  <a:tabLst/>
                  <a:defRPr/>
                </a:pPr>
                <a:r>
                  <a:rPr kumimoji="0" lang="en-US" sz="3200" b="0" i="0" u="none" strike="noStrike" kern="1200" cap="none" spc="0" normalizeH="0" baseline="0" noProof="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lớn</a:t>
                </a:r>
                <a:r>
                  <a:rPr lang="vi-VN" sz="320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nhất trên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đoạn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e>
                    </m:d>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tại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b>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0</m:t>
                        </m:r>
                      </m:sub>
                    </m:sSub>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nào</a:t>
                </a:r>
                <a:r>
                  <a:rPr kumimoji="0" lang="vi-VN" sz="3200" b="0" i="0" u="none" strike="noStrike" kern="120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dưới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đây</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629920" marR="0" lvl="0" indent="0" algn="l" defTabSz="914400" rtl="0" eaLnBrk="1" fontAlgn="auto" latinLnBrk="0" hangingPunct="1">
                  <a:lnSpc>
                    <a:spcPct val="107000"/>
                  </a:lnSpc>
                  <a:spcBef>
                    <a:spcPts val="0"/>
                  </a:spcBef>
                  <a:spcAft>
                    <a:spcPts val="800"/>
                  </a:spcAft>
                  <a:buClrTx/>
                  <a:buSzTx/>
                  <a:buFontTx/>
                  <a:buNone/>
                  <a:tabLst>
                    <a:tab pos="3599815" algn="l"/>
                    <a:tab pos="5039995" algn="l"/>
                  </a:tabLst>
                  <a:defRPr/>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a:t>
                </a:r>
                <a14:m>
                  <m:oMath xmlns:m="http://schemas.openxmlformats.org/officeDocument/2006/math">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𝟑</m:t>
                    </m:r>
                  </m:oMath>
                </a14:m>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a:ln>
                      <a:noFill/>
                    </a:ln>
                    <a:solidFill>
                      <a:prstClr val="black"/>
                    </a:solidFill>
                    <a:effectLst/>
                    <a:uLnTx/>
                    <a:uFillTx/>
                    <a:latin typeface="Calibri"/>
                    <a:ea typeface="+mn-ea"/>
                    <a:cs typeface="+mn-cs"/>
                  </a:rPr>
                  <a:t>B.</a:t>
                </a:r>
                <a14:m>
                  <m:oMath xmlns:m="http://schemas.openxmlformats.org/officeDocument/2006/math">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3200" b="0" i="0" u="none" strike="noStrike" kern="1200" cap="none" spc="0" normalizeH="0" baseline="0" noProof="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629920" marR="0" lvl="0" indent="0" algn="l" defTabSz="914400" rtl="0" eaLnBrk="1" fontAlgn="auto" latinLnBrk="0" hangingPunct="1">
                  <a:lnSpc>
                    <a:spcPct val="107000"/>
                  </a:lnSpc>
                  <a:spcBef>
                    <a:spcPts val="0"/>
                  </a:spcBef>
                  <a:spcAft>
                    <a:spcPts val="800"/>
                  </a:spcAft>
                  <a:buClrTx/>
                  <a:buSzTx/>
                  <a:buFontTx/>
                  <a:buNone/>
                  <a:tabLst>
                    <a:tab pos="3599815" algn="l"/>
                    <a:tab pos="5039995" algn="l"/>
                  </a:tabLst>
                  <a:defRPr/>
                </a:pPr>
                <a:r>
                  <a:rPr kumimoji="0" lang="en-US" sz="3200" b="1" i="0" u="none" strike="noStrike" kern="1200" cap="none" spc="0" normalizeH="0" baseline="0" noProof="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𝟑</m:t>
                    </m:r>
                  </m:oMath>
                </a14:m>
                <a:r>
                  <a:rPr kumimoji="0" lang="en-US" sz="3200" b="1" i="0" u="none" strike="noStrike" kern="1200" cap="none" spc="0" normalizeH="0" baseline="0" noProof="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lang="vi-VN" sz="32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320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𝟏</m:t>
                    </m:r>
                  </m:oMath>
                </a14:m>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7626" y="1224951"/>
                <a:ext cx="6859201" cy="3034805"/>
              </a:xfrm>
              <a:prstGeom prst="rect">
                <a:avLst/>
              </a:prstGeom>
              <a:blipFill rotWithShape="0">
                <a:blip r:embed="rId4"/>
                <a:stretch>
                  <a:fillRect l="-2311" t="-2811" b="-4418"/>
                </a:stretch>
              </a:blipFill>
            </p:spPr>
            <p:txBody>
              <a:bodyPr/>
              <a:lstStyle/>
              <a:p>
                <a:r>
                  <a:rPr lang="en-US">
                    <a:noFill/>
                  </a:rPr>
                  <a:t> </a:t>
                </a:r>
              </a:p>
            </p:txBody>
          </p:sp>
        </mc:Fallback>
      </mc:AlternateContent>
      <p:sp>
        <p:nvSpPr>
          <p:cNvPr id="3" name="Rectangle 2"/>
          <p:cNvSpPr/>
          <p:nvPr/>
        </p:nvSpPr>
        <p:spPr>
          <a:xfrm>
            <a:off x="77626" y="4600668"/>
            <a:ext cx="2136482" cy="619272"/>
          </a:xfrm>
          <a:prstGeom prst="rect">
            <a:avLst/>
          </a:prstGeom>
        </p:spPr>
        <p:txBody>
          <a:bodyPr wrap="none">
            <a:spAutoFit/>
          </a:bodyPr>
          <a:lstStyle/>
          <a:p>
            <a:pPr marL="612140" lvl="0">
              <a:lnSpc>
                <a:spcPct val="107000"/>
              </a:lnSpc>
              <a:spcAft>
                <a:spcPts val="800"/>
              </a:spcAft>
              <a:defRPr/>
            </a:pPr>
            <a:r>
              <a:rPr lang="en-US" sz="3200" b="1">
                <a:solidFill>
                  <a:srgbClr val="0000FF"/>
                </a:solidFill>
                <a:highlight>
                  <a:srgbClr val="00FF00"/>
                </a:highlight>
                <a:latin typeface="Times New Roman" panose="02020603050405020304" pitchFamily="18" charset="0"/>
                <a:ea typeface="Calibri" panose="020F0502020204030204" pitchFamily="34" charset="0"/>
                <a:cs typeface="Times New Roman" panose="02020603050405020304" pitchFamily="18" charset="0"/>
              </a:rPr>
              <a:t>Chọn B</a:t>
            </a:r>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638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199697" y="157654"/>
                <a:ext cx="11992302" cy="1775743"/>
              </a:xfrm>
              <a:prstGeom prst="rect">
                <a:avLst/>
              </a:prstGeom>
            </p:spPr>
            <p:txBody>
              <a:bodyPr wrap="square">
                <a:spAutoFit/>
              </a:bodyPr>
              <a:lstStyle/>
              <a:p>
                <a:pPr marL="61214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Lời</a:t>
                </a: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giải</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612140" marR="0" lvl="0" indent="0" algn="l" defTabSz="914400" rtl="0" eaLnBrk="1" fontAlgn="auto" latinLnBrk="0" hangingPunct="1">
                  <a:lnSpc>
                    <a:spcPct val="107000"/>
                  </a:lnSpc>
                  <a:spcBef>
                    <a:spcPts val="0"/>
                  </a:spcBef>
                  <a:spcAft>
                    <a:spcPts val="800"/>
                  </a:spcAft>
                  <a:buClrTx/>
                  <a:buSzTx/>
                  <a:buFontTx/>
                  <a:buNone/>
                  <a:tabLst/>
                  <a:defRPr/>
                </a:pPr>
                <a:r>
                  <a:rPr kumimoji="0" lang="en-US" sz="3200" b="0" i="0" u="none" strike="noStrike" kern="1200" cap="none" spc="0" normalizeH="0" baseline="0" noProof="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Từ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đồ</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thị</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hàm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hình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vẽ</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ta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suy</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ra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biến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thiên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hàm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mc:Choice>
        <mc:Fallback xmlns="">
          <p:sp>
            <p:nvSpPr>
              <p:cNvPr id="4" name="Rectangle 3"/>
              <p:cNvSpPr>
                <a:spLocks noRot="1" noChangeAspect="1" noMove="1" noResize="1" noEditPoints="1" noAdjustHandles="1" noChangeArrowheads="1" noChangeShapeType="1" noTextEdit="1"/>
              </p:cNvSpPr>
              <p:nvPr/>
            </p:nvSpPr>
            <p:spPr>
              <a:xfrm>
                <a:off x="199697" y="157654"/>
                <a:ext cx="11992302" cy="1775743"/>
              </a:xfrm>
              <a:prstGeom prst="rect">
                <a:avLst/>
              </a:prstGeom>
              <a:blipFill rotWithShape="0">
                <a:blip r:embed="rId2"/>
                <a:stretch>
                  <a:fillRect t="-4811" b="-8247"/>
                </a:stretch>
              </a:blipFill>
            </p:spPr>
            <p:txBody>
              <a:bodyPr/>
              <a:lstStyle/>
              <a:p>
                <a:r>
                  <a:rPr lang="en-US">
                    <a:noFill/>
                  </a:rPr>
                  <a:t> </a:t>
                </a:r>
              </a:p>
            </p:txBody>
          </p:sp>
        </mc:Fallback>
      </mc:AlternateContent>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2623807" y="2447835"/>
            <a:ext cx="6415089" cy="2984205"/>
          </a:xfrm>
          <a:prstGeom prst="rect">
            <a:avLst/>
          </a:prstGeom>
          <a:noFill/>
          <a:ln>
            <a:noFill/>
          </a:ln>
        </p:spPr>
      </p:pic>
      <mc:AlternateContent xmlns:mc="http://schemas.openxmlformats.org/markup-compatibility/2006" xmlns:a14="http://schemas.microsoft.com/office/drawing/2010/main">
        <mc:Choice Requires="a14">
          <p:sp>
            <p:nvSpPr>
              <p:cNvPr id="6" name="Rectangle 5"/>
              <p:cNvSpPr/>
              <p:nvPr/>
            </p:nvSpPr>
            <p:spPr>
              <a:xfrm>
                <a:off x="199697" y="5148261"/>
                <a:ext cx="11267090" cy="1146211"/>
              </a:xfrm>
              <a:prstGeom prst="rect">
                <a:avLst/>
              </a:prstGeom>
            </p:spPr>
            <p:txBody>
              <a:bodyPr wrap="square">
                <a:spAutoFit/>
              </a:bodyPr>
              <a:lstStyle/>
              <a:p>
                <a:pPr marL="612140" marR="0" lvl="0" indent="0" algn="l" defTabSz="914400" rtl="0" eaLnBrk="1" fontAlgn="auto" latinLnBrk="0" hangingPunct="1">
                  <a:lnSpc>
                    <a:spcPct val="107000"/>
                  </a:lnSpc>
                  <a:spcBef>
                    <a:spcPts val="0"/>
                  </a:spcBef>
                  <a:spcAft>
                    <a:spcPts val="80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Dựa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vào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biến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thiên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ta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nhận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thấy</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hàm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đạt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giá</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trị</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lớn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nhất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đoạn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−3;3</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oMath>
                </a14:m>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tại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b>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0</m:t>
                        </m:r>
                      </m:sub>
                    </m:sSub>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99697" y="5148261"/>
                <a:ext cx="11267090" cy="1146211"/>
              </a:xfrm>
              <a:prstGeom prst="rect">
                <a:avLst/>
              </a:prstGeom>
              <a:blipFill rotWithShape="0">
                <a:blip r:embed="rId4"/>
                <a:stretch>
                  <a:fillRect t="-7447" b="-13298"/>
                </a:stretch>
              </a:blipFill>
            </p:spPr>
            <p:txBody>
              <a:bodyPr/>
              <a:lstStyle/>
              <a:p>
                <a:r>
                  <a:rPr lang="en-US">
                    <a:noFill/>
                  </a:rPr>
                  <a:t> </a:t>
                </a:r>
              </a:p>
            </p:txBody>
          </p:sp>
        </mc:Fallback>
      </mc:AlternateContent>
      <p:sp>
        <p:nvSpPr>
          <p:cNvPr id="7" name="Action Button: Back or Previous 6">
            <a:hlinkClick r:id="rId5" action="ppaction://hlinksldjump" highlightClick="1"/>
          </p:cNvPr>
          <p:cNvSpPr/>
          <p:nvPr/>
        </p:nvSpPr>
        <p:spPr>
          <a:xfrm>
            <a:off x="11736593" y="6548718"/>
            <a:ext cx="455407" cy="30928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3081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157654" y="126124"/>
                <a:ext cx="12202511" cy="6753580"/>
              </a:xfrm>
              <a:prstGeom prst="rect">
                <a:avLst/>
              </a:prstGeom>
            </p:spPr>
            <p:txBody>
              <a:bodyPr wrap="square">
                <a:spAutoFit/>
              </a:bodyPr>
              <a:lstStyle/>
              <a:p>
                <a:pPr marL="457200" marR="0" lvl="1" indent="0" algn="l" defTabSz="914400" rtl="0" eaLnBrk="1" fontAlgn="auto" latinLnBrk="0" hangingPunct="1">
                  <a:lnSpc>
                    <a:spcPct val="115000"/>
                  </a:lnSpc>
                  <a:spcBef>
                    <a:spcPts val="0"/>
                  </a:spcBef>
                  <a:spcAft>
                    <a:spcPts val="1000"/>
                  </a:spcAft>
                  <a:buClr>
                    <a:srgbClr val="0000FF"/>
                  </a:buClr>
                  <a:buSzTx/>
                  <a:buFontTx/>
                  <a:buNone/>
                  <a:tabLst>
                    <a:tab pos="629920" algn="l"/>
                  </a:tabLst>
                  <a:defRPr/>
                </a:pPr>
                <a:r>
                  <a:rPr kumimoji="0" lang="en-US" sz="3200" b="1" i="0" u="none" strike="noStrike" kern="1200" cap="none" spc="0" normalizeH="0" baseline="0" noProof="0" dirty="0" smtClean="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Câu 9. </a:t>
                </a:r>
                <a:r>
                  <a:rPr kumimoji="0" lang="vi-VN"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Giá </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trị nhỏ nhất của hàm số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𝑠𝑖𝑛</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sup>
                    </m:s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𝑐𝑜𝑠</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oMath>
                </a14:m>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bằng</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1144270" marR="0" lvl="0" indent="-514350" algn="just" defTabSz="914400" rtl="0" eaLnBrk="1" fontAlgn="auto" latinLnBrk="0" hangingPunct="1">
                  <a:lnSpc>
                    <a:spcPct val="115000"/>
                  </a:lnSpc>
                  <a:spcBef>
                    <a:spcPts val="0"/>
                  </a:spcBef>
                  <a:spcAft>
                    <a:spcPts val="800"/>
                  </a:spcAft>
                  <a:buClrTx/>
                  <a:buSzTx/>
                  <a:buFontTx/>
                  <a:buAutoNum type="alphaUcPeriod"/>
                  <a:tabLst>
                    <a:tab pos="3599815" algn="l"/>
                    <a:tab pos="5039995" algn="l"/>
                  </a:tabLst>
                  <a:defRPr/>
                </a:pPr>
                <a14:m>
                  <m:oMath xmlns:m="http://schemas.openxmlformats.org/officeDocument/2006/math">
                    <m:f>
                      <m:fPr>
                        <m:ctrlP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vi-VN" sz="3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𝟑𝟏</m:t>
                        </m:r>
                      </m:num>
                      <m:den>
                        <m:r>
                          <a:rPr kumimoji="0" lang="vi-VN" sz="3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𝟖</m:t>
                        </m:r>
                      </m:den>
                    </m:f>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 </a:t>
                </a:r>
                <a14:m>
                  <m:oMath xmlns:m="http://schemas.openxmlformats.org/officeDocument/2006/math">
                    <m:r>
                      <a:rPr kumimoji="0" lang="vi-VN"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𝟓</m:t>
                    </m:r>
                    <m:r>
                      <a:rPr kumimoji="0" lang="vi-VN"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a:t>
                </a: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vi-VN"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𝟒</m:t>
                    </m:r>
                    <m:r>
                      <a:rPr kumimoji="0" lang="vi-VN"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a:t>
                </a: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vi-VN"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𝟐𝟒</m:t>
                        </m:r>
                      </m:num>
                      <m:den>
                        <m:r>
                          <a:rPr kumimoji="0" lang="vi-VN"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𝟓</m:t>
                        </m:r>
                      </m:den>
                    </m:f>
                    <m:r>
                      <a:rPr kumimoji="0" lang="vi-VN"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629920" marR="0" lvl="0" indent="0" algn="just" defTabSz="914400" rtl="0" eaLnBrk="1" fontAlgn="auto" latinLnBrk="0" hangingPunct="1">
                  <a:lnSpc>
                    <a:spcPct val="115000"/>
                  </a:lnSpc>
                  <a:spcBef>
                    <a:spcPts val="0"/>
                  </a:spcBef>
                  <a:spcAft>
                    <a:spcPts val="800"/>
                  </a:spcAft>
                  <a:buClrTx/>
                  <a:buSzTx/>
                  <a:buFontTx/>
                  <a:buNone/>
                  <a:tabLst>
                    <a:tab pos="3599815" algn="l"/>
                    <a:tab pos="5039995" algn="l"/>
                  </a:tabLst>
                  <a:defRPr/>
                </a:pPr>
                <a:r>
                  <a:rPr kumimoji="0" lang="vi-VN" sz="3200" b="1" i="0" u="none" strike="noStrike" kern="1200" cap="none" spc="0" normalizeH="0" baseline="0" noProof="0" dirty="0" smtClean="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Lời giải</a:t>
                </a:r>
                <a:r>
                  <a:rPr kumimoji="0" lang="en-US" sz="3200" b="1" i="0" u="none" strike="noStrike" kern="1200" cap="none" spc="0" normalizeH="0" baseline="0" noProof="0" dirty="0" smtClean="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smtClean="0">
                    <a:ln>
                      <a:noFill/>
                    </a:ln>
                    <a:solidFill>
                      <a:prstClr val="black"/>
                    </a:solidFill>
                    <a:effectLst/>
                    <a:highlight>
                      <a:srgbClr val="00FF00"/>
                    </a:highlight>
                    <a:uLnTx/>
                    <a:uFillTx/>
                    <a:latin typeface="Times New Roman" panose="02020603050405020304" pitchFamily="18" charset="0"/>
                    <a:ea typeface="Calibri" panose="020F0502020204030204" pitchFamily="34" charset="0"/>
                    <a:cs typeface="Times New Roman" panose="02020603050405020304" pitchFamily="18" charset="0"/>
                  </a:rPr>
                  <a:t>Chọn</a:t>
                </a:r>
                <a:r>
                  <a:rPr kumimoji="0" lang="en-US" sz="3200" b="1" i="0" u="none" strike="noStrike" kern="1200" cap="none" spc="0" normalizeH="0" baseline="0" noProof="0" dirty="0" smtClean="0">
                    <a:ln>
                      <a:noFill/>
                    </a:ln>
                    <a:solidFill>
                      <a:prstClr val="black"/>
                    </a:solidFill>
                    <a:effectLst/>
                    <a:highlight>
                      <a:srgbClr val="00FF00"/>
                    </a:highligh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Calibri" panose="020F0502020204030204" pitchFamily="34" charset="0"/>
                    <a:cs typeface="Times New Roman" panose="02020603050405020304" pitchFamily="18" charset="0"/>
                  </a:rPr>
                  <a:t>A</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629920" marR="0" lvl="0" indent="0" algn="l" defTabSz="914400" rtl="0" eaLnBrk="1" fontAlgn="auto" latinLnBrk="0" hangingPunct="1">
                  <a:lnSpc>
                    <a:spcPct val="115000"/>
                  </a:lnSpc>
                  <a:spcBef>
                    <a:spcPts val="0"/>
                  </a:spcBef>
                  <a:spcAft>
                    <a:spcPts val="80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Ta có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𝑠𝑖𝑛</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sup>
                    </m:s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𝑐𝑜𝑠</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𝑠𝑖𝑛</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sup>
                    </m:s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𝑠𝑖𝑛</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oMath>
                </a14:m>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629920" marR="0" lvl="0" indent="0" algn="l" defTabSz="914400" rtl="0" eaLnBrk="1" fontAlgn="auto" latinLnBrk="0" hangingPunct="1">
                  <a:lnSpc>
                    <a:spcPct val="115000"/>
                  </a:lnSpc>
                  <a:spcBef>
                    <a:spcPts val="0"/>
                  </a:spcBef>
                  <a:spcAft>
                    <a:spcPts val="80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Đặt </a:t>
                </a:r>
                <a14:m>
                  <m:oMath xmlns:m="http://schemas.openxmlformats.org/officeDocument/2006/math">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𝑡</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𝑠𝑖𝑛</m:t>
                        </m:r>
                      </m:e>
                      <m:sup>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0</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𝑡</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e>
                    </m:d>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𝑡</m:t>
                        </m:r>
                      </m:e>
                    </m:d>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𝑡</m:t>
                        </m:r>
                      </m:e>
                      <m:sup>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𝑡</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endPar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629920" marR="0" lvl="0" indent="0" algn="l" defTabSz="914400" rtl="0" eaLnBrk="1" fontAlgn="auto" latinLnBrk="0" hangingPunct="1">
                  <a:lnSpc>
                    <a:spcPct val="115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e>
                        <m:sup>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up>
                      </m:sSup>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𝑡</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e>
                        <m:sup>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up>
                      </m:sSup>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0</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𝑡</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num>
                        <m:den>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den>
                      </m:f>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0</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e>
                      </m:d>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oMath>
                  </m:oMathPara>
                </a14:m>
                <a:endParaRPr kumimoji="0" lang="en-US" sz="3200" b="0" i="1"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endParaRPr>
              </a:p>
              <a:p>
                <a:pPr marL="629920" marR="0" lvl="0" indent="0" algn="l" defTabSz="914400" rtl="0" eaLnBrk="1" fontAlgn="auto" latinLnBrk="0" hangingPunct="1">
                  <a:lnSpc>
                    <a:spcPct val="115000"/>
                  </a:lnSpc>
                  <a:spcBef>
                    <a:spcPts val="0"/>
                  </a:spcBef>
                  <a:spcAft>
                    <a:spcPts val="800"/>
                  </a:spcAft>
                  <a:buClrTx/>
                  <a:buSzTx/>
                  <a:buFontTx/>
                  <a:buNone/>
                  <a:tabLst/>
                  <a:defRPr/>
                </a:pPr>
                <a14:m>
                  <m:oMath xmlns:m="http://schemas.openxmlformats.org/officeDocument/2006/math">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0</m:t>
                        </m:r>
                      </m:e>
                    </m:d>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e>
                    </m:d>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5</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f>
                          <m:f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num>
                          <m:den>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den>
                        </m:f>
                      </m:e>
                    </m:d>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31</m:t>
                        </m:r>
                      </m:num>
                      <m:den>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8</m:t>
                        </m:r>
                      </m:den>
                    </m:f>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629920" marR="0" lvl="0" indent="0" algn="l" defTabSz="914400" rtl="0" eaLnBrk="1" fontAlgn="auto" latinLnBrk="0" hangingPunct="1">
                  <a:lnSpc>
                    <a:spcPct val="115000"/>
                  </a:lnSpc>
                  <a:spcBef>
                    <a:spcPts val="0"/>
                  </a:spcBef>
                  <a:spcAft>
                    <a:spcPts val="80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Vậy </a:t>
                </a:r>
                <a14:m>
                  <m:oMath xmlns:m="http://schemas.openxmlformats.org/officeDocument/2006/math">
                    <m:func>
                      <m:func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uncPr>
                      <m:fName>
                        <m:limLow>
                          <m:limLow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kumimoji="0" lang="vi-VN" sz="32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min</m:t>
                            </m:r>
                          </m:e>
                          <m:lim>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0</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lim>
                        </m:limLow>
                      </m:fName>
                      <m:e>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31</m:t>
                            </m:r>
                          </m:num>
                          <m:den>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8</m:t>
                            </m:r>
                          </m:den>
                        </m:f>
                      </m:e>
                    </m:func>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p:txBody>
          </p:sp>
        </mc:Choice>
        <mc:Fallback xmlns="">
          <p:sp>
            <p:nvSpPr>
              <p:cNvPr id="4" name="Rectangle 3"/>
              <p:cNvSpPr>
                <a:spLocks noRot="1" noChangeAspect="1" noMove="1" noResize="1" noEditPoints="1" noAdjustHandles="1" noChangeArrowheads="1" noChangeShapeType="1" noTextEdit="1"/>
              </p:cNvSpPr>
              <p:nvPr/>
            </p:nvSpPr>
            <p:spPr>
              <a:xfrm>
                <a:off x="157654" y="126124"/>
                <a:ext cx="12202511" cy="6753580"/>
              </a:xfrm>
              <a:prstGeom prst="rect">
                <a:avLst/>
              </a:prstGeom>
              <a:blipFill rotWithShape="0">
                <a:blip r:embed="rId2"/>
                <a:stretch>
                  <a:fillRect t="-812"/>
                </a:stretch>
              </a:blipFill>
            </p:spPr>
            <p:txBody>
              <a:bodyPr/>
              <a:lstStyle/>
              <a:p>
                <a:r>
                  <a:rPr lang="en-US">
                    <a:noFill/>
                  </a:rPr>
                  <a:t> </a:t>
                </a:r>
              </a:p>
            </p:txBody>
          </p:sp>
        </mc:Fallback>
      </mc:AlternateContent>
      <p:sp>
        <p:nvSpPr>
          <p:cNvPr id="3" name="Action Button: Back or Previous 2">
            <a:hlinkClick r:id="rId3" action="ppaction://hlinksldjump" highlightClick="1"/>
          </p:cNvPr>
          <p:cNvSpPr/>
          <p:nvPr/>
        </p:nvSpPr>
        <p:spPr>
          <a:xfrm>
            <a:off x="11736593" y="6548718"/>
            <a:ext cx="455407" cy="30928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660313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1000"/>
                                        <p:tgtEl>
                                          <p:spTgt spid="4">
                                            <p:txEl>
                                              <p:pRg st="3" end="3"/>
                                            </p:txEl>
                                          </p:spTgt>
                                        </p:tgtEl>
                                      </p:cBhvr>
                                    </p:animEffect>
                                    <p:anim calcmode="lin" valueType="num">
                                      <p:cBhvr>
                                        <p:cTn id="1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fade">
                                      <p:cBhvr>
                                        <p:cTn id="20" dur="1000"/>
                                        <p:tgtEl>
                                          <p:spTgt spid="4">
                                            <p:txEl>
                                              <p:pRg st="4" end="4"/>
                                            </p:txEl>
                                          </p:spTgt>
                                        </p:tgtEl>
                                      </p:cBhvr>
                                    </p:animEffect>
                                    <p:anim calcmode="lin" valueType="num">
                                      <p:cBhvr>
                                        <p:cTn id="2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1000"/>
                                        <p:tgtEl>
                                          <p:spTgt spid="4">
                                            <p:txEl>
                                              <p:pRg st="5" end="5"/>
                                            </p:txEl>
                                          </p:spTgt>
                                        </p:tgtEl>
                                      </p:cBhvr>
                                    </p:animEffect>
                                    <p:anim calcmode="lin" valueType="num">
                                      <p:cBhvr>
                                        <p:cTn id="2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animEffect transition="in" filter="fade">
                                      <p:cBhvr>
                                        <p:cTn id="34" dur="1000"/>
                                        <p:tgtEl>
                                          <p:spTgt spid="4">
                                            <p:txEl>
                                              <p:pRg st="6" end="6"/>
                                            </p:txEl>
                                          </p:spTgt>
                                        </p:tgtEl>
                                      </p:cBhvr>
                                    </p:animEffect>
                                    <p:anim calcmode="lin" valueType="num">
                                      <p:cBhvr>
                                        <p:cTn id="3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Effect transition="in" filter="fade">
                                      <p:cBhvr>
                                        <p:cTn id="41" dur="1000"/>
                                        <p:tgtEl>
                                          <p:spTgt spid="4">
                                            <p:txEl>
                                              <p:pRg st="7" end="7"/>
                                            </p:txEl>
                                          </p:spTgt>
                                        </p:tgtEl>
                                      </p:cBhvr>
                                    </p:animEffect>
                                    <p:anim calcmode="lin" valueType="num">
                                      <p:cBhvr>
                                        <p:cTn id="42"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Rectangle 8"/>
              <p:cNvSpPr/>
              <p:nvPr/>
            </p:nvSpPr>
            <p:spPr>
              <a:xfrm>
                <a:off x="0" y="267829"/>
                <a:ext cx="12223532" cy="2692532"/>
              </a:xfrm>
              <a:prstGeom prst="rect">
                <a:avLst/>
              </a:prstGeom>
            </p:spPr>
            <p:txBody>
              <a:bodyPr wrap="square">
                <a:spAutoFit/>
              </a:bodyPr>
              <a:lstStyle/>
              <a:p>
                <a:pPr marL="612140" marR="0" lvl="0" indent="0" algn="l" defTabSz="914400" rtl="0" eaLnBrk="1" fontAlgn="auto" latinLnBrk="0" hangingPunct="1">
                  <a:lnSpc>
                    <a:spcPct val="107000"/>
                  </a:lnSpc>
                  <a:spcBef>
                    <a:spcPts val="0"/>
                  </a:spcBef>
                  <a:spcAft>
                    <a:spcPts val="800"/>
                  </a:spcAft>
                  <a:buClrTx/>
                  <a:buSzTx/>
                  <a:buFontTx/>
                  <a:buNone/>
                  <a:tabLst/>
                  <a:defRPr/>
                </a:pPr>
                <a:r>
                  <a:rPr kumimoji="0" lang="pt-BR" sz="3200" b="1" i="0" u="none" strike="noStrike" kern="1200" cap="none" spc="0" normalizeH="0" baseline="0" noProof="0" dirty="0" smtClean="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Câu 10. </a:t>
                </a:r>
                <a:r>
                  <a:rPr kumimoji="0" lang="pt-BR"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Tìm </a:t>
                </a:r>
                <a:r>
                  <a:rPr kumimoji="0" lang="pt-B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giá trị nhỏ nhất của hàm số</a:t>
                </a:r>
                <a14:m>
                  <m:oMath xmlns:m="http://schemas.openxmlformats.org/officeDocument/2006/math">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num>
                      <m:den>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den>
                    </m:f>
                  </m:oMath>
                </a14:m>
                <a:r>
                  <a:rPr kumimoji="0" lang="pt-B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trên  </a:t>
                </a:r>
                <a14:m>
                  <m:oMath xmlns:m="http://schemas.openxmlformats.org/officeDocument/2006/math">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e>
                    </m:d>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514350" marR="0" lvl="0" indent="-514350" algn="l" defTabSz="914400" rtl="0" eaLnBrk="1" fontAlgn="auto" latinLnBrk="0" hangingPunct="1">
                  <a:lnSpc>
                    <a:spcPct val="115000"/>
                  </a:lnSpc>
                  <a:spcBef>
                    <a:spcPts val="0"/>
                  </a:spcBef>
                  <a:spcAft>
                    <a:spcPts val="0"/>
                  </a:spcAft>
                  <a:buClrTx/>
                  <a:buSzTx/>
                  <a:buFontTx/>
                  <a:buAutoNum type="alphaUcPeriod"/>
                  <a:tabLst/>
                  <a:defRPr/>
                </a:pPr>
                <a14:m>
                  <m:oMath xmlns:m="http://schemas.openxmlformats.org/officeDocument/2006/math">
                    <m:func>
                      <m:funcPr>
                        <m:ctrlP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uncPr>
                      <m:fName>
                        <m:limLow>
                          <m:limLowPr>
                            <m:ctrlP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limLowPr>
                          <m:e>
                            <m:r>
                              <a:rPr kumimoji="0" lang="pt-BR" sz="3200" b="1"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𝐦𝐢𝐧</m:t>
                            </m:r>
                          </m:e>
                          <m:lim>
                            <m:r>
                              <a:rPr kumimoji="0" lang="pt-BR" sz="3200" b="1"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pt-BR" sz="3200" b="1"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𝟏</m:t>
                            </m:r>
                            <m:r>
                              <a:rPr kumimoji="0" lang="pt-BR" sz="3200" b="1"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pt-BR" sz="3200" b="1"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𝟑</m:t>
                            </m:r>
                            <m:r>
                              <a:rPr kumimoji="0" lang="pt-BR" sz="3200" b="1"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lim>
                        </m:limLow>
                      </m:fName>
                      <m:e>
                        <m:r>
                          <a:rPr kumimoji="0" lang="pt-BR" sz="3200" b="1"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𝐲</m:t>
                        </m:r>
                        <m:r>
                          <a:rPr kumimoji="0" lang="pt-BR" sz="3200" b="1"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pt-BR" sz="3200" b="1"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𝟒</m:t>
                        </m:r>
                        <m:r>
                          <a:rPr kumimoji="0" lang="pt-BR" sz="3200" b="1"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e>
                    </m:func>
                  </m:oMath>
                </a14:m>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pt-BR"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unc>
                      <m:funcPr>
                        <m:ctrlP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uncPr>
                      <m:fName>
                        <m:limLow>
                          <m:limLowPr>
                            <m:ctrlP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limLowPr>
                          <m:e>
                            <m:r>
                              <a:rPr kumimoji="0" lang="pt-BR" sz="3200" b="1"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𝐦𝐢𝐧</m:t>
                            </m:r>
                          </m:e>
                          <m:lim>
                            <m:r>
                              <a:rPr kumimoji="0" lang="pt-BR" sz="3200" b="1"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pt-BR" sz="3200" b="1"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𝟏</m:t>
                            </m:r>
                            <m:r>
                              <a:rPr kumimoji="0" lang="pt-BR" sz="3200" b="1"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pt-BR" sz="3200" b="1"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𝟑</m:t>
                            </m:r>
                            <m:r>
                              <a:rPr kumimoji="0" lang="pt-BR" sz="3200" b="1"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lim>
                        </m:limLow>
                      </m:fName>
                      <m:e>
                        <m:r>
                          <a:rPr kumimoji="0" lang="pt-BR" sz="3200" b="1"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𝐲</m:t>
                        </m:r>
                        <m:r>
                          <a:rPr kumimoji="0" lang="pt-BR" sz="3200" b="1"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pt-BR" sz="3200" b="1"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𝟓</m:t>
                        </m:r>
                        <m:r>
                          <a:rPr kumimoji="0" lang="pt-BR" sz="3200" b="1"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e>
                    </m:func>
                  </m:oMath>
                </a14:m>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unc>
                      <m:funcPr>
                        <m:ctrlP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uncPr>
                      <m:fName>
                        <m:limLow>
                          <m:limLowPr>
                            <m:ctrlP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limLowPr>
                          <m:e>
                            <m:r>
                              <a:rPr kumimoji="0" lang="pt-BR"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𝐦𝐢𝐧</m:t>
                            </m:r>
                          </m:e>
                          <m:lim>
                            <m:r>
                              <a:rPr kumimoji="0" lang="pt-BR"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pt-BR"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𝟏</m:t>
                            </m:r>
                            <m:r>
                              <a:rPr kumimoji="0" lang="pt-BR"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pt-BR"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𝟑</m:t>
                            </m:r>
                            <m:r>
                              <a:rPr kumimoji="0" lang="pt-BR"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lim>
                        </m:limLow>
                      </m:fName>
                      <m:e>
                        <m:r>
                          <a:rPr kumimoji="0" lang="pt-BR"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𝒚</m:t>
                        </m:r>
                        <m:r>
                          <a:rPr kumimoji="0" lang="pt-BR"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pt-BR"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𝟏𝟔</m:t>
                            </m:r>
                          </m:num>
                          <m:den>
                            <m:r>
                              <a:rPr kumimoji="0" lang="pt-BR"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𝟑</m:t>
                            </m:r>
                          </m:den>
                        </m:f>
                        <m:r>
                          <a:rPr kumimoji="0" lang="pt-BR"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e>
                    </m:func>
                  </m:oMath>
                </a14:m>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unc>
                      <m:funcPr>
                        <m:ctrlP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uncPr>
                      <m:fName>
                        <m:limLow>
                          <m:limLowPr>
                            <m:ctrlP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limLowPr>
                          <m:e>
                            <m:r>
                              <a:rPr kumimoji="0" lang="pt-BR"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𝐦𝐢𝐧</m:t>
                            </m:r>
                          </m:e>
                          <m:lim>
                            <m:r>
                              <a:rPr kumimoji="0" lang="pt-BR"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pt-BR"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𝟏</m:t>
                            </m:r>
                            <m:r>
                              <a:rPr kumimoji="0" lang="pt-BR"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pt-BR"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𝟑</m:t>
                            </m:r>
                            <m:r>
                              <a:rPr kumimoji="0" lang="pt-BR"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lim>
                        </m:limLow>
                      </m:fName>
                      <m:e>
                        <m:r>
                          <a:rPr kumimoji="0" lang="pt-BR"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𝒚</m:t>
                        </m:r>
                        <m:r>
                          <a:rPr kumimoji="0" lang="pt-BR"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pt-BR"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𝟔</m:t>
                        </m:r>
                        <m:r>
                          <a:rPr kumimoji="0" lang="pt-BR"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e>
                    </m:func>
                  </m:oMath>
                </a14:m>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0" y="267829"/>
                <a:ext cx="12223532" cy="2692532"/>
              </a:xfrm>
              <a:prstGeom prst="rect">
                <a:avLst/>
              </a:prstGeom>
              <a:blipFill rotWithShape="0">
                <a:blip r:embed="rId2"/>
                <a:stretch>
                  <a:fillRect l="-12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0" y="2631410"/>
                <a:ext cx="12192000" cy="4100097"/>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Lời giải</a:t>
                </a:r>
                <a:endParaRPr kumimoji="0" lang="en-US" sz="3200" b="0" i="0" u="none" strike="noStrike" kern="120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vi-VN"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Chọn B</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Ta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up>
                    </m:s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num>
                      <m:den>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den>
                    </m:f>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num>
                      <m:den>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den>
                    </m:f>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up>
                    </m:s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0</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mPr>
                          <m:m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e>
                          </m:mr>
                          <m:m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e>
                          </m:mr>
                        </m:m>
                      </m:e>
                    </m:d>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15000"/>
                  </a:lnSpc>
                  <a:spcBef>
                    <a:spcPts val="0"/>
                  </a:spcBef>
                  <a:spcAft>
                    <a:spcPts val="0"/>
                  </a:spcAft>
                  <a:buClrTx/>
                  <a:buSzTx/>
                  <a:buFontTx/>
                  <a:buNone/>
                  <a:tabLst/>
                  <a:defRPr/>
                </a:pP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6</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5</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d>
                      <m:d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16</m:t>
                        </m:r>
                      </m:num>
                      <m:den>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den>
                    </m:f>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Vậy</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unc>
                      <m:funcPr>
                        <m:ctrlP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uncPr>
                      <m:fName>
                        <m:limLow>
                          <m:limLowPr>
                            <m:ctrlP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limLowPr>
                          <m:e>
                            <m:r>
                              <a:rPr kumimoji="0" lang="pt-BR"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𝐦𝐢𝐧</m:t>
                            </m:r>
                          </m:e>
                          <m:lim>
                            <m:r>
                              <a:rPr kumimoji="0" lang="pt-BR"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pt-BR"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𝟏</m:t>
                            </m:r>
                            <m:r>
                              <a:rPr kumimoji="0" lang="pt-BR"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pt-BR"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𝟑</m:t>
                            </m:r>
                            <m:r>
                              <a:rPr kumimoji="0" lang="pt-BR"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lim>
                        </m:limLow>
                      </m:fName>
                      <m:e>
                        <m:r>
                          <a:rPr kumimoji="0" lang="pt-BR"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𝒚</m:t>
                        </m:r>
                        <m:r>
                          <a:rPr kumimoji="0" lang="pt-BR"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pt-BR"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𝟓</m:t>
                        </m:r>
                        <m:r>
                          <a:rPr kumimoji="0" lang="pt-BR"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e>
                    </m:func>
                  </m:oMath>
                </a14:m>
                <a:r>
                  <a:rPr kumimoji="0" lang="pt-B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0" y="2631410"/>
                <a:ext cx="12192000" cy="4100097"/>
              </a:xfrm>
              <a:prstGeom prst="rect">
                <a:avLst/>
              </a:prstGeom>
              <a:blipFill rotWithShape="0">
                <a:blip r:embed="rId3"/>
                <a:stretch>
                  <a:fillRect l="-1250" t="-1339"/>
                </a:stretch>
              </a:blipFill>
            </p:spPr>
            <p:txBody>
              <a:bodyPr/>
              <a:lstStyle/>
              <a:p>
                <a:r>
                  <a:rPr lang="en-US">
                    <a:noFill/>
                  </a:rPr>
                  <a:t> </a:t>
                </a:r>
              </a:p>
            </p:txBody>
          </p:sp>
        </mc:Fallback>
      </mc:AlternateContent>
      <p:sp>
        <p:nvSpPr>
          <p:cNvPr id="5" name="Action Button: Back or Previous 4">
            <a:hlinkClick r:id="rId4" action="ppaction://hlinksldjump" highlightClick="1"/>
          </p:cNvPr>
          <p:cNvSpPr/>
          <p:nvPr/>
        </p:nvSpPr>
        <p:spPr>
          <a:xfrm>
            <a:off x="11736593" y="6548718"/>
            <a:ext cx="455407" cy="30928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34435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1000"/>
                                        <p:tgtEl>
                                          <p:spTgt spid="15">
                                            <p:txEl>
                                              <p:pRg st="1" end="1"/>
                                            </p:txEl>
                                          </p:spTgt>
                                        </p:tgtEl>
                                      </p:cBhvr>
                                    </p:animEffect>
                                    <p:anim calcmode="lin" valueType="num">
                                      <p:cBhvr>
                                        <p:cTn id="13"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 calcmode="lin" valueType="num">
                                      <p:cBhvr additive="base">
                                        <p:cTn id="19"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5">
                                            <p:txEl>
                                              <p:pRg st="3" end="3"/>
                                            </p:txEl>
                                          </p:spTgt>
                                        </p:tgtEl>
                                        <p:attrNameLst>
                                          <p:attrName>style.visibility</p:attrName>
                                        </p:attrNameLst>
                                      </p:cBhvr>
                                      <p:to>
                                        <p:strVal val="visible"/>
                                      </p:to>
                                    </p:set>
                                    <p:animEffect transition="in" filter="fade">
                                      <p:cBhvr>
                                        <p:cTn id="25" dur="1000"/>
                                        <p:tgtEl>
                                          <p:spTgt spid="15">
                                            <p:txEl>
                                              <p:pRg st="3" end="3"/>
                                            </p:txEl>
                                          </p:spTgt>
                                        </p:tgtEl>
                                      </p:cBhvr>
                                    </p:animEffect>
                                    <p:anim calcmode="lin" valueType="num">
                                      <p:cBhvr>
                                        <p:cTn id="26"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5">
                                            <p:txEl>
                                              <p:pRg st="4" end="4"/>
                                            </p:txEl>
                                          </p:spTgt>
                                        </p:tgtEl>
                                        <p:attrNameLst>
                                          <p:attrName>style.visibility</p:attrName>
                                        </p:attrNameLst>
                                      </p:cBhvr>
                                      <p:to>
                                        <p:strVal val="visible"/>
                                      </p:to>
                                    </p:set>
                                    <p:animEffect transition="in" filter="fade">
                                      <p:cBhvr>
                                        <p:cTn id="32" dur="1000"/>
                                        <p:tgtEl>
                                          <p:spTgt spid="15">
                                            <p:txEl>
                                              <p:pRg st="4" end="4"/>
                                            </p:txEl>
                                          </p:spTgt>
                                        </p:tgtEl>
                                      </p:cBhvr>
                                    </p:animEffect>
                                    <p:anim calcmode="lin" valueType="num">
                                      <p:cBhvr>
                                        <p:cTn id="33" dur="10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451556" y="1001944"/>
                <a:ext cx="10611555" cy="3498394"/>
              </a:xfrm>
              <a:prstGeom prst="rect">
                <a:avLst/>
              </a:prstGeom>
            </p:spPr>
            <p:txBody>
              <a:bodyPr wrap="square">
                <a:spAutoFit/>
              </a:bodyPr>
              <a:lstStyle/>
              <a:p>
                <a:pPr marL="0" marR="0" lvl="0" indent="0" algn="just" defTabSz="914400" rtl="0" eaLnBrk="1" fontAlgn="auto" latinLnBrk="0" hangingPunct="1">
                  <a:lnSpc>
                    <a:spcPct val="115000"/>
                  </a:lnSpc>
                  <a:spcBef>
                    <a:spcPts val="480"/>
                  </a:spcBef>
                  <a:spcAft>
                    <a:spcPts val="480"/>
                  </a:spcAft>
                  <a:buClr>
                    <a:srgbClr val="0000FF"/>
                  </a:buClr>
                  <a:buSzPts val="1200"/>
                  <a:buFontTx/>
                  <a:buNone/>
                  <a:tabLst>
                    <a:tab pos="630555" algn="l"/>
                  </a:tabLst>
                  <a:defRPr/>
                </a:pPr>
                <a:r>
                  <a:rPr kumimoji="0" lang="en-US" sz="2800" b="1" i="0" u="none" strike="noStrike" kern="1200" cap="none" spc="0" normalizeH="0" baseline="0" noProof="0" dirty="0" smtClean="0">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11 (TH):</a:t>
                </a:r>
              </a:p>
              <a:p>
                <a:pPr marL="0" marR="0" lvl="0" indent="0" algn="just" defTabSz="914400" rtl="0" eaLnBrk="1" fontAlgn="auto" latinLnBrk="0" hangingPunct="1">
                  <a:lnSpc>
                    <a:spcPct val="115000"/>
                  </a:lnSpc>
                  <a:spcBef>
                    <a:spcPts val="480"/>
                  </a:spcBef>
                  <a:spcAft>
                    <a:spcPts val="480"/>
                  </a:spcAft>
                  <a:buClr>
                    <a:srgbClr val="0000FF"/>
                  </a:buClr>
                  <a:buSzPts val="1200"/>
                  <a:buFontTx/>
                  <a:buNone/>
                  <a:tabLst>
                    <a:tab pos="630555" algn="l"/>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480"/>
                  </a:spcBef>
                  <a:spcAft>
                    <a:spcPts val="480"/>
                  </a:spcAft>
                  <a:buClr>
                    <a:srgbClr val="0000FF"/>
                  </a:buClr>
                  <a:buSzPts val="1200"/>
                  <a:buFontTx/>
                  <a:buNone/>
                  <a:tabLst>
                    <a:tab pos="630555" algn="l"/>
                  </a:tabLst>
                  <a:defRPr/>
                </a:pP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dPr>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Sup>
                      <m:sSupPr>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pPr>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sup>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3</m:t>
                        </m:r>
                      </m:sup>
                    </m:sSup>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d>
                      <m:dPr>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pPr>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m:t>
                            </m:r>
                          </m:e>
                          <m:sup>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sup>
                        </m:sSup>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e>
                    </m:d>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Sup>
                      <m:sSupPr>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pPr>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m:t>
                        </m:r>
                      </m:e>
                      <m:sup>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sup>
                    </m:sSup>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oMath>
                </a14:m>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m:t>
                    </m:r>
                  </m:oMath>
                </a14:m>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tất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trị</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m:t>
                    </m:r>
                  </m:oMath>
                </a14:m>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trị</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nhỏ</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nhất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dPr>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e>
                    </m:d>
                  </m:oMath>
                </a14:m>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7</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oMath>
                </a14:m>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630555" marR="0" lvl="0" indent="0" algn="just" defTabSz="914400" rtl="0" eaLnBrk="1" fontAlgn="auto" latinLnBrk="0" hangingPunct="1">
                  <a:lnSpc>
                    <a:spcPct val="115000"/>
                  </a:lnSpc>
                  <a:spcBef>
                    <a:spcPts val="480"/>
                  </a:spcBef>
                  <a:spcAft>
                    <a:spcPts val="480"/>
                  </a:spcAft>
                  <a:buClrTx/>
                  <a:buSzTx/>
                  <a:buFontTx/>
                  <a:buNone/>
                  <a:tabLst>
                    <a:tab pos="3599815" algn="l"/>
                    <a:tab pos="5039995" algn="l"/>
                  </a:tabLst>
                  <a:defRPr/>
                </a:pP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m:t>
                    </m:r>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oMath>
                </a14:m>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smtClean="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m:t>
                    </m:r>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radPr>
                      <m:deg/>
                      <m:e>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7</m:t>
                        </m:r>
                      </m:e>
                    </m:rad>
                  </m:oMath>
                </a14:m>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m:t>
                    </m:r>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radPr>
                      <m:deg/>
                      <m:e>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e>
                    </m:rad>
                  </m:oMath>
                </a14:m>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 </a:t>
                </a:r>
                <a14:m>
                  <m:oMath xmlns:m="http://schemas.openxmlformats.org/officeDocument/2006/math">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m:t>
                    </m:r>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3</m:t>
                    </m:r>
                  </m:oMath>
                </a14:m>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51556" y="1001944"/>
                <a:ext cx="10611555" cy="3498394"/>
              </a:xfrm>
              <a:prstGeom prst="rect">
                <a:avLst/>
              </a:prstGeom>
              <a:blipFill rotWithShape="0">
                <a:blip r:embed="rId2"/>
                <a:stretch>
                  <a:fillRect l="-1149" t="-1045" r="-1206" b="-2439"/>
                </a:stretch>
              </a:blipFill>
            </p:spPr>
            <p:txBody>
              <a:bodyPr/>
              <a:lstStyle/>
              <a:p>
                <a:r>
                  <a:rPr lang="en-US">
                    <a:noFill/>
                  </a:rPr>
                  <a:t> </a:t>
                </a:r>
              </a:p>
            </p:txBody>
          </p:sp>
        </mc:Fallback>
      </mc:AlternateContent>
    </p:spTree>
    <p:extLst>
      <p:ext uri="{BB962C8B-B14F-4D97-AF65-F5344CB8AC3E}">
        <p14:creationId xmlns:p14="http://schemas.microsoft.com/office/powerpoint/2010/main" val="2323542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8677" y="0"/>
            <a:ext cx="12013324" cy="1083374"/>
          </a:xfrm>
          <a:prstGeom prst="rect">
            <a:avLst/>
          </a:prstGeom>
        </p:spPr>
        <p:txBody>
          <a:bodyPr wrap="square">
            <a:spAutoFit/>
          </a:bodyPr>
          <a:lstStyle/>
          <a:p>
            <a:pPr marL="629920" marR="0" lvl="0" indent="0" algn="ctr"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C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Lời </a:t>
            </a:r>
            <a:r>
              <a:rPr kumimoji="0" lang="en-US" sz="2800" b="1" i="0" u="none" strike="noStrike" kern="1200" cap="none" spc="0" normalizeH="0" baseline="0" noProof="0" dirty="0" err="1">
                <a:ln>
                  <a:noFill/>
                </a:ln>
                <a:solidFill>
                  <a:srgbClr val="0000CC"/>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giải</a:t>
            </a:r>
            <a:endParaRPr kumimoji="0" 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629920" marR="0" lvl="0" indent="0" algn="l"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highlight>
                  <a:srgbClr val="00FF00"/>
                </a:highlight>
                <a:uLnTx/>
                <a:uFillTx/>
                <a:latin typeface="Times New Roman" panose="02020603050405020304" pitchFamily="18" charset="0"/>
                <a:ea typeface="Times New Roman" panose="02020603050405020304" pitchFamily="18" charset="0"/>
                <a:cs typeface="Times New Roman" panose="02020603050405020304" pitchFamily="18" charset="0"/>
              </a:rPr>
              <a:t>Chọn</a:t>
            </a:r>
            <a:r>
              <a:rPr kumimoji="0" lang="en-US" sz="2800" b="1"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smtClean="0">
                <a:ln>
                  <a:noFill/>
                </a:ln>
                <a:solidFill>
                  <a:prstClr val="black"/>
                </a:solidFill>
                <a:effectLst/>
                <a:highlight>
                  <a:srgbClr val="00FF00"/>
                </a:highlight>
                <a:uLnTx/>
                <a:uFillTx/>
                <a:latin typeface="Times New Roman" panose="02020603050405020304" pitchFamily="18" charset="0"/>
                <a:ea typeface="Times New Roman" panose="02020603050405020304" pitchFamily="18" charset="0"/>
                <a:cs typeface="Times New Roman" panose="02020603050405020304" pitchFamily="18" charset="0"/>
              </a:rPr>
              <a:t>D</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79022" y="2053824"/>
                <a:ext cx="11413067" cy="2465355"/>
              </a:xfrm>
              <a:prstGeom prst="rect">
                <a:avLst/>
              </a:prstGeom>
            </p:spPr>
            <p:txBody>
              <a:bodyPr wrap="square">
                <a:spAutoFit/>
              </a:bodyPr>
              <a:lstStyle/>
              <a:p>
                <a:pPr marL="630555" marR="0" lvl="0" indent="0" algn="just" defTabSz="914400" rtl="0" eaLnBrk="1" fontAlgn="auto" latinLnBrk="0" hangingPunct="1">
                  <a:lnSpc>
                    <a:spcPct val="115000"/>
                  </a:lnSpc>
                  <a:spcBef>
                    <a:spcPts val="480"/>
                  </a:spcBef>
                  <a:spcAft>
                    <a:spcPts val="480"/>
                  </a:spcAft>
                  <a:buClrTx/>
                  <a:buSzTx/>
                  <a:buFontTx/>
                  <a:buNone/>
                  <a:tabLst>
                    <a:tab pos="228600" algn="l"/>
                    <a:tab pos="1295400" algn="l"/>
                    <a:tab pos="2514600" algn="l"/>
                    <a:tab pos="3810000" algn="l"/>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Đạo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hàm</a:t>
                </a:r>
                <a14:m>
                  <m:oMath xmlns:m="http://schemas.openxmlformats.org/officeDocument/2006/math">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d>
                      <m:dPr>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dPr>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3</m:t>
                    </m:r>
                    <m:sSup>
                      <m:sSupPr>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pPr>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sup>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sup>
                    </m:sSup>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Sup>
                      <m:sSupPr>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pPr>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m:t>
                        </m:r>
                      </m:e>
                      <m:sup>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sup>
                    </m:sSup>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&gt;</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Cambria Math" panose="02040503050406030204" pitchFamily="18" charset="0"/>
                      </a:rPr>
                      <m:t>∈</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ℝ</m:t>
                    </m:r>
                  </m:oMath>
                </a14:m>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630555" marR="0" lvl="0" indent="0" algn="just" defTabSz="914400" rtl="0" eaLnBrk="1" fontAlgn="auto" latinLnBrk="0" hangingPunct="1">
                  <a:lnSpc>
                    <a:spcPct val="115000"/>
                  </a:lnSpc>
                  <a:spcBef>
                    <a:spcPts val="480"/>
                  </a:spcBef>
                  <a:spcAft>
                    <a:spcPts val="480"/>
                  </a:spcAft>
                  <a:buClrTx/>
                  <a:buSzTx/>
                  <a:buFontTx/>
                  <a:buNone/>
                  <a:tabLst>
                    <a:tab pos="228600" algn="l"/>
                    <a:tab pos="1295400" algn="l"/>
                    <a:tab pos="2514600" algn="l"/>
                    <a:tab pos="3810000" algn="l"/>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dPr>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oMath>
                </a14:m>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dPr>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e>
                    </m:d>
                    <m:groupChr>
                      <m:groupChrPr>
                        <m:chr m:val="→"/>
                        <m:vertJc m:val="bot"/>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groupChrPr>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e>
                    </m:groupChr>
                    <m:limLow>
                      <m:limLowPr>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limLowPr>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𝑚𝑖𝑛</m:t>
                        </m:r>
                      </m:e>
                      <m:lim>
                        <m:d>
                          <m:dPr>
                            <m:begChr m:val="["/>
                            <m:endChr m:val="]"/>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dPr>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e>
                        </m:d>
                      </m:lim>
                    </m:limLow>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dPr>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dPr>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m:t>
                        </m:r>
                      </m:e>
                    </m:d>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Sup>
                      <m:sSupPr>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pPr>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m:t>
                        </m:r>
                      </m:e>
                      <m:sup>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sup>
                    </m:sSup>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oMath>
                </a14:m>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630555" marR="0" lvl="0" indent="0" algn="just" defTabSz="914400" rtl="0" eaLnBrk="1" fontAlgn="auto" latinLnBrk="0" hangingPunct="1">
                  <a:lnSpc>
                    <a:spcPct val="115000"/>
                  </a:lnSpc>
                  <a:spcBef>
                    <a:spcPts val="480"/>
                  </a:spcBef>
                  <a:spcAft>
                    <a:spcPts val="480"/>
                  </a:spcAft>
                  <a:buClrTx/>
                  <a:buSzTx/>
                  <a:buFontTx/>
                  <a:buNone/>
                  <a:tabLst>
                    <a:tab pos="3599815" algn="l"/>
                    <a:tab pos="5039995" algn="l"/>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 bài ra: </a:t>
                </a:r>
                <a14:m>
                  <m:oMath xmlns:m="http://schemas.openxmlformats.org/officeDocument/2006/math">
                    <m:limLow>
                      <m:limLowPr>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limLowPr>
                      <m:e>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𝑚𝑖𝑛</m:t>
                        </m:r>
                      </m:e>
                      <m:lim>
                        <m:d>
                          <m:dPr>
                            <m:begChr m:val="["/>
                            <m:endChr m:val="]"/>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dPr>
                          <m:e>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m:t>
                            </m:r>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e>
                        </m:d>
                      </m:lim>
                    </m:limLow>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dPr>
                      <m:e>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7</m:t>
                    </m:r>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Cambria Math" panose="02040503050406030204" pitchFamily="18" charset="0"/>
                      </a:rPr>
                      <m:t>⇔</m:t>
                    </m:r>
                    <m:sSup>
                      <m:sSupPr>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pPr>
                      <m:e>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m:t>
                        </m:r>
                      </m:e>
                      <m:sup>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sup>
                    </m:sSup>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7</m:t>
                    </m:r>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Cambria Math" panose="02040503050406030204" pitchFamily="18" charset="0"/>
                      </a:rPr>
                      <m:t>⇔</m:t>
                    </m:r>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m:t>
                    </m:r>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3</m:t>
                    </m:r>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oMath>
                </a14:m>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79022" y="2053824"/>
                <a:ext cx="11413067" cy="2465355"/>
              </a:xfrm>
              <a:prstGeom prst="rect">
                <a:avLst/>
              </a:prstGeom>
              <a:blipFill rotWithShape="0">
                <a:blip r:embed="rId2"/>
                <a:stretch>
                  <a:fillRect t="-1733"/>
                </a:stretch>
              </a:blipFill>
            </p:spPr>
            <p:txBody>
              <a:bodyPr/>
              <a:lstStyle/>
              <a:p>
                <a:r>
                  <a:rPr lang="en-US">
                    <a:noFill/>
                  </a:rPr>
                  <a:t> </a:t>
                </a:r>
              </a:p>
            </p:txBody>
          </p:sp>
        </mc:Fallback>
      </mc:AlternateContent>
      <p:sp>
        <p:nvSpPr>
          <p:cNvPr id="5" name="Action Button: Back or Previous 4">
            <a:hlinkClick r:id="rId3" action="ppaction://hlinksldjump" highlightClick="1"/>
          </p:cNvPr>
          <p:cNvSpPr/>
          <p:nvPr/>
        </p:nvSpPr>
        <p:spPr>
          <a:xfrm>
            <a:off x="11736593" y="6548718"/>
            <a:ext cx="455407" cy="30928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64908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620889" y="683129"/>
                <a:ext cx="10814755" cy="4078745"/>
              </a:xfrm>
              <a:prstGeom prst="rect">
                <a:avLst/>
              </a:prstGeom>
            </p:spPr>
            <p:txBody>
              <a:bodyPr wrap="square">
                <a:spAutoFit/>
              </a:bodyPr>
              <a:lstStyle/>
              <a:p>
                <a:pPr marL="0" marR="0" lvl="0" indent="0" algn="just" defTabSz="914400" rtl="0" eaLnBrk="1" fontAlgn="auto" latinLnBrk="0" hangingPunct="1">
                  <a:lnSpc>
                    <a:spcPct val="115000"/>
                  </a:lnSpc>
                  <a:spcBef>
                    <a:spcPts val="480"/>
                  </a:spcBef>
                  <a:spcAft>
                    <a:spcPts val="480"/>
                  </a:spcAft>
                  <a:buClr>
                    <a:srgbClr val="0000FF"/>
                  </a:buClr>
                  <a:buSzPts val="1200"/>
                  <a:buFontTx/>
                  <a:buNone/>
                  <a:tabLst>
                    <a:tab pos="630555" algn="l"/>
                    <a:tab pos="2514600" algn="l"/>
                    <a:tab pos="3810000" algn="l"/>
                  </a:tabLst>
                  <a:defRPr/>
                </a:pPr>
                <a:r>
                  <a:rPr kumimoji="0" lang="en-US" sz="2800" b="1" i="0" u="none" strike="noStrike" kern="1200" cap="none" spc="0" normalizeH="0" baseline="0" noProof="0" dirty="0" smtClean="0">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12 (TH):</a:t>
                </a:r>
              </a:p>
              <a:p>
                <a:pPr marL="0" marR="0" lvl="0" indent="0" algn="just" defTabSz="914400" rtl="0" eaLnBrk="1" fontAlgn="auto" latinLnBrk="0" hangingPunct="1">
                  <a:lnSpc>
                    <a:spcPct val="115000"/>
                  </a:lnSpc>
                  <a:spcBef>
                    <a:spcPts val="480"/>
                  </a:spcBef>
                  <a:spcAft>
                    <a:spcPts val="480"/>
                  </a:spcAft>
                  <a:buClr>
                    <a:srgbClr val="0000FF"/>
                  </a:buClr>
                  <a:buSzPts val="1200"/>
                  <a:buFontTx/>
                  <a:buNone/>
                  <a:tabLst>
                    <a:tab pos="630555" algn="l"/>
                    <a:tab pos="2514600" algn="l"/>
                    <a:tab pos="3810000" algn="l"/>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480"/>
                  </a:spcBef>
                  <a:spcAft>
                    <a:spcPts val="480"/>
                  </a:spcAft>
                  <a:buClr>
                    <a:srgbClr val="0000FF"/>
                  </a:buClr>
                  <a:buSzPts val="1200"/>
                  <a:buFontTx/>
                  <a:buNone/>
                  <a:tabLst>
                    <a:tab pos="630555" algn="l"/>
                    <a:tab pos="2514600" algn="l"/>
                    <a:tab pos="3810000" algn="l"/>
                  </a:tabLst>
                  <a:defRPr/>
                </a:pP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𝑦</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m:t>
                        </m:r>
                      </m:num>
                      <m:den>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den>
                    </m:f>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oMath>
                </a14:m>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m:t>
                    </m:r>
                  </m:oMath>
                </a14:m>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nhiêu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thỏa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mãn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limLow>
                      <m:limLowPr>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limLowPr>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𝑚𝑖𝑛</m:t>
                        </m:r>
                      </m:e>
                      <m:lim>
                        <m:d>
                          <m:dPr>
                            <m:begChr m:val="["/>
                            <m:endChr m:val="]"/>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dPr>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e>
                        </m:d>
                      </m:lim>
                    </m:limLow>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𝑦</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limLow>
                      <m:limLowPr>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limLowPr>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𝑚𝑎𝑥</m:t>
                        </m:r>
                      </m:e>
                      <m:lim>
                        <m:d>
                          <m:dPr>
                            <m:begChr m:val="["/>
                            <m:endChr m:val="]"/>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dPr>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e>
                        </m:d>
                      </m:lim>
                    </m:limLow>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𝑦</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16</m:t>
                        </m:r>
                      </m:num>
                      <m:den>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3</m:t>
                        </m:r>
                      </m:den>
                    </m:f>
                  </m:oMath>
                </a14:m>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630555" marR="0" lvl="0" indent="0" algn="just" defTabSz="914400" rtl="0" eaLnBrk="1" fontAlgn="auto" latinLnBrk="0" hangingPunct="1">
                  <a:lnSpc>
                    <a:spcPct val="115000"/>
                  </a:lnSpc>
                  <a:spcBef>
                    <a:spcPts val="480"/>
                  </a:spcBef>
                  <a:spcAft>
                    <a:spcPts val="480"/>
                  </a:spcAft>
                  <a:buClrTx/>
                  <a:buSzTx/>
                  <a:buFontTx/>
                  <a:buNone/>
                  <a:tabLst>
                    <a:tab pos="630555" algn="l"/>
                    <a:tab pos="3599815" algn="l"/>
                    <a:tab pos="5039995" algn="l"/>
                  </a:tabLst>
                  <a:defRPr/>
                </a:pP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630555" marR="0" lvl="0" indent="0" algn="just" defTabSz="914400" rtl="0" eaLnBrk="1" fontAlgn="auto" latinLnBrk="0" hangingPunct="1">
                  <a:lnSpc>
                    <a:spcPct val="115000"/>
                  </a:lnSpc>
                  <a:spcBef>
                    <a:spcPts val="480"/>
                  </a:spcBef>
                  <a:spcAft>
                    <a:spcPts val="480"/>
                  </a:spcAft>
                  <a:buClrTx/>
                  <a:buSzTx/>
                  <a:buFontTx/>
                  <a:buNone/>
                  <a:tabLst>
                    <a:tab pos="3599815" algn="l"/>
                    <a:tab pos="5039995" algn="l"/>
                  </a:tabLst>
                  <a:defRPr/>
                </a:pPr>
                <a:r>
                  <a:rPr kumimoji="0" lang="en-US" sz="2800" b="1" i="0" u="none" strike="noStrike" kern="1200" cap="none" spc="0" normalizeH="0" baseline="0" noProof="0" dirty="0">
                    <a:ln>
                      <a:noFill/>
                    </a:ln>
                    <a:solidFill>
                      <a:srgbClr val="0000FF"/>
                    </a:solidFill>
                    <a:effectLst/>
                    <a:uLnTx/>
                    <a:uFillTx/>
                    <a:latin typeface="Times New Roman Bold" panose="02020803070505020304" pitchFamily="18" charset="0"/>
                    <a:ea typeface="Times New Roman" panose="02020603050405020304" pitchFamily="18" charset="0"/>
                    <a:cs typeface="Times New Roman" panose="02020603050405020304" pitchFamily="18" charset="0"/>
                  </a:rPr>
                  <a:t>A.</a:t>
                </a:r>
                <a:r>
                  <a:rPr kumimoji="0" lang="en-US" sz="2800" b="1" i="0" u="none" strike="noStrike" kern="1200" cap="none" spc="0" normalizeH="0" baseline="0" noProof="0" dirty="0">
                    <a:ln>
                      <a:noFill/>
                    </a:ln>
                    <a:solidFill>
                      <a:prstClr val="black"/>
                    </a:solidFill>
                    <a:effectLst/>
                    <a:uLnTx/>
                    <a:uFillTx/>
                    <a:latin typeface="Times New Roman Bold" panose="02020803070505020304" pitchFamily="18" charset="0"/>
                    <a:ea typeface="Times New Roman" panose="02020603050405020304" pitchFamily="18" charset="0"/>
                    <a:cs typeface="Times New Roman" panose="02020603050405020304" pitchFamily="18" charset="0"/>
                  </a:rPr>
                  <a:t> </a:t>
                </a:r>
                <a14:m>
                  <m:oMath xmlns:m="http://schemas.openxmlformats.org/officeDocument/2006/math">
                    <m:r>
                      <a:rPr kumimoji="0" lang="en-US" sz="2800" b="1"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𝒎</m:t>
                    </m:r>
                    <m:r>
                      <a:rPr kumimoji="0" lang="en-US" sz="2800" b="1"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2800" b="1"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𝟎</m:t>
                    </m:r>
                  </m:oMath>
                </a14:m>
                <a:r>
                  <a:rPr kumimoji="0" lang="en-US" sz="2800" b="1" i="0" u="none" strike="noStrike" kern="1200" cap="none" spc="0" normalizeH="0" baseline="0" noProof="0" dirty="0">
                    <a:ln>
                      <a:noFill/>
                    </a:ln>
                    <a:solidFill>
                      <a:prstClr val="black"/>
                    </a:solidFill>
                    <a:effectLst/>
                    <a:uLnTx/>
                    <a:uFillTx/>
                    <a:latin typeface="Times New Roman Bold" panose="02020803070505020304" pitchFamily="18" charset="0"/>
                    <a:ea typeface="Times New Roman" panose="02020603050405020304" pitchFamily="18" charset="0"/>
                    <a:cs typeface="Times New Roman" panose="02020603050405020304" pitchFamily="18" charset="0"/>
                  </a:rPr>
                  <a:t>.</a:t>
                </a:r>
                <a:r>
                  <a:rPr kumimoji="0" lang="en-US" sz="2800" b="0" i="0" u="none" strike="noStrike" kern="1200" cap="none" spc="0" normalizeH="0" baseline="0" noProof="0" dirty="0">
                    <a:ln>
                      <a:noFill/>
                    </a:ln>
                    <a:solidFill>
                      <a:prstClr val="black"/>
                    </a:solidFill>
                    <a:effectLst/>
                    <a:uLnTx/>
                    <a:uFillTx/>
                    <a:latin typeface="Times New Roman Bold" panose="020208030705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a:ln>
                      <a:noFill/>
                    </a:ln>
                    <a:solidFill>
                      <a:srgbClr val="0000FF"/>
                    </a:solidFill>
                    <a:effectLst/>
                    <a:uLnTx/>
                    <a:uFillTx/>
                    <a:latin typeface="Times New Roman Bold" panose="02020803070505020304" pitchFamily="18" charset="0"/>
                    <a:ea typeface="Times New Roman" panose="02020603050405020304" pitchFamily="18" charset="0"/>
                    <a:cs typeface="Times New Roman" panose="02020603050405020304" pitchFamily="18" charset="0"/>
                  </a:rPr>
                  <a:t>B.</a:t>
                </a:r>
                <a:r>
                  <a:rPr kumimoji="0" lang="en-US" sz="2800" b="1" i="0" u="none" strike="noStrike" kern="1200" cap="none" spc="0" normalizeH="0" baseline="0" noProof="0" dirty="0">
                    <a:ln>
                      <a:noFill/>
                    </a:ln>
                    <a:solidFill>
                      <a:prstClr val="black"/>
                    </a:solidFill>
                    <a:effectLst/>
                    <a:uLnTx/>
                    <a:uFillTx/>
                    <a:latin typeface="Times New Roman Bold" panose="02020803070505020304" pitchFamily="18" charset="0"/>
                    <a:ea typeface="Times New Roman" panose="02020603050405020304" pitchFamily="18" charset="0"/>
                    <a:cs typeface="Times New Roman" panose="02020603050405020304" pitchFamily="18" charset="0"/>
                  </a:rPr>
                  <a:t> </a:t>
                </a:r>
                <a14:m>
                  <m:oMath xmlns:m="http://schemas.openxmlformats.org/officeDocument/2006/math">
                    <m:r>
                      <a:rPr kumimoji="0" lang="en-US" sz="2800" b="1"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𝒎</m:t>
                    </m:r>
                    <m:r>
                      <a:rPr kumimoji="0" lang="en-US" sz="2800" b="1"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2800" b="1"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𝟐</m:t>
                    </m:r>
                  </m:oMath>
                </a14:m>
                <a:r>
                  <a:rPr kumimoji="0" lang="en-US" sz="2800" b="1" i="0" u="none" strike="noStrike" kern="1200" cap="none" spc="0" normalizeH="0" baseline="0" noProof="0" dirty="0">
                    <a:ln>
                      <a:noFill/>
                    </a:ln>
                    <a:solidFill>
                      <a:prstClr val="black"/>
                    </a:solidFill>
                    <a:effectLst/>
                    <a:uLnTx/>
                    <a:uFillTx/>
                    <a:latin typeface="Times New Roman Bold" panose="02020803070505020304" pitchFamily="18" charset="0"/>
                    <a:ea typeface="Times New Roman" panose="02020603050405020304" pitchFamily="18" charset="0"/>
                    <a:cs typeface="Times New Roman" panose="02020603050405020304" pitchFamily="18" charset="0"/>
                  </a:rPr>
                  <a:t>.</a:t>
                </a:r>
                <a:r>
                  <a:rPr kumimoji="0" lang="en-US" sz="2800" b="0" i="0" u="none" strike="noStrike" kern="1200" cap="none" spc="0" normalizeH="0" baseline="0" noProof="0" dirty="0">
                    <a:ln>
                      <a:noFill/>
                    </a:ln>
                    <a:solidFill>
                      <a:prstClr val="black"/>
                    </a:solidFill>
                    <a:effectLst/>
                    <a:uLnTx/>
                    <a:uFillTx/>
                    <a:latin typeface="Times New Roman Bold" panose="020208030705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smtClean="0">
                    <a:ln>
                      <a:noFill/>
                    </a:ln>
                    <a:solidFill>
                      <a:prstClr val="black"/>
                    </a:solidFill>
                    <a:effectLst/>
                    <a:uLnTx/>
                    <a:uFillTx/>
                    <a:latin typeface="Times New Roman Bold" panose="020208030705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smtClean="0">
                    <a:ln>
                      <a:noFill/>
                    </a:ln>
                    <a:solidFill>
                      <a:srgbClr val="0000FF"/>
                    </a:solidFill>
                    <a:effectLst/>
                    <a:uLnTx/>
                    <a:uFillTx/>
                    <a:latin typeface="Times New Roman Bold" panose="02020803070505020304" pitchFamily="18" charset="0"/>
                    <a:ea typeface="Times New Roman" panose="02020603050405020304" pitchFamily="18" charset="0"/>
                    <a:cs typeface="Times New Roman" panose="02020603050405020304" pitchFamily="18" charset="0"/>
                  </a:rPr>
                  <a:t>C</a:t>
                </a:r>
                <a:r>
                  <a:rPr kumimoji="0" lang="en-US" sz="2800" b="1" i="0" u="none" strike="noStrike" kern="1200" cap="none" spc="0" normalizeH="0" baseline="0" noProof="0" dirty="0">
                    <a:ln>
                      <a:noFill/>
                    </a:ln>
                    <a:solidFill>
                      <a:srgbClr val="0000FF"/>
                    </a:solidFill>
                    <a:effectLst/>
                    <a:uLnTx/>
                    <a:uFillTx/>
                    <a:latin typeface="Times New Roman Bold" panose="02020803070505020304" pitchFamily="18" charset="0"/>
                    <a:ea typeface="Times New Roman" panose="02020603050405020304" pitchFamily="18" charset="0"/>
                    <a:cs typeface="Times New Roman" panose="02020603050405020304" pitchFamily="18" charset="0"/>
                  </a:rPr>
                  <a:t>.</a:t>
                </a:r>
                <a:r>
                  <a:rPr kumimoji="0" lang="en-US" sz="2800" b="1" i="0" u="none" strike="noStrike" kern="1200" cap="none" spc="0" normalizeH="0" baseline="0" noProof="0" dirty="0">
                    <a:ln>
                      <a:noFill/>
                    </a:ln>
                    <a:solidFill>
                      <a:prstClr val="black"/>
                    </a:solidFill>
                    <a:effectLst/>
                    <a:uLnTx/>
                    <a:uFillTx/>
                    <a:latin typeface="Times New Roman Bold" panose="02020803070505020304" pitchFamily="18" charset="0"/>
                    <a:ea typeface="Times New Roman" panose="02020603050405020304" pitchFamily="18" charset="0"/>
                    <a:cs typeface="Times New Roman" panose="02020603050405020304" pitchFamily="18" charset="0"/>
                  </a:rPr>
                  <a:t> </a:t>
                </a:r>
                <a14:m>
                  <m:oMath xmlns:m="http://schemas.openxmlformats.org/officeDocument/2006/math">
                    <m:r>
                      <a:rPr kumimoji="0" lang="en-US" sz="2800" b="1"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𝒎</m:t>
                    </m:r>
                    <m:r>
                      <a:rPr kumimoji="0" lang="en-US" sz="2800" b="1"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2800" b="1"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𝟒</m:t>
                    </m:r>
                  </m:oMath>
                </a14:m>
                <a:r>
                  <a:rPr kumimoji="0" lang="en-US" sz="2800" b="1" i="0" u="none" strike="noStrike" kern="1200" cap="none" spc="0" normalizeH="0" baseline="0" noProof="0" dirty="0">
                    <a:ln>
                      <a:noFill/>
                    </a:ln>
                    <a:solidFill>
                      <a:prstClr val="black"/>
                    </a:solidFill>
                    <a:effectLst/>
                    <a:uLnTx/>
                    <a:uFillTx/>
                    <a:latin typeface="Times New Roman Bold" panose="02020803070505020304" pitchFamily="18" charset="0"/>
                    <a:ea typeface="Times New Roman" panose="02020603050405020304" pitchFamily="18" charset="0"/>
                    <a:cs typeface="Times New Roman" panose="02020603050405020304" pitchFamily="18" charset="0"/>
                  </a:rPr>
                  <a:t>.</a:t>
                </a:r>
                <a:r>
                  <a:rPr kumimoji="0" lang="en-US" sz="2800" b="0" i="0" u="none" strike="noStrike" kern="1200" cap="none" spc="0" normalizeH="0" baseline="0" noProof="0" dirty="0">
                    <a:ln>
                      <a:noFill/>
                    </a:ln>
                    <a:solidFill>
                      <a:prstClr val="black"/>
                    </a:solidFill>
                    <a:effectLst/>
                    <a:uLnTx/>
                    <a:uFillTx/>
                    <a:latin typeface="Times New Roman Bold" panose="020208030705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smtClean="0">
                    <a:ln>
                      <a:noFill/>
                    </a:ln>
                    <a:solidFill>
                      <a:prstClr val="black"/>
                    </a:solidFill>
                    <a:effectLst/>
                    <a:uLnTx/>
                    <a:uFillTx/>
                    <a:latin typeface="Times New Roman Bold" panose="020208030705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smtClean="0">
                    <a:ln>
                      <a:noFill/>
                    </a:ln>
                    <a:solidFill>
                      <a:srgbClr val="0000FF"/>
                    </a:solidFill>
                    <a:effectLst/>
                    <a:uLnTx/>
                    <a:uFillTx/>
                    <a:latin typeface="Times New Roman Bold" panose="02020803070505020304" pitchFamily="18" charset="0"/>
                    <a:ea typeface="Times New Roman" panose="02020603050405020304" pitchFamily="18" charset="0"/>
                    <a:cs typeface="Times New Roman" panose="02020603050405020304" pitchFamily="18" charset="0"/>
                  </a:rPr>
                  <a:t>D</a:t>
                </a:r>
                <a:r>
                  <a:rPr kumimoji="0" lang="en-US" sz="2800" b="1" i="0" u="none" strike="noStrike" kern="1200" cap="none" spc="0" normalizeH="0" baseline="0" noProof="0" dirty="0">
                    <a:ln>
                      <a:noFill/>
                    </a:ln>
                    <a:solidFill>
                      <a:srgbClr val="0000FF"/>
                    </a:solidFill>
                    <a:effectLst/>
                    <a:uLnTx/>
                    <a:uFillTx/>
                    <a:latin typeface="Times New Roman Bold" panose="02020803070505020304" pitchFamily="18" charset="0"/>
                    <a:ea typeface="Times New Roman" panose="02020603050405020304" pitchFamily="18" charset="0"/>
                    <a:cs typeface="Times New Roman" panose="02020603050405020304" pitchFamily="18" charset="0"/>
                  </a:rPr>
                  <a:t>.</a:t>
                </a:r>
                <a:r>
                  <a:rPr kumimoji="0" lang="en-US" sz="2800" b="1" i="0" u="none" strike="noStrike" kern="1200" cap="none" spc="0" normalizeH="0" baseline="0" noProof="0" dirty="0">
                    <a:ln>
                      <a:noFill/>
                    </a:ln>
                    <a:solidFill>
                      <a:prstClr val="black"/>
                    </a:solidFill>
                    <a:effectLst/>
                    <a:uLnTx/>
                    <a:uFillTx/>
                    <a:latin typeface="Times New Roman Bold" panose="02020803070505020304" pitchFamily="18" charset="0"/>
                    <a:ea typeface="Times New Roman" panose="02020603050405020304" pitchFamily="18" charset="0"/>
                    <a:cs typeface="Times New Roman" panose="02020603050405020304" pitchFamily="18" charset="0"/>
                  </a:rPr>
                  <a:t> </a:t>
                </a:r>
                <a14:m>
                  <m:oMath xmlns:m="http://schemas.openxmlformats.org/officeDocument/2006/math">
                    <m:r>
                      <a:rPr kumimoji="0" lang="en-US" sz="2800" b="1"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𝒎</m:t>
                    </m:r>
                    <m:r>
                      <a:rPr kumimoji="0" lang="en-US" sz="2800" b="1"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2800" b="1"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𝟓</m:t>
                    </m:r>
                  </m:oMath>
                </a14:m>
                <a:r>
                  <a:rPr kumimoji="0" lang="en-US" sz="2800" b="1" i="0" u="none" strike="noStrike" kern="1200" cap="none" spc="0" normalizeH="0" baseline="0" noProof="0" dirty="0">
                    <a:ln>
                      <a:noFill/>
                    </a:ln>
                    <a:solidFill>
                      <a:prstClr val="black"/>
                    </a:solidFill>
                    <a:effectLst/>
                    <a:uLnTx/>
                    <a:uFillTx/>
                    <a:latin typeface="Times New Roman Bold" panose="020208030705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20889" y="683129"/>
                <a:ext cx="10814755" cy="4078745"/>
              </a:xfrm>
              <a:prstGeom prst="rect">
                <a:avLst/>
              </a:prstGeom>
              <a:blipFill rotWithShape="0">
                <a:blip r:embed="rId2"/>
                <a:stretch>
                  <a:fillRect l="-1184" t="-897" r="-1127" b="-2242"/>
                </a:stretch>
              </a:blipFill>
            </p:spPr>
            <p:txBody>
              <a:bodyPr/>
              <a:lstStyle/>
              <a:p>
                <a:r>
                  <a:rPr lang="en-US">
                    <a:noFill/>
                  </a:rPr>
                  <a:t> </a:t>
                </a:r>
              </a:p>
            </p:txBody>
          </p:sp>
        </mc:Fallback>
      </mc:AlternateContent>
    </p:spTree>
    <p:extLst>
      <p:ext uri="{BB962C8B-B14F-4D97-AF65-F5344CB8AC3E}">
        <p14:creationId xmlns:p14="http://schemas.microsoft.com/office/powerpoint/2010/main" val="322613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583325" y="1072055"/>
                <a:ext cx="10149462" cy="2915558"/>
              </a:xfrm>
              <a:prstGeom prst="rect">
                <a:avLst/>
              </a:prstGeom>
            </p:spPr>
            <p:txBody>
              <a:bodyPr wrap="square">
                <a:spAutoFit/>
              </a:bodyPr>
              <a:lstStyle/>
              <a:p>
                <a:pPr indent="283845">
                  <a:spcBef>
                    <a:spcPts val="1200"/>
                  </a:spcBef>
                  <a:spcAft>
                    <a:spcPts val="1200"/>
                  </a:spcAft>
                </a:pPr>
                <a:r>
                  <a:rPr lang="vi-VN" sz="3200" b="1" dirty="0" smtClean="0">
                    <a:solidFill>
                      <a:srgbClr val="FF0000"/>
                    </a:solidFill>
                    <a:latin typeface="Varpada"/>
                    <a:ea typeface="Times New Roman" panose="02020603050405020304" pitchFamily="18" charset="0"/>
                  </a:rPr>
                  <a:t>c) </a:t>
                </a:r>
                <a:r>
                  <a:rPr lang="nl-NL" sz="3200" b="1" dirty="0" smtClean="0">
                    <a:solidFill>
                      <a:srgbClr val="FF0000"/>
                    </a:solidFill>
                    <a:latin typeface="Varpada"/>
                    <a:ea typeface="Times New Roman" panose="02020603050405020304" pitchFamily="18" charset="0"/>
                  </a:rPr>
                  <a:t>Trắc </a:t>
                </a:r>
                <a:r>
                  <a:rPr lang="nl-NL" sz="3200" b="1" dirty="0">
                    <a:solidFill>
                      <a:srgbClr val="FF0000"/>
                    </a:solidFill>
                    <a:latin typeface="Varpada"/>
                    <a:ea typeface="Times New Roman" panose="02020603050405020304" pitchFamily="18" charset="0"/>
                  </a:rPr>
                  <a:t>nghiệm (</a:t>
                </a:r>
                <a:r>
                  <a:rPr lang="en-US" sz="3200" b="1" dirty="0">
                    <a:solidFill>
                      <a:srgbClr val="FF0000"/>
                    </a:solidFill>
                    <a:effectLst/>
                    <a:latin typeface="Varpada"/>
                    <a:ea typeface="Times New Roman" panose="02020603050405020304" pitchFamily="18" charset="0"/>
                  </a:rPr>
                  <a:t>Casio)</a:t>
                </a:r>
                <a:r>
                  <a:rPr lang="en-US" sz="3200" dirty="0">
                    <a:solidFill>
                      <a:srgbClr val="FF0000"/>
                    </a:solidFill>
                    <a:effectLst/>
                    <a:latin typeface="Varpada"/>
                    <a:ea typeface="Times New Roman" panose="02020603050405020304" pitchFamily="18" charset="0"/>
                  </a:rPr>
                  <a:t>:</a:t>
                </a:r>
                <a:endParaRPr lang="en-US" sz="3200" dirty="0">
                  <a:solidFill>
                    <a:srgbClr val="FF0000"/>
                  </a:solidFill>
                  <a:effectLst/>
                  <a:latin typeface="Times New Roman" panose="02020603050405020304" pitchFamily="18" charset="0"/>
                  <a:ea typeface="Times New Roman" panose="02020603050405020304" pitchFamily="18" charset="0"/>
                </a:endParaRPr>
              </a:p>
              <a:p>
                <a:pPr marL="342900" lvl="0" indent="-342900">
                  <a:lnSpc>
                    <a:spcPct val="115000"/>
                  </a:lnSpc>
                  <a:spcAft>
                    <a:spcPts val="0"/>
                  </a:spcAft>
                  <a:buFont typeface="Wingdings" panose="05000000000000000000" pitchFamily="2" charset="2"/>
                  <a:buChar char=""/>
                </a:pPr>
                <a:r>
                  <a:rPr lang="en-US" sz="3200" dirty="0">
                    <a:effectLst/>
                    <a:latin typeface="Varpada"/>
                    <a:ea typeface="Times New Roman" panose="02020603050405020304" pitchFamily="18" charset="0"/>
                  </a:rPr>
                  <a:t>Ấn MODE </a:t>
                </a:r>
                <a14:m>
                  <m:oMath xmlns:m="http://schemas.openxmlformats.org/officeDocument/2006/math">
                    <m:r>
                      <a:rPr lang="en-US" sz="3200" i="1">
                        <a:effectLst/>
                        <a:latin typeface="Cambria Math" panose="02040503050406030204" pitchFamily="18" charset="0"/>
                        <a:ea typeface="Times New Roman" panose="02020603050405020304" pitchFamily="18" charset="0"/>
                      </a:rPr>
                      <m:t>7</m:t>
                    </m:r>
                  </m:oMath>
                </a14:m>
                <a:r>
                  <a:rPr lang="en-US" sz="3200" dirty="0">
                    <a:effectLst/>
                    <a:latin typeface="Varpada"/>
                    <a:ea typeface="Times New Roman" panose="02020603050405020304" pitchFamily="18" charset="0"/>
                  </a:rPr>
                  <a:t> và nhập hàm </a:t>
                </a:r>
                <a14:m>
                  <m:oMath xmlns:m="http://schemas.openxmlformats.org/officeDocument/2006/math">
                    <m:r>
                      <a:rPr lang="en-US" sz="3200" i="1">
                        <a:effectLst/>
                        <a:latin typeface="Cambria Math" panose="02040503050406030204" pitchFamily="18" charset="0"/>
                        <a:ea typeface="Times New Roman" panose="02020603050405020304" pitchFamily="18" charset="0"/>
                      </a:rPr>
                      <m:t>𝐹</m:t>
                    </m:r>
                    <m:d>
                      <m:dPr>
                        <m:ctrlPr>
                          <a:rPr lang="en-US" sz="3200" i="1">
                            <a:effectLst/>
                            <a:latin typeface="Cambria Math" panose="02040503050406030204" pitchFamily="18" charset="0"/>
                            <a:ea typeface="Times New Roman" panose="02020603050405020304" pitchFamily="18" charset="0"/>
                          </a:rPr>
                        </m:ctrlPr>
                      </m:dPr>
                      <m:e>
                        <m:r>
                          <a:rPr lang="en-US" sz="3200" i="1">
                            <a:effectLst/>
                            <a:latin typeface="Cambria Math" panose="02040503050406030204" pitchFamily="18" charset="0"/>
                            <a:ea typeface="Times New Roman" panose="02020603050405020304" pitchFamily="18" charset="0"/>
                          </a:rPr>
                          <m:t>𝑥</m:t>
                        </m:r>
                      </m:e>
                    </m:d>
                  </m:oMath>
                </a14:m>
                <a:r>
                  <a:rPr lang="en-US" sz="3200" dirty="0">
                    <a:effectLst/>
                    <a:latin typeface="Varpada"/>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pPr marL="342900" lvl="0" indent="-342900">
                  <a:lnSpc>
                    <a:spcPct val="115000"/>
                  </a:lnSpc>
                  <a:spcAft>
                    <a:spcPts val="0"/>
                  </a:spcAft>
                  <a:buFont typeface="Wingdings" panose="05000000000000000000" pitchFamily="2" charset="2"/>
                  <a:buChar char=""/>
                </a:pPr>
                <a:r>
                  <a:rPr lang="en-US" sz="3200" dirty="0">
                    <a:effectLst/>
                    <a:latin typeface="Varpada"/>
                    <a:ea typeface="Times New Roman" panose="02020603050405020304" pitchFamily="18" charset="0"/>
                  </a:rPr>
                  <a:t>Tiếp theo chọn Start; End; Step ta được bảng giá trị của hàm số</a:t>
                </a:r>
                <a:endParaRPr lang="en-US" sz="3200" dirty="0">
                  <a:effectLst/>
                  <a:latin typeface="Times New Roman" panose="02020603050405020304" pitchFamily="18" charset="0"/>
                  <a:ea typeface="Times New Roman" panose="02020603050405020304" pitchFamily="18" charset="0"/>
                </a:endParaRPr>
              </a:p>
              <a:p>
                <a:r>
                  <a:rPr lang="en-US" sz="3200" dirty="0">
                    <a:effectLst/>
                    <a:latin typeface="Varpada"/>
                    <a:ea typeface="Times New Roman" panose="02020603050405020304" pitchFamily="18" charset="0"/>
                    <a:cs typeface="Times New Roman" panose="02020603050405020304" pitchFamily="18" charset="0"/>
                  </a:rPr>
                  <a:t>Kết luận</a:t>
                </a:r>
                <a:endParaRPr lang="en-US" sz="3200" dirty="0"/>
              </a:p>
            </p:txBody>
          </p:sp>
        </mc:Choice>
        <mc:Fallback xmlns="">
          <p:sp>
            <p:nvSpPr>
              <p:cNvPr id="4" name="Rectangle 3"/>
              <p:cNvSpPr>
                <a:spLocks noRot="1" noChangeAspect="1" noMove="1" noResize="1" noEditPoints="1" noAdjustHandles="1" noChangeArrowheads="1" noChangeShapeType="1" noTextEdit="1"/>
              </p:cNvSpPr>
              <p:nvPr/>
            </p:nvSpPr>
            <p:spPr>
              <a:xfrm>
                <a:off x="583325" y="1072055"/>
                <a:ext cx="10149462" cy="2915558"/>
              </a:xfrm>
              <a:prstGeom prst="rect">
                <a:avLst/>
              </a:prstGeom>
              <a:blipFill rotWithShape="0">
                <a:blip r:embed="rId2"/>
                <a:stretch>
                  <a:fillRect l="-1562" t="-2929" b="-6067"/>
                </a:stretch>
              </a:blipFill>
            </p:spPr>
            <p:txBody>
              <a:bodyPr/>
              <a:lstStyle/>
              <a:p>
                <a:r>
                  <a:rPr lang="en-US">
                    <a:noFill/>
                  </a:rPr>
                  <a:t> </a:t>
                </a:r>
              </a:p>
            </p:txBody>
          </p:sp>
        </mc:Fallback>
      </mc:AlternateContent>
    </p:spTree>
    <p:extLst>
      <p:ext uri="{BB962C8B-B14F-4D97-AF65-F5344CB8AC3E}">
        <p14:creationId xmlns:p14="http://schemas.microsoft.com/office/powerpoint/2010/main" val="15793424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910" y="150589"/>
            <a:ext cx="6096000" cy="1146211"/>
          </a:xfrm>
          <a:prstGeom prst="rect">
            <a:avLst/>
          </a:prstGeom>
        </p:spPr>
        <p:txBody>
          <a:bodyPr>
            <a:spAutoFit/>
          </a:bodyPr>
          <a:lstStyle/>
          <a:p>
            <a:pPr marL="629920" marR="0" lvl="0" indent="0" algn="ctr" defTabSz="914400" rtl="0" eaLnBrk="1" fontAlgn="auto" latinLnBrk="0" hangingPunct="1">
              <a:lnSpc>
                <a:spcPct val="115000"/>
              </a:lnSpc>
              <a:spcBef>
                <a:spcPts val="0"/>
              </a:spcBef>
              <a:spcAft>
                <a:spcPts val="800"/>
              </a:spcAft>
              <a:buClrTx/>
              <a:buSzTx/>
              <a:buFontTx/>
              <a:buNone/>
              <a:tabLst/>
              <a:defRPr/>
            </a:pPr>
            <a:r>
              <a:rPr kumimoji="0" lang="en-US" sz="2800" b="1" i="0" u="none" strike="noStrike" kern="1200" cap="none" spc="0" normalizeH="0" baseline="0" noProof="0" dirty="0" err="1">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Lời</a:t>
            </a:r>
            <a:r>
              <a:rPr kumimoji="0" lang="en-US" sz="2800" b="1" i="0" u="none" strike="noStrike" kern="120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rPr>
              <a:t>giải</a:t>
            </a:r>
            <a:endParaRPr kumimoji="0" lang="en-US" sz="2800" b="0" i="0" u="none" strike="noStrike" kern="1200" cap="none" spc="0" normalizeH="0" baseline="0" noProof="0" dirty="0">
              <a:ln>
                <a:noFill/>
              </a:ln>
              <a:solidFill>
                <a:srgbClr val="0000CC"/>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629920" marR="0" lvl="0" indent="0" algn="l" defTabSz="914400" rtl="0" eaLnBrk="1" fontAlgn="auto" latinLnBrk="0" hangingPunct="1">
              <a:lnSpc>
                <a:spcPct val="115000"/>
              </a:lnSpc>
              <a:spcBef>
                <a:spcPts val="0"/>
              </a:spcBef>
              <a:spcAft>
                <a:spcPts val="800"/>
              </a:spcAft>
              <a:buClrTx/>
              <a:buSzTx/>
              <a:buFontTx/>
              <a:buNone/>
              <a:tabLst/>
              <a:defRPr/>
            </a:pPr>
            <a:r>
              <a:rPr kumimoji="0" lang="en-US" sz="2800" b="1" i="0" u="none" strike="noStrike" kern="1200" cap="none" spc="0" normalizeH="0" baseline="0" noProof="0" dirty="0" err="1">
                <a:ln>
                  <a:noFill/>
                </a:ln>
                <a:solidFill>
                  <a:prstClr val="black"/>
                </a:solidFill>
                <a:effectLst/>
                <a:highlight>
                  <a:srgbClr val="00FF00"/>
                </a:highlight>
                <a:uLnTx/>
                <a:uFillTx/>
                <a:latin typeface="Times New Roman" panose="02020603050405020304" pitchFamily="18" charset="0"/>
                <a:ea typeface="Calibri" panose="020F0502020204030204" pitchFamily="34" charset="0"/>
                <a:cs typeface="Times New Roman" panose="02020603050405020304" pitchFamily="18" charset="0"/>
              </a:rPr>
              <a:t>Chọn</a:t>
            </a:r>
            <a:r>
              <a:rPr kumimoji="0" lang="en-US" sz="2800" b="1"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Calibri" panose="020F0502020204030204" pitchFamily="34" charset="0"/>
                <a:cs typeface="Times New Roman" panose="02020603050405020304" pitchFamily="18" charset="0"/>
              </a:rPr>
              <a:t> A</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1027289" y="2207031"/>
                <a:ext cx="9674578" cy="3736151"/>
              </a:xfrm>
              <a:prstGeom prst="rect">
                <a:avLst/>
              </a:prstGeom>
            </p:spPr>
            <p:txBody>
              <a:bodyPr wrap="square">
                <a:spAutoFit/>
              </a:bodyPr>
              <a:lstStyle/>
              <a:p>
                <a:pPr marL="630555" marR="0" lvl="0" indent="0" algn="just" defTabSz="914400" rtl="0" eaLnBrk="1" fontAlgn="auto" latinLnBrk="0" hangingPunct="1">
                  <a:lnSpc>
                    <a:spcPct val="115000"/>
                  </a:lnSpc>
                  <a:spcBef>
                    <a:spcPts val="480"/>
                  </a:spcBef>
                  <a:spcAft>
                    <a:spcPts val="480"/>
                  </a:spcAft>
                  <a:buClrTx/>
                  <a:buSzTx/>
                  <a:buFontTx/>
                  <a:buNone/>
                  <a:tabLst>
                    <a:tab pos="228600" algn="l"/>
                    <a:tab pos="1295400" algn="l"/>
                    <a:tab pos="2514600" algn="l"/>
                    <a:tab pos="3810000" algn="l"/>
                  </a:tabLst>
                  <a:defRPr/>
                </a:pP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Đạo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p>
                      <m:sSupPr>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pPr>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e>
                      <m:sup>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up>
                    </m:sSup>
                    <m:d>
                      <m:dPr>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dPr>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m:t>
                        </m:r>
                      </m:num>
                      <m:den>
                        <m:sSup>
                          <m:sSupPr>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dPr>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e>
                            </m:d>
                          </m:e>
                          <m:sup>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sup>
                        </m:sSup>
                      </m:den>
                    </m:f>
                  </m:oMath>
                </a14:m>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630555" marR="0" lvl="0" indent="0" algn="just" defTabSz="914400" rtl="0" eaLnBrk="1" fontAlgn="auto" latinLnBrk="0" hangingPunct="1">
                  <a:lnSpc>
                    <a:spcPct val="115000"/>
                  </a:lnSpc>
                  <a:spcBef>
                    <a:spcPts val="480"/>
                  </a:spcBef>
                  <a:spcAft>
                    <a:spcPts val="480"/>
                  </a:spcAft>
                  <a:buClrTx/>
                  <a:buSzTx/>
                  <a:buFontTx/>
                  <a:buNone/>
                  <a:tabLst>
                    <a:tab pos="228600" algn="l"/>
                    <a:tab pos="1295400" algn="l"/>
                    <a:tab pos="2514600" algn="l"/>
                    <a:tab pos="3810000" algn="l"/>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dPr>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oMath>
                </a14:m>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đơn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điệu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dPr>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e>
                    </m:d>
                  </m:oMath>
                </a14:m>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mọi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oMath>
                </a14:m>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630555" marR="0" lvl="0" indent="0" algn="just" defTabSz="914400" rtl="0" eaLnBrk="1" fontAlgn="auto" latinLnBrk="0" hangingPunct="1">
                  <a:lnSpc>
                    <a:spcPct val="115000"/>
                  </a:lnSpc>
                  <a:spcBef>
                    <a:spcPts val="480"/>
                  </a:spcBef>
                  <a:spcAft>
                    <a:spcPts val="480"/>
                  </a:spcAft>
                  <a:buClrTx/>
                  <a:buSzTx/>
                  <a:buFontTx/>
                  <a:buNone/>
                  <a:tabLst>
                    <a:tab pos="228600" algn="l"/>
                    <a:tab pos="1295400" algn="l"/>
                    <a:tab pos="2514600" algn="l"/>
                    <a:tab pos="3810000" algn="l"/>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limLow>
                      <m:limLowPr>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limLowPr>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𝑚𝑖𝑛</m:t>
                        </m:r>
                      </m:e>
                      <m:lim>
                        <m:d>
                          <m:dPr>
                            <m:begChr m:val="["/>
                            <m:endChr m:val="]"/>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dPr>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e>
                        </m:d>
                      </m:lim>
                    </m:limLow>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𝑦</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limLow>
                      <m:limLowPr>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limLowPr>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𝑚𝑎𝑥</m:t>
                        </m:r>
                      </m:e>
                      <m:lim>
                        <m:d>
                          <m:dPr>
                            <m:begChr m:val="["/>
                            <m:endChr m:val="]"/>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dPr>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e>
                        </m:d>
                      </m:lim>
                    </m:limLow>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𝑦</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dPr>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e>
                    </m:d>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dPr>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e>
                    </m:d>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num>
                      <m:den>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den>
                    </m:f>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num>
                      <m:den>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3</m:t>
                        </m:r>
                      </m:den>
                    </m:f>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16</m:t>
                        </m:r>
                      </m:num>
                      <m:den>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3</m:t>
                        </m:r>
                      </m:den>
                    </m:f>
                  </m:oMath>
                </a14:m>
                <a:endPar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endParaRPr>
              </a:p>
              <a:p>
                <a:pPr marL="630555" marR="0" lvl="0" indent="0" algn="just" defTabSz="914400" rtl="0" eaLnBrk="1" fontAlgn="auto" latinLnBrk="0" hangingPunct="1">
                  <a:lnSpc>
                    <a:spcPct val="115000"/>
                  </a:lnSpc>
                  <a:spcBef>
                    <a:spcPts val="480"/>
                  </a:spcBef>
                  <a:spcAft>
                    <a:spcPts val="480"/>
                  </a:spcAft>
                  <a:buClrTx/>
                  <a:buSzTx/>
                  <a:buFontTx/>
                  <a:buNone/>
                  <a:tabLst>
                    <a:tab pos="228600" algn="l"/>
                    <a:tab pos="1295400" algn="l"/>
                    <a:tab pos="2514600" algn="l"/>
                    <a:tab pos="3810000" algn="l"/>
                  </a:tabLst>
                  <a:defRPr/>
                </a:pPr>
                <a14:m>
                  <m:oMath xmlns:m="http://schemas.openxmlformats.org/officeDocument/2006/math">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Cambria Math" panose="02040503050406030204" pitchFamily="18" charset="0"/>
                      </a:rPr>
                      <m:t>⇔</m:t>
                    </m:r>
                    <m:f>
                      <m:fPr>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5</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m:t>
                        </m:r>
                      </m:num>
                      <m:den>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6</m:t>
                        </m:r>
                      </m:den>
                    </m:f>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25</m:t>
                        </m:r>
                      </m:num>
                      <m:den>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6</m:t>
                        </m:r>
                      </m:den>
                    </m:f>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Cambria Math" panose="02040503050406030204" pitchFamily="18" charset="0"/>
                      </a:rPr>
                      <m:t>⇔</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5</m:t>
                    </m:r>
                  </m:oMath>
                </a14:m>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027289" y="2207031"/>
                <a:ext cx="9674578" cy="3736151"/>
              </a:xfrm>
              <a:prstGeom prst="rect">
                <a:avLst/>
              </a:prstGeom>
              <a:blipFill rotWithShape="0">
                <a:blip r:embed="rId2"/>
                <a:stretch>
                  <a:fillRect r="-1260" b="-979"/>
                </a:stretch>
              </a:blipFill>
            </p:spPr>
            <p:txBody>
              <a:bodyPr/>
              <a:lstStyle/>
              <a:p>
                <a:r>
                  <a:rPr lang="en-US">
                    <a:noFill/>
                  </a:rPr>
                  <a:t> </a:t>
                </a:r>
              </a:p>
            </p:txBody>
          </p:sp>
        </mc:Fallback>
      </mc:AlternateContent>
      <p:sp>
        <p:nvSpPr>
          <p:cNvPr id="5" name="Action Button: Back or Previous 4">
            <a:hlinkClick r:id="rId3" action="ppaction://hlinksldjump" highlightClick="1"/>
          </p:cNvPr>
          <p:cNvSpPr/>
          <p:nvPr/>
        </p:nvSpPr>
        <p:spPr>
          <a:xfrm>
            <a:off x="11736593" y="6548718"/>
            <a:ext cx="455407" cy="30928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185058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 name="Rectangle 16"/>
              <p:cNvSpPr/>
              <p:nvPr/>
            </p:nvSpPr>
            <p:spPr>
              <a:xfrm>
                <a:off x="711199" y="603368"/>
                <a:ext cx="10679289" cy="4065857"/>
              </a:xfrm>
              <a:prstGeom prst="rect">
                <a:avLst/>
              </a:prstGeom>
            </p:spPr>
            <p:txBody>
              <a:bodyPr wrap="square">
                <a:spAutoFit/>
              </a:bodyPr>
              <a:lstStyle/>
              <a:p>
                <a:pPr marL="0" marR="0" lvl="0" indent="0" algn="just" defTabSz="914400" rtl="0" eaLnBrk="1" fontAlgn="auto" latinLnBrk="0" hangingPunct="1">
                  <a:lnSpc>
                    <a:spcPct val="115000"/>
                  </a:lnSpc>
                  <a:spcBef>
                    <a:spcPts val="480"/>
                  </a:spcBef>
                  <a:spcAft>
                    <a:spcPts val="480"/>
                  </a:spcAft>
                  <a:buClr>
                    <a:srgbClr val="0000FF"/>
                  </a:buClr>
                  <a:buSzPts val="1200"/>
                  <a:buFontTx/>
                  <a:buNone/>
                  <a:tabLst>
                    <a:tab pos="630555" algn="l"/>
                    <a:tab pos="3599815" algn="l"/>
                    <a:tab pos="5039995" algn="l"/>
                  </a:tabLst>
                  <a:defRPr/>
                </a:pPr>
                <a:r>
                  <a:rPr kumimoji="0" lang="en-US" sz="2800" b="1" i="0" u="none" strike="noStrike" kern="1200" cap="none" spc="0" normalizeH="0" baseline="0" noProof="0" dirty="0" smtClean="0">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13 (TH):</a:t>
                </a:r>
              </a:p>
              <a:p>
                <a:pPr marL="0" marR="0" lvl="0" indent="0" algn="just" defTabSz="914400" rtl="0" eaLnBrk="1" fontAlgn="auto" latinLnBrk="0" hangingPunct="1">
                  <a:lnSpc>
                    <a:spcPct val="115000"/>
                  </a:lnSpc>
                  <a:spcBef>
                    <a:spcPts val="480"/>
                  </a:spcBef>
                  <a:spcAft>
                    <a:spcPts val="480"/>
                  </a:spcAft>
                  <a:buClr>
                    <a:srgbClr val="0000FF"/>
                  </a:buClr>
                  <a:buSzPts val="1200"/>
                  <a:buFontTx/>
                  <a:buNone/>
                  <a:tabLst>
                    <a:tab pos="630555" algn="l"/>
                    <a:tab pos="3599815" algn="l"/>
                    <a:tab pos="5039995" algn="l"/>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480"/>
                  </a:spcBef>
                  <a:spcAft>
                    <a:spcPts val="480"/>
                  </a:spcAft>
                  <a:buClr>
                    <a:srgbClr val="0000FF"/>
                  </a:buClr>
                  <a:buSzPts val="1200"/>
                  <a:buFontTx/>
                  <a:buNone/>
                  <a:tabLst>
                    <a:tab pos="630555" algn="l"/>
                    <a:tab pos="3599815" algn="l"/>
                    <a:tab pos="5039995" algn="l"/>
                  </a:tabLst>
                  <a:defRPr/>
                </a:pP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dPr>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rad>
                          <m:radPr>
                            <m:degHide m:val="on"/>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radPr>
                          <m:deg/>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rad>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m:t>
                        </m:r>
                      </m:num>
                      <m:den>
                        <m:rad>
                          <m:radPr>
                            <m:degHide m:val="on"/>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radPr>
                          <m:deg/>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e>
                        </m:rad>
                      </m:den>
                    </m:f>
                  </m:oMath>
                </a14:m>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m:t>
                    </m:r>
                  </m:oMath>
                </a14:m>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tất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trị</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&gt;1</m:t>
                    </m:r>
                  </m:oMath>
                </a14:m>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trị</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nhất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dPr>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0;4</m:t>
                        </m:r>
                      </m:e>
                    </m:d>
                  </m:oMath>
                </a14:m>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nhỏ</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hơn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3.</m:t>
                    </m:r>
                  </m:oMath>
                </a14:m>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630555" marR="0" lvl="0" indent="0" algn="just" defTabSz="914400" rtl="0" eaLnBrk="1" fontAlgn="auto" latinLnBrk="0" hangingPunct="1">
                  <a:lnSpc>
                    <a:spcPct val="115000"/>
                  </a:lnSpc>
                  <a:spcBef>
                    <a:spcPts val="480"/>
                  </a:spcBef>
                  <a:spcAft>
                    <a:spcPts val="480"/>
                  </a:spcAft>
                  <a:buClrTx/>
                  <a:buSzTx/>
                  <a:buFontTx/>
                  <a:buNone/>
                  <a:tabLst>
                    <a:tab pos="3599815" algn="l"/>
                    <a:tab pos="5039995" algn="l"/>
                  </a:tabLst>
                  <a:defRPr/>
                </a:pPr>
                <a:r>
                  <a:rPr kumimoji="0" lang="en-US" sz="2800" b="1" i="0" u="none" strike="noStrike" kern="1200" cap="none" spc="0" normalizeH="0" baseline="0" noProof="0" dirty="0" smtClean="0">
                    <a:ln>
                      <a:noFill/>
                    </a:ln>
                    <a:solidFill>
                      <a:srgbClr val="4472C4"/>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a:t>
                </a:r>
                <a14:m>
                  <m:oMath xmlns:m="http://schemas.openxmlformats.org/officeDocument/2006/math">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d>
                      <m:dPr>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dPr>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1;3</m:t>
                        </m:r>
                      </m:e>
                    </m:d>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oMath>
                </a14:m>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smtClean="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d>
                      <m:dPr>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dPr>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1;3</m:t>
                        </m:r>
                        <m:rad>
                          <m:radPr>
                            <m:degHide m:val="on"/>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radPr>
                          <m:deg/>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5</m:t>
                            </m:r>
                          </m:e>
                        </m:rad>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−4</m:t>
                        </m:r>
                      </m:e>
                    </m:d>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oMath>
                </a14:m>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630555" marR="0" lvl="0" indent="0" algn="just" defTabSz="914400" rtl="0" eaLnBrk="1" fontAlgn="auto" latinLnBrk="0" hangingPunct="1">
                  <a:lnSpc>
                    <a:spcPct val="115000"/>
                  </a:lnSpc>
                  <a:spcBef>
                    <a:spcPts val="480"/>
                  </a:spcBef>
                  <a:spcAft>
                    <a:spcPts val="480"/>
                  </a:spcAft>
                  <a:buClrTx/>
                  <a:buSzTx/>
                  <a:buFontTx/>
                  <a:buNone/>
                  <a:tabLst>
                    <a:tab pos="3599815" algn="l"/>
                    <a:tab pos="5039995" algn="l"/>
                  </a:tabLst>
                  <a:defRPr/>
                </a:pPr>
                <a:r>
                  <a:rPr kumimoji="0" lang="en-US" sz="2800" b="1" i="0" u="none" strike="noStrike" kern="1200" cap="none" spc="0" normalizeH="0" baseline="0" noProof="0" dirty="0" smtClean="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d>
                      <m:dPr>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dPr>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rad>
                          <m:radPr>
                            <m:degHide m:val="on"/>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radPr>
                          <m:deg/>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5</m:t>
                            </m:r>
                          </m:e>
                        </m:rad>
                      </m:e>
                    </m:d>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oMath>
                </a14:m>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smtClean="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Cambria Math" panose="02040503050406030204" pitchFamily="18" charset="0"/>
                      </a:rPr>
                      <m:t>∈</m:t>
                    </m:r>
                    <m:d>
                      <m:dPr>
                        <m:begChr m:val=""/>
                        <m:endChr m:val=""/>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dPr>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1;3</m:t>
                        </m:r>
                      </m:e>
                    </m:d>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oMath>
                </a14:m>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711199" y="603368"/>
                <a:ext cx="10679289" cy="4065857"/>
              </a:xfrm>
              <a:prstGeom prst="rect">
                <a:avLst/>
              </a:prstGeom>
              <a:blipFill rotWithShape="0">
                <a:blip r:embed="rId2"/>
                <a:stretch>
                  <a:fillRect l="-1199" t="-1049" r="-1142" b="-1799"/>
                </a:stretch>
              </a:blipFill>
            </p:spPr>
            <p:txBody>
              <a:bodyPr/>
              <a:lstStyle/>
              <a:p>
                <a:r>
                  <a:rPr lang="en-US">
                    <a:noFill/>
                  </a:rPr>
                  <a:t> </a:t>
                </a:r>
              </a:p>
            </p:txBody>
          </p:sp>
        </mc:Fallback>
      </mc:AlternateContent>
    </p:spTree>
    <p:extLst>
      <p:ext uri="{BB962C8B-B14F-4D97-AF65-F5344CB8AC3E}">
        <p14:creationId xmlns:p14="http://schemas.microsoft.com/office/powerpoint/2010/main" val="411295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35118" y="109634"/>
            <a:ext cx="6579476" cy="1116972"/>
          </a:xfrm>
          <a:prstGeom prst="rect">
            <a:avLst/>
          </a:prstGeom>
        </p:spPr>
        <p:txBody>
          <a:bodyPr wrap="square">
            <a:spAutoFit/>
          </a:bodyPr>
          <a:lstStyle/>
          <a:p>
            <a:pPr marL="612140" marR="0" lvl="0" indent="0" algn="ctr"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Lời</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giải</a:t>
            </a:r>
            <a:r>
              <a:rPr kumimoji="0" lang="en-US" sz="2800" b="1" i="0" u="none" strike="noStrike" kern="1200" cap="none" spc="0" normalizeH="0" baseline="0" noProof="0" dirty="0" smtClean="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marL="61214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err="1" smtClean="0">
                <a:ln>
                  <a:noFill/>
                </a:ln>
                <a:solidFill>
                  <a:prstClr val="black"/>
                </a:solidFill>
                <a:effectLst/>
                <a:highlight>
                  <a:srgbClr val="00FF00"/>
                </a:highlight>
                <a:uLnTx/>
                <a:uFillTx/>
                <a:latin typeface="Times New Roman" panose="02020603050405020304" pitchFamily="18" charset="0"/>
                <a:ea typeface="Calibri" panose="020F0502020204030204" pitchFamily="34" charset="0"/>
                <a:cs typeface="Times New Roman" panose="02020603050405020304" pitchFamily="18" charset="0"/>
              </a:rPr>
              <a:t>Chọn</a:t>
            </a:r>
            <a:r>
              <a:rPr kumimoji="0" lang="en-US" sz="2800" b="1" i="0" u="none" strike="noStrike" kern="1200" cap="none" spc="0" normalizeH="0" baseline="0" noProof="0" dirty="0" smtClean="0">
                <a:ln>
                  <a:noFill/>
                </a:ln>
                <a:solidFill>
                  <a:prstClr val="black"/>
                </a:solidFill>
                <a:effectLst/>
                <a:highlight>
                  <a:srgbClr val="00FF00"/>
                </a:highlight>
                <a:uLnTx/>
                <a:uFillTx/>
                <a:latin typeface="Times New Roman" panose="02020603050405020304" pitchFamily="18" charset="0"/>
                <a:ea typeface="Calibri" panose="020F0502020204030204" pitchFamily="34" charset="0"/>
                <a:cs typeface="Times New Roman" panose="02020603050405020304" pitchFamily="18" charset="0"/>
              </a:rPr>
              <a:t> C</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071" name="Rectangle 2070"/>
              <p:cNvSpPr/>
              <p:nvPr/>
            </p:nvSpPr>
            <p:spPr>
              <a:xfrm>
                <a:off x="248356" y="1792024"/>
                <a:ext cx="11593688" cy="2467278"/>
              </a:xfrm>
              <a:prstGeom prst="rect">
                <a:avLst/>
              </a:prstGeom>
            </p:spPr>
            <p:txBody>
              <a:bodyPr wrap="square">
                <a:spAutoFit/>
              </a:bodyPr>
              <a:lstStyle/>
              <a:p>
                <a:pPr marL="630555" marR="0" lvl="0" indent="0" algn="just" defTabSz="914400" rtl="0" eaLnBrk="1" fontAlgn="auto" latinLnBrk="0" hangingPunct="1">
                  <a:lnSpc>
                    <a:spcPct val="115000"/>
                  </a:lnSpc>
                  <a:spcBef>
                    <a:spcPts val="480"/>
                  </a:spcBef>
                  <a:spcAft>
                    <a:spcPts val="480"/>
                  </a:spcAft>
                  <a:buClrTx/>
                  <a:buSzTx/>
                  <a:buFontTx/>
                  <a:buNone/>
                  <a:tabLst>
                    <a:tab pos="228600" algn="l"/>
                    <a:tab pos="1295400" algn="l"/>
                    <a:tab pos="2514600" algn="l"/>
                    <a:tab pos="3810000" algn="l"/>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hàm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d>
                      <m:d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d>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𝑚</m:t>
                        </m:r>
                        <m:rad>
                          <m:radPr>
                            <m:degHide m:val="on"/>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radPr>
                          <m:deg/>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rad>
                      </m:num>
                      <m:den>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d>
                          <m:d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e>
                        </m:d>
                        <m:rad>
                          <m:radPr>
                            <m:degHide m:val="on"/>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radPr>
                          <m:deg/>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d>
                              <m:d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e>
                            </m:d>
                          </m:e>
                        </m:rad>
                      </m:den>
                    </m:f>
                    <m:groupChr>
                      <m:groupChrPr>
                        <m:chr m:val="→"/>
                        <m:vertJc m:val="bot"/>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groupChr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e>
                    </m:groupCh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d>
                      <m:d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d>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0</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radPr>
                      <m:deg/>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rad>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num>
                      <m:den>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𝑚</m:t>
                        </m:r>
                      </m:den>
                    </m:f>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mbria Math" panose="02040503050406030204" pitchFamily="18" charset="0"/>
                      </a:rPr>
                      <m:t>⇔</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num>
                      <m:den>
                        <m:sSup>
                          <m:sSup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𝑚</m:t>
                            </m:r>
                          </m:e>
                          <m:sup>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den>
                    </m:f>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0</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e>
                    </m:d>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mbria Math" panose="02040503050406030204" pitchFamily="18" charset="0"/>
                      </a:rPr>
                      <m:t>∀</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𝑚</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&gt;</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630555" marR="0" lvl="0" indent="0" algn="just" defTabSz="914400" rtl="0" eaLnBrk="1" fontAlgn="auto" latinLnBrk="0" hangingPunct="1">
                  <a:lnSpc>
                    <a:spcPct val="115000"/>
                  </a:lnSpc>
                  <a:spcBef>
                    <a:spcPts val="480"/>
                  </a:spcBef>
                  <a:spcAft>
                    <a:spcPts val="480"/>
                  </a:spcAft>
                  <a:buClrTx/>
                  <a:buSzTx/>
                  <a:buFontTx/>
                  <a:buNone/>
                  <a:tabLst>
                    <a:tab pos="228600" algn="l"/>
                    <a:tab pos="1295400" algn="l"/>
                    <a:tab pos="2514600" algn="l"/>
                    <a:tab pos="3810000" algn="l"/>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Lập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biến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luận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limLow>
                      <m:limLow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limLow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𝑚𝑎𝑥</m:t>
                        </m:r>
                      </m:e>
                      <m:lim>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0</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e>
                        </m:d>
                      </m:lim>
                    </m:limLow>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d>
                      <m:d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d>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d>
                      <m:d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f>
                          <m:f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num>
                          <m:den>
                            <m:sSup>
                              <m:sSup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𝑚</m:t>
                                </m:r>
                              </m:e>
                              <m:sup>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den>
                        </m:f>
                      </m:e>
                    </m:d>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𝑚</m:t>
                            </m:r>
                          </m:e>
                          <m:sup>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e>
                    </m:rad>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630555" marR="0" lvl="0" indent="0" algn="l" defTabSz="914400" rtl="0" eaLnBrk="1" fontAlgn="auto" latinLnBrk="0" hangingPunct="1">
                  <a:lnSpc>
                    <a:spcPct val="115000"/>
                  </a:lnSpc>
                  <a:spcBef>
                    <a:spcPts val="480"/>
                  </a:spcBef>
                  <a:spcAft>
                    <a:spcPts val="480"/>
                  </a:spcAft>
                  <a:buClrTx/>
                  <a:buSzTx/>
                  <a:buFontTx/>
                  <a:buNone/>
                  <a:tabLst>
                    <a:tab pos="3599815" algn="l"/>
                    <a:tab pos="5039995" algn="l"/>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Vậy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ad>
                      <m:radPr>
                        <m:degHide m:val="on"/>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𝑚</m:t>
                            </m:r>
                          </m:e>
                          <m:sup>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e>
                    </m:rad>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&lt;</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mbria Math" panose="02040503050406030204" pitchFamily="18" charset="0"/>
                      </a:rPr>
                      <m:t>⇔</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𝑚</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&lt;</m:t>
                    </m:r>
                    <m:rad>
                      <m:radPr>
                        <m:degHide m:val="on"/>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radPr>
                      <m:deg/>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5</m:t>
                        </m:r>
                      </m:e>
                    </m:rad>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groupChr>
                      <m:groupChrPr>
                        <m:chr m:val="→"/>
                        <m:vertJc m:val="bot"/>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groupChr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𝑚</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&gt;</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e>
                    </m:groupCh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𝑚</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mbria Math" panose="02040503050406030204" pitchFamily="18" charset="0"/>
                      </a:rPr>
                      <m:t>∈</m:t>
                    </m:r>
                    <m:d>
                      <m:d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radPr>
                          <m:deg/>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5</m:t>
                            </m:r>
                          </m:e>
                        </m:rad>
                      </m:e>
                    </m:d>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071" name="Rectangle 2070"/>
              <p:cNvSpPr>
                <a:spLocks noRot="1" noChangeAspect="1" noMove="1" noResize="1" noEditPoints="1" noAdjustHandles="1" noChangeArrowheads="1" noChangeShapeType="1" noTextEdit="1"/>
              </p:cNvSpPr>
              <p:nvPr/>
            </p:nvSpPr>
            <p:spPr>
              <a:xfrm>
                <a:off x="248356" y="1792024"/>
                <a:ext cx="11593688" cy="2467278"/>
              </a:xfrm>
              <a:prstGeom prst="rect">
                <a:avLst/>
              </a:prstGeom>
              <a:blipFill rotWithShape="0">
                <a:blip r:embed="rId2"/>
                <a:stretch>
                  <a:fillRect b="-1235"/>
                </a:stretch>
              </a:blipFill>
            </p:spPr>
            <p:txBody>
              <a:bodyPr/>
              <a:lstStyle/>
              <a:p>
                <a:r>
                  <a:rPr lang="en-US">
                    <a:noFill/>
                  </a:rPr>
                  <a:t> </a:t>
                </a:r>
              </a:p>
            </p:txBody>
          </p:sp>
        </mc:Fallback>
      </mc:AlternateContent>
      <p:sp>
        <p:nvSpPr>
          <p:cNvPr id="4" name="Action Button: Back or Previous 3">
            <a:hlinkClick r:id="rId3" action="ppaction://hlinksldjump" highlightClick="1"/>
          </p:cNvPr>
          <p:cNvSpPr/>
          <p:nvPr/>
        </p:nvSpPr>
        <p:spPr>
          <a:xfrm>
            <a:off x="11736593" y="6548718"/>
            <a:ext cx="455407" cy="30928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28972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071"/>
                                        </p:tgtEl>
                                        <p:attrNameLst>
                                          <p:attrName>style.visibility</p:attrName>
                                        </p:attrNameLst>
                                      </p:cBhvr>
                                      <p:to>
                                        <p:strVal val="visible"/>
                                      </p:to>
                                    </p:set>
                                    <p:anim calcmode="lin" valueType="num">
                                      <p:cBhvr additive="base">
                                        <p:cTn id="14" dur="500" fill="hold"/>
                                        <p:tgtEl>
                                          <p:spTgt spid="2071"/>
                                        </p:tgtEl>
                                        <p:attrNameLst>
                                          <p:attrName>ppt_x</p:attrName>
                                        </p:attrNameLst>
                                      </p:cBhvr>
                                      <p:tavLst>
                                        <p:tav tm="0">
                                          <p:val>
                                            <p:strVal val="#ppt_x"/>
                                          </p:val>
                                        </p:tav>
                                        <p:tav tm="100000">
                                          <p:val>
                                            <p:strVal val="#ppt_x"/>
                                          </p:val>
                                        </p:tav>
                                      </p:tavLst>
                                    </p:anim>
                                    <p:anim calcmode="lin" valueType="num">
                                      <p:cBhvr additive="base">
                                        <p:cTn id="15" dur="500" fill="hold"/>
                                        <p:tgtEl>
                                          <p:spTgt spid="20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7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429658" y="441318"/>
                <a:ext cx="11248221" cy="5262979"/>
              </a:xfrm>
              <a:prstGeom prst="rect">
                <a:avLst/>
              </a:prstGeom>
            </p:spPr>
            <p:txBody>
              <a:bodyPr wrap="square">
                <a:spAutoFit/>
              </a:bodyPr>
              <a:lstStyle/>
              <a:p>
                <a:pPr marL="630555" marR="0" lvl="0" indent="-630555"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smtClean="0">
                    <a:ln>
                      <a:noFill/>
                    </a:ln>
                    <a:solidFill>
                      <a:srgbClr val="4472C4"/>
                    </a:solidFill>
                    <a:effectLst/>
                    <a:uLnTx/>
                    <a:uFillTx/>
                    <a:latin typeface="Times New Roman" panose="02020603050405020304" pitchFamily="18" charset="0"/>
                    <a:ea typeface="Times New Roman" panose="02020603050405020304" pitchFamily="18" charset="0"/>
                    <a:cs typeface="+mn-cs"/>
                  </a:rPr>
                  <a:t>Câu 14 (TH)</a:t>
                </a:r>
              </a:p>
              <a:p>
                <a:pPr marL="630555" marR="0" lvl="0" indent="-630555" algn="just" defTabSz="914400" rtl="0" eaLnBrk="1" fontAlgn="auto" latinLnBrk="0" hangingPunct="1">
                  <a:lnSpc>
                    <a:spcPct val="15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630555" marR="0" lvl="0" indent="-630555"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Độ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giảm huyết áp của một bệnh nhân được xác định bởi công thức </a:t>
                </a:r>
                <a14:m>
                  <m:oMath xmlns:m="http://schemas.openxmlformats.org/officeDocument/2006/math">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𝑔</m:t>
                    </m:r>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𝑥</m:t>
                    </m:r>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0</m:t>
                    </m:r>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024</m:t>
                    </m:r>
                    <m:sSup>
                      <m:sSupPr>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sSupPr>
                      <m:e>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𝑥</m:t>
                        </m:r>
                      </m:e>
                      <m:sup>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2</m:t>
                        </m:r>
                      </m:sup>
                    </m:sSup>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30</m:t>
                    </m:r>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𝑥</m:t>
                    </m:r>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trong đó </a:t>
                </a:r>
                <a14:m>
                  <m:oMath xmlns:m="http://schemas.openxmlformats.org/officeDocument/2006/math">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𝑥</m:t>
                    </m:r>
                  </m:oMath>
                </a14:m>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liều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lượng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thuốc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tiêm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bệnh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nhân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cao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huyết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áp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14:m>
                  <m:oMath xmlns:m="http://schemas.openxmlformats.org/officeDocument/2006/math">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𝑥</m:t>
                    </m:r>
                  </m:oMath>
                </a14:m>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được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tính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bằng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mg).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Tìm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lượng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thuốc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để</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tiêm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bệnh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nhân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cao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huyết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áp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để</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huyết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áp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giảm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nhiều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nhất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a:p>
                <a:pPr marL="630555" marR="0" lvl="0" indent="-630555"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630555" marR="0" lvl="0" indent="-630555"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472C4"/>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smtClean="0">
                    <a:ln>
                      <a:noFill/>
                    </a:ln>
                    <a:solidFill>
                      <a:srgbClr val="4472C4"/>
                    </a:solidFill>
                    <a:effectLst/>
                    <a:uLnTx/>
                    <a:uFillTx/>
                    <a:latin typeface="Times New Roman" panose="02020603050405020304" pitchFamily="18" charset="0"/>
                    <a:ea typeface="Times New Roman" panose="02020603050405020304" pitchFamily="18" charset="0"/>
                    <a:cs typeface="+mn-cs"/>
                  </a:rPr>
                  <a:t>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14:m>
                  <m:oMath xmlns:m="http://schemas.openxmlformats.org/officeDocument/2006/math">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20</m:t>
                    </m:r>
                  </m:oMath>
                </a14:m>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mg	</a:t>
                </a:r>
                <a:r>
                  <a:rPr kumimoji="0" 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Times New Roman" panose="02020603050405020304" pitchFamily="18" charset="0"/>
                    <a:cs typeface="+mn-cs"/>
                  </a:rPr>
                  <a:t>B</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14:m>
                  <m:oMath xmlns:m="http://schemas.openxmlformats.org/officeDocument/2006/math">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0</m:t>
                    </m:r>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5</m:t>
                    </m:r>
                  </m:oMath>
                </a14:m>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mg</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smtClean="0">
                    <a:ln>
                      <a:noFill/>
                    </a:ln>
                    <a:solidFill>
                      <a:srgbClr val="4472C4"/>
                    </a:solidFill>
                    <a:effectLst/>
                    <a:uLnTx/>
                    <a:uFillTx/>
                    <a:latin typeface="Times New Roman" panose="02020603050405020304" pitchFamily="18" charset="0"/>
                    <a:ea typeface="Times New Roman" panose="02020603050405020304" pitchFamily="18" charset="0"/>
                    <a:cs typeface="+mn-cs"/>
                  </a:rPr>
                  <a:t>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14:m>
                  <m:oMath xmlns:m="http://schemas.openxmlformats.org/officeDocument/2006/math">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2</m:t>
                    </m:r>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8</m:t>
                    </m:r>
                  </m:oMath>
                </a14:m>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mg</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smtClean="0">
                    <a:ln>
                      <a:noFill/>
                    </a:ln>
                    <a:solidFill>
                      <a:srgbClr val="4472C4"/>
                    </a:solidFill>
                    <a:effectLst/>
                    <a:uLnTx/>
                    <a:uFillTx/>
                    <a:latin typeface="Times New Roman" panose="02020603050405020304" pitchFamily="18" charset="0"/>
                    <a:ea typeface="Times New Roman" panose="02020603050405020304" pitchFamily="18" charset="0"/>
                    <a:cs typeface="+mn-cs"/>
                  </a:rPr>
                  <a:t>D</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14:m>
                  <m:oMath xmlns:m="http://schemas.openxmlformats.org/officeDocument/2006/math">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15</m:t>
                    </m:r>
                  </m:oMath>
                </a14:m>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mg</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mc:Choice>
        <mc:Fallback xmlns="">
          <p:sp>
            <p:nvSpPr>
              <p:cNvPr id="3" name="Rectangle 2"/>
              <p:cNvSpPr>
                <a:spLocks noRot="1" noChangeAspect="1" noMove="1" noResize="1" noEditPoints="1" noAdjustHandles="1" noChangeArrowheads="1" noChangeShapeType="1" noTextEdit="1"/>
              </p:cNvSpPr>
              <p:nvPr/>
            </p:nvSpPr>
            <p:spPr>
              <a:xfrm>
                <a:off x="429658" y="441318"/>
                <a:ext cx="11248221" cy="5262979"/>
              </a:xfrm>
              <a:prstGeom prst="rect">
                <a:avLst/>
              </a:prstGeom>
              <a:blipFill rotWithShape="0">
                <a:blip r:embed="rId2"/>
                <a:stretch>
                  <a:fillRect r="-1083" b="-810"/>
                </a:stretch>
              </a:blipFill>
            </p:spPr>
            <p:txBody>
              <a:bodyPr/>
              <a:lstStyle/>
              <a:p>
                <a:r>
                  <a:rPr lang="en-US">
                    <a:noFill/>
                  </a:rPr>
                  <a:t> </a:t>
                </a:r>
              </a:p>
            </p:txBody>
          </p:sp>
        </mc:Fallback>
      </mc:AlternateContent>
    </p:spTree>
    <p:extLst>
      <p:ext uri="{BB962C8B-B14F-4D97-AF65-F5344CB8AC3E}">
        <p14:creationId xmlns:p14="http://schemas.microsoft.com/office/powerpoint/2010/main" val="388850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35118" y="109634"/>
            <a:ext cx="6579476" cy="1116972"/>
          </a:xfrm>
          <a:prstGeom prst="rect">
            <a:avLst/>
          </a:prstGeom>
        </p:spPr>
        <p:txBody>
          <a:bodyPr wrap="square">
            <a:spAutoFit/>
          </a:bodyPr>
          <a:lstStyle/>
          <a:p>
            <a:pPr marL="612140" marR="0" lvl="0" indent="0" algn="ctr"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Lời</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smtClean="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giải</a:t>
            </a:r>
            <a:r>
              <a:rPr kumimoji="0" lang="en-US" sz="2800" b="1" i="0" u="none" strike="noStrike" kern="1200" cap="none" spc="0" normalizeH="0" baseline="0" noProof="0" dirty="0" smtClean="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marL="61214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err="1" smtClean="0">
                <a:ln>
                  <a:noFill/>
                </a:ln>
                <a:solidFill>
                  <a:prstClr val="black"/>
                </a:solidFill>
                <a:effectLst/>
                <a:highlight>
                  <a:srgbClr val="00FF00"/>
                </a:highlight>
                <a:uLnTx/>
                <a:uFillTx/>
                <a:latin typeface="Times New Roman" panose="02020603050405020304" pitchFamily="18" charset="0"/>
                <a:ea typeface="Calibri" panose="020F0502020204030204" pitchFamily="34" charset="0"/>
                <a:cs typeface="Times New Roman" panose="02020603050405020304" pitchFamily="18" charset="0"/>
              </a:rPr>
              <a:t>Chọn</a:t>
            </a:r>
            <a:r>
              <a:rPr kumimoji="0" lang="en-US" sz="2800" b="1" i="0" u="none" strike="noStrike" kern="1200" cap="none" spc="0" normalizeH="0" baseline="0" noProof="0" dirty="0" smtClean="0">
                <a:ln>
                  <a:noFill/>
                </a:ln>
                <a:solidFill>
                  <a:prstClr val="black"/>
                </a:solidFill>
                <a:effectLst/>
                <a:highlight>
                  <a:srgbClr val="00FF00"/>
                </a:highlight>
                <a:uLnTx/>
                <a:uFillTx/>
                <a:latin typeface="Times New Roman" panose="02020603050405020304" pitchFamily="18" charset="0"/>
                <a:ea typeface="Calibri" panose="020F0502020204030204" pitchFamily="34" charset="0"/>
                <a:cs typeface="Times New Roman" panose="02020603050405020304" pitchFamily="18" charset="0"/>
              </a:rPr>
              <a:t> A</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690390" y="1713269"/>
                <a:ext cx="10458680" cy="1283557"/>
              </a:xfrm>
              <a:prstGeom prst="rect">
                <a:avLst/>
              </a:prstGeom>
            </p:spPr>
            <p:txBody>
              <a:bodyPr wrap="square">
                <a:spAutoFit/>
              </a:bodyPr>
              <a:lstStyle/>
              <a:p>
                <a:pPr marL="630555"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p>
                      <m:sSup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sSupPr>
                      <m:e>
                        <m:r>
                          <a:rPr kumimoji="0" lang="vi-VN"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𝑔</m:t>
                        </m:r>
                      </m:e>
                      <m:sup>
                        <m:r>
                          <a:rPr kumimoji="0" lang="vi-VN"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sup>
                    </m:sSup>
                    <m:r>
                      <a:rPr kumimoji="0" lang="vi-VN"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vi-VN"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𝑥</m:t>
                    </m:r>
                    <m:r>
                      <a:rPr kumimoji="0" lang="vi-VN"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vi-VN"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0</m:t>
                    </m:r>
                    <m:r>
                      <a:rPr kumimoji="0" lang="vi-VN"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vi-VN"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024</m:t>
                    </m:r>
                    <m:r>
                      <a:rPr kumimoji="0" lang="vi-VN"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vi-VN"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60</m:t>
                    </m:r>
                    <m:r>
                      <a:rPr kumimoji="0" lang="vi-VN"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𝑥</m:t>
                    </m:r>
                    <m:r>
                      <a:rPr kumimoji="0" lang="vi-VN"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vi-VN"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3</m:t>
                    </m:r>
                    <m:sSup>
                      <m:sSup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sSupPr>
                      <m:e>
                        <m:r>
                          <a:rPr kumimoji="0" lang="vi-VN"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𝑥</m:t>
                        </m:r>
                      </m:e>
                      <m:sup>
                        <m:r>
                          <a:rPr kumimoji="0" lang="vi-VN"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2</m:t>
                        </m:r>
                      </m:sup>
                    </m:sSup>
                    <m:r>
                      <a:rPr kumimoji="0" lang="vi-VN"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oMath>
                </a14:m>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14:m>
                  <m:oMath xmlns:m="http://schemas.openxmlformats.org/officeDocument/2006/math">
                    <m:sSup>
                      <m:sSup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sSupPr>
                      <m:e>
                        <m:r>
                          <a:rPr kumimoji="0" lang="vi-VN"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𝑔</m:t>
                        </m:r>
                      </m:e>
                      <m:sup>
                        <m:r>
                          <a:rPr kumimoji="0" lang="vi-VN"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sup>
                    </m:sSup>
                    <m:r>
                      <a:rPr kumimoji="0" lang="vi-VN"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vi-VN"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𝑥</m:t>
                    </m:r>
                    <m:r>
                      <a:rPr kumimoji="0" lang="vi-VN"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vi-VN"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0</m:t>
                    </m:r>
                    <m:r>
                      <a:rPr kumimoji="0" lang="vi-VN"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Cambria Math" panose="02040503050406030204" pitchFamily="18" charset="0"/>
                      </a:rPr>
                      <m:t>⇔</m:t>
                    </m:r>
                    <m:d>
                      <m:dPr>
                        <m:begChr m:val="["/>
                        <m:endChr m:val=""/>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dPr>
                      <m:e>
                        <m:m>
                          <m:mPr>
                            <m:mcs>
                              <m:mc>
                                <m:mcPr>
                                  <m:count m:val="1"/>
                                  <m:mcJc m:val="center"/>
                                </m:mcPr>
                              </m:mc>
                            </m:mcs>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mPr>
                          <m:mr>
                            <m:e>
                              <m:r>
                                <a:rPr kumimoji="0" lang="vi-VN"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𝑥</m:t>
                              </m:r>
                              <m:r>
                                <a:rPr kumimoji="0" lang="vi-VN"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vi-VN"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0</m:t>
                              </m:r>
                            </m:e>
                          </m:mr>
                          <m:mr>
                            <m:e>
                              <m:r>
                                <a:rPr kumimoji="0" lang="vi-VN"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𝑥</m:t>
                              </m:r>
                              <m:r>
                                <a:rPr kumimoji="0" lang="vi-VN"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vi-VN"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20</m:t>
                              </m:r>
                            </m:e>
                          </m:mr>
                        </m:m>
                      </m:e>
                    </m:d>
                  </m:oMath>
                </a14:m>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630555"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Bảng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biến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thiên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mc:Choice>
        <mc:Fallback xmlns="">
          <p:sp>
            <p:nvSpPr>
              <p:cNvPr id="3" name="Rectangle 2"/>
              <p:cNvSpPr>
                <a:spLocks noRot="1" noChangeAspect="1" noMove="1" noResize="1" noEditPoints="1" noAdjustHandles="1" noChangeArrowheads="1" noChangeShapeType="1" noTextEdit="1"/>
              </p:cNvSpPr>
              <p:nvPr/>
            </p:nvSpPr>
            <p:spPr>
              <a:xfrm>
                <a:off x="690390" y="1713269"/>
                <a:ext cx="10458680" cy="1283557"/>
              </a:xfrm>
              <a:prstGeom prst="rect">
                <a:avLst/>
              </a:prstGeom>
              <a:blipFill rotWithShape="0">
                <a:blip r:embed="rId2"/>
                <a:stretch>
                  <a:fillRect b="-9953"/>
                </a:stretch>
              </a:blipFill>
            </p:spPr>
            <p:txBody>
              <a:bodyPr/>
              <a:lstStyle/>
              <a:p>
                <a:r>
                  <a:rPr lang="en-US">
                    <a:noFill/>
                  </a:rPr>
                  <a:t> </a:t>
                </a:r>
              </a:p>
            </p:txBody>
          </p:sp>
        </mc:Fallback>
      </mc:AlternateContent>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2355" y="2996826"/>
            <a:ext cx="4615379" cy="2137034"/>
          </a:xfrm>
          <a:prstGeom prst="rect">
            <a:avLst/>
          </a:prstGeom>
          <a:noFill/>
          <a:ln>
            <a:noFill/>
          </a:ln>
        </p:spPr>
      </p:pic>
      <mc:AlternateContent xmlns:mc="http://schemas.openxmlformats.org/markup-compatibility/2006" xmlns:a14="http://schemas.microsoft.com/office/drawing/2010/main">
        <mc:Choice Requires="a14">
          <p:sp>
            <p:nvSpPr>
              <p:cNvPr id="7" name="Rectangle 6"/>
              <p:cNvSpPr/>
              <p:nvPr/>
            </p:nvSpPr>
            <p:spPr>
              <a:xfrm>
                <a:off x="654355" y="5255403"/>
                <a:ext cx="10153192" cy="830997"/>
              </a:xfrm>
              <a:prstGeom prst="rect">
                <a:avLst/>
              </a:prstGeom>
            </p:spPr>
            <p:txBody>
              <a:bodyPr wrap="square">
                <a:spAutoFit/>
              </a:bodyPr>
              <a:lstStyle/>
              <a:p>
                <a:pPr marL="630555"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Vậy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lượng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thuốc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tiêm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bệnh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14:m>
                  <m:oMath xmlns:m="http://schemas.openxmlformats.org/officeDocument/2006/math">
                    <m:r>
                      <a:rPr kumimoji="0" lang="vi-VN"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20</m:t>
                    </m:r>
                  </m:oMath>
                </a14:m>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mg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huyết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áp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nhất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mc:Choice>
        <mc:Fallback xmlns="">
          <p:sp>
            <p:nvSpPr>
              <p:cNvPr id="7" name="Rectangle 6"/>
              <p:cNvSpPr>
                <a:spLocks noRot="1" noChangeAspect="1" noMove="1" noResize="1" noEditPoints="1" noAdjustHandles="1" noChangeArrowheads="1" noChangeShapeType="1" noTextEdit="1"/>
              </p:cNvSpPr>
              <p:nvPr/>
            </p:nvSpPr>
            <p:spPr>
              <a:xfrm>
                <a:off x="654355" y="5255403"/>
                <a:ext cx="10153192" cy="830997"/>
              </a:xfrm>
              <a:prstGeom prst="rect">
                <a:avLst/>
              </a:prstGeom>
              <a:blipFill rotWithShape="0">
                <a:blip r:embed="rId4"/>
                <a:stretch>
                  <a:fillRect t="-5882" b="-16176"/>
                </a:stretch>
              </a:blipFill>
            </p:spPr>
            <p:txBody>
              <a:bodyPr/>
              <a:lstStyle/>
              <a:p>
                <a:r>
                  <a:rPr lang="en-US">
                    <a:noFill/>
                  </a:rPr>
                  <a:t> </a:t>
                </a:r>
              </a:p>
            </p:txBody>
          </p:sp>
        </mc:Fallback>
      </mc:AlternateContent>
      <p:sp>
        <p:nvSpPr>
          <p:cNvPr id="8" name="Action Button: Back or Previous 7">
            <a:hlinkClick r:id="rId5" action="ppaction://hlinksldjump" highlightClick="1"/>
          </p:cNvPr>
          <p:cNvSpPr/>
          <p:nvPr/>
        </p:nvSpPr>
        <p:spPr>
          <a:xfrm>
            <a:off x="11736593" y="6548718"/>
            <a:ext cx="455407" cy="30928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75055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Rectangle 10"/>
              <p:cNvSpPr/>
              <p:nvPr/>
            </p:nvSpPr>
            <p:spPr>
              <a:xfrm>
                <a:off x="514119" y="674249"/>
                <a:ext cx="10976473" cy="3970318"/>
              </a:xfrm>
              <a:prstGeom prst="rect">
                <a:avLst/>
              </a:prstGeom>
            </p:spPr>
            <p:txBody>
              <a:bodyPr wrap="square">
                <a:spAutoFit/>
              </a:bodyPr>
              <a:lstStyle/>
              <a:p>
                <a:pPr marL="1087755" marR="0" lvl="1" indent="-630555" algn="just"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4472C4"/>
                    </a:solidFill>
                    <a:effectLst/>
                    <a:uLnTx/>
                    <a:uFillTx/>
                    <a:latin typeface="Times New Roman" panose="02020603050405020304" pitchFamily="18" charset="0"/>
                    <a:ea typeface="Times New Roman" panose="02020603050405020304" pitchFamily="18" charset="0"/>
                    <a:cs typeface="+mn-cs"/>
                  </a:rPr>
                  <a:t>Câu 15 (TH)</a:t>
                </a:r>
              </a:p>
              <a:p>
                <a:pPr marL="1087755" marR="0" lvl="1" indent="-630555"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Sau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khi phát hiện một bệnh dịch, các chuyên gia y tế ước </a:t>
                </a:r>
                <a:r>
                  <a:rPr kumimoji="0" lang="vi-VN"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tính số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người nhiễm bệnh kể từ ngày xuất hiện bệnh nhân đầu tiên đến ngày thứ </a:t>
                </a:r>
                <a14:m>
                  <m:oMath xmlns:m="http://schemas.openxmlformats.org/officeDocument/2006/math">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𝑡</m:t>
                    </m:r>
                  </m:oMath>
                </a14:m>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là </a:t>
                </a:r>
                <a14:m>
                  <m:oMath xmlns:m="http://schemas.openxmlformats.org/officeDocument/2006/math">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𝑓</m:t>
                    </m:r>
                    <m:d>
                      <m:dPr>
                        <m:ctrlP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dPr>
                      <m:e>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𝑡</m:t>
                        </m:r>
                      </m:e>
                    </m:d>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45</m:t>
                    </m:r>
                    <m:sSup>
                      <m:sSupPr>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sSupPr>
                      <m:e>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𝑡</m:t>
                        </m:r>
                      </m:e>
                      <m:sup>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2</m:t>
                        </m:r>
                      </m:sup>
                    </m:sSup>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sSup>
                      <m:sSupPr>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sSupPr>
                      <m:e>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𝑡</m:t>
                        </m:r>
                      </m:e>
                      <m:sup>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3</m:t>
                        </m:r>
                      </m:sup>
                    </m:sSup>
                  </m:oMath>
                </a14:m>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Nếu xem </a:t>
                </a:r>
                <a14:m>
                  <m:oMath xmlns:m="http://schemas.openxmlformats.org/officeDocument/2006/math">
                    <m:sSup>
                      <m:sSupPr>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sSupPr>
                      <m:e>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𝑓</m:t>
                        </m:r>
                      </m:e>
                      <m:sup>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sup>
                    </m:sSup>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𝑡</m:t>
                    </m:r>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là tốc độ truyền bệnh (người/ngày) tại thời điểm </a:t>
                </a:r>
                <a14:m>
                  <m:oMath xmlns:m="http://schemas.openxmlformats.org/officeDocument/2006/math">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𝑡</m:t>
                    </m:r>
                  </m:oMath>
                </a14:m>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Hỏi tốc độ truyền bệnh sẽ lớn nhất vào ngày thứ mấy?</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mc:Choice>
        <mc:Fallback xmlns="">
          <p:sp>
            <p:nvSpPr>
              <p:cNvPr id="11" name="Rectangle 10"/>
              <p:cNvSpPr>
                <a:spLocks noRot="1" noChangeAspect="1" noMove="1" noResize="1" noEditPoints="1" noAdjustHandles="1" noChangeArrowheads="1" noChangeShapeType="1" noTextEdit="1"/>
              </p:cNvSpPr>
              <p:nvPr/>
            </p:nvSpPr>
            <p:spPr>
              <a:xfrm>
                <a:off x="514119" y="674249"/>
                <a:ext cx="10976473" cy="3970318"/>
              </a:xfrm>
              <a:prstGeom prst="rect">
                <a:avLst/>
              </a:prstGeom>
              <a:blipFill rotWithShape="0">
                <a:blip r:embed="rId2"/>
                <a:stretch>
                  <a:fillRect r="-1166" b="-15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153098" y="4950372"/>
                <a:ext cx="9940887" cy="661207"/>
              </a:xfrm>
              <a:prstGeom prst="rect">
                <a:avLst/>
              </a:prstGeom>
            </p:spPr>
            <p:txBody>
              <a:bodyPr wrap="square">
                <a:spAutoFit/>
              </a:bodyPr>
              <a:lstStyle/>
              <a:p>
                <a:pPr marL="630555" marR="0" lvl="0" indent="-630555" algn="just"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4472C4"/>
                    </a:solidFill>
                    <a:effectLst/>
                    <a:uLnTx/>
                    <a:uFillTx/>
                    <a:latin typeface="Times New Roman" panose="02020603050405020304" pitchFamily="18" charset="0"/>
                    <a:ea typeface="Times New Roman" panose="02020603050405020304" pitchFamily="18" charset="0"/>
                    <a:cs typeface="+mn-cs"/>
                  </a:rPr>
                  <a:t>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14:m>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mn-cs"/>
                      </a:rPr>
                      <m:t>10</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mn-cs"/>
                      </a:rPr>
                      <m:t> </m:t>
                    </m:r>
                  </m:oMath>
                </a14:m>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mg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smtClean="0">
                    <a:ln>
                      <a:noFill/>
                    </a:ln>
                    <a:solidFill>
                      <a:srgbClr val="4472C4"/>
                    </a:solidFill>
                    <a:effectLst/>
                    <a:uLnTx/>
                    <a:uFillTx/>
                    <a:latin typeface="Times New Roman" panose="02020603050405020304" pitchFamily="18" charset="0"/>
                    <a:ea typeface="Times New Roman" panose="02020603050405020304" pitchFamily="18" charset="0"/>
                    <a:cs typeface="+mn-cs"/>
                  </a:rPr>
                  <a:t>B</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14:m>
                  <m:oMath xmlns:m="http://schemas.openxmlformats.org/officeDocument/2006/math">
                    <m:r>
                      <a:rPr kumimoji="0" lang="en-US" sz="2800" b="0" i="1" u="none" strike="noStrike" kern="1200" cap="none" spc="0" normalizeH="0" baseline="0" noProof="0" dirty="0">
                        <a:ln>
                          <a:noFill/>
                        </a:ln>
                        <a:solidFill>
                          <a:prstClr val="black"/>
                        </a:solidFill>
                        <a:effectLst/>
                        <a:uLnTx/>
                        <a:uFillTx/>
                        <a:latin typeface="Cambria Math" panose="02040503050406030204" pitchFamily="18" charset="0"/>
                        <a:ea typeface="Times New Roman" panose="02020603050405020304" pitchFamily="18" charset="0"/>
                        <a:cs typeface="+mn-cs"/>
                      </a:rPr>
                      <m:t>1</m:t>
                    </m:r>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5</m:t>
                    </m:r>
                  </m:oMath>
                </a14:m>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mg</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Times New Roman" panose="02020603050405020304" pitchFamily="18" charset="0"/>
                    <a:cs typeface="+mn-cs"/>
                  </a:rPr>
                  <a:t>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20 mg</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Times New Roman" panose="02020603050405020304" pitchFamily="18" charset="0"/>
                    <a:cs typeface="+mn-cs"/>
                  </a:rPr>
                  <a:t>D</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14:m>
                  <m:oMath xmlns:m="http://schemas.openxmlformats.org/officeDocument/2006/math">
                    <m:r>
                      <a:rPr kumimoji="0" lang="en-US" sz="2800" b="0" i="1" u="none" strike="noStrike" kern="1200" cap="none" spc="0" normalizeH="0" baseline="0" noProof="0" dirty="0">
                        <a:ln>
                          <a:noFill/>
                        </a:ln>
                        <a:solidFill>
                          <a:prstClr val="black"/>
                        </a:solidFill>
                        <a:effectLst/>
                        <a:uLnTx/>
                        <a:uFillTx/>
                        <a:latin typeface="Cambria Math" panose="02040503050406030204" pitchFamily="18" charset="0"/>
                        <a:ea typeface="Times New Roman" panose="02020603050405020304" pitchFamily="18" charset="0"/>
                        <a:cs typeface="+mn-cs"/>
                      </a:rPr>
                      <m:t>2</m:t>
                    </m:r>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5</m:t>
                    </m:r>
                  </m:oMath>
                </a14:m>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mg</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mc:Choice>
        <mc:Fallback xmlns="">
          <p:sp>
            <p:nvSpPr>
              <p:cNvPr id="12" name="Rectangle 11"/>
              <p:cNvSpPr>
                <a:spLocks noRot="1" noChangeAspect="1" noMove="1" noResize="1" noEditPoints="1" noAdjustHandles="1" noChangeArrowheads="1" noChangeShapeType="1" noTextEdit="1"/>
              </p:cNvSpPr>
              <p:nvPr/>
            </p:nvSpPr>
            <p:spPr>
              <a:xfrm>
                <a:off x="1153098" y="4950372"/>
                <a:ext cx="9940887" cy="661207"/>
              </a:xfrm>
              <a:prstGeom prst="rect">
                <a:avLst/>
              </a:prstGeom>
              <a:blipFill rotWithShape="0">
                <a:blip r:embed="rId3"/>
                <a:stretch>
                  <a:fillRect l="-1226" r="-429" b="-24771"/>
                </a:stretch>
              </a:blipFill>
            </p:spPr>
            <p:txBody>
              <a:bodyPr/>
              <a:lstStyle/>
              <a:p>
                <a:r>
                  <a:rPr lang="en-US">
                    <a:noFill/>
                  </a:rPr>
                  <a:t> </a:t>
                </a:r>
              </a:p>
            </p:txBody>
          </p:sp>
        </mc:Fallback>
      </mc:AlternateContent>
    </p:spTree>
    <p:extLst>
      <p:ext uri="{BB962C8B-B14F-4D97-AF65-F5344CB8AC3E}">
        <p14:creationId xmlns:p14="http://schemas.microsoft.com/office/powerpoint/2010/main" val="296529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9697" y="157654"/>
            <a:ext cx="11992302" cy="1085875"/>
          </a:xfrm>
          <a:prstGeom prst="rect">
            <a:avLst/>
          </a:prstGeom>
        </p:spPr>
        <p:txBody>
          <a:bodyPr wrap="square">
            <a:spAutoFit/>
          </a:bodyPr>
          <a:lstStyle/>
          <a:p>
            <a:pPr marL="612140" marR="0" lvl="0" indent="0" algn="ctr"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Lời</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giải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61214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err="1">
                <a:ln>
                  <a:noFill/>
                </a:ln>
                <a:solidFill>
                  <a:srgbClr val="0000FF"/>
                </a:solidFill>
                <a:effectLst/>
                <a:highlight>
                  <a:srgbClr val="00FF00"/>
                </a:highlight>
                <a:uLnTx/>
                <a:uFillTx/>
                <a:latin typeface="Times New Roman" panose="02020603050405020304" pitchFamily="18" charset="0"/>
                <a:ea typeface="Calibri" panose="020F0502020204030204" pitchFamily="34" charset="0"/>
                <a:cs typeface="Times New Roman" panose="02020603050405020304" pitchFamily="18" charset="0"/>
              </a:rPr>
              <a:t>Chọn</a:t>
            </a:r>
            <a:r>
              <a:rPr kumimoji="0" lang="en-US" sz="2800" b="1" i="0" u="none" strike="noStrike" kern="1200" cap="none" spc="0" normalizeH="0" baseline="0" noProof="0" dirty="0">
                <a:ln>
                  <a:noFill/>
                </a:ln>
                <a:solidFill>
                  <a:srgbClr val="0000FF"/>
                </a:solidFill>
                <a:effectLst/>
                <a:highlight>
                  <a:srgbClr val="00FF00"/>
                </a:highligh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smtClean="0">
                <a:ln>
                  <a:noFill/>
                </a:ln>
                <a:solidFill>
                  <a:srgbClr val="0000FF"/>
                </a:solidFill>
                <a:effectLst/>
                <a:highlight>
                  <a:srgbClr val="00FF00"/>
                </a:highlight>
                <a:uLnTx/>
                <a:uFillTx/>
                <a:latin typeface="Times New Roman" panose="02020603050405020304" pitchFamily="18" charset="0"/>
                <a:ea typeface="Calibri" panose="020F0502020204030204" pitchFamily="34" charset="0"/>
                <a:cs typeface="Times New Roman" panose="02020603050405020304" pitchFamily="18" charset="0"/>
              </a:rPr>
              <a:t>B</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99848" y="1668521"/>
                <a:ext cx="11005154" cy="1650773"/>
              </a:xfrm>
              <a:prstGeom prst="rect">
                <a:avLst/>
              </a:prstGeom>
            </p:spPr>
            <p:txBody>
              <a:bodyPr wrap="square">
                <a:spAutoFit/>
              </a:bodyPr>
              <a:lstStyle/>
              <a:p>
                <a:pPr marL="630555"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Ta có </a:t>
                </a:r>
                <a14:m>
                  <m:oMath xmlns:m="http://schemas.openxmlformats.org/officeDocument/2006/math">
                    <m:sSup>
                      <m:sSup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sSupPr>
                      <m:e>
                        <m:r>
                          <a:rPr kumimoji="0" lang="vi-VN"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𝑓</m:t>
                        </m:r>
                      </m:e>
                      <m:sup>
                        <m:r>
                          <a:rPr kumimoji="0" lang="vi-VN"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sup>
                    </m:sSup>
                    <m:r>
                      <a:rPr kumimoji="0" lang="vi-VN"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vi-VN"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𝑡</m:t>
                    </m:r>
                    <m:r>
                      <a:rPr kumimoji="0" lang="vi-VN"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)=90</m:t>
                    </m:r>
                    <m:func>
                      <m:func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funcPr>
                      <m:fName>
                        <m:r>
                          <a:rPr kumimoji="0" lang="vi-VN"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𝑡</m:t>
                        </m:r>
                      </m:fName>
                      <m:e>
                        <m:r>
                          <a:rPr kumimoji="0" lang="vi-VN"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e>
                    </m:func>
                    <m:r>
                      <a:rPr kumimoji="0" lang="vi-VN"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3</m:t>
                    </m:r>
                    <m:func>
                      <m:func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funcPr>
                      <m:fName>
                        <m:sSup>
                          <m:sSup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sSupPr>
                          <m:e>
                            <m:r>
                              <a:rPr kumimoji="0" lang="vi-VN"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𝑡</m:t>
                            </m:r>
                          </m:e>
                          <m:sup>
                            <m:r>
                              <a:rPr kumimoji="0" lang="vi-VN"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2</m:t>
                            </m:r>
                          </m:sup>
                        </m:sSup>
                      </m:fName>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mn-cs"/>
                          </a:rPr>
                          <m:t> . </m:t>
                        </m:r>
                      </m:e>
                    </m:func>
                  </m:oMath>
                </a14:m>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Cần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tính giá trị lớn nhất của hàm số </a:t>
                </a:r>
                <a14:m>
                  <m:oMath xmlns:m="http://schemas.openxmlformats.org/officeDocument/2006/math">
                    <m:r>
                      <a:rPr kumimoji="0" lang="vi-VN"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𝑔</m:t>
                    </m:r>
                    <m:r>
                      <a:rPr kumimoji="0" lang="vi-VN"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vi-VN"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𝑡</m:t>
                    </m:r>
                    <m:r>
                      <a:rPr kumimoji="0" lang="vi-VN"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sSup>
                      <m:sSup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sSupPr>
                      <m:e>
                        <m:r>
                          <a:rPr kumimoji="0" lang="vi-VN"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𝑓</m:t>
                        </m:r>
                      </m:e>
                      <m:sup>
                        <m:r>
                          <a:rPr kumimoji="0" lang="vi-VN"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sup>
                    </m:sSup>
                    <m:r>
                      <a:rPr kumimoji="0" lang="vi-VN"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vi-VN"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𝑡</m:t>
                    </m:r>
                    <m:r>
                      <a:rPr kumimoji="0" lang="vi-VN"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oMath>
                </a14:m>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630555"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14:m>
                  <m:oMath xmlns:m="http://schemas.openxmlformats.org/officeDocument/2006/math">
                    <m:sSup>
                      <m:sSup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sSupPr>
                      <m:e>
                        <m:r>
                          <a:rPr kumimoji="0" lang="vi-VN"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𝑔</m:t>
                        </m:r>
                      </m:e>
                      <m:sup>
                        <m:r>
                          <a:rPr kumimoji="0" lang="vi-VN"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sup>
                    </m:sSup>
                    <m:r>
                      <a:rPr kumimoji="0" lang="vi-VN"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vi-VN"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𝑡</m:t>
                    </m:r>
                    <m:r>
                      <a:rPr kumimoji="0" lang="vi-VN"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sSup>
                      <m:sSup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sSupPr>
                      <m:e>
                        <m:r>
                          <a:rPr kumimoji="0" lang="vi-VN"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𝑓</m:t>
                        </m:r>
                      </m:e>
                      <m:sup>
                        <m:sSup>
                          <m:sSup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sSupPr>
                          <m:e>
                            <m:r>
                              <a:rPr kumimoji="0" lang="vi-VN"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e>
                          <m:sup>
                            <m:r>
                              <a:rPr kumimoji="0" lang="vi-VN"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sup>
                        </m:sSup>
                      </m:sup>
                    </m:sSup>
                  </m:oMath>
                </a14:m>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p>
              <a:p>
                <a:pPr marL="630555"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sSup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mn-cs"/>
                            </a:rPr>
                            <m:t>𝑔</m:t>
                          </m:r>
                        </m:e>
                        <m:sup>
                          <m:r>
                            <a:rPr kumimoji="0" lang="vi-VN"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sup>
                      </m:sSup>
                      <m:r>
                        <a:rPr kumimoji="0" lang="vi-VN"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vi-VN"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𝑡</m:t>
                      </m:r>
                      <m:r>
                        <a:rPr kumimoji="0" lang="vi-VN"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)=0⇔</m:t>
                      </m:r>
                      <m:r>
                        <a:rPr kumimoji="0" lang="vi-VN"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𝑡</m:t>
                      </m:r>
                      <m:r>
                        <a:rPr kumimoji="0" lang="vi-VN"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=15</m:t>
                      </m:r>
                    </m:oMath>
                  </m:oMathPara>
                </a14:m>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630555"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Bảng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biến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p>
            </p:txBody>
          </p:sp>
        </mc:Choice>
        <mc:Fallback xmlns="">
          <p:sp>
            <p:nvSpPr>
              <p:cNvPr id="3" name="Rectangle 2"/>
              <p:cNvSpPr>
                <a:spLocks noRot="1" noChangeAspect="1" noMove="1" noResize="1" noEditPoints="1" noAdjustHandles="1" noChangeArrowheads="1" noChangeShapeType="1" noTextEdit="1"/>
              </p:cNvSpPr>
              <p:nvPr/>
            </p:nvSpPr>
            <p:spPr>
              <a:xfrm>
                <a:off x="99848" y="1668521"/>
                <a:ext cx="11005154" cy="1650773"/>
              </a:xfrm>
              <a:prstGeom prst="rect">
                <a:avLst/>
              </a:prstGeom>
              <a:blipFill rotWithShape="0">
                <a:blip r:embed="rId2"/>
                <a:stretch>
                  <a:fillRect t="-2952" b="-5535"/>
                </a:stretch>
              </a:blipFill>
            </p:spPr>
            <p:txBody>
              <a:bodyPr/>
              <a:lstStyle/>
              <a:p>
                <a:r>
                  <a:rPr lang="en-US">
                    <a:noFill/>
                  </a:rPr>
                  <a:t> </a:t>
                </a:r>
              </a:p>
            </p:txBody>
          </p:sp>
        </mc:Fallback>
      </mc:AlternateContent>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566" y="3319292"/>
            <a:ext cx="4483865" cy="2222191"/>
          </a:xfrm>
          <a:prstGeom prst="rect">
            <a:avLst/>
          </a:prstGeom>
          <a:noFill/>
          <a:ln>
            <a:noFill/>
          </a:ln>
        </p:spPr>
      </p:pic>
      <mc:AlternateContent xmlns:mc="http://schemas.openxmlformats.org/markup-compatibility/2006" xmlns:a14="http://schemas.microsoft.com/office/drawing/2010/main">
        <mc:Choice Requires="a14">
          <p:sp>
            <p:nvSpPr>
              <p:cNvPr id="9" name="Rectangle 8"/>
              <p:cNvSpPr/>
              <p:nvPr/>
            </p:nvSpPr>
            <p:spPr>
              <a:xfrm>
                <a:off x="432888" y="5634995"/>
                <a:ext cx="6888745" cy="461665"/>
              </a:xfrm>
              <a:prstGeom prst="rect">
                <a:avLst/>
              </a:prstGeom>
            </p:spPr>
            <p:txBody>
              <a:bodyPr wrap="none">
                <a:spAutoFit/>
              </a:bodyPr>
              <a:lstStyle/>
              <a:p>
                <a:pPr marL="630555"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Vậy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tốc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độ</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truyền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bệnh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lớn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14:m>
                  <m:oMath xmlns:m="http://schemas.openxmlformats.org/officeDocument/2006/math">
                    <m:r>
                      <a:rPr kumimoji="0" lang="vi-VN" sz="24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15</m:t>
                    </m:r>
                  </m:oMath>
                </a14:m>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mc:Choice>
        <mc:Fallback xmlns="">
          <p:sp>
            <p:nvSpPr>
              <p:cNvPr id="9" name="Rectangle 8"/>
              <p:cNvSpPr>
                <a:spLocks noRot="1" noChangeAspect="1" noMove="1" noResize="1" noEditPoints="1" noAdjustHandles="1" noChangeArrowheads="1" noChangeShapeType="1" noTextEdit="1"/>
              </p:cNvSpPr>
              <p:nvPr/>
            </p:nvSpPr>
            <p:spPr>
              <a:xfrm>
                <a:off x="432888" y="5634995"/>
                <a:ext cx="6888745" cy="461665"/>
              </a:xfrm>
              <a:prstGeom prst="rect">
                <a:avLst/>
              </a:prstGeom>
              <a:blipFill rotWithShape="0">
                <a:blip r:embed="rId4"/>
                <a:stretch>
                  <a:fillRect t="-10526" b="-28947"/>
                </a:stretch>
              </a:blipFill>
            </p:spPr>
            <p:txBody>
              <a:bodyPr/>
              <a:lstStyle/>
              <a:p>
                <a:r>
                  <a:rPr lang="en-US">
                    <a:noFill/>
                  </a:rPr>
                  <a:t> </a:t>
                </a:r>
              </a:p>
            </p:txBody>
          </p:sp>
        </mc:Fallback>
      </mc:AlternateContent>
      <p:sp>
        <p:nvSpPr>
          <p:cNvPr id="6" name="Action Button: Back or Previous 5">
            <a:hlinkClick r:id="rId5" action="ppaction://hlinksldjump" highlightClick="1"/>
          </p:cNvPr>
          <p:cNvSpPr/>
          <p:nvPr/>
        </p:nvSpPr>
        <p:spPr>
          <a:xfrm>
            <a:off x="11736593" y="6548718"/>
            <a:ext cx="455407" cy="30928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550960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0">
            <a:extLst>
              <a:ext uri="{FF2B5EF4-FFF2-40B4-BE49-F238E27FC236}">
                <a16:creationId xmlns:a16="http://schemas.microsoft.com/office/drawing/2014/main" id="{43C051DC-C7D1-4F76-A0E4-E9725AEA5753}"/>
              </a:ext>
            </a:extLst>
          </p:cNvPr>
          <p:cNvSpPr>
            <a:spLocks noChangeArrowheads="1"/>
          </p:cNvSpPr>
          <p:nvPr/>
        </p:nvSpPr>
        <p:spPr bwMode="gray">
          <a:xfrm>
            <a:off x="2304335" y="788586"/>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0086"/>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86"/>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Phần</a:t>
            </a:r>
            <a:r>
              <a:rPr kumimoji="0" lang="en-US" sz="3200" b="1" i="0" u="none" strike="noStrike" kern="1200" cap="none" spc="0" normalizeH="0" baseline="0" noProof="0" dirty="0">
                <a:ln>
                  <a:noFill/>
                </a:ln>
                <a:solidFill>
                  <a:srgbClr val="000086"/>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 3. </a:t>
            </a:r>
            <a:r>
              <a:rPr kumimoji="0" lang="en-US" sz="3200" b="1" i="0" u="none" strike="noStrike" kern="1200" cap="none" spc="0" normalizeH="0" baseline="0" noProof="0" dirty="0" err="1">
                <a:ln>
                  <a:noFill/>
                </a:ln>
                <a:solidFill>
                  <a:srgbClr val="000086"/>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Vận</a:t>
            </a:r>
            <a:r>
              <a:rPr kumimoji="0" lang="en-US" sz="3200" b="1" i="0" u="none" strike="noStrike" kern="1200" cap="none" spc="0" normalizeH="0" baseline="0" noProof="0" dirty="0">
                <a:ln>
                  <a:noFill/>
                </a:ln>
                <a:solidFill>
                  <a:srgbClr val="000086"/>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86"/>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dụng</a:t>
            </a:r>
            <a:r>
              <a:rPr kumimoji="0" lang="en-US" sz="3200" b="1" i="0" u="none" strike="noStrike" kern="1200" cap="none" spc="0" normalizeH="0" baseline="0" noProof="0" dirty="0">
                <a:ln>
                  <a:noFill/>
                </a:ln>
                <a:solidFill>
                  <a:srgbClr val="000086"/>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86"/>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thấp</a:t>
            </a:r>
            <a:endParaRPr kumimoji="0" lang="en-US" sz="3200" b="1" i="0" u="none" strike="noStrike" kern="1200" cap="none" spc="0" normalizeH="0" baseline="0" noProof="0" dirty="0">
              <a:ln>
                <a:noFill/>
              </a:ln>
              <a:solidFill>
                <a:srgbClr val="000086"/>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endParaRPr>
          </a:p>
        </p:txBody>
      </p:sp>
      <p:sp>
        <p:nvSpPr>
          <p:cNvPr id="24" name="TextBox 23">
            <a:hlinkClick r:id="rId2" action="ppaction://hlinksldjump"/>
            <a:extLst>
              <a:ext uri="{FF2B5EF4-FFF2-40B4-BE49-F238E27FC236}">
                <a16:creationId xmlns:a16="http://schemas.microsoft.com/office/drawing/2014/main" id="{D369527D-B458-4701-803E-7B7683AD437B}"/>
              </a:ext>
            </a:extLst>
          </p:cNvPr>
          <p:cNvSpPr txBox="1"/>
          <p:nvPr/>
        </p:nvSpPr>
        <p:spPr>
          <a:xfrm>
            <a:off x="3181350" y="350606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err="1">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7</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25" name="TextBox 24">
            <a:hlinkClick r:id="rId3" action="ppaction://hlinksldjump"/>
            <a:extLst>
              <a:ext uri="{FF2B5EF4-FFF2-40B4-BE49-F238E27FC236}">
                <a16:creationId xmlns:a16="http://schemas.microsoft.com/office/drawing/2014/main" id="{2AD7AB7B-6F53-4847-BC13-76796FAEC5F8}"/>
              </a:ext>
            </a:extLst>
          </p:cNvPr>
          <p:cNvSpPr txBox="1"/>
          <p:nvPr/>
        </p:nvSpPr>
        <p:spPr>
          <a:xfrm>
            <a:off x="5219699" y="3506062"/>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err="1">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8</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26" name="TextBox 25">
            <a:hlinkClick r:id="rId4" action="ppaction://hlinksldjump"/>
            <a:extLst>
              <a:ext uri="{FF2B5EF4-FFF2-40B4-BE49-F238E27FC236}">
                <a16:creationId xmlns:a16="http://schemas.microsoft.com/office/drawing/2014/main" id="{93BFC503-ED44-4BC2-8E3E-B238B93AD157}"/>
              </a:ext>
            </a:extLst>
          </p:cNvPr>
          <p:cNvSpPr txBox="1"/>
          <p:nvPr/>
        </p:nvSpPr>
        <p:spPr>
          <a:xfrm>
            <a:off x="7162800" y="35375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err="1">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9</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27" name="TextBox 26">
            <a:hlinkClick r:id="rId5" action="ppaction://hlinksldjump"/>
            <a:extLst>
              <a:ext uri="{FF2B5EF4-FFF2-40B4-BE49-F238E27FC236}">
                <a16:creationId xmlns:a16="http://schemas.microsoft.com/office/drawing/2014/main" id="{7E0795DD-8B0B-4375-8115-7BE3D3964F2B}"/>
              </a:ext>
            </a:extLst>
          </p:cNvPr>
          <p:cNvSpPr txBox="1"/>
          <p:nvPr/>
        </p:nvSpPr>
        <p:spPr>
          <a:xfrm>
            <a:off x="9190038" y="35375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err="1">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10</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28" name="TextBox 27">
            <a:hlinkClick r:id="rId6" action="ppaction://hlinksldjump"/>
            <a:extLst>
              <a:ext uri="{FF2B5EF4-FFF2-40B4-BE49-F238E27FC236}">
                <a16:creationId xmlns:a16="http://schemas.microsoft.com/office/drawing/2014/main" id="{5929A7A2-0EC4-4887-99DE-8FF3E3467BF8}"/>
              </a:ext>
            </a:extLst>
          </p:cNvPr>
          <p:cNvSpPr txBox="1"/>
          <p:nvPr/>
        </p:nvSpPr>
        <p:spPr>
          <a:xfrm>
            <a:off x="9175751" y="25394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err="1">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5</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29" name="TextBox 28">
            <a:hlinkClick r:id="rId7" action="ppaction://hlinksldjump"/>
            <a:extLst>
              <a:ext uri="{FF2B5EF4-FFF2-40B4-BE49-F238E27FC236}">
                <a16:creationId xmlns:a16="http://schemas.microsoft.com/office/drawing/2014/main" id="{93072E0F-1051-4B0B-BA80-BBEDACEA5093}"/>
              </a:ext>
            </a:extLst>
          </p:cNvPr>
          <p:cNvSpPr txBox="1"/>
          <p:nvPr/>
        </p:nvSpPr>
        <p:spPr>
          <a:xfrm>
            <a:off x="7162800" y="25394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err="1">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4</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30" name="TextBox 29">
            <a:hlinkClick r:id="rId8" action="ppaction://hlinksldjump"/>
            <a:extLst>
              <a:ext uri="{FF2B5EF4-FFF2-40B4-BE49-F238E27FC236}">
                <a16:creationId xmlns:a16="http://schemas.microsoft.com/office/drawing/2014/main" id="{53AEA5F0-DF98-4F88-B69E-C245CB90AB30}"/>
              </a:ext>
            </a:extLst>
          </p:cNvPr>
          <p:cNvSpPr txBox="1"/>
          <p:nvPr/>
        </p:nvSpPr>
        <p:spPr>
          <a:xfrm>
            <a:off x="5219700" y="25394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Câu 3</a:t>
            </a:r>
          </a:p>
        </p:txBody>
      </p:sp>
      <p:sp>
        <p:nvSpPr>
          <p:cNvPr id="31" name="TextBox 30">
            <a:hlinkClick r:id="rId9" action="ppaction://hlinksldjump"/>
            <a:extLst>
              <a:ext uri="{FF2B5EF4-FFF2-40B4-BE49-F238E27FC236}">
                <a16:creationId xmlns:a16="http://schemas.microsoft.com/office/drawing/2014/main" id="{0B7C6F0E-D42E-4076-91FD-BF16A446187C}"/>
              </a:ext>
            </a:extLst>
          </p:cNvPr>
          <p:cNvSpPr txBox="1"/>
          <p:nvPr/>
        </p:nvSpPr>
        <p:spPr>
          <a:xfrm>
            <a:off x="3152775" y="25088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Câu 2</a:t>
            </a:r>
          </a:p>
        </p:txBody>
      </p:sp>
      <p:sp>
        <p:nvSpPr>
          <p:cNvPr id="33" name="TextBox 32">
            <a:hlinkClick r:id="rId10" action="ppaction://hlinksldjump"/>
            <a:extLst>
              <a:ext uri="{FF2B5EF4-FFF2-40B4-BE49-F238E27FC236}">
                <a16:creationId xmlns:a16="http://schemas.microsoft.com/office/drawing/2014/main" id="{A830A629-0599-412F-A2C9-ACA68A60D94A}"/>
              </a:ext>
            </a:extLst>
          </p:cNvPr>
          <p:cNvSpPr txBox="1"/>
          <p:nvPr/>
        </p:nvSpPr>
        <p:spPr>
          <a:xfrm>
            <a:off x="1123950" y="352511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err="1">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6</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34" name="TextBox 33">
            <a:hlinkClick r:id="rId11" action="ppaction://hlinksldjump"/>
            <a:extLst>
              <a:ext uri="{FF2B5EF4-FFF2-40B4-BE49-F238E27FC236}">
                <a16:creationId xmlns:a16="http://schemas.microsoft.com/office/drawing/2014/main" id="{B5DDC732-3520-4B92-85B9-575A92B130CB}"/>
              </a:ext>
            </a:extLst>
          </p:cNvPr>
          <p:cNvSpPr txBox="1"/>
          <p:nvPr/>
        </p:nvSpPr>
        <p:spPr>
          <a:xfrm>
            <a:off x="1095375" y="252787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1</a:t>
            </a:r>
          </a:p>
        </p:txBody>
      </p:sp>
    </p:spTree>
    <p:extLst>
      <p:ext uri="{BB962C8B-B14F-4D97-AF65-F5344CB8AC3E}">
        <p14:creationId xmlns:p14="http://schemas.microsoft.com/office/powerpoint/2010/main" val="28735427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1068228" y="365126"/>
                <a:ext cx="10305742" cy="1325563"/>
              </a:xfrm>
            </p:spPr>
            <p:txBody>
              <a:bodyPr>
                <a:normAutofit fontScale="90000"/>
              </a:bodyPr>
              <a:lstStyle/>
              <a:p>
                <a:r>
                  <a:rPr lang="en-US" sz="2400" b="1" dirty="0">
                    <a:solidFill>
                      <a:schemeClr val="accent1"/>
                    </a:solidFill>
                    <a:latin typeface="Times New Roman" panose="02020603050405020304" pitchFamily="18" charset="0"/>
                    <a:cs typeface="Times New Roman" panose="02020603050405020304" pitchFamily="18" charset="0"/>
                  </a:rPr>
                  <a:t>Câu1: </a:t>
                </a:r>
                <a:r>
                  <a:rPr lang="en-US" sz="2400" dirty="0">
                    <a:latin typeface="Times New Roman" panose="02020603050405020304" pitchFamily="18" charset="0"/>
                    <a:cs typeface="Times New Roman" panose="02020603050405020304" pitchFamily="18" charset="0"/>
                  </a:rPr>
                  <a:t>Cho </a:t>
                </a:r>
                <a:r>
                  <a:rPr lang="en-US" sz="2400" dirty="0" err="1">
                    <a:latin typeface="Times New Roman" panose="02020603050405020304" pitchFamily="18" charset="0"/>
                    <a:cs typeface="Times New Roman" panose="02020603050405020304" pitchFamily="18" charset="0"/>
                  </a:rPr>
                  <a:t>hàm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cs typeface="Times New Roman" panose="02020603050405020304" pitchFamily="18" charset="0"/>
                      </a:rPr>
                      <m:t>𝑓</m:t>
                    </m:r>
                    <m:d>
                      <m:dPr>
                        <m:ctrlPr>
                          <a:rPr lang="en-US" sz="2400" i="1">
                            <a:latin typeface="Cambria Math" panose="02040503050406030204" pitchFamily="18" charset="0"/>
                            <a:cs typeface="Times New Roman" panose="02020603050405020304" pitchFamily="18" charset="0"/>
                          </a:rPr>
                        </m:ctrlPr>
                      </m:dPr>
                      <m:e>
                        <m:r>
                          <a:rPr lang="en-US" sz="2400" i="1">
                            <a:latin typeface="Cambria Math" panose="02040503050406030204" pitchFamily="18" charset="0"/>
                            <a:cs typeface="Times New Roman" panose="02020603050405020304" pitchFamily="18" charset="0"/>
                          </a:rPr>
                          <m:t>𝑥</m:t>
                        </m:r>
                      </m:e>
                    </m:d>
                    <m:r>
                      <a:rPr lang="en-US" sz="2400" i="1">
                        <a:latin typeface="Cambria Math" panose="02040503050406030204" pitchFamily="18" charset="0"/>
                        <a:cs typeface="Times New Roman" panose="02020603050405020304" pitchFamily="18" charset="0"/>
                      </a:rPr>
                      <m:t>=</m:t>
                    </m:r>
                    <m:sSup>
                      <m:sSupPr>
                        <m:ctrlPr>
                          <a:rPr lang="en-US" sz="2400" i="1">
                            <a:latin typeface="Cambria Math" panose="02040503050406030204" pitchFamily="18" charset="0"/>
                            <a:cs typeface="Times New Roman" panose="02020603050405020304" pitchFamily="18" charset="0"/>
                          </a:rPr>
                        </m:ctrlPr>
                      </m:sSupPr>
                      <m:e>
                        <m:r>
                          <a:rPr lang="en-US" sz="2400" i="1">
                            <a:latin typeface="Cambria Math" panose="02040503050406030204" pitchFamily="18" charset="0"/>
                            <a:cs typeface="Times New Roman" panose="02020603050405020304" pitchFamily="18" charset="0"/>
                          </a:rPr>
                          <m:t>𝑥</m:t>
                        </m:r>
                      </m:e>
                      <m:sup>
                        <m:r>
                          <a:rPr lang="en-US" sz="2400" i="1">
                            <a:latin typeface="Cambria Math" panose="02040503050406030204" pitchFamily="18" charset="0"/>
                            <a:cs typeface="Times New Roman" panose="02020603050405020304" pitchFamily="18" charset="0"/>
                          </a:rPr>
                          <m:t>3</m:t>
                        </m:r>
                      </m:sup>
                    </m:sSup>
                    <m:r>
                      <a:rPr lang="en-US" sz="2400" i="1">
                        <a:latin typeface="Cambria Math" panose="02040503050406030204" pitchFamily="18" charset="0"/>
                        <a:cs typeface="Times New Roman" panose="02020603050405020304" pitchFamily="18" charset="0"/>
                      </a:rPr>
                      <m:t>+</m:t>
                    </m:r>
                    <m:d>
                      <m:dPr>
                        <m:ctrlPr>
                          <a:rPr lang="en-US" sz="2400" i="1">
                            <a:latin typeface="Cambria Math" panose="02040503050406030204" pitchFamily="18" charset="0"/>
                            <a:cs typeface="Times New Roman" panose="02020603050405020304" pitchFamily="18" charset="0"/>
                          </a:rPr>
                        </m:ctrlPr>
                      </m:dPr>
                      <m:e>
                        <m:sSup>
                          <m:sSupPr>
                            <m:ctrlPr>
                              <a:rPr lang="en-US" sz="2400" i="1">
                                <a:latin typeface="Cambria Math" panose="02040503050406030204" pitchFamily="18" charset="0"/>
                                <a:cs typeface="Times New Roman" panose="02020603050405020304" pitchFamily="18" charset="0"/>
                              </a:rPr>
                            </m:ctrlPr>
                          </m:sSupPr>
                          <m:e>
                            <m:r>
                              <a:rPr lang="en-US" sz="2400" i="1">
                                <a:latin typeface="Cambria Math" panose="02040503050406030204" pitchFamily="18" charset="0"/>
                                <a:cs typeface="Times New Roman" panose="02020603050405020304" pitchFamily="18" charset="0"/>
                              </a:rPr>
                              <m:t>𝑚</m:t>
                            </m:r>
                          </m:e>
                          <m:sup>
                            <m:r>
                              <a:rPr lang="en-US" sz="2400" i="1">
                                <a:latin typeface="Cambria Math" panose="02040503050406030204" pitchFamily="18" charset="0"/>
                                <a:cs typeface="Times New Roman" panose="02020603050405020304" pitchFamily="18" charset="0"/>
                              </a:rPr>
                              <m:t>2</m:t>
                            </m:r>
                          </m:sup>
                        </m:sSup>
                        <m:r>
                          <a:rPr lang="en-US" sz="2400" i="1">
                            <a:latin typeface="Cambria Math" panose="02040503050406030204" pitchFamily="18" charset="0"/>
                            <a:cs typeface="Times New Roman" panose="02020603050405020304" pitchFamily="18" charset="0"/>
                          </a:rPr>
                          <m:t>+</m:t>
                        </m:r>
                        <m:r>
                          <a:rPr lang="en-US" sz="2400" i="1">
                            <a:latin typeface="Cambria Math" panose="02040503050406030204" pitchFamily="18" charset="0"/>
                            <a:cs typeface="Times New Roman" panose="02020603050405020304" pitchFamily="18" charset="0"/>
                          </a:rPr>
                          <m:t>1</m:t>
                        </m:r>
                      </m:e>
                    </m:d>
                    <m:r>
                      <a:rPr lang="en-US" sz="2400" i="1">
                        <a:latin typeface="Cambria Math" panose="02040503050406030204" pitchFamily="18" charset="0"/>
                        <a:cs typeface="Times New Roman" panose="02020603050405020304" pitchFamily="18" charset="0"/>
                      </a:rPr>
                      <m:t>𝑥</m:t>
                    </m:r>
                    <m:r>
                      <a:rPr lang="en-US" sz="2400" i="1">
                        <a:latin typeface="Cambria Math" panose="02040503050406030204" pitchFamily="18" charset="0"/>
                        <a:cs typeface="Times New Roman" panose="02020603050405020304" pitchFamily="18" charset="0"/>
                      </a:rPr>
                      <m:t>+</m:t>
                    </m:r>
                    <m:sSup>
                      <m:sSupPr>
                        <m:ctrlPr>
                          <a:rPr lang="en-US" sz="2400" i="1">
                            <a:latin typeface="Cambria Math" panose="02040503050406030204" pitchFamily="18" charset="0"/>
                            <a:cs typeface="Times New Roman" panose="02020603050405020304" pitchFamily="18" charset="0"/>
                          </a:rPr>
                        </m:ctrlPr>
                      </m:sSupPr>
                      <m:e>
                        <m:r>
                          <a:rPr lang="en-US" sz="2400" i="1">
                            <a:latin typeface="Cambria Math" panose="02040503050406030204" pitchFamily="18" charset="0"/>
                            <a:cs typeface="Times New Roman" panose="02020603050405020304" pitchFamily="18" charset="0"/>
                          </a:rPr>
                          <m:t>𝑚</m:t>
                        </m:r>
                      </m:e>
                      <m:sup>
                        <m:r>
                          <a:rPr lang="en-US" sz="2400" i="1">
                            <a:latin typeface="Cambria Math" panose="02040503050406030204" pitchFamily="18" charset="0"/>
                            <a:cs typeface="Times New Roman" panose="02020603050405020304" pitchFamily="18" charset="0"/>
                          </a:rPr>
                          <m:t>2</m:t>
                        </m:r>
                      </m:sup>
                    </m:sSup>
                    <m:r>
                      <a:rPr lang="en-US" sz="2400" i="1">
                        <a:latin typeface="Cambria Math" panose="02040503050406030204" pitchFamily="18" charset="0"/>
                        <a:cs typeface="Times New Roman" panose="02020603050405020304" pitchFamily="18" charset="0"/>
                      </a:rPr>
                      <m:t>−</m:t>
                    </m:r>
                    <m:r>
                      <a:rPr lang="en-US" sz="2400" i="1">
                        <a:latin typeface="Cambria Math" panose="02040503050406030204" pitchFamily="18" charset="0"/>
                        <a:cs typeface="Times New Roman" panose="02020603050405020304" pitchFamily="18" charset="0"/>
                      </a:rPr>
                      <m:t>2</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cs typeface="Times New Roman" panose="02020603050405020304" pitchFamily="18" charset="0"/>
                      </a:rPr>
                      <m:t>𝑚</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cs typeface="Times New Roman" panose="02020603050405020304" pitchFamily="18" charset="0"/>
                      </a:rPr>
                      <m:t>𝑚</m:t>
                    </m:r>
                    <m:r>
                      <a:rPr lang="en-US" sz="2400" i="1">
                        <a:latin typeface="Cambria Math" panose="02040503050406030204" pitchFamily="18" charset="0"/>
                        <a:cs typeface="Times New Roman" panose="02020603050405020304" pitchFamily="18" charset="0"/>
                      </a:rPr>
                      <m:t> </m:t>
                    </m:r>
                    <m:r>
                      <a:rPr lang="en-US" sz="2400">
                        <a:latin typeface="Cambria Math" panose="02040503050406030204" pitchFamily="18" charset="0"/>
                        <a:cs typeface="Times New Roman" panose="02020603050405020304" pitchFamily="18" charset="0"/>
                      </a:rPr>
                      <m:t>để  </m:t>
                    </m:r>
                  </m:oMath>
                </a14:m>
                <a:r>
                  <a:rPr lang="en-US" sz="2400" dirty="0" err="1">
                    <a:latin typeface="Times New Roman" panose="02020603050405020304" pitchFamily="18" charset="0"/>
                    <a:cs typeface="Times New Roman" panose="02020603050405020304" pitchFamily="18" charset="0"/>
                  </a:rPr>
                  <a:t>hàm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2400" i="1">
                            <a:latin typeface="Cambria Math" panose="02040503050406030204" pitchFamily="18" charset="0"/>
                            <a:cs typeface="Times New Roman" panose="02020603050405020304" pitchFamily="18" charset="0"/>
                          </a:rPr>
                        </m:ctrlPr>
                      </m:dPr>
                      <m:e>
                        <m:r>
                          <a:rPr lang="en-US" sz="2400" i="1">
                            <a:latin typeface="Cambria Math" panose="02040503050406030204" pitchFamily="18" charset="0"/>
                            <a:cs typeface="Times New Roman" panose="02020603050405020304" pitchFamily="18" charset="0"/>
                          </a:rPr>
                          <m:t>0</m:t>
                        </m:r>
                        <m:r>
                          <a:rPr lang="en-US" sz="2400" i="1">
                            <a:latin typeface="Cambria Math" panose="02040503050406030204" pitchFamily="18" charset="0"/>
                            <a:cs typeface="Times New Roman" panose="02020603050405020304" pitchFamily="18" charset="0"/>
                          </a:rPr>
                          <m:t> ;</m:t>
                        </m:r>
                        <m:r>
                          <a:rPr lang="en-US" sz="2400" i="1">
                            <a:latin typeface="Cambria Math" panose="02040503050406030204" pitchFamily="18" charset="0"/>
                            <a:cs typeface="Times New Roman" panose="02020603050405020304" pitchFamily="18" charset="0"/>
                          </a:rPr>
                          <m:t>2</m:t>
                        </m:r>
                      </m:e>
                    </m:d>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7.</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b="1"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A</a:t>
                </a:r>
                <a14:m>
                  <m:oMath xmlns:m="http://schemas.openxmlformats.org/officeDocument/2006/math">
                    <m:r>
                      <a:rPr lang="en-US" sz="2100" b="1">
                        <a:solidFill>
                          <a:prstClr val="black"/>
                        </a:solidFill>
                        <a:latin typeface="Cambria Math" panose="02040503050406030204" pitchFamily="18" charset="0"/>
                        <a:cs typeface="Times New Roman" panose="02020603050405020304" pitchFamily="18" charset="0"/>
                      </a:rPr>
                      <m:t>.   </m:t>
                    </m:r>
                    <m:r>
                      <a:rPr lang="en-US" sz="2100" b="1">
                        <a:solidFill>
                          <a:prstClr val="black"/>
                        </a:solidFill>
                        <a:latin typeface="Cambria Math" panose="02040503050406030204" pitchFamily="18" charset="0"/>
                        <a:cs typeface="Times New Roman" panose="02020603050405020304" pitchFamily="18" charset="0"/>
                      </a:rPr>
                      <m:t>𝐦</m:t>
                    </m:r>
                    <m:r>
                      <a:rPr lang="en-US" sz="2100" b="1">
                        <a:solidFill>
                          <a:prstClr val="black"/>
                        </a:solidFill>
                        <a:latin typeface="Cambria Math" panose="02040503050406030204" pitchFamily="18" charset="0"/>
                        <a:cs typeface="Times New Roman" panose="02020603050405020304" pitchFamily="18" charset="0"/>
                      </a:rPr>
                      <m:t>=</m:t>
                    </m:r>
                    <m:r>
                      <m:rPr>
                        <m:nor/>
                      </m:rPr>
                      <a:rPr lang="vi-VN" sz="2100">
                        <a:solidFill>
                          <a:prstClr val="black"/>
                        </a:solidFill>
                        <a:cs typeface="Times New Roman" panose="02020603050405020304" pitchFamily="18" charset="0"/>
                      </a:rPr>
                      <m:t>	</m:t>
                    </m:r>
                    <m:r>
                      <a:rPr lang="vi-VN" sz="2100" i="1">
                        <a:solidFill>
                          <a:prstClr val="black"/>
                        </a:solidFill>
                        <a:latin typeface="Cambria Math" panose="02040503050406030204" pitchFamily="18" charset="0"/>
                        <a:cs typeface="Times New Roman" panose="02020603050405020304" pitchFamily="18" charset="0"/>
                      </a:rPr>
                      <m:t>±</m:t>
                    </m:r>
                    <m:r>
                      <m:rPr>
                        <m:nor/>
                      </m:rPr>
                      <a:rPr lang="en-US" sz="2100">
                        <a:solidFill>
                          <a:prstClr val="black"/>
                        </a:solidFill>
                        <a:cs typeface="Times New Roman" panose="02020603050405020304" pitchFamily="18" charset="0"/>
                      </a:rPr>
                      <m:t>1</m:t>
                    </m:r>
                    <m:r>
                      <m:rPr>
                        <m:nor/>
                      </m:rPr>
                      <a:rPr lang="en-US" sz="2100">
                        <a:solidFill>
                          <a:prstClr val="black"/>
                        </a:solidFill>
                        <a:latin typeface="Times New Roman" panose="02020603050405020304" pitchFamily="18" charset="0"/>
                        <a:cs typeface="Times New Roman" panose="02020603050405020304" pitchFamily="18" charset="0"/>
                      </a:rPr>
                      <m:t>       </m:t>
                    </m:r>
                    <m:r>
                      <m:rPr>
                        <m:nor/>
                      </m:rPr>
                      <a:rPr lang="en-US" sz="2100">
                        <a:solidFill>
                          <a:srgbClr val="4472C4"/>
                        </a:solidFill>
                        <a:latin typeface="Times New Roman" panose="02020603050405020304" pitchFamily="18" charset="0"/>
                        <a:cs typeface="Times New Roman" panose="02020603050405020304" pitchFamily="18" charset="0"/>
                      </a:rPr>
                      <m:t> </m:t>
                    </m:r>
                    <m:r>
                      <m:rPr>
                        <m:nor/>
                      </m:rPr>
                      <a:rPr lang="en-US" sz="2100" b="1">
                        <a:solidFill>
                          <a:srgbClr val="4472C4"/>
                        </a:solidFill>
                        <a:latin typeface="Times New Roman" panose="02020603050405020304" pitchFamily="18" charset="0"/>
                        <a:cs typeface="Times New Roman" panose="02020603050405020304" pitchFamily="18" charset="0"/>
                      </a:rPr>
                      <m:t>            </m:t>
                    </m:r>
                    <m:r>
                      <m:rPr>
                        <m:nor/>
                      </m:rPr>
                      <a:rPr lang="vi-VN" sz="2100" b="1">
                        <a:solidFill>
                          <a:srgbClr val="4472C4"/>
                        </a:solidFill>
                        <a:cs typeface="Times New Roman" panose="02020603050405020304" pitchFamily="18" charset="0"/>
                      </a:rPr>
                      <m:t>B</m:t>
                    </m:r>
                    <m:r>
                      <m:rPr>
                        <m:nor/>
                      </m:rPr>
                      <a:rPr lang="vi-VN" sz="2100" b="1">
                        <a:solidFill>
                          <a:srgbClr val="4472C4"/>
                        </a:solidFill>
                        <a:cs typeface="Times New Roman" panose="02020603050405020304" pitchFamily="18" charset="0"/>
                      </a:rPr>
                      <m:t>. </m:t>
                    </m:r>
                    <m:r>
                      <a:rPr lang="en-US" sz="2100" i="1">
                        <a:solidFill>
                          <a:prstClr val="black"/>
                        </a:solidFill>
                        <a:latin typeface="Cambria Math" panose="02040503050406030204" pitchFamily="18" charset="0"/>
                      </a:rPr>
                      <m:t>𝑚</m:t>
                    </m:r>
                    <m:r>
                      <a:rPr lang="en-US" sz="2100" i="1">
                        <a:solidFill>
                          <a:prstClr val="black"/>
                        </a:solidFill>
                        <a:latin typeface="Cambria Math" panose="02040503050406030204" pitchFamily="18" charset="0"/>
                      </a:rPr>
                      <m:t>=± </m:t>
                    </m:r>
                    <m:rad>
                      <m:radPr>
                        <m:degHide m:val="on"/>
                        <m:ctrlPr>
                          <a:rPr lang="en-US" sz="2100" i="1">
                            <a:latin typeface="Cambria Math" panose="02040503050406030204" pitchFamily="18" charset="0"/>
                          </a:rPr>
                        </m:ctrlPr>
                      </m:radPr>
                      <m:deg/>
                      <m:e>
                        <m:r>
                          <a:rPr lang="en-US" sz="2100" i="1">
                            <a:latin typeface="Cambria Math" panose="02040503050406030204" pitchFamily="18" charset="0"/>
                          </a:rPr>
                          <m:t>7</m:t>
                        </m:r>
                      </m:e>
                    </m:rad>
                    <m:r>
                      <m:rPr>
                        <m:nor/>
                      </m:rPr>
                      <a:rPr lang="en-US" sz="2100">
                        <a:solidFill>
                          <a:prstClr val="black"/>
                        </a:solidFill>
                        <a:latin typeface="Times New Roman" panose="02020603050405020304" pitchFamily="18" charset="0"/>
                        <a:cs typeface="Times New Roman" panose="02020603050405020304" pitchFamily="18" charset="0"/>
                      </a:rPr>
                      <m:t>.</m:t>
                    </m:r>
                    <m:r>
                      <m:rPr>
                        <m:nor/>
                      </m:rPr>
                      <a:rPr lang="vi-VN" sz="2100">
                        <a:solidFill>
                          <a:prstClr val="black"/>
                        </a:solidFill>
                        <a:cs typeface="Times New Roman" panose="02020603050405020304" pitchFamily="18" charset="0"/>
                      </a:rPr>
                      <m:t>	</m:t>
                    </m:r>
                    <m:r>
                      <m:rPr>
                        <m:nor/>
                      </m:rPr>
                      <a:rPr lang="en-US" sz="2100">
                        <a:solidFill>
                          <a:prstClr val="black"/>
                        </a:solidFill>
                        <a:latin typeface="Times New Roman" panose="02020603050405020304" pitchFamily="18" charset="0"/>
                        <a:cs typeface="Times New Roman" panose="02020603050405020304" pitchFamily="18" charset="0"/>
                      </a:rPr>
                      <m:t>               </m:t>
                    </m:r>
                    <m:r>
                      <m:rPr>
                        <m:nor/>
                      </m:rPr>
                      <a:rPr lang="en-US" sz="2100" b="1">
                        <a:solidFill>
                          <a:prstClr val="black"/>
                        </a:solidFill>
                        <a:latin typeface="Times New Roman" panose="02020603050405020304" pitchFamily="18" charset="0"/>
                        <a:cs typeface="Times New Roman" panose="02020603050405020304" pitchFamily="18" charset="0"/>
                      </a:rPr>
                      <m:t> </m:t>
                    </m:r>
                    <m:r>
                      <m:rPr>
                        <m:nor/>
                      </m:rPr>
                      <a:rPr lang="vi-VN" sz="2100" b="1">
                        <a:solidFill>
                          <a:srgbClr val="4472C4"/>
                        </a:solidFill>
                        <a:cs typeface="Times New Roman" panose="02020603050405020304" pitchFamily="18" charset="0"/>
                      </a:rPr>
                      <m:t>C</m:t>
                    </m:r>
                    <m:r>
                      <m:rPr>
                        <m:nor/>
                      </m:rPr>
                      <a:rPr lang="vi-VN" sz="2100" b="1">
                        <a:solidFill>
                          <a:srgbClr val="4472C4"/>
                        </a:solidFill>
                        <a:cs typeface="Times New Roman" panose="02020603050405020304" pitchFamily="18" charset="0"/>
                      </a:rPr>
                      <m:t>. </m:t>
                    </m:r>
                    <m:r>
                      <a:rPr lang="en-US" sz="2100" i="1">
                        <a:solidFill>
                          <a:prstClr val="black"/>
                        </a:solidFill>
                        <a:latin typeface="Cambria Math" panose="02040503050406030204" pitchFamily="18" charset="0"/>
                      </a:rPr>
                      <m:t>𝑚</m:t>
                    </m:r>
                    <m:r>
                      <a:rPr lang="en-US" sz="2100" i="1">
                        <a:solidFill>
                          <a:prstClr val="black"/>
                        </a:solidFill>
                        <a:latin typeface="Cambria Math" panose="02040503050406030204" pitchFamily="18" charset="0"/>
                      </a:rPr>
                      <m:t>=±√</m:t>
                    </m:r>
                    <m:r>
                      <a:rPr lang="en-US" sz="2100" i="1">
                        <a:solidFill>
                          <a:prstClr val="black"/>
                        </a:solidFill>
                        <a:latin typeface="Cambria Math" panose="02040503050406030204" pitchFamily="18" charset="0"/>
                        <a:ea typeface="Cambria Math" panose="02040503050406030204" pitchFamily="18" charset="0"/>
                      </a:rPr>
                      <m:t>2</m:t>
                    </m:r>
                  </m:oMath>
                </a14:m>
                <a:r>
                  <a:rPr lang="en-US" sz="2400" dirty="0">
                    <a:solidFill>
                      <a:prstClr val="black"/>
                    </a:solidFill>
                    <a:latin typeface="Times New Roman" panose="02020603050405020304" pitchFamily="18" charset="0"/>
                    <a:cs typeface="Times New Roman" panose="02020603050405020304" pitchFamily="18" charset="0"/>
                  </a:rPr>
                  <a:t>.            </a:t>
                </a:r>
                <a:r>
                  <a:rPr lang="en-US" sz="2400" b="1" dirty="0">
                    <a:solidFill>
                      <a:schemeClr val="accent1"/>
                    </a:solidFill>
                    <a:latin typeface="Times New Roman" panose="02020603050405020304" pitchFamily="18" charset="0"/>
                    <a:cs typeface="Times New Roman" panose="02020603050405020304" pitchFamily="18" charset="0"/>
                  </a:rPr>
                  <a:t>D. </a:t>
                </a:r>
                <a14:m>
                  <m:oMath xmlns:m="http://schemas.openxmlformats.org/officeDocument/2006/math">
                    <m:r>
                      <a:rPr lang="en-US" sz="2400" i="1" dirty="0">
                        <a:solidFill>
                          <a:prstClr val="black"/>
                        </a:solidFill>
                        <a:latin typeface="Cambria Math" panose="02040503050406030204" pitchFamily="18" charset="0"/>
                        <a:cs typeface="Times New Roman" panose="02020603050405020304" pitchFamily="18" charset="0"/>
                      </a:rPr>
                      <m:t>𝑚</m:t>
                    </m:r>
                    <m:r>
                      <a:rPr lang="en-US" sz="2400" i="1" dirty="0">
                        <a:solidFill>
                          <a:prstClr val="black"/>
                        </a:solidFill>
                        <a:latin typeface="Cambria Math" panose="02040503050406030204" pitchFamily="18" charset="0"/>
                        <a:cs typeface="Times New Roman" panose="02020603050405020304" pitchFamily="18" charset="0"/>
                      </a:rPr>
                      <m:t>=±</m:t>
                    </m:r>
                    <m:r>
                      <a:rPr lang="en-US" sz="240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3</m:t>
                    </m:r>
                    <m:r>
                      <a:rPr lang="en-US" sz="2400"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prstClr val="black"/>
                    </a:solidFill>
                    <a:latin typeface="Times New Roman" panose="02020603050405020304" pitchFamily="18" charset="0"/>
                    <a:cs typeface="Times New Roman" panose="02020603050405020304" pitchFamily="18" charset="0"/>
                  </a:rPr>
                  <a:t/>
                </a:r>
                <a:br>
                  <a:rPr lang="en-US" sz="2400" dirty="0">
                    <a:solidFill>
                      <a:prstClr val="black"/>
                    </a:solidFill>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068228" y="365126"/>
                <a:ext cx="10305742" cy="1325563"/>
              </a:xfrm>
              <a:blipFill rotWithShape="0">
                <a:blip r:embed="rId2"/>
                <a:stretch>
                  <a:fillRect l="-769" t="-156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lgn="ctr">
                  <a:buNone/>
                </a:pPr>
                <a:r>
                  <a:rPr lang="en-US" sz="2400" b="1" dirty="0">
                    <a:solidFill>
                      <a:schemeClr val="accent1"/>
                    </a:solidFill>
                    <a:latin typeface="Times New Roman" panose="02020603050405020304" pitchFamily="18" charset="0"/>
                    <a:cs typeface="Times New Roman" panose="02020603050405020304" pitchFamily="18" charset="0"/>
                  </a:rPr>
                  <a:t>Lời </a:t>
                </a:r>
                <a:r>
                  <a:rPr lang="en-US" sz="2400" b="1" dirty="0" err="1">
                    <a:solidFill>
                      <a:schemeClr val="accent1"/>
                    </a:solidFill>
                    <a:latin typeface="Times New Roman" panose="02020603050405020304" pitchFamily="18" charset="0"/>
                    <a:cs typeface="Times New Roman" panose="02020603050405020304" pitchFamily="18" charset="0"/>
                  </a:rPr>
                  <a:t>giải</a:t>
                </a:r>
                <a:endParaRPr lang="en-US" sz="2400" b="1" dirty="0">
                  <a:solidFill>
                    <a:schemeClr val="accent1"/>
                  </a:solidFill>
                  <a:latin typeface="Times New Roman" panose="02020603050405020304" pitchFamily="18" charset="0"/>
                  <a:cs typeface="Times New Roman" panose="02020603050405020304" pitchFamily="18" charset="0"/>
                </a:endParaRPr>
              </a:p>
              <a:p>
                <a:pPr marL="0" indent="0">
                  <a:buNone/>
                </a:pPr>
                <a:r>
                  <a:rPr lang="en-US" sz="2400" b="1" dirty="0" err="1">
                    <a:solidFill>
                      <a:srgbClr val="FF0000"/>
                    </a:solidFill>
                    <a:latin typeface="Times New Roman" panose="02020603050405020304" pitchFamily="18" charset="0"/>
                    <a:cs typeface="Times New Roman" panose="02020603050405020304" pitchFamily="18" charset="0"/>
                  </a:rPr>
                  <a:t>Chọn</a:t>
                </a:r>
                <a:r>
                  <a:rPr lang="en-US" sz="2400" b="1" dirty="0">
                    <a:solidFill>
                      <a:srgbClr val="FF0000"/>
                    </a:solidFill>
                    <a:latin typeface="Times New Roman" panose="02020603050405020304" pitchFamily="18" charset="0"/>
                    <a:cs typeface="Times New Roman" panose="02020603050405020304" pitchFamily="18" charset="0"/>
                  </a:rPr>
                  <a:t> D</a:t>
                </a:r>
              </a:p>
              <a:p>
                <a:r>
                  <a:rPr lang="en-US" sz="2400" dirty="0" err="1">
                    <a:latin typeface="Times New Roman" panose="02020603050405020304" pitchFamily="18" charset="0"/>
                    <a:cs typeface="Times New Roman" panose="02020603050405020304" pitchFamily="18" charset="0"/>
                  </a:rPr>
                  <a:t>Đạo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hàm</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𝑓</m:t>
                        </m:r>
                      </m:e>
                      <m:sup>
                        <m:r>
                          <a:rPr lang="en-US" sz="2400" i="1">
                            <a:latin typeface="Cambria Math" panose="02040503050406030204" pitchFamily="18" charset="0"/>
                          </a:rPr>
                          <m:t>′</m:t>
                        </m:r>
                      </m:sup>
                    </m:sSup>
                    <m:d>
                      <m:dPr>
                        <m:ctrlPr>
                          <a:rPr lang="en-US" sz="2400" i="1">
                            <a:latin typeface="Cambria Math" panose="02040503050406030204" pitchFamily="18" charset="0"/>
                          </a:rPr>
                        </m:ctrlPr>
                      </m:dPr>
                      <m:e>
                        <m:r>
                          <a:rPr lang="en-US" sz="2400" i="1">
                            <a:latin typeface="Cambria Math" panose="02040503050406030204" pitchFamily="18" charset="0"/>
                          </a:rPr>
                          <m:t>𝑥</m:t>
                        </m:r>
                      </m:e>
                    </m:d>
                    <m:r>
                      <a:rPr lang="en-US" sz="2400" i="1">
                        <a:latin typeface="Cambria Math" panose="02040503050406030204" pitchFamily="18" charset="0"/>
                      </a:rPr>
                      <m:t>=</m:t>
                    </m:r>
                    <m:r>
                      <a:rPr lang="en-US" sz="2400" i="1">
                        <a:latin typeface="Cambria Math" panose="02040503050406030204" pitchFamily="18" charset="0"/>
                      </a:rPr>
                      <m:t>3</m:t>
                    </m:r>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2</m:t>
                        </m:r>
                      </m:sup>
                    </m:s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𝑚</m:t>
                        </m:r>
                      </m:e>
                      <m:sup>
                        <m:r>
                          <a:rPr lang="en-US" sz="2400" i="1">
                            <a:latin typeface="Cambria Math" panose="02040503050406030204" pitchFamily="18" charset="0"/>
                          </a:rPr>
                          <m:t>2</m:t>
                        </m:r>
                      </m:sup>
                    </m:sSup>
                    <m:r>
                      <a:rPr lang="en-US" sz="2400" i="1">
                        <a:latin typeface="Cambria Math" panose="02040503050406030204" pitchFamily="18" charset="0"/>
                      </a:rPr>
                      <m:t>+</m:t>
                    </m:r>
                    <m:r>
                      <a:rPr lang="en-US" sz="2400" i="1">
                        <a:latin typeface="Cambria Math" panose="02040503050406030204" pitchFamily="18" charset="0"/>
                      </a:rPr>
                      <m:t>1</m:t>
                    </m:r>
                    <m:r>
                      <a:rPr lang="en-US" sz="2400" i="1">
                        <a:latin typeface="Cambria Math" panose="02040503050406030204" pitchFamily="18" charset="0"/>
                      </a:rPr>
                      <m:t>&gt;</m:t>
                    </m:r>
                    <m:r>
                      <a:rPr lang="en-US" sz="2400" i="1">
                        <a:latin typeface="Cambria Math" panose="02040503050406030204" pitchFamily="18" charset="0"/>
                      </a:rPr>
                      <m:t>0</m:t>
                    </m:r>
                    <m:r>
                      <a:rPr lang="en-US" sz="2400" i="1">
                        <a:latin typeface="Cambria Math" panose="02040503050406030204" pitchFamily="18" charset="0"/>
                      </a:rPr>
                      <m:t> , ∀</m:t>
                    </m:r>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r>
                      <m:rPr>
                        <m:sty m:val="p"/>
                      </m:rPr>
                      <a:rPr lang="en-US" sz="2400">
                        <a:latin typeface="Cambria Math" panose="02040503050406030204" pitchFamily="18" charset="0"/>
                        <a:ea typeface="Cambria Math" panose="02040503050406030204" pitchFamily="18" charset="0"/>
                      </a:rPr>
                      <m:t>R</m:t>
                    </m:r>
                  </m:oMath>
                </a14:m>
                <a:r>
                  <a:rPr lang="en-US" sz="2400" dirty="0">
                    <a:latin typeface="Times New Roman" panose="02020603050405020304" pitchFamily="18" charset="0"/>
                    <a:cs typeface="Times New Roman" panose="02020603050405020304" pitchFamily="18" charset="0"/>
                  </a:rPr>
                  <a:t>.</a:t>
                </a:r>
              </a:p>
              <a:p>
                <a:r>
                  <a:rPr lang="en-US" sz="2400" dirty="0" err="1">
                    <a:latin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rPr>
                      <m:t>𝑓</m:t>
                    </m:r>
                    <m:d>
                      <m:dPr>
                        <m:ctrlPr>
                          <a:rPr lang="en-US" sz="2400" i="1">
                            <a:latin typeface="Cambria Math" panose="02040503050406030204" pitchFamily="18" charset="0"/>
                          </a:rPr>
                        </m:ctrlPr>
                      </m:dPr>
                      <m:e>
                        <m:r>
                          <a:rPr lang="en-US" sz="2400" i="1">
                            <a:latin typeface="Cambria Math" panose="02040503050406030204" pitchFamily="18" charset="0"/>
                          </a:rPr>
                          <m:t>𝑥</m:t>
                        </m:r>
                      </m:e>
                    </m:d>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sz="2400" i="1" dirty="0">
                            <a:latin typeface="Cambria Math" panose="02040503050406030204" pitchFamily="18" charset="0"/>
                            <a:ea typeface="Cambria Math" panose="02040503050406030204" pitchFamily="18" charset="0"/>
                          </a:rPr>
                        </m:ctrlPr>
                      </m:dPr>
                      <m:e>
                        <m:r>
                          <a:rPr lang="en-US" sz="2400" i="1" dirty="0">
                            <a:latin typeface="Cambria Math" panose="02040503050406030204" pitchFamily="18" charset="0"/>
                            <a:ea typeface="Cambria Math" panose="02040503050406030204" pitchFamily="18" charset="0"/>
                          </a:rPr>
                          <m:t>0</m:t>
                        </m:r>
                        <m:r>
                          <a:rPr lang="en-US" sz="2400" i="1" dirty="0">
                            <a:latin typeface="Cambria Math" panose="02040503050406030204" pitchFamily="18" charset="0"/>
                            <a:ea typeface="Cambria Math" panose="02040503050406030204" pitchFamily="18" charset="0"/>
                          </a:rPr>
                          <m:t> ;</m:t>
                        </m:r>
                        <m:r>
                          <a:rPr lang="en-US" sz="2400" i="1" dirty="0">
                            <a:latin typeface="Cambria Math" panose="02040503050406030204" pitchFamily="18" charset="0"/>
                            <a:ea typeface="Cambria Math" panose="02040503050406030204" pitchFamily="18" charset="0"/>
                          </a:rPr>
                          <m:t>2</m:t>
                        </m:r>
                      </m:e>
                    </m:d>
                    <m:r>
                      <a:rPr lang="en-US" sz="2400" i="1" dirty="0">
                        <a:latin typeface="Cambria Math" panose="02040503050406030204" pitchFamily="18" charset="0"/>
                        <a:ea typeface="Cambria Math" panose="02040503050406030204" pitchFamily="18" charset="0"/>
                      </a:rPr>
                      <m:t>→</m:t>
                    </m:r>
                    <m:func>
                      <m:funcPr>
                        <m:ctrlPr>
                          <a:rPr lang="en-US" sz="2400" i="1" dirty="0">
                            <a:latin typeface="Cambria Math" panose="02040503050406030204" pitchFamily="18" charset="0"/>
                            <a:ea typeface="Cambria Math" panose="02040503050406030204" pitchFamily="18" charset="0"/>
                          </a:rPr>
                        </m:ctrlPr>
                      </m:funcPr>
                      <m:fName>
                        <m:limLow>
                          <m:limLowPr>
                            <m:ctrlPr>
                              <a:rPr lang="en-US" sz="2400" i="1" dirty="0">
                                <a:latin typeface="Cambria Math" panose="02040503050406030204" pitchFamily="18" charset="0"/>
                                <a:ea typeface="Cambria Math" panose="02040503050406030204" pitchFamily="18" charset="0"/>
                              </a:rPr>
                            </m:ctrlPr>
                          </m:limLowPr>
                          <m:e>
                            <m:r>
                              <m:rPr>
                                <m:sty m:val="p"/>
                              </m:rPr>
                              <a:rPr lang="en-US" sz="2400" dirty="0">
                                <a:latin typeface="Cambria Math" panose="02040503050406030204" pitchFamily="18" charset="0"/>
                                <a:ea typeface="Cambria Math" panose="02040503050406030204" pitchFamily="18" charset="0"/>
                              </a:rPr>
                              <m:t>min</m:t>
                            </m:r>
                          </m:e>
                          <m:lim>
                            <m:d>
                              <m:dPr>
                                <m:begChr m:val="["/>
                                <m:endChr m:val="]"/>
                                <m:ctrlPr>
                                  <a:rPr lang="en-US" sz="2400" i="1" dirty="0">
                                    <a:latin typeface="Cambria Math" panose="02040503050406030204" pitchFamily="18" charset="0"/>
                                    <a:ea typeface="Cambria Math" panose="02040503050406030204" pitchFamily="18" charset="0"/>
                                  </a:rPr>
                                </m:ctrlPr>
                              </m:dPr>
                              <m:e>
                                <m:r>
                                  <a:rPr lang="en-US" sz="2400" i="1" dirty="0">
                                    <a:latin typeface="Cambria Math" panose="02040503050406030204" pitchFamily="18" charset="0"/>
                                    <a:ea typeface="Cambria Math" panose="02040503050406030204" pitchFamily="18" charset="0"/>
                                  </a:rPr>
                                  <m:t>0</m:t>
                                </m:r>
                                <m:r>
                                  <a:rPr lang="en-US" sz="2400" i="1" dirty="0">
                                    <a:latin typeface="Cambria Math" panose="02040503050406030204" pitchFamily="18" charset="0"/>
                                    <a:ea typeface="Cambria Math" panose="02040503050406030204" pitchFamily="18" charset="0"/>
                                  </a:rPr>
                                  <m:t> ;</m:t>
                                </m:r>
                                <m:r>
                                  <a:rPr lang="en-US" sz="2400" i="1" dirty="0">
                                    <a:latin typeface="Cambria Math" panose="02040503050406030204" pitchFamily="18" charset="0"/>
                                    <a:ea typeface="Cambria Math" panose="02040503050406030204" pitchFamily="18" charset="0"/>
                                  </a:rPr>
                                  <m:t>2</m:t>
                                </m:r>
                              </m:e>
                            </m:d>
                          </m:lim>
                        </m:limLow>
                      </m:fName>
                      <m:e>
                        <m:r>
                          <a:rPr lang="en-US" sz="2400" i="1" dirty="0">
                            <a:latin typeface="Cambria Math" panose="02040503050406030204" pitchFamily="18" charset="0"/>
                            <a:ea typeface="Cambria Math" panose="02040503050406030204" pitchFamily="18" charset="0"/>
                          </a:rPr>
                          <m:t>𝑓</m:t>
                        </m:r>
                        <m:d>
                          <m:dPr>
                            <m:ctrlPr>
                              <a:rPr lang="en-US" sz="2400" i="1" dirty="0">
                                <a:latin typeface="Cambria Math" panose="02040503050406030204" pitchFamily="18" charset="0"/>
                                <a:ea typeface="Cambria Math" panose="02040503050406030204" pitchFamily="18" charset="0"/>
                              </a:rPr>
                            </m:ctrlPr>
                          </m:dPr>
                          <m:e>
                            <m:r>
                              <a:rPr lang="en-US" sz="2400" i="1" dirty="0">
                                <a:latin typeface="Cambria Math" panose="02040503050406030204" pitchFamily="18" charset="0"/>
                                <a:ea typeface="Cambria Math" panose="02040503050406030204" pitchFamily="18" charset="0"/>
                              </a:rPr>
                              <m:t>𝑥</m:t>
                            </m:r>
                          </m:e>
                        </m:d>
                        <m:r>
                          <a:rPr lang="en-US" sz="2400" i="1" dirty="0">
                            <a:latin typeface="Cambria Math" panose="02040503050406030204" pitchFamily="18" charset="0"/>
                            <a:ea typeface="Cambria Math" panose="02040503050406030204" pitchFamily="18" charset="0"/>
                          </a:rPr>
                          <m:t>=</m:t>
                        </m:r>
                        <m:r>
                          <a:rPr lang="en-US" sz="2400" i="1" dirty="0">
                            <a:latin typeface="Cambria Math" panose="02040503050406030204" pitchFamily="18" charset="0"/>
                            <a:ea typeface="Cambria Math" panose="02040503050406030204" pitchFamily="18" charset="0"/>
                          </a:rPr>
                          <m:t>𝑓</m:t>
                        </m:r>
                        <m:d>
                          <m:dPr>
                            <m:ctrlPr>
                              <a:rPr lang="en-US" sz="2400" i="1" dirty="0">
                                <a:latin typeface="Cambria Math" panose="02040503050406030204" pitchFamily="18" charset="0"/>
                                <a:ea typeface="Cambria Math" panose="02040503050406030204" pitchFamily="18" charset="0"/>
                              </a:rPr>
                            </m:ctrlPr>
                          </m:dPr>
                          <m:e>
                            <m:r>
                              <a:rPr lang="en-US" sz="2400" i="1" dirty="0">
                                <a:latin typeface="Cambria Math" panose="02040503050406030204" pitchFamily="18" charset="0"/>
                                <a:ea typeface="Cambria Math" panose="02040503050406030204" pitchFamily="18" charset="0"/>
                              </a:rPr>
                              <m:t>0</m:t>
                            </m:r>
                          </m:e>
                        </m:d>
                        <m:r>
                          <a:rPr lang="en-US" sz="2400" i="1" dirty="0">
                            <a:latin typeface="Cambria Math" panose="02040503050406030204" pitchFamily="18" charset="0"/>
                            <a:ea typeface="Cambria Math" panose="02040503050406030204" pitchFamily="18" charset="0"/>
                          </a:rPr>
                          <m:t>=</m:t>
                        </m:r>
                        <m:sSup>
                          <m:sSupPr>
                            <m:ctrlPr>
                              <a:rPr lang="en-US" sz="2400" i="1" dirty="0">
                                <a:latin typeface="Cambria Math" panose="02040503050406030204" pitchFamily="18" charset="0"/>
                                <a:ea typeface="Cambria Math" panose="02040503050406030204" pitchFamily="18" charset="0"/>
                              </a:rPr>
                            </m:ctrlPr>
                          </m:sSupPr>
                          <m:e>
                            <m:r>
                              <a:rPr lang="en-US" sz="2400" i="1" dirty="0">
                                <a:latin typeface="Cambria Math" panose="02040503050406030204" pitchFamily="18" charset="0"/>
                                <a:ea typeface="Cambria Math" panose="02040503050406030204" pitchFamily="18" charset="0"/>
                              </a:rPr>
                              <m:t>𝑚</m:t>
                            </m:r>
                          </m:e>
                          <m:sup>
                            <m:r>
                              <a:rPr lang="en-US" sz="2400" i="1" dirty="0">
                                <a:latin typeface="Cambria Math" panose="02040503050406030204" pitchFamily="18" charset="0"/>
                                <a:ea typeface="Cambria Math" panose="02040503050406030204" pitchFamily="18" charset="0"/>
                              </a:rPr>
                              <m:t>2</m:t>
                            </m:r>
                          </m:sup>
                        </m:sSup>
                        <m:r>
                          <a:rPr lang="en-US" sz="2400" i="1" dirty="0">
                            <a:latin typeface="Cambria Math" panose="02040503050406030204" pitchFamily="18" charset="0"/>
                            <a:ea typeface="Cambria Math" panose="02040503050406030204" pitchFamily="18" charset="0"/>
                          </a:rPr>
                          <m:t>−</m:t>
                        </m:r>
                        <m:r>
                          <a:rPr lang="en-US" sz="2400" i="1" dirty="0">
                            <a:latin typeface="Cambria Math" panose="02040503050406030204" pitchFamily="18" charset="0"/>
                            <a:ea typeface="Cambria Math" panose="02040503050406030204" pitchFamily="18" charset="0"/>
                          </a:rPr>
                          <m:t>2</m:t>
                        </m:r>
                      </m:e>
                    </m:func>
                    <m:r>
                      <a:rPr lang="en-US" sz="2400" i="1" dirty="0">
                        <a:latin typeface="Cambria Math" panose="02040503050406030204" pitchFamily="18" charset="0"/>
                        <a:ea typeface="Cambria Math" panose="02040503050406030204" pitchFamily="18" charset="0"/>
                      </a:rPr>
                      <m:t>  </m:t>
                    </m:r>
                  </m:oMath>
                </a14:m>
                <a:endParaRPr lang="en-US" sz="2400" dirty="0">
                  <a:latin typeface="Times New Roman" panose="02020603050405020304" pitchFamily="18" charset="0"/>
                  <a:ea typeface="Cambria Math" panose="020405030504060302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toán</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func>
                      <m:funcPr>
                        <m:ctrlPr>
                          <a:rPr lang="en-US" sz="2400" i="1">
                            <a:latin typeface="Cambria Math" panose="02040503050406030204" pitchFamily="18" charset="0"/>
                            <a:cs typeface="Times New Roman" panose="02020603050405020304" pitchFamily="18" charset="0"/>
                          </a:rPr>
                        </m:ctrlPr>
                      </m:funcPr>
                      <m:fName>
                        <m:limLow>
                          <m:limLowPr>
                            <m:ctrlPr>
                              <a:rPr lang="en-US" sz="2400" i="1">
                                <a:latin typeface="Cambria Math" panose="02040503050406030204" pitchFamily="18" charset="0"/>
                                <a:cs typeface="Times New Roman" panose="02020603050405020304" pitchFamily="18" charset="0"/>
                              </a:rPr>
                            </m:ctrlPr>
                          </m:limLowPr>
                          <m:e>
                            <m:r>
                              <m:rPr>
                                <m:sty m:val="p"/>
                              </m:rPr>
                              <a:rPr lang="en-US" sz="2400">
                                <a:latin typeface="Cambria Math" panose="02040503050406030204" pitchFamily="18" charset="0"/>
                                <a:cs typeface="Times New Roman" panose="02020603050405020304" pitchFamily="18" charset="0"/>
                              </a:rPr>
                              <m:t>min</m:t>
                            </m:r>
                          </m:e>
                          <m:lim>
                            <m:d>
                              <m:dPr>
                                <m:begChr m:val="["/>
                                <m:endChr m:val="]"/>
                                <m:ctrlPr>
                                  <a:rPr lang="en-US" sz="2400" i="1">
                                    <a:latin typeface="Cambria Math" panose="02040503050406030204" pitchFamily="18" charset="0"/>
                                    <a:cs typeface="Times New Roman" panose="02020603050405020304" pitchFamily="18" charset="0"/>
                                  </a:rPr>
                                </m:ctrlPr>
                              </m:dPr>
                              <m:e>
                                <m:r>
                                  <a:rPr lang="en-US" sz="2400" i="1">
                                    <a:latin typeface="Cambria Math" panose="02040503050406030204" pitchFamily="18" charset="0"/>
                                    <a:cs typeface="Times New Roman" panose="02020603050405020304" pitchFamily="18" charset="0"/>
                                  </a:rPr>
                                  <m:t>0</m:t>
                                </m:r>
                                <m:r>
                                  <a:rPr lang="en-US" sz="2400" i="1">
                                    <a:latin typeface="Cambria Math" panose="02040503050406030204" pitchFamily="18" charset="0"/>
                                    <a:cs typeface="Times New Roman" panose="02020603050405020304" pitchFamily="18" charset="0"/>
                                  </a:rPr>
                                  <m:t> ;</m:t>
                                </m:r>
                                <m:r>
                                  <a:rPr lang="en-US" sz="2400" i="1">
                                    <a:latin typeface="Cambria Math" panose="02040503050406030204" pitchFamily="18" charset="0"/>
                                    <a:cs typeface="Times New Roman" panose="02020603050405020304" pitchFamily="18" charset="0"/>
                                  </a:rPr>
                                  <m:t>2</m:t>
                                </m:r>
                              </m:e>
                            </m:d>
                          </m:lim>
                        </m:limLow>
                      </m:fName>
                      <m:e>
                        <m:r>
                          <a:rPr lang="en-US" sz="2400" i="1">
                            <a:latin typeface="Cambria Math" panose="02040503050406030204" pitchFamily="18" charset="0"/>
                            <a:cs typeface="Times New Roman" panose="02020603050405020304" pitchFamily="18" charset="0"/>
                          </a:rPr>
                          <m:t>𝑓</m:t>
                        </m:r>
                        <m:r>
                          <a:rPr lang="en-US" sz="2400" i="1">
                            <a:latin typeface="Cambria Math" panose="02040503050406030204" pitchFamily="18" charset="0"/>
                            <a:cs typeface="Times New Roman" panose="02020603050405020304" pitchFamily="18" charset="0"/>
                          </a:rPr>
                          <m:t>(</m:t>
                        </m:r>
                        <m:r>
                          <a:rPr lang="en-US" sz="2400" i="1">
                            <a:latin typeface="Cambria Math" panose="02040503050406030204" pitchFamily="18" charset="0"/>
                            <a:cs typeface="Times New Roman" panose="02020603050405020304" pitchFamily="18" charset="0"/>
                          </a:rPr>
                          <m:t>𝑥</m:t>
                        </m:r>
                        <m:r>
                          <a:rPr lang="en-US" sz="2400" i="1">
                            <a:latin typeface="Cambria Math" panose="02040503050406030204" pitchFamily="18" charset="0"/>
                            <a:cs typeface="Times New Roman" panose="02020603050405020304" pitchFamily="18" charset="0"/>
                          </a:rPr>
                          <m:t>)</m:t>
                        </m:r>
                      </m:e>
                    </m:func>
                    <m:r>
                      <a:rPr lang="en-US" sz="2400">
                        <a:latin typeface="Cambria Math" panose="02040503050406030204" pitchFamily="18" charset="0"/>
                        <a:cs typeface="Times New Roman" panose="02020603050405020304" pitchFamily="18" charset="0"/>
                      </a:rPr>
                      <m:t>=</m:t>
                    </m:r>
                    <m:r>
                      <a:rPr lang="en-US" sz="2400">
                        <a:latin typeface="Cambria Math" panose="02040503050406030204" pitchFamily="18" charset="0"/>
                        <a:cs typeface="Times New Roman" panose="02020603050405020304" pitchFamily="18" charset="0"/>
                      </a:rPr>
                      <m:t>7</m:t>
                    </m:r>
                  </m:oMath>
                </a14:m>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400" i="1" dirty="0">
                            <a:latin typeface="Cambria Math" panose="02040503050406030204" pitchFamily="18" charset="0"/>
                            <a:ea typeface="Cambria Math" panose="02040503050406030204" pitchFamily="18" charset="0"/>
                            <a:cs typeface="Times New Roman" panose="02020603050405020304" pitchFamily="18" charset="0"/>
                          </a:rPr>
                        </m:ctrlPr>
                      </m:sSupPr>
                      <m:e>
                        <m:r>
                          <a:rPr lang="en-US" sz="2400" i="1" dirty="0">
                            <a:latin typeface="Cambria Math" panose="02040503050406030204" pitchFamily="18" charset="0"/>
                            <a:ea typeface="Cambria Math" panose="02040503050406030204" pitchFamily="18" charset="0"/>
                            <a:cs typeface="Times New Roman" panose="02020603050405020304" pitchFamily="18" charset="0"/>
                          </a:rPr>
                          <m:t>𝑚</m:t>
                        </m:r>
                      </m:e>
                      <m:sup>
                        <m:r>
                          <a:rPr lang="en-US" sz="2400" i="1" dirty="0">
                            <a:latin typeface="Cambria Math" panose="02040503050406030204" pitchFamily="18" charset="0"/>
                            <a:ea typeface="Cambria Math" panose="02040503050406030204" pitchFamily="18" charset="0"/>
                            <a:cs typeface="Times New Roman" panose="02020603050405020304" pitchFamily="18" charset="0"/>
                          </a:rPr>
                          <m:t>2</m:t>
                        </m:r>
                      </m:sup>
                    </m:sSup>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r>
                      <a:rPr lang="en-US" sz="2400" i="1" dirty="0">
                        <a:latin typeface="Cambria Math" panose="02040503050406030204" pitchFamily="18" charset="0"/>
                        <a:ea typeface="Cambria Math" panose="02040503050406030204" pitchFamily="18" charset="0"/>
                        <a:cs typeface="Times New Roman" panose="02020603050405020304" pitchFamily="18" charset="0"/>
                      </a:rPr>
                      <m:t>2</m:t>
                    </m:r>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r>
                      <a:rPr lang="en-US" sz="2400" i="1" dirty="0">
                        <a:latin typeface="Cambria Math" panose="02040503050406030204" pitchFamily="18" charset="0"/>
                        <a:ea typeface="Cambria Math" panose="02040503050406030204" pitchFamily="18" charset="0"/>
                        <a:cs typeface="Times New Roman" panose="02020603050405020304" pitchFamily="18" charset="0"/>
                      </a:rPr>
                      <m:t>7</m:t>
                    </m:r>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r>
                      <a:rPr lang="en-US" sz="2400" i="1" dirty="0">
                        <a:latin typeface="Cambria Math" panose="02040503050406030204" pitchFamily="18" charset="0"/>
                        <a:ea typeface="Cambria Math" panose="02040503050406030204" pitchFamily="18" charset="0"/>
                        <a:cs typeface="Times New Roman" panose="02020603050405020304" pitchFamily="18" charset="0"/>
                      </a:rPr>
                      <m:t>𝑚</m:t>
                    </m:r>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r>
                      <a:rPr lang="en-US" sz="2400" i="1" dirty="0">
                        <a:latin typeface="Cambria Math" panose="02040503050406030204" pitchFamily="18" charset="0"/>
                        <a:ea typeface="Cambria Math" panose="02040503050406030204" pitchFamily="18" charset="0"/>
                        <a:cs typeface="Times New Roman" panose="02020603050405020304" pitchFamily="18" charset="0"/>
                      </a:rPr>
                      <m:t>3</m:t>
                    </m:r>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928" t="-1961"/>
                </a:stretch>
              </a:blipFill>
            </p:spPr>
            <p:txBody>
              <a:bodyPr/>
              <a:lstStyle/>
              <a:p>
                <a:r>
                  <a:rPr lang="en-US">
                    <a:noFill/>
                  </a:rPr>
                  <a:t> </a:t>
                </a:r>
              </a:p>
            </p:txBody>
          </p:sp>
        </mc:Fallback>
      </mc:AlternateContent>
      <p:sp>
        <p:nvSpPr>
          <p:cNvPr id="4" name="Action Button: Back or Previous 3">
            <a:hlinkClick r:id="rId4" action="ppaction://hlinksldjump" highlightClick="1"/>
          </p:cNvPr>
          <p:cNvSpPr/>
          <p:nvPr/>
        </p:nvSpPr>
        <p:spPr>
          <a:xfrm>
            <a:off x="11665131" y="6518366"/>
            <a:ext cx="526869" cy="33963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49240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down)">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down)">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777689" y="174812"/>
                <a:ext cx="10346083" cy="1775013"/>
              </a:xfrm>
            </p:spPr>
            <p:txBody>
              <a:bodyPr>
                <a:noAutofit/>
              </a:bodyPr>
              <a:lstStyle/>
              <a:p>
                <a:r>
                  <a:rPr lang="en-US" sz="2400" b="1" dirty="0">
                    <a:solidFill>
                      <a:schemeClr val="accent1"/>
                    </a:solidFill>
                    <a:latin typeface="Times New Roman" panose="02020603050405020304" pitchFamily="18" charset="0"/>
                    <a:cs typeface="Times New Roman" panose="02020603050405020304" pitchFamily="18" charset="0"/>
                  </a:rPr>
                  <a:t>Câu 2:</a:t>
                </a:r>
                <a:r>
                  <a:rPr lang="en-US" sz="2400" dirty="0">
                    <a:latin typeface="Times New Roman" panose="02020603050405020304" pitchFamily="18" charset="0"/>
                    <a:cs typeface="Times New Roman" panose="02020603050405020304" pitchFamily="18" charset="0"/>
                  </a:rPr>
                  <a:t>  Cho </a:t>
                </a:r>
                <a:r>
                  <a:rPr lang="en-US" sz="2400" dirty="0" err="1">
                    <a:latin typeface="Times New Roman" panose="02020603050405020304" pitchFamily="18" charset="0"/>
                    <a:cs typeface="Times New Roman" panose="02020603050405020304" pitchFamily="18" charset="0"/>
                  </a:rPr>
                  <a:t>hàm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cs typeface="Times New Roman" panose="02020603050405020304" pitchFamily="18" charset="0"/>
                      </a:rPr>
                      <m:t>𝑓</m:t>
                    </m:r>
                    <m:d>
                      <m:dPr>
                        <m:ctrlPr>
                          <a:rPr lang="en-US" sz="2400" i="1">
                            <a:latin typeface="Cambria Math" panose="02040503050406030204" pitchFamily="18" charset="0"/>
                            <a:cs typeface="Times New Roman" panose="02020603050405020304" pitchFamily="18" charset="0"/>
                          </a:rPr>
                        </m:ctrlPr>
                      </m:dPr>
                      <m:e>
                        <m:r>
                          <a:rPr lang="en-US" sz="2400" i="1">
                            <a:latin typeface="Cambria Math" panose="02040503050406030204" pitchFamily="18" charset="0"/>
                            <a:cs typeface="Times New Roman" panose="02020603050405020304" pitchFamily="18" charset="0"/>
                          </a:rPr>
                          <m:t>𝑥</m:t>
                        </m:r>
                      </m:e>
                    </m:d>
                    <m:r>
                      <a:rPr lang="en-US" sz="2400" i="1">
                        <a:latin typeface="Cambria Math" panose="02040503050406030204" pitchFamily="18" charset="0"/>
                        <a:cs typeface="Times New Roman" panose="02020603050405020304" pitchFamily="18" charset="0"/>
                      </a:rPr>
                      <m:t>=</m:t>
                    </m:r>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𝑥</m:t>
                        </m:r>
                        <m:r>
                          <a:rPr lang="en-US" sz="2400" i="1">
                            <a:latin typeface="Cambria Math" panose="02040503050406030204" pitchFamily="18" charset="0"/>
                            <a:cs typeface="Times New Roman" panose="02020603050405020304" pitchFamily="18" charset="0"/>
                          </a:rPr>
                          <m:t>−</m:t>
                        </m:r>
                        <m:sSup>
                          <m:sSupPr>
                            <m:ctrlPr>
                              <a:rPr lang="en-US" sz="2400" i="1">
                                <a:latin typeface="Cambria Math" panose="02040503050406030204" pitchFamily="18" charset="0"/>
                                <a:cs typeface="Times New Roman" panose="02020603050405020304" pitchFamily="18" charset="0"/>
                              </a:rPr>
                            </m:ctrlPr>
                          </m:sSupPr>
                          <m:e>
                            <m:r>
                              <a:rPr lang="en-US" sz="2400" i="1">
                                <a:latin typeface="Cambria Math" panose="02040503050406030204" pitchFamily="18" charset="0"/>
                                <a:cs typeface="Times New Roman" panose="02020603050405020304" pitchFamily="18" charset="0"/>
                              </a:rPr>
                              <m:t>𝑚</m:t>
                            </m:r>
                          </m:e>
                          <m:sup>
                            <m:r>
                              <a:rPr lang="en-US" sz="2400" i="1">
                                <a:latin typeface="Cambria Math" panose="02040503050406030204" pitchFamily="18" charset="0"/>
                                <a:cs typeface="Times New Roman" panose="02020603050405020304" pitchFamily="18" charset="0"/>
                              </a:rPr>
                              <m:t>2</m:t>
                            </m:r>
                          </m:sup>
                        </m:sSup>
                      </m:num>
                      <m:den>
                        <m:r>
                          <a:rPr lang="en-US" sz="2400" i="1">
                            <a:latin typeface="Cambria Math" panose="02040503050406030204" pitchFamily="18" charset="0"/>
                            <a:cs typeface="Times New Roman" panose="02020603050405020304" pitchFamily="18" charset="0"/>
                          </a:rPr>
                          <m:t>𝑥</m:t>
                        </m:r>
                        <m:r>
                          <a:rPr lang="en-US" sz="2400" i="1">
                            <a:latin typeface="Cambria Math" panose="02040503050406030204" pitchFamily="18" charset="0"/>
                            <a:cs typeface="Times New Roman" panose="02020603050405020304" pitchFamily="18" charset="0"/>
                          </a:rPr>
                          <m:t>+</m:t>
                        </m:r>
                        <m:r>
                          <a:rPr lang="en-US" sz="2400" i="1">
                            <a:latin typeface="Cambria Math" panose="02040503050406030204" pitchFamily="18" charset="0"/>
                            <a:cs typeface="Times New Roman" panose="02020603050405020304" pitchFamily="18" charset="0"/>
                          </a:rPr>
                          <m:t>8</m:t>
                        </m:r>
                      </m:den>
                    </m:f>
                    <m:r>
                      <a:rPr lang="en-US" sz="2400" i="1">
                        <a:latin typeface="Cambria Math" panose="02040503050406030204" pitchFamily="18" charset="0"/>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cs typeface="Times New Roman" panose="02020603050405020304" pitchFamily="18" charset="0"/>
                      </a:rPr>
                      <m:t>𝑚</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cs typeface="Times New Roman" panose="02020603050405020304" pitchFamily="18" charset="0"/>
                      </a:rPr>
                      <m:t>𝑚</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2400" i="1">
                            <a:latin typeface="Cambria Math" panose="02040503050406030204" pitchFamily="18" charset="0"/>
                            <a:cs typeface="Times New Roman" panose="02020603050405020304" pitchFamily="18" charset="0"/>
                          </a:rPr>
                        </m:ctrlPr>
                      </m:dPr>
                      <m:e>
                        <m:r>
                          <a:rPr lang="en-US" sz="2400" i="1">
                            <a:latin typeface="Cambria Math" panose="02040503050406030204" pitchFamily="18" charset="0"/>
                            <a:cs typeface="Times New Roman" panose="02020603050405020304" pitchFamily="18" charset="0"/>
                          </a:rPr>
                          <m:t>0</m:t>
                        </m:r>
                        <m:r>
                          <a:rPr lang="en-US" sz="2400" i="1">
                            <a:latin typeface="Cambria Math" panose="02040503050406030204" pitchFamily="18" charset="0"/>
                            <a:cs typeface="Times New Roman" panose="02020603050405020304" pitchFamily="18" charset="0"/>
                          </a:rPr>
                          <m:t> ;</m:t>
                        </m:r>
                        <m:r>
                          <a:rPr lang="en-US" sz="2400" i="1">
                            <a:latin typeface="Cambria Math" panose="02040503050406030204" pitchFamily="18" charset="0"/>
                            <a:cs typeface="Times New Roman" panose="02020603050405020304" pitchFamily="18" charset="0"/>
                          </a:rPr>
                          <m:t>2</m:t>
                        </m:r>
                      </m:e>
                    </m:d>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cs typeface="Times New Roman" panose="02020603050405020304" pitchFamily="18" charset="0"/>
                      </a:rPr>
                      <m:t>−</m:t>
                    </m:r>
                    <m:r>
                      <a:rPr lang="en-US" sz="2400" i="1">
                        <a:latin typeface="Cambria Math" panose="02040503050406030204" pitchFamily="18" charset="0"/>
                        <a:cs typeface="Times New Roman" panose="02020603050405020304" pitchFamily="18" charset="0"/>
                      </a:rPr>
                      <m:t>2</m:t>
                    </m:r>
                    <m:r>
                      <a:rPr lang="en-US" sz="2400" i="1">
                        <a:latin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b="1"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24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a:t>
                </a:r>
                <a14:m>
                  <m:oMath xmlns:m="http://schemas.openxmlformats.org/officeDocument/2006/math">
                    <m:r>
                      <m:rPr>
                        <m:nor/>
                      </m:rPr>
                      <a:rPr lang="vi-VN" sz="2400">
                        <a:solidFill>
                          <a:srgbClr val="4472C4"/>
                        </a:solidFill>
                        <a:latin typeface="Times New Roman" panose="02020603050405020304" pitchFamily="18" charset="0"/>
                        <a:cs typeface="Times New Roman" panose="02020603050405020304" pitchFamily="18" charset="0"/>
                      </a:rPr>
                      <m:t> </m:t>
                    </m:r>
                    <m:r>
                      <a:rPr lang="en-US" sz="2400" i="1">
                        <a:solidFill>
                          <a:prstClr val="black"/>
                        </a:solidFill>
                        <a:latin typeface="Cambria Math" panose="02040503050406030204" pitchFamily="18" charset="0"/>
                      </a:rPr>
                      <m:t>𝑚</m:t>
                    </m:r>
                    <m:r>
                      <a:rPr lang="en-US" sz="2400" i="1">
                        <a:solidFill>
                          <a:prstClr val="black"/>
                        </a:solidFill>
                        <a:latin typeface="Cambria Math" panose="02040503050406030204" pitchFamily="18" charset="0"/>
                      </a:rPr>
                      <m:t>=</m:t>
                    </m:r>
                    <m:r>
                      <a:rPr lang="en-US" sz="2400" i="1">
                        <a:solidFill>
                          <a:prstClr val="black"/>
                        </a:solidFill>
                        <a:latin typeface="Cambria Math" panose="02040503050406030204" pitchFamily="18" charset="0"/>
                      </a:rPr>
                      <m:t>4</m:t>
                    </m:r>
                    <m:r>
                      <m:rPr>
                        <m:nor/>
                      </m:rPr>
                      <a:rPr lang="en-US" sz="2400">
                        <a:solidFill>
                          <a:prstClr val="black"/>
                        </a:solidFill>
                        <a:latin typeface="Times New Roman" panose="02020603050405020304" pitchFamily="18" charset="0"/>
                        <a:cs typeface="Times New Roman" panose="02020603050405020304" pitchFamily="18" charset="0"/>
                      </a:rPr>
                      <m:t>.</m:t>
                    </m:r>
                    <m:r>
                      <m:rPr>
                        <m:nor/>
                      </m:rPr>
                      <a:rPr lang="vi-VN" sz="2400">
                        <a:solidFill>
                          <a:prstClr val="black"/>
                        </a:solidFill>
                        <a:latin typeface="Times New Roman" panose="02020603050405020304" pitchFamily="18" charset="0"/>
                        <a:cs typeface="Times New Roman" panose="02020603050405020304" pitchFamily="18" charset="0"/>
                      </a:rPr>
                      <m:t>	</m:t>
                    </m:r>
                    <m:r>
                      <m:rPr>
                        <m:nor/>
                      </m:rPr>
                      <a:rPr lang="en-US" sz="2400">
                        <a:solidFill>
                          <a:prstClr val="black"/>
                        </a:solidFill>
                        <a:latin typeface="Times New Roman" panose="02020603050405020304" pitchFamily="18" charset="0"/>
                        <a:cs typeface="Times New Roman" panose="02020603050405020304" pitchFamily="18" charset="0"/>
                      </a:rPr>
                      <m:t>       </m:t>
                    </m:r>
                    <m:r>
                      <m:rPr>
                        <m:nor/>
                      </m:rPr>
                      <a:rPr lang="en-US" sz="2400">
                        <a:solidFill>
                          <a:srgbClr val="4472C4"/>
                        </a:solidFill>
                        <a:latin typeface="Times New Roman" panose="02020603050405020304" pitchFamily="18" charset="0"/>
                        <a:cs typeface="Times New Roman" panose="02020603050405020304" pitchFamily="18" charset="0"/>
                      </a:rPr>
                      <m:t> </m:t>
                    </m:r>
                    <m:r>
                      <m:rPr>
                        <m:nor/>
                      </m:rPr>
                      <a:rPr lang="en-US" sz="2400" b="1">
                        <a:solidFill>
                          <a:srgbClr val="4472C4"/>
                        </a:solidFill>
                        <a:latin typeface="Times New Roman" panose="02020603050405020304" pitchFamily="18" charset="0"/>
                        <a:cs typeface="Times New Roman" panose="02020603050405020304" pitchFamily="18" charset="0"/>
                      </a:rPr>
                      <m:t>            </m:t>
                    </m:r>
                    <m:r>
                      <m:rPr>
                        <m:nor/>
                      </m:rPr>
                      <a:rPr lang="vi-VN" sz="2400" b="1">
                        <a:solidFill>
                          <a:srgbClr val="4472C4"/>
                        </a:solidFill>
                        <a:latin typeface="Times New Roman" panose="02020603050405020304" pitchFamily="18" charset="0"/>
                        <a:cs typeface="Times New Roman" panose="02020603050405020304" pitchFamily="18" charset="0"/>
                      </a:rPr>
                      <m:t>B</m:t>
                    </m:r>
                    <m:r>
                      <m:rPr>
                        <m:nor/>
                      </m:rPr>
                      <a:rPr lang="vi-VN" sz="2400" b="1">
                        <a:solidFill>
                          <a:srgbClr val="4472C4"/>
                        </a:solidFill>
                        <a:latin typeface="Times New Roman" panose="02020603050405020304" pitchFamily="18" charset="0"/>
                        <a:cs typeface="Times New Roman" panose="02020603050405020304" pitchFamily="18" charset="0"/>
                      </a:rPr>
                      <m:t>. </m:t>
                    </m:r>
                    <m:r>
                      <a:rPr lang="en-US" sz="2400" i="1">
                        <a:solidFill>
                          <a:prstClr val="black"/>
                        </a:solidFill>
                        <a:latin typeface="Cambria Math" panose="02040503050406030204" pitchFamily="18" charset="0"/>
                      </a:rPr>
                      <m:t>𝑚</m:t>
                    </m:r>
                    <m:r>
                      <a:rPr lang="en-US" sz="2400" i="1">
                        <a:solidFill>
                          <a:prstClr val="black"/>
                        </a:solidFill>
                        <a:latin typeface="Cambria Math" panose="02040503050406030204" pitchFamily="18" charset="0"/>
                      </a:rPr>
                      <m:t>=</m:t>
                    </m:r>
                    <m:r>
                      <a:rPr lang="en-US" sz="2400" i="1">
                        <a:solidFill>
                          <a:prstClr val="black"/>
                        </a:solidFill>
                        <a:latin typeface="Cambria Math" panose="02040503050406030204" pitchFamily="18" charset="0"/>
                      </a:rPr>
                      <m:t>5</m:t>
                    </m:r>
                    <m:r>
                      <m:rPr>
                        <m:nor/>
                      </m:rPr>
                      <a:rPr lang="en-US" sz="2400">
                        <a:solidFill>
                          <a:prstClr val="black"/>
                        </a:solidFill>
                        <a:latin typeface="Times New Roman" panose="02020603050405020304" pitchFamily="18" charset="0"/>
                        <a:cs typeface="Times New Roman" panose="02020603050405020304" pitchFamily="18" charset="0"/>
                      </a:rPr>
                      <m:t>.</m:t>
                    </m:r>
                    <m:r>
                      <m:rPr>
                        <m:nor/>
                      </m:rPr>
                      <a:rPr lang="vi-VN" sz="2400">
                        <a:solidFill>
                          <a:prstClr val="black"/>
                        </a:solidFill>
                        <a:latin typeface="Times New Roman" panose="02020603050405020304" pitchFamily="18" charset="0"/>
                        <a:cs typeface="Times New Roman" panose="02020603050405020304" pitchFamily="18" charset="0"/>
                      </a:rPr>
                      <m:t>	</m:t>
                    </m:r>
                    <m:r>
                      <m:rPr>
                        <m:nor/>
                      </m:rPr>
                      <a:rPr lang="en-US" sz="2400">
                        <a:solidFill>
                          <a:prstClr val="black"/>
                        </a:solidFill>
                        <a:latin typeface="Times New Roman" panose="02020603050405020304" pitchFamily="18" charset="0"/>
                        <a:cs typeface="Times New Roman" panose="02020603050405020304" pitchFamily="18" charset="0"/>
                      </a:rPr>
                      <m:t>               </m:t>
                    </m:r>
                    <m:r>
                      <m:rPr>
                        <m:nor/>
                      </m:rPr>
                      <a:rPr lang="en-US" sz="2400" b="1">
                        <a:solidFill>
                          <a:prstClr val="black"/>
                        </a:solidFill>
                        <a:latin typeface="Times New Roman" panose="02020603050405020304" pitchFamily="18" charset="0"/>
                        <a:cs typeface="Times New Roman" panose="02020603050405020304" pitchFamily="18" charset="0"/>
                      </a:rPr>
                      <m:t> </m:t>
                    </m:r>
                    <m:r>
                      <m:rPr>
                        <m:nor/>
                      </m:rPr>
                      <a:rPr lang="vi-VN" sz="2400" b="1">
                        <a:solidFill>
                          <a:srgbClr val="4472C4"/>
                        </a:solidFill>
                        <a:latin typeface="Times New Roman" panose="02020603050405020304" pitchFamily="18" charset="0"/>
                        <a:cs typeface="Times New Roman" panose="02020603050405020304" pitchFamily="18" charset="0"/>
                      </a:rPr>
                      <m:t>C</m:t>
                    </m:r>
                    <m:r>
                      <m:rPr>
                        <m:nor/>
                      </m:rPr>
                      <a:rPr lang="vi-VN" sz="2400" b="1">
                        <a:solidFill>
                          <a:srgbClr val="4472C4"/>
                        </a:solidFill>
                        <a:latin typeface="Times New Roman" panose="02020603050405020304" pitchFamily="18" charset="0"/>
                        <a:cs typeface="Times New Roman" panose="02020603050405020304" pitchFamily="18" charset="0"/>
                      </a:rPr>
                      <m:t>. </m:t>
                    </m:r>
                    <m:r>
                      <a:rPr lang="en-US" sz="2400" i="1">
                        <a:solidFill>
                          <a:prstClr val="black"/>
                        </a:solidFill>
                        <a:latin typeface="Cambria Math" panose="02040503050406030204" pitchFamily="18" charset="0"/>
                      </a:rPr>
                      <m:t>𝑚</m:t>
                    </m:r>
                    <m:r>
                      <a:rPr lang="en-US" sz="2400" i="1">
                        <a:solidFill>
                          <a:prstClr val="black"/>
                        </a:solidFill>
                        <a:latin typeface="Cambria Math" panose="02040503050406030204" pitchFamily="18" charset="0"/>
                      </a:rPr>
                      <m:t>=−</m:t>
                    </m:r>
                    <m:r>
                      <a:rPr lang="en-US" sz="2400" i="1">
                        <a:solidFill>
                          <a:prstClr val="black"/>
                        </a:solidFill>
                        <a:latin typeface="Cambria Math" panose="02040503050406030204" pitchFamily="18" charset="0"/>
                      </a:rPr>
                      <m:t>4</m:t>
                    </m:r>
                    <m:r>
                      <m:rPr>
                        <m:nor/>
                      </m:rPr>
                      <a:rPr lang="en-US" sz="2400">
                        <a:solidFill>
                          <a:prstClr val="black"/>
                        </a:solidFill>
                        <a:latin typeface="Times New Roman" panose="02020603050405020304" pitchFamily="18" charset="0"/>
                        <a:cs typeface="Times New Roman" panose="02020603050405020304" pitchFamily="18" charset="0"/>
                      </a:rPr>
                      <m:t>.</m:t>
                    </m:r>
                    <m:r>
                      <m:rPr>
                        <m:nor/>
                      </m:rPr>
                      <a:rPr lang="vi-VN" sz="2400">
                        <a:solidFill>
                          <a:prstClr val="black"/>
                        </a:solidFill>
                        <a:latin typeface="Times New Roman" panose="02020603050405020304" pitchFamily="18" charset="0"/>
                        <a:cs typeface="Times New Roman" panose="02020603050405020304" pitchFamily="18" charset="0"/>
                      </a:rPr>
                      <m:t>	</m:t>
                    </m:r>
                    <m:r>
                      <m:rPr>
                        <m:nor/>
                      </m:rPr>
                      <a:rPr lang="en-US" sz="2400" b="1">
                        <a:solidFill>
                          <a:prstClr val="black"/>
                        </a:solidFill>
                        <a:latin typeface="Times New Roman" panose="02020603050405020304" pitchFamily="18" charset="0"/>
                        <a:cs typeface="Times New Roman" panose="02020603050405020304" pitchFamily="18" charset="0"/>
                      </a:rPr>
                      <m:t>                </m:t>
                    </m:r>
                    <m:r>
                      <m:rPr>
                        <m:nor/>
                      </m:rPr>
                      <a:rPr lang="vi-VN" sz="2400" b="1">
                        <a:solidFill>
                          <a:srgbClr val="4472C4"/>
                        </a:solidFill>
                        <a:latin typeface="Times New Roman" panose="02020603050405020304" pitchFamily="18" charset="0"/>
                        <a:cs typeface="Times New Roman" panose="02020603050405020304" pitchFamily="18" charset="0"/>
                      </a:rPr>
                      <m:t>D</m:t>
                    </m:r>
                    <m:r>
                      <m:rPr>
                        <m:nor/>
                      </m:rPr>
                      <a:rPr lang="vi-VN" sz="2400" b="1">
                        <a:solidFill>
                          <a:srgbClr val="4472C4"/>
                        </a:solidFill>
                        <a:latin typeface="Times New Roman" panose="02020603050405020304" pitchFamily="18" charset="0"/>
                        <a:cs typeface="Times New Roman" panose="02020603050405020304" pitchFamily="18" charset="0"/>
                      </a:rPr>
                      <m:t>. </m:t>
                    </m:r>
                    <m:r>
                      <a:rPr lang="en-US" sz="2400" i="1">
                        <a:solidFill>
                          <a:prstClr val="black"/>
                        </a:solidFill>
                        <a:latin typeface="Cambria Math" panose="02040503050406030204" pitchFamily="18" charset="0"/>
                      </a:rPr>
                      <m:t>𝑚</m:t>
                    </m:r>
                    <m:r>
                      <a:rPr lang="en-US" sz="2400" i="1">
                        <a:solidFill>
                          <a:prstClr val="black"/>
                        </a:solidFill>
                        <a:latin typeface="Cambria Math" panose="02040503050406030204" pitchFamily="18" charset="0"/>
                      </a:rPr>
                      <m:t>=</m:t>
                    </m:r>
                    <m:r>
                      <a:rPr lang="en-US" sz="2400" i="1">
                        <a:solidFill>
                          <a:prstClr val="black"/>
                        </a:solidFill>
                        <a:latin typeface="Cambria Math" panose="02040503050406030204" pitchFamily="18" charset="0"/>
                      </a:rPr>
                      <m:t>1</m:t>
                    </m:r>
                    <m:r>
                      <m:rPr>
                        <m:nor/>
                      </m:rPr>
                      <a:rPr lang="en-US" sz="2400">
                        <a:solidFill>
                          <a:prstClr val="black"/>
                        </a:solidFill>
                        <a:latin typeface="Times New Roman" panose="02020603050405020304" pitchFamily="18" charset="0"/>
                        <a:cs typeface="Times New Roman" panose="02020603050405020304" pitchFamily="18" charset="0"/>
                      </a:rPr>
                      <m:t>.</m:t>
                    </m:r>
                  </m:oMath>
                </a14:m>
                <a:r>
                  <a:rPr lang="en-US" sz="2400" dirty="0">
                    <a:solidFill>
                      <a:prstClr val="black"/>
                    </a:solidFill>
                    <a:latin typeface="Times New Roman" panose="02020603050405020304" pitchFamily="18" charset="0"/>
                    <a:cs typeface="Times New Roman" panose="02020603050405020304" pitchFamily="18" charset="0"/>
                  </a:rPr>
                  <a:t/>
                </a:r>
                <a:br>
                  <a:rPr lang="en-US" sz="2400" dirty="0">
                    <a:solidFill>
                      <a:prstClr val="black"/>
                    </a:solidFill>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777689" y="174812"/>
                <a:ext cx="10346083" cy="1775013"/>
              </a:xfrm>
              <a:blipFill rotWithShape="0">
                <a:blip r:embed="rId2"/>
                <a:stretch>
                  <a:fillRect l="-943" t="-37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lgn="ctr">
                  <a:buNone/>
                </a:pPr>
                <a:r>
                  <a:rPr lang="en-US" sz="2400" b="1" dirty="0">
                    <a:solidFill>
                      <a:schemeClr val="accent1"/>
                    </a:solidFill>
                    <a:latin typeface="Times New Roman" panose="02020603050405020304" pitchFamily="18" charset="0"/>
                    <a:cs typeface="Times New Roman" panose="02020603050405020304" pitchFamily="18" charset="0"/>
                  </a:rPr>
                  <a:t>Lời </a:t>
                </a:r>
                <a:r>
                  <a:rPr lang="en-US" sz="2400" b="1" dirty="0" err="1">
                    <a:solidFill>
                      <a:schemeClr val="accent1"/>
                    </a:solidFill>
                    <a:latin typeface="Times New Roman" panose="02020603050405020304" pitchFamily="18" charset="0"/>
                    <a:cs typeface="Times New Roman" panose="02020603050405020304" pitchFamily="18" charset="0"/>
                  </a:rPr>
                  <a:t>giải</a:t>
                </a:r>
                <a:endParaRPr lang="en-US" sz="2400" b="1" dirty="0">
                  <a:solidFill>
                    <a:schemeClr val="accent1"/>
                  </a:solidFill>
                  <a:latin typeface="Times New Roman" panose="02020603050405020304" pitchFamily="18" charset="0"/>
                  <a:cs typeface="Times New Roman" panose="02020603050405020304" pitchFamily="18" charset="0"/>
                </a:endParaRPr>
              </a:p>
              <a:p>
                <a:pPr marL="0" indent="0">
                  <a:buNone/>
                </a:pPr>
                <a:r>
                  <a:rPr lang="en-US" sz="2400" b="1" dirty="0" err="1">
                    <a:solidFill>
                      <a:srgbClr val="FF0000"/>
                    </a:solidFill>
                    <a:latin typeface="Times New Roman" panose="02020603050405020304" pitchFamily="18" charset="0"/>
                    <a:cs typeface="Times New Roman" panose="02020603050405020304" pitchFamily="18" charset="0"/>
                  </a:rPr>
                  <a:t>Chọn</a:t>
                </a:r>
                <a:r>
                  <a:rPr lang="en-US" sz="2400" b="1" dirty="0">
                    <a:solidFill>
                      <a:srgbClr val="FF0000"/>
                    </a:solidFill>
                    <a:latin typeface="Times New Roman" panose="02020603050405020304" pitchFamily="18" charset="0"/>
                    <a:cs typeface="Times New Roman" panose="02020603050405020304" pitchFamily="18" charset="0"/>
                  </a:rPr>
                  <a:t> A</a:t>
                </a:r>
              </a:p>
              <a:p>
                <a:r>
                  <a:rPr lang="en-US" sz="2400" dirty="0" err="1">
                    <a:latin typeface="Times New Roman" panose="02020603050405020304" pitchFamily="18" charset="0"/>
                    <a:cs typeface="Times New Roman" panose="02020603050405020304" pitchFamily="18" charset="0"/>
                  </a:rPr>
                  <a:t>Đạo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hàm</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𝑦</m:t>
                        </m:r>
                      </m:e>
                      <m:sup>
                        <m:r>
                          <a:rPr lang="en-US" sz="2400" i="1">
                            <a:latin typeface="Cambria Math" panose="02040503050406030204" pitchFamily="18" charset="0"/>
                          </a:rPr>
                          <m:t>′</m:t>
                        </m:r>
                      </m:sup>
                    </m:sSup>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8</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𝑚</m:t>
                            </m:r>
                          </m:e>
                          <m:sup>
                            <m:r>
                              <a:rPr lang="en-US" sz="2400" i="1">
                                <a:latin typeface="Cambria Math" panose="02040503050406030204" pitchFamily="18" charset="0"/>
                              </a:rPr>
                              <m:t>2</m:t>
                            </m:r>
                          </m:sup>
                        </m:sSup>
                      </m:num>
                      <m:den>
                        <m: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rPr>
                          <m:t>8</m:t>
                        </m:r>
                      </m:den>
                    </m:f>
                    <m:r>
                      <a:rPr lang="en-US" sz="2400" i="1">
                        <a:latin typeface="Cambria Math" panose="02040503050406030204" pitchFamily="18" charset="0"/>
                      </a:rPr>
                      <m:t>&gt;</m:t>
                    </m:r>
                    <m:r>
                      <a:rPr lang="en-US" sz="2400" i="1">
                        <a:latin typeface="Cambria Math" panose="02040503050406030204" pitchFamily="18" charset="0"/>
                      </a:rPr>
                      <m:t>0</m:t>
                    </m:r>
                    <m:r>
                      <a:rPr lang="en-US" sz="2400" i="1">
                        <a:latin typeface="Cambria Math" panose="02040503050406030204" pitchFamily="18" charset="0"/>
                      </a:rPr>
                      <m:t>, </m:t>
                    </m:r>
                  </m:oMath>
                </a14:m>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dirty="0">
                        <a:latin typeface="Cambria Math" panose="02040503050406030204" pitchFamily="18" charset="0"/>
                        <a:ea typeface="Cambria Math" panose="02040503050406030204" pitchFamily="18" charset="0"/>
                      </a:rPr>
                      <m:t>∀</m:t>
                    </m:r>
                    <m:r>
                      <a:rPr lang="en-US" sz="2400" i="1" dirty="0">
                        <a:latin typeface="Cambria Math" panose="02040503050406030204" pitchFamily="18" charset="0"/>
                        <a:ea typeface="Cambria Math" panose="02040503050406030204" pitchFamily="18" charset="0"/>
                      </a:rPr>
                      <m:t>𝑥</m:t>
                    </m:r>
                    <m:r>
                      <a:rPr lang="en-US" sz="2400" i="1" dirty="0">
                        <a:latin typeface="Cambria Math" panose="02040503050406030204" pitchFamily="18" charset="0"/>
                        <a:ea typeface="Cambria Math" panose="02040503050406030204" pitchFamily="18" charset="0"/>
                      </a:rPr>
                      <m:t>∈</m:t>
                    </m:r>
                    <m:d>
                      <m:dPr>
                        <m:begChr m:val="["/>
                        <m:endChr m:val="]"/>
                        <m:ctrlPr>
                          <a:rPr lang="en-US" sz="2400" i="1" dirty="0">
                            <a:latin typeface="Cambria Math" panose="02040503050406030204" pitchFamily="18" charset="0"/>
                            <a:ea typeface="Cambria Math" panose="02040503050406030204" pitchFamily="18" charset="0"/>
                          </a:rPr>
                        </m:ctrlPr>
                      </m:dPr>
                      <m:e>
                        <m:r>
                          <a:rPr lang="en-US" sz="2400" i="1" dirty="0">
                            <a:latin typeface="Cambria Math" panose="02040503050406030204" pitchFamily="18" charset="0"/>
                            <a:ea typeface="Cambria Math" panose="02040503050406030204" pitchFamily="18" charset="0"/>
                          </a:rPr>
                          <m:t>0</m:t>
                        </m:r>
                        <m:r>
                          <a:rPr lang="en-US" sz="2400" i="1" dirty="0">
                            <a:latin typeface="Cambria Math" panose="02040503050406030204" pitchFamily="18" charset="0"/>
                            <a:ea typeface="Cambria Math" panose="02040503050406030204" pitchFamily="18" charset="0"/>
                          </a:rPr>
                          <m:t> ;</m:t>
                        </m:r>
                        <m:r>
                          <a:rPr lang="en-US" sz="2400" i="1" dirty="0">
                            <a:latin typeface="Cambria Math" panose="02040503050406030204" pitchFamily="18" charset="0"/>
                            <a:ea typeface="Cambria Math" panose="02040503050406030204" pitchFamily="18" charset="0"/>
                          </a:rPr>
                          <m:t>3</m:t>
                        </m:r>
                      </m:e>
                    </m:d>
                  </m:oMath>
                </a14:m>
                <a:r>
                  <a:rPr lang="en-US" sz="2400" dirty="0">
                    <a:latin typeface="Times New Roman" panose="02020603050405020304" pitchFamily="18" charset="0"/>
                    <a:cs typeface="Times New Roman" panose="02020603050405020304" pitchFamily="18" charset="0"/>
                  </a:rPr>
                  <a:t> </a:t>
                </a:r>
              </a:p>
              <a:p>
                <a:r>
                  <a:rPr lang="en-US" sz="2400" dirty="0" err="1">
                    <a:latin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2400" i="1">
                            <a:latin typeface="Cambria Math" panose="02040503050406030204" pitchFamily="18" charset="0"/>
                          </a:rPr>
                        </m:ctrlPr>
                      </m:dPr>
                      <m:e>
                        <m:r>
                          <a:rPr lang="en-US" sz="2400" i="1">
                            <a:latin typeface="Cambria Math" panose="02040503050406030204" pitchFamily="18" charset="0"/>
                          </a:rPr>
                          <m:t>0</m:t>
                        </m:r>
                        <m:r>
                          <a:rPr lang="en-US" sz="2400" i="1">
                            <a:latin typeface="Cambria Math" panose="02040503050406030204" pitchFamily="18" charset="0"/>
                          </a:rPr>
                          <m:t> ;</m:t>
                        </m:r>
                        <m:r>
                          <a:rPr lang="en-US" sz="2400" i="1">
                            <a:latin typeface="Cambria Math" panose="02040503050406030204" pitchFamily="18" charset="0"/>
                          </a:rPr>
                          <m:t>3</m:t>
                        </m:r>
                      </m:e>
                    </m:d>
                    <m:r>
                      <a:rPr lang="en-US" sz="2400" i="1">
                        <a:latin typeface="Cambria Math" panose="02040503050406030204" pitchFamily="18" charset="0"/>
                        <a:ea typeface="Cambria Math" panose="02040503050406030204" pitchFamily="18" charset="0"/>
                      </a:rPr>
                      <m:t>→</m:t>
                    </m:r>
                    <m:func>
                      <m:funcPr>
                        <m:ctrlPr>
                          <a:rPr lang="en-US" sz="2400" i="1">
                            <a:latin typeface="Cambria Math" panose="02040503050406030204" pitchFamily="18" charset="0"/>
                            <a:ea typeface="Cambria Math" panose="02040503050406030204" pitchFamily="18" charset="0"/>
                          </a:rPr>
                        </m:ctrlPr>
                      </m:funcPr>
                      <m:fName>
                        <m:limLow>
                          <m:limLowPr>
                            <m:ctrlPr>
                              <a:rPr lang="en-US" sz="2400" i="1">
                                <a:latin typeface="Cambria Math" panose="02040503050406030204" pitchFamily="18" charset="0"/>
                                <a:ea typeface="Cambria Math" panose="02040503050406030204" pitchFamily="18" charset="0"/>
                              </a:rPr>
                            </m:ctrlPr>
                          </m:limLowPr>
                          <m:e>
                            <m:r>
                              <m:rPr>
                                <m:sty m:val="p"/>
                              </m:rPr>
                              <a:rPr lang="en-US" sz="2400">
                                <a:latin typeface="Cambria Math" panose="02040503050406030204" pitchFamily="18" charset="0"/>
                                <a:ea typeface="Cambria Math" panose="02040503050406030204" pitchFamily="18" charset="0"/>
                              </a:rPr>
                              <m:t>min</m:t>
                            </m:r>
                          </m:e>
                          <m:lim>
                            <m:d>
                              <m:dPr>
                                <m:begChr m:val="["/>
                                <m:endChr m:val="]"/>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0</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3</m:t>
                                </m:r>
                              </m:e>
                            </m:d>
                          </m:lim>
                        </m:limLow>
                      </m:fName>
                      <m:e>
                        <m:r>
                          <a:rPr lang="en-US" sz="2400" i="1">
                            <a:latin typeface="Cambria Math" panose="02040503050406030204" pitchFamily="18" charset="0"/>
                            <a:ea typeface="Cambria Math" panose="02040503050406030204" pitchFamily="18" charset="0"/>
                          </a:rPr>
                          <m:t>𝑓</m:t>
                        </m:r>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𝑥</m:t>
                            </m:r>
                          </m:e>
                        </m:d>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𝑓</m:t>
                        </m:r>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0</m:t>
                            </m:r>
                          </m:e>
                        </m:d>
                        <m:r>
                          <a:rPr lang="en-US" sz="2400" i="1">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𝑚</m:t>
                                </m:r>
                              </m:e>
                              <m:sup>
                                <m:r>
                                  <a:rPr lang="en-US" sz="2400" i="1">
                                    <a:latin typeface="Cambria Math" panose="02040503050406030204" pitchFamily="18" charset="0"/>
                                    <a:ea typeface="Cambria Math" panose="02040503050406030204" pitchFamily="18" charset="0"/>
                                  </a:rPr>
                                  <m:t>2</m:t>
                                </m:r>
                              </m:sup>
                            </m:sSup>
                          </m:num>
                          <m:den>
                            <m:r>
                              <a:rPr lang="en-US" sz="2400" i="1">
                                <a:latin typeface="Cambria Math" panose="02040503050406030204" pitchFamily="18" charset="0"/>
                                <a:ea typeface="Cambria Math" panose="02040503050406030204" pitchFamily="18" charset="0"/>
                              </a:rPr>
                              <m:t>8</m:t>
                            </m:r>
                          </m:den>
                        </m:f>
                      </m:e>
                    </m:func>
                  </m:oMath>
                </a14:m>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Theo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toán</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d>
                              <m:dPr>
                                <m:begChr m:val="["/>
                                <m:endChr m:val="]"/>
                                <m:ctrlPr>
                                  <a:rPr lang="en-US" sz="2400" i="1">
                                    <a:latin typeface="Cambria Math" panose="02040503050406030204" pitchFamily="18" charset="0"/>
                                  </a:rPr>
                                </m:ctrlPr>
                              </m:dPr>
                              <m:e>
                                <m:r>
                                  <a:rPr lang="en-US" sz="2400" i="1">
                                    <a:latin typeface="Cambria Math" panose="02040503050406030204" pitchFamily="18" charset="0"/>
                                  </a:rPr>
                                  <m:t>0</m:t>
                                </m:r>
                                <m:r>
                                  <a:rPr lang="en-US" sz="2400" i="1">
                                    <a:latin typeface="Cambria Math" panose="02040503050406030204" pitchFamily="18" charset="0"/>
                                  </a:rPr>
                                  <m:t> ;</m:t>
                                </m:r>
                                <m:r>
                                  <a:rPr lang="en-US" sz="2400" i="1">
                                    <a:latin typeface="Cambria Math" panose="02040503050406030204" pitchFamily="18" charset="0"/>
                                  </a:rPr>
                                  <m:t>3</m:t>
                                </m:r>
                              </m:e>
                            </m:d>
                          </m:lim>
                        </m:limLow>
                      </m:fName>
                      <m:e>
                        <m:r>
                          <a:rPr lang="en-US" sz="2400" i="1">
                            <a:latin typeface="Cambria Math" panose="02040503050406030204" pitchFamily="18" charset="0"/>
                          </a:rPr>
                          <m:t>𝑓</m:t>
                        </m:r>
                        <m:d>
                          <m:dPr>
                            <m:ctrlPr>
                              <a:rPr lang="en-US" sz="2400" i="1">
                                <a:latin typeface="Cambria Math" panose="02040503050406030204" pitchFamily="18" charset="0"/>
                              </a:rPr>
                            </m:ctrlPr>
                          </m:dPr>
                          <m:e>
                            <m:r>
                              <a:rPr lang="en-US" sz="2400" i="1">
                                <a:latin typeface="Cambria Math" panose="02040503050406030204" pitchFamily="18" charset="0"/>
                              </a:rPr>
                              <m:t>𝑥</m:t>
                            </m:r>
                          </m:e>
                        </m:d>
                        <m:r>
                          <a:rPr lang="en-US" sz="2400" i="1">
                            <a:latin typeface="Cambria Math" panose="02040503050406030204" pitchFamily="18" charset="0"/>
                          </a:rPr>
                          <m:t>=−</m:t>
                        </m:r>
                        <m:r>
                          <a:rPr lang="en-US" sz="2400" i="1">
                            <a:latin typeface="Cambria Math" panose="02040503050406030204" pitchFamily="18" charset="0"/>
                          </a:rPr>
                          <m:t>2</m:t>
                        </m:r>
                        <m:r>
                          <a:rPr lang="en-US" sz="2400" i="1">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𝑚</m:t>
                                </m:r>
                              </m:e>
                              <m:sup>
                                <m:r>
                                  <a:rPr lang="en-US" sz="2400" i="1">
                                    <a:latin typeface="Cambria Math" panose="02040503050406030204" pitchFamily="18" charset="0"/>
                                    <a:ea typeface="Cambria Math" panose="02040503050406030204" pitchFamily="18" charset="0"/>
                                  </a:rPr>
                                  <m:t>2</m:t>
                                </m:r>
                              </m:sup>
                            </m:sSup>
                          </m:num>
                          <m:den>
                            <m:r>
                              <a:rPr lang="en-US" sz="2400" i="1">
                                <a:latin typeface="Cambria Math" panose="02040503050406030204" pitchFamily="18" charset="0"/>
                                <a:ea typeface="Cambria Math" panose="02040503050406030204" pitchFamily="18" charset="0"/>
                              </a:rPr>
                              <m:t>8</m:t>
                            </m:r>
                          </m:den>
                        </m:f>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2</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𝑚</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4</m:t>
                        </m:r>
                      </m:e>
                    </m:func>
                    <m:r>
                      <a:rPr lang="en-US" sz="2400" i="1">
                        <a:latin typeface="Cambria Math" panose="02040503050406030204" pitchFamily="18" charset="0"/>
                      </a:rPr>
                      <m:t> </m:t>
                    </m:r>
                  </m:oMath>
                </a14:m>
                <a:r>
                  <a:rPr lang="en-US" sz="2400" dirty="0">
                    <a:latin typeface="Times New Roman" panose="02020603050405020304" pitchFamily="18" charset="0"/>
                    <a:cs typeface="Times New Roman" panose="02020603050405020304" pitchFamily="18" charset="0"/>
                  </a:rPr>
                  <a:t> </a:t>
                </a:r>
              </a:p>
              <a:p>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rPr>
                      <m:t>𝑚</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4.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928" t="-1961"/>
                </a:stretch>
              </a:blipFill>
            </p:spPr>
            <p:txBody>
              <a:bodyPr/>
              <a:lstStyle/>
              <a:p>
                <a:r>
                  <a:rPr lang="en-US">
                    <a:noFill/>
                  </a:rPr>
                  <a:t> </a:t>
                </a:r>
              </a:p>
            </p:txBody>
          </p:sp>
        </mc:Fallback>
      </mc:AlternateContent>
      <p:sp>
        <p:nvSpPr>
          <p:cNvPr id="4" name="Action Button: Back or Previous 3">
            <a:hlinkClick r:id="rId4" action="ppaction://hlinksldjump" highlightClick="1"/>
          </p:cNvPr>
          <p:cNvSpPr/>
          <p:nvPr/>
        </p:nvSpPr>
        <p:spPr>
          <a:xfrm>
            <a:off x="11665131" y="6518366"/>
            <a:ext cx="526869" cy="33963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14791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down)">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down)">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ipe(down)">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5"/>
              <p:cNvSpPr/>
              <p:nvPr/>
            </p:nvSpPr>
            <p:spPr>
              <a:xfrm>
                <a:off x="423082" y="1070377"/>
                <a:ext cx="11505062" cy="2718436"/>
              </a:xfrm>
              <a:prstGeom prst="rect">
                <a:avLst/>
              </a:prstGeom>
            </p:spPr>
            <p:txBody>
              <a:bodyPr wrap="square">
                <a:spAutoFit/>
              </a:bodyPr>
              <a:lstStyle/>
              <a:p>
                <a:pPr algn="just">
                  <a:spcAft>
                    <a:spcPts val="0"/>
                  </a:spcAft>
                  <a:tabLst>
                    <a:tab pos="228600" algn="l"/>
                    <a:tab pos="1257300" algn="l"/>
                    <a:tab pos="2514600" algn="l"/>
                    <a:tab pos="3771900" algn="l"/>
                  </a:tabLst>
                </a:pPr>
                <a:r>
                  <a:rPr lang="en-US" sz="3200" b="1" dirty="0" smtClean="0">
                    <a:solidFill>
                      <a:srgbClr val="FF0000"/>
                    </a:solidFill>
                    <a:ea typeface="Times New Roman" panose="02020603050405020304" pitchFamily="18" charset="0"/>
                  </a:rPr>
                  <a:t>Ví </a:t>
                </a:r>
                <a:r>
                  <a:rPr lang="en-US" sz="3200" b="1" dirty="0" err="1" smtClean="0">
                    <a:solidFill>
                      <a:srgbClr val="FF0000"/>
                    </a:solidFill>
                    <a:ea typeface="Times New Roman" panose="02020603050405020304" pitchFamily="18" charset="0"/>
                  </a:rPr>
                  <a:t>dụ</a:t>
                </a:r>
                <a:r>
                  <a:rPr lang="en-US" sz="3200" b="1" dirty="0" smtClean="0">
                    <a:solidFill>
                      <a:srgbClr val="FF0000"/>
                    </a:solidFill>
                    <a:ea typeface="Times New Roman" panose="02020603050405020304" pitchFamily="18" charset="0"/>
                  </a:rPr>
                  <a:t> 1:</a:t>
                </a:r>
                <a:r>
                  <a:rPr lang="en-US" sz="3200" b="1" dirty="0" smtClean="0">
                    <a:effectLst/>
                    <a:ea typeface="Times New Roman" panose="02020603050405020304" pitchFamily="18" charset="0"/>
                  </a:rPr>
                  <a:t> </a:t>
                </a:r>
                <a:r>
                  <a:rPr lang="en-US" sz="3200" dirty="0" err="1">
                    <a:effectLst/>
                    <a:ea typeface="Times New Roman" panose="02020603050405020304" pitchFamily="18" charset="0"/>
                  </a:rPr>
                  <a:t>Tìm</a:t>
                </a:r>
                <a:r>
                  <a:rPr lang="en-US" sz="3200" dirty="0">
                    <a:effectLst/>
                    <a:ea typeface="Times New Roman" panose="02020603050405020304" pitchFamily="18" charset="0"/>
                  </a:rPr>
                  <a:t> </a:t>
                </a:r>
                <a:r>
                  <a:rPr lang="en-US" sz="3200" dirty="0" err="1">
                    <a:effectLst/>
                    <a:ea typeface="Times New Roman" panose="02020603050405020304" pitchFamily="18" charset="0"/>
                  </a:rPr>
                  <a:t>giá</a:t>
                </a:r>
                <a:r>
                  <a:rPr lang="en-US" sz="3200" dirty="0">
                    <a:effectLst/>
                    <a:ea typeface="Times New Roman" panose="02020603050405020304" pitchFamily="18" charset="0"/>
                  </a:rPr>
                  <a:t> </a:t>
                </a:r>
                <a:r>
                  <a:rPr lang="en-US" sz="3200" dirty="0" err="1">
                    <a:effectLst/>
                    <a:ea typeface="Times New Roman" panose="02020603050405020304" pitchFamily="18" charset="0"/>
                  </a:rPr>
                  <a:t>trị</a:t>
                </a:r>
                <a:r>
                  <a:rPr lang="en-US" sz="3200" dirty="0">
                    <a:effectLst/>
                    <a:ea typeface="Times New Roman" panose="02020603050405020304" pitchFamily="18" charset="0"/>
                  </a:rPr>
                  <a:t> </a:t>
                </a:r>
                <a:r>
                  <a:rPr lang="en-US" sz="3200" dirty="0" err="1">
                    <a:effectLst/>
                    <a:ea typeface="Times New Roman" panose="02020603050405020304" pitchFamily="18" charset="0"/>
                  </a:rPr>
                  <a:t>lớn</a:t>
                </a:r>
                <a:r>
                  <a:rPr lang="en-US" sz="3200" dirty="0">
                    <a:effectLst/>
                    <a:ea typeface="Times New Roman" panose="02020603050405020304" pitchFamily="18" charset="0"/>
                  </a:rPr>
                  <a:t> </a:t>
                </a:r>
                <a:r>
                  <a:rPr lang="en-US" sz="3200" dirty="0" err="1">
                    <a:effectLst/>
                    <a:ea typeface="Times New Roman" panose="02020603050405020304" pitchFamily="18" charset="0"/>
                  </a:rPr>
                  <a:t>nhất</a:t>
                </a:r>
                <a:r>
                  <a:rPr lang="en-US" sz="3200" dirty="0">
                    <a:effectLst/>
                    <a:ea typeface="Times New Roman" panose="02020603050405020304" pitchFamily="18" charset="0"/>
                  </a:rPr>
                  <a:t> </a:t>
                </a:r>
                <a:r>
                  <a:rPr lang="en-US" sz="3200" dirty="0" err="1">
                    <a:effectLst/>
                    <a:ea typeface="Times New Roman" panose="02020603050405020304" pitchFamily="18" charset="0"/>
                  </a:rPr>
                  <a:t>của</a:t>
                </a:r>
                <a:r>
                  <a:rPr lang="en-US" sz="3200" dirty="0">
                    <a:effectLst/>
                    <a:ea typeface="Times New Roman" panose="02020603050405020304" pitchFamily="18" charset="0"/>
                  </a:rPr>
                  <a:t> </a:t>
                </a:r>
                <a:r>
                  <a:rPr lang="en-US" sz="3200" dirty="0" err="1">
                    <a:effectLst/>
                    <a:ea typeface="Times New Roman" panose="02020603050405020304" pitchFamily="18" charset="0"/>
                  </a:rPr>
                  <a:t>hàm</a:t>
                </a:r>
                <a:r>
                  <a:rPr lang="en-US" sz="3200" dirty="0">
                    <a:effectLst/>
                    <a:ea typeface="Times New Roman" panose="02020603050405020304" pitchFamily="18" charset="0"/>
                  </a:rPr>
                  <a:t> </a:t>
                </a:r>
                <a:r>
                  <a:rPr lang="en-US" sz="3200" dirty="0" err="1">
                    <a:effectLst/>
                    <a:ea typeface="Times New Roman" panose="02020603050405020304" pitchFamily="18" charset="0"/>
                  </a:rPr>
                  <a:t>số</a:t>
                </a:r>
                <a:r>
                  <a:rPr lang="en-US" sz="3200" dirty="0">
                    <a:effectLst/>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𝑓</m:t>
                    </m:r>
                    <m:d>
                      <m:dPr>
                        <m:ctrlPr>
                          <a:rPr lang="en-US" sz="3200" i="1">
                            <a:effectLst/>
                            <a:latin typeface="Cambria Math" panose="02040503050406030204" pitchFamily="18" charset="0"/>
                            <a:ea typeface="Times New Roman" panose="02020603050405020304" pitchFamily="18" charset="0"/>
                          </a:rPr>
                        </m:ctrlPr>
                      </m:dPr>
                      <m:e>
                        <m:r>
                          <a:rPr lang="en-US" sz="3200" i="1">
                            <a:effectLst/>
                            <a:latin typeface="Cambria Math" panose="02040503050406030204" pitchFamily="18" charset="0"/>
                            <a:ea typeface="Times New Roman" panose="02020603050405020304" pitchFamily="18" charset="0"/>
                          </a:rPr>
                          <m:t>𝑥</m:t>
                        </m:r>
                      </m:e>
                    </m:d>
                    <m:r>
                      <a:rPr lang="en-US" sz="3200" i="1">
                        <a:effectLst/>
                        <a:latin typeface="Cambria Math" panose="02040503050406030204" pitchFamily="18" charset="0"/>
                        <a:ea typeface="Times New Roman" panose="02020603050405020304" pitchFamily="18" charset="0"/>
                      </a:rPr>
                      <m:t>=</m:t>
                    </m:r>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𝑥</m:t>
                        </m:r>
                      </m:e>
                      <m:sup>
                        <m:r>
                          <a:rPr lang="en-US" sz="3200" i="1">
                            <a:effectLst/>
                            <a:latin typeface="Cambria Math" panose="02040503050406030204" pitchFamily="18" charset="0"/>
                            <a:ea typeface="Times New Roman" panose="02020603050405020304" pitchFamily="18" charset="0"/>
                          </a:rPr>
                          <m:t>3</m:t>
                        </m:r>
                      </m:sup>
                    </m:sSup>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2</m:t>
                    </m:r>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𝑥</m:t>
                        </m:r>
                      </m:e>
                      <m:sup>
                        <m:r>
                          <a:rPr lang="en-US" sz="3200" i="1">
                            <a:effectLst/>
                            <a:latin typeface="Cambria Math" panose="02040503050406030204" pitchFamily="18" charset="0"/>
                            <a:ea typeface="Times New Roman" panose="02020603050405020304" pitchFamily="18" charset="0"/>
                          </a:rPr>
                          <m:t>2</m:t>
                        </m:r>
                      </m:sup>
                    </m:sSup>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4</m:t>
                    </m:r>
                    <m:r>
                      <a:rPr lang="en-US" sz="3200" i="1">
                        <a:effectLst/>
                        <a:latin typeface="Cambria Math" panose="02040503050406030204" pitchFamily="18" charset="0"/>
                        <a:ea typeface="Times New Roman" panose="02020603050405020304" pitchFamily="18" charset="0"/>
                      </a:rPr>
                      <m:t>𝑥</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1</m:t>
                    </m:r>
                  </m:oMath>
                </a14:m>
                <a:r>
                  <a:rPr lang="en-US" sz="3200" dirty="0">
                    <a:effectLst/>
                    <a:ea typeface="Times New Roman" panose="02020603050405020304" pitchFamily="18" charset="0"/>
                  </a:rPr>
                  <a:t> </a:t>
                </a:r>
                <a:r>
                  <a:rPr lang="en-US" sz="3200" dirty="0" err="1">
                    <a:effectLst/>
                    <a:ea typeface="Times New Roman" panose="02020603050405020304" pitchFamily="18" charset="0"/>
                  </a:rPr>
                  <a:t>trên</a:t>
                </a:r>
                <a:r>
                  <a:rPr lang="en-US" sz="3200" dirty="0">
                    <a:effectLst/>
                    <a:ea typeface="Times New Roman" panose="02020603050405020304" pitchFamily="18" charset="0"/>
                  </a:rPr>
                  <a:t> </a:t>
                </a:r>
                <a:r>
                  <a:rPr lang="en-US" sz="3200" dirty="0" err="1">
                    <a:effectLst/>
                    <a:ea typeface="Times New Roman" panose="02020603050405020304" pitchFamily="18" charset="0"/>
                  </a:rPr>
                  <a:t>đoạn</a:t>
                </a:r>
                <a:r>
                  <a:rPr lang="en-US" sz="3200" dirty="0">
                    <a:effectLst/>
                    <a:ea typeface="Times New Roman" panose="02020603050405020304" pitchFamily="18" charset="0"/>
                  </a:rPr>
                  <a:t> </a:t>
                </a:r>
                <a14:m>
                  <m:oMath xmlns:m="http://schemas.openxmlformats.org/officeDocument/2006/math">
                    <m:d>
                      <m:dPr>
                        <m:begChr m:val="["/>
                        <m:endChr m:val="]"/>
                        <m:ctrlPr>
                          <a:rPr lang="en-US" sz="3200" i="1">
                            <a:effectLst/>
                            <a:latin typeface="Cambria Math" panose="02040503050406030204" pitchFamily="18" charset="0"/>
                            <a:ea typeface="Times New Roman" panose="02020603050405020304" pitchFamily="18" charset="0"/>
                          </a:rPr>
                        </m:ctrlPr>
                      </m:dPr>
                      <m:e>
                        <m:r>
                          <a:rPr lang="en-US" sz="3200" i="1">
                            <a:effectLst/>
                            <a:latin typeface="Cambria Math" panose="02040503050406030204" pitchFamily="18" charset="0"/>
                            <a:ea typeface="Times New Roman" panose="02020603050405020304" pitchFamily="18" charset="0"/>
                          </a:rPr>
                          <m:t>1</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3</m:t>
                        </m:r>
                      </m:e>
                    </m:d>
                    <m:r>
                      <a:rPr lang="en-US" sz="3200" i="1">
                        <a:effectLst/>
                        <a:latin typeface="Cambria Math" panose="02040503050406030204" pitchFamily="18" charset="0"/>
                        <a:ea typeface="Times New Roman" panose="02020603050405020304" pitchFamily="18" charset="0"/>
                      </a:rPr>
                      <m:t>.</m:t>
                    </m:r>
                  </m:oMath>
                </a14:m>
                <a:endParaRPr lang="en-US" sz="3200" dirty="0">
                  <a:effectLst/>
                  <a:ea typeface="Times New Roman" panose="02020603050405020304" pitchFamily="18" charset="0"/>
                </a:endParaRPr>
              </a:p>
              <a:p>
                <a:pPr algn="just">
                  <a:spcAft>
                    <a:spcPts val="0"/>
                  </a:spcAft>
                  <a:tabLst>
                    <a:tab pos="228600" algn="l"/>
                    <a:tab pos="1257300" algn="l"/>
                    <a:tab pos="2514600" algn="l"/>
                    <a:tab pos="3771900" algn="l"/>
                  </a:tabLst>
                </a:pPr>
                <a:r>
                  <a:rPr lang="en-US" sz="3200" dirty="0">
                    <a:effectLst/>
                    <a:ea typeface="Times New Roman" panose="02020603050405020304" pitchFamily="18" charset="0"/>
                  </a:rPr>
                  <a:t>	</a:t>
                </a:r>
                <a:r>
                  <a:rPr lang="en-US" sz="3200" b="1" dirty="0">
                    <a:effectLst/>
                    <a:ea typeface="Times New Roman" panose="02020603050405020304" pitchFamily="18" charset="0"/>
                  </a:rPr>
                  <a:t>A.</a:t>
                </a:r>
                <a:r>
                  <a:rPr lang="en-US" sz="3200" dirty="0">
                    <a:effectLst/>
                    <a:ea typeface="Times New Roman" panose="02020603050405020304" pitchFamily="18" charset="0"/>
                  </a:rPr>
                  <a:t> </a:t>
                </a:r>
                <a14:m>
                  <m:oMath xmlns:m="http://schemas.openxmlformats.org/officeDocument/2006/math">
                    <m:limLow>
                      <m:limLowPr>
                        <m:ctrlPr>
                          <a:rPr lang="en-US" sz="3200" i="1">
                            <a:effectLst/>
                            <a:latin typeface="Cambria Math" panose="02040503050406030204" pitchFamily="18" charset="0"/>
                            <a:ea typeface="Times New Roman" panose="02020603050405020304" pitchFamily="18" charset="0"/>
                          </a:rPr>
                        </m:ctrlPr>
                      </m:limLowPr>
                      <m:e>
                        <m:r>
                          <a:rPr lang="en-US" sz="3200" i="1">
                            <a:effectLst/>
                            <a:latin typeface="Cambria Math" panose="02040503050406030204" pitchFamily="18" charset="0"/>
                            <a:ea typeface="Times New Roman" panose="02020603050405020304" pitchFamily="18" charset="0"/>
                          </a:rPr>
                          <m:t>𝑚𝑎𝑥</m:t>
                        </m:r>
                      </m:e>
                      <m:lim>
                        <m:d>
                          <m:dPr>
                            <m:begChr m:val="["/>
                            <m:endChr m:val="]"/>
                            <m:ctrlPr>
                              <a:rPr lang="en-US" sz="3200" i="1">
                                <a:effectLst/>
                                <a:latin typeface="Cambria Math" panose="02040503050406030204" pitchFamily="18" charset="0"/>
                                <a:ea typeface="Times New Roman" panose="02020603050405020304" pitchFamily="18" charset="0"/>
                              </a:rPr>
                            </m:ctrlPr>
                          </m:dPr>
                          <m:e>
                            <m:r>
                              <a:rPr lang="en-US" sz="3200" i="1">
                                <a:effectLst/>
                                <a:latin typeface="Cambria Math" panose="02040503050406030204" pitchFamily="18" charset="0"/>
                                <a:ea typeface="Times New Roman" panose="02020603050405020304" pitchFamily="18" charset="0"/>
                              </a:rPr>
                              <m:t>1</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3</m:t>
                            </m:r>
                          </m:e>
                        </m:d>
                      </m:lim>
                    </m:limLow>
                    <m:r>
                      <a:rPr lang="en-US" sz="3200" i="1">
                        <a:effectLst/>
                        <a:latin typeface="Cambria Math" panose="02040503050406030204" pitchFamily="18" charset="0"/>
                        <a:ea typeface="Times New Roman" panose="02020603050405020304" pitchFamily="18" charset="0"/>
                      </a:rPr>
                      <m:t>𝑓</m:t>
                    </m:r>
                    <m:d>
                      <m:dPr>
                        <m:ctrlPr>
                          <a:rPr lang="en-US" sz="3200" i="1">
                            <a:effectLst/>
                            <a:latin typeface="Cambria Math" panose="02040503050406030204" pitchFamily="18" charset="0"/>
                            <a:ea typeface="Times New Roman" panose="02020603050405020304" pitchFamily="18" charset="0"/>
                          </a:rPr>
                        </m:ctrlPr>
                      </m:dPr>
                      <m:e>
                        <m:r>
                          <a:rPr lang="en-US" sz="3200" i="1">
                            <a:effectLst/>
                            <a:latin typeface="Cambria Math" panose="02040503050406030204" pitchFamily="18" charset="0"/>
                            <a:ea typeface="Times New Roman" panose="02020603050405020304" pitchFamily="18" charset="0"/>
                          </a:rPr>
                          <m:t>𝑥</m:t>
                        </m:r>
                      </m:e>
                    </m:d>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7</m:t>
                    </m:r>
                    <m:r>
                      <a:rPr lang="en-US" sz="3200" i="1">
                        <a:effectLst/>
                        <a:latin typeface="Cambria Math" panose="02040503050406030204" pitchFamily="18" charset="0"/>
                        <a:ea typeface="Times New Roman" panose="02020603050405020304" pitchFamily="18" charset="0"/>
                      </a:rPr>
                      <m:t>.</m:t>
                    </m:r>
                  </m:oMath>
                </a14:m>
                <a:r>
                  <a:rPr lang="en-US" sz="3200" dirty="0">
                    <a:effectLst/>
                    <a:ea typeface="Times New Roman" panose="02020603050405020304" pitchFamily="18" charset="0"/>
                  </a:rPr>
                  <a:t> 	</a:t>
                </a:r>
                <a:r>
                  <a:rPr lang="en-US" sz="3200" b="1" dirty="0">
                    <a:effectLst/>
                    <a:ea typeface="Times New Roman" panose="02020603050405020304" pitchFamily="18" charset="0"/>
                  </a:rPr>
                  <a:t>B.</a:t>
                </a:r>
                <a14:m>
                  <m:oMath xmlns:m="http://schemas.openxmlformats.org/officeDocument/2006/math">
                    <m:limLow>
                      <m:limLowPr>
                        <m:ctrlPr>
                          <a:rPr lang="en-US" sz="3200" i="1">
                            <a:latin typeface="Cambria Math" panose="02040503050406030204" pitchFamily="18" charset="0"/>
                            <a:ea typeface="Times New Roman" panose="02020603050405020304" pitchFamily="18" charset="0"/>
                          </a:rPr>
                        </m:ctrlPr>
                      </m:limLowPr>
                      <m:e>
                        <m:r>
                          <a:rPr lang="en-US" sz="3200" i="1">
                            <a:latin typeface="Cambria Math" panose="02040503050406030204" pitchFamily="18" charset="0"/>
                            <a:ea typeface="Times New Roman" panose="02020603050405020304" pitchFamily="18" charset="0"/>
                          </a:rPr>
                          <m:t>𝑚𝑎𝑥</m:t>
                        </m:r>
                      </m:e>
                      <m:lim>
                        <m:d>
                          <m:dPr>
                            <m:begChr m:val="["/>
                            <m:endChr m:val="]"/>
                            <m:ctrlPr>
                              <a:rPr lang="en-US" sz="3200" i="1">
                                <a:latin typeface="Cambria Math" panose="02040503050406030204" pitchFamily="18" charset="0"/>
                                <a:ea typeface="Times New Roman" panose="02020603050405020304" pitchFamily="18" charset="0"/>
                              </a:rPr>
                            </m:ctrlPr>
                          </m:dPr>
                          <m:e>
                            <m:r>
                              <a:rPr lang="en-US" sz="3200" i="1">
                                <a:latin typeface="Cambria Math" panose="02040503050406030204" pitchFamily="18" charset="0"/>
                                <a:ea typeface="Times New Roman" panose="02020603050405020304" pitchFamily="18" charset="0"/>
                              </a:rPr>
                              <m:t>1</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3</m:t>
                            </m:r>
                          </m:e>
                        </m:d>
                      </m:lim>
                    </m:limLow>
                    <m:r>
                      <a:rPr lang="en-US" sz="3200" i="1">
                        <a:latin typeface="Cambria Math" panose="02040503050406030204" pitchFamily="18" charset="0"/>
                        <a:ea typeface="Times New Roman" panose="02020603050405020304" pitchFamily="18" charset="0"/>
                      </a:rPr>
                      <m:t>𝑓</m:t>
                    </m:r>
                    <m:d>
                      <m:dPr>
                        <m:ctrlPr>
                          <a:rPr lang="en-US" sz="3200" i="1">
                            <a:latin typeface="Cambria Math" panose="02040503050406030204" pitchFamily="18" charset="0"/>
                            <a:ea typeface="Times New Roman" panose="02020603050405020304" pitchFamily="18" charset="0"/>
                          </a:rPr>
                        </m:ctrlPr>
                      </m:dPr>
                      <m:e>
                        <m:r>
                          <a:rPr lang="en-US" sz="3200" i="1">
                            <a:latin typeface="Cambria Math" panose="02040503050406030204" pitchFamily="18" charset="0"/>
                            <a:ea typeface="Times New Roman" panose="02020603050405020304" pitchFamily="18" charset="0"/>
                          </a:rPr>
                          <m:t>𝑥</m:t>
                        </m:r>
                      </m:e>
                    </m:d>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rPr>
                          <m:t>6</m:t>
                        </m:r>
                        <m:r>
                          <a:rPr lang="en-US" sz="3200" b="0" i="1" smtClean="0">
                            <a:latin typeface="Cambria Math" panose="02040503050406030204" pitchFamily="18" charset="0"/>
                            <a:ea typeface="Times New Roman" panose="02020603050405020304" pitchFamily="18" charset="0"/>
                          </a:rPr>
                          <m:t>5</m:t>
                        </m:r>
                      </m:num>
                      <m:den>
                        <m:r>
                          <a:rPr lang="en-US" sz="3200" i="1">
                            <a:latin typeface="Cambria Math" panose="02040503050406030204" pitchFamily="18" charset="0"/>
                            <a:ea typeface="Times New Roman" panose="02020603050405020304" pitchFamily="18" charset="0"/>
                          </a:rPr>
                          <m:t>27</m:t>
                        </m:r>
                      </m:den>
                    </m:f>
                  </m:oMath>
                </a14:m>
                <a:endParaRPr lang="en-US" sz="3200" dirty="0">
                  <a:effectLst/>
                  <a:ea typeface="Times New Roman" panose="02020603050405020304" pitchFamily="18" charset="0"/>
                </a:endParaRPr>
              </a:p>
              <a:p>
                <a:pPr algn="just">
                  <a:spcAft>
                    <a:spcPts val="0"/>
                  </a:spcAft>
                  <a:tabLst>
                    <a:tab pos="228600" algn="l"/>
                    <a:tab pos="1257300" algn="l"/>
                    <a:tab pos="2514600" algn="l"/>
                    <a:tab pos="3771900" algn="l"/>
                  </a:tabLst>
                </a:pPr>
                <a:r>
                  <a:rPr lang="en-US" sz="3200" dirty="0">
                    <a:effectLst/>
                    <a:ea typeface="Times New Roman" panose="02020603050405020304" pitchFamily="18" charset="0"/>
                  </a:rPr>
                  <a:t>	</a:t>
                </a:r>
                <a:r>
                  <a:rPr lang="en-US" sz="3200" b="1" dirty="0">
                    <a:effectLst/>
                    <a:ea typeface="Times New Roman" panose="02020603050405020304" pitchFamily="18" charset="0"/>
                  </a:rPr>
                  <a:t>C.</a:t>
                </a:r>
                <a:r>
                  <a:rPr lang="en-US" sz="3200" dirty="0">
                    <a:effectLst/>
                    <a:ea typeface="Times New Roman" panose="02020603050405020304" pitchFamily="18" charset="0"/>
                  </a:rPr>
                  <a:t> </a:t>
                </a:r>
                <a14:m>
                  <m:oMath xmlns:m="http://schemas.openxmlformats.org/officeDocument/2006/math">
                    <m:limLow>
                      <m:limLowPr>
                        <m:ctrlPr>
                          <a:rPr lang="en-US" sz="3200" i="1">
                            <a:effectLst/>
                            <a:latin typeface="Cambria Math" panose="02040503050406030204" pitchFamily="18" charset="0"/>
                            <a:ea typeface="Times New Roman" panose="02020603050405020304" pitchFamily="18" charset="0"/>
                          </a:rPr>
                        </m:ctrlPr>
                      </m:limLowPr>
                      <m:e>
                        <m:r>
                          <a:rPr lang="en-US" sz="3200" i="1">
                            <a:effectLst/>
                            <a:latin typeface="Cambria Math" panose="02040503050406030204" pitchFamily="18" charset="0"/>
                            <a:ea typeface="Times New Roman" panose="02020603050405020304" pitchFamily="18" charset="0"/>
                          </a:rPr>
                          <m:t>𝑚𝑎𝑥</m:t>
                        </m:r>
                      </m:e>
                      <m:lim>
                        <m:d>
                          <m:dPr>
                            <m:begChr m:val="["/>
                            <m:endChr m:val="]"/>
                            <m:ctrlPr>
                              <a:rPr lang="en-US" sz="3200" i="1">
                                <a:effectLst/>
                                <a:latin typeface="Cambria Math" panose="02040503050406030204" pitchFamily="18" charset="0"/>
                                <a:ea typeface="Times New Roman" panose="02020603050405020304" pitchFamily="18" charset="0"/>
                              </a:rPr>
                            </m:ctrlPr>
                          </m:dPr>
                          <m:e>
                            <m:r>
                              <a:rPr lang="en-US" sz="3200" i="1">
                                <a:effectLst/>
                                <a:latin typeface="Cambria Math" panose="02040503050406030204" pitchFamily="18" charset="0"/>
                                <a:ea typeface="Times New Roman" panose="02020603050405020304" pitchFamily="18" charset="0"/>
                              </a:rPr>
                              <m:t>1</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3</m:t>
                            </m:r>
                          </m:e>
                        </m:d>
                      </m:lim>
                    </m:limLow>
                    <m:r>
                      <a:rPr lang="en-US" sz="3200" i="1">
                        <a:effectLst/>
                        <a:latin typeface="Cambria Math" panose="02040503050406030204" pitchFamily="18" charset="0"/>
                        <a:ea typeface="Times New Roman" panose="02020603050405020304" pitchFamily="18" charset="0"/>
                      </a:rPr>
                      <m:t>𝑓</m:t>
                    </m:r>
                    <m:d>
                      <m:dPr>
                        <m:ctrlPr>
                          <a:rPr lang="en-US" sz="3200" i="1">
                            <a:effectLst/>
                            <a:latin typeface="Cambria Math" panose="02040503050406030204" pitchFamily="18" charset="0"/>
                            <a:ea typeface="Times New Roman" panose="02020603050405020304" pitchFamily="18" charset="0"/>
                          </a:rPr>
                        </m:ctrlPr>
                      </m:dPr>
                      <m:e>
                        <m:r>
                          <a:rPr lang="en-US" sz="3200" i="1">
                            <a:effectLst/>
                            <a:latin typeface="Cambria Math" panose="02040503050406030204" pitchFamily="18" charset="0"/>
                            <a:ea typeface="Times New Roman" panose="02020603050405020304" pitchFamily="18" charset="0"/>
                          </a:rPr>
                          <m:t>𝑥</m:t>
                        </m:r>
                      </m:e>
                    </m:d>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2</m:t>
                    </m:r>
                    <m:r>
                      <a:rPr lang="en-US" sz="3200" i="1">
                        <a:effectLst/>
                        <a:latin typeface="Cambria Math" panose="02040503050406030204" pitchFamily="18" charset="0"/>
                        <a:ea typeface="Times New Roman" panose="02020603050405020304" pitchFamily="18" charset="0"/>
                      </a:rPr>
                      <m:t>.</m:t>
                    </m:r>
                  </m:oMath>
                </a14:m>
                <a:r>
                  <a:rPr lang="en-US" sz="3200" dirty="0">
                    <a:effectLst/>
                    <a:ea typeface="Times New Roman" panose="02020603050405020304" pitchFamily="18" charset="0"/>
                  </a:rPr>
                  <a:t> 	</a:t>
                </a:r>
                <a:r>
                  <a:rPr lang="en-US" sz="3200" b="1" dirty="0">
                    <a:effectLst/>
                    <a:ea typeface="Times New Roman" panose="02020603050405020304" pitchFamily="18" charset="0"/>
                  </a:rPr>
                  <a:t>D.</a:t>
                </a:r>
                <a:r>
                  <a:rPr lang="en-US" sz="3200" dirty="0">
                    <a:effectLst/>
                    <a:ea typeface="Times New Roman" panose="02020603050405020304" pitchFamily="18" charset="0"/>
                  </a:rPr>
                  <a:t> </a:t>
                </a:r>
                <a14:m>
                  <m:oMath xmlns:m="http://schemas.openxmlformats.org/officeDocument/2006/math">
                    <m:limLow>
                      <m:limLowPr>
                        <m:ctrlPr>
                          <a:rPr lang="en-US" sz="3200" i="1">
                            <a:effectLst/>
                            <a:latin typeface="Cambria Math" panose="02040503050406030204" pitchFamily="18" charset="0"/>
                            <a:ea typeface="Times New Roman" panose="02020603050405020304" pitchFamily="18" charset="0"/>
                          </a:rPr>
                        </m:ctrlPr>
                      </m:limLowPr>
                      <m:e>
                        <m:r>
                          <a:rPr lang="en-US" sz="3200" i="1">
                            <a:effectLst/>
                            <a:latin typeface="Cambria Math" panose="02040503050406030204" pitchFamily="18" charset="0"/>
                            <a:ea typeface="Times New Roman" panose="02020603050405020304" pitchFamily="18" charset="0"/>
                          </a:rPr>
                          <m:t>𝑚𝑎𝑥</m:t>
                        </m:r>
                      </m:e>
                      <m:lim>
                        <m:d>
                          <m:dPr>
                            <m:begChr m:val="["/>
                            <m:endChr m:val="]"/>
                            <m:ctrlPr>
                              <a:rPr lang="en-US" sz="3200" i="1">
                                <a:effectLst/>
                                <a:latin typeface="Cambria Math" panose="02040503050406030204" pitchFamily="18" charset="0"/>
                                <a:ea typeface="Times New Roman" panose="02020603050405020304" pitchFamily="18" charset="0"/>
                              </a:rPr>
                            </m:ctrlPr>
                          </m:dPr>
                          <m:e>
                            <m:r>
                              <a:rPr lang="en-US" sz="3200" i="1">
                                <a:effectLst/>
                                <a:latin typeface="Cambria Math" panose="02040503050406030204" pitchFamily="18" charset="0"/>
                                <a:ea typeface="Times New Roman" panose="02020603050405020304" pitchFamily="18" charset="0"/>
                              </a:rPr>
                              <m:t>1</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3</m:t>
                            </m:r>
                          </m:e>
                        </m:d>
                      </m:lim>
                    </m:limLow>
                    <m:r>
                      <a:rPr lang="en-US" sz="3200" i="1">
                        <a:effectLst/>
                        <a:latin typeface="Cambria Math" panose="02040503050406030204" pitchFamily="18" charset="0"/>
                        <a:ea typeface="Times New Roman" panose="02020603050405020304" pitchFamily="18" charset="0"/>
                      </a:rPr>
                      <m:t>𝑓</m:t>
                    </m:r>
                    <m:d>
                      <m:dPr>
                        <m:ctrlPr>
                          <a:rPr lang="en-US" sz="3200" i="1">
                            <a:effectLst/>
                            <a:latin typeface="Cambria Math" panose="02040503050406030204" pitchFamily="18" charset="0"/>
                            <a:ea typeface="Times New Roman" panose="02020603050405020304" pitchFamily="18" charset="0"/>
                          </a:rPr>
                        </m:ctrlPr>
                      </m:dPr>
                      <m:e>
                        <m:r>
                          <a:rPr lang="en-US" sz="3200" i="1">
                            <a:effectLst/>
                            <a:latin typeface="Cambria Math" panose="02040503050406030204" pitchFamily="18" charset="0"/>
                            <a:ea typeface="Times New Roman" panose="02020603050405020304" pitchFamily="18" charset="0"/>
                          </a:rPr>
                          <m:t>𝑥</m:t>
                        </m:r>
                      </m:e>
                    </m:d>
                    <m:r>
                      <a:rPr lang="en-US" sz="3200" i="1">
                        <a:effectLst/>
                        <a:latin typeface="Cambria Math" panose="02040503050406030204" pitchFamily="18" charset="0"/>
                        <a:ea typeface="Times New Roman" panose="02020603050405020304" pitchFamily="18" charset="0"/>
                      </a:rPr>
                      <m:t>=</m:t>
                    </m:r>
                    <m:f>
                      <m:fPr>
                        <m:ctrlPr>
                          <a:rPr lang="en-US" sz="3200" i="1">
                            <a:effectLst/>
                            <a:latin typeface="Cambria Math" panose="02040503050406030204" pitchFamily="18" charset="0"/>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67</m:t>
                        </m:r>
                      </m:num>
                      <m:den>
                        <m:r>
                          <a:rPr lang="en-US" sz="3200" i="1">
                            <a:effectLst/>
                            <a:latin typeface="Cambria Math" panose="02040503050406030204" pitchFamily="18" charset="0"/>
                            <a:ea typeface="Times New Roman" panose="02020603050405020304" pitchFamily="18" charset="0"/>
                          </a:rPr>
                          <m:t>27</m:t>
                        </m:r>
                      </m:den>
                    </m:f>
                    <m:r>
                      <a:rPr lang="en-US" sz="3200" i="1">
                        <a:effectLst/>
                        <a:latin typeface="Cambria Math" panose="02040503050406030204" pitchFamily="18" charset="0"/>
                        <a:ea typeface="Times New Roman" panose="02020603050405020304" pitchFamily="18" charset="0"/>
                      </a:rPr>
                      <m:t>.</m:t>
                    </m:r>
                  </m:oMath>
                </a14:m>
                <a:endParaRPr lang="en-US" sz="3200" dirty="0">
                  <a:effectLst/>
                  <a:ea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423082" y="1070377"/>
                <a:ext cx="11505062" cy="2718436"/>
              </a:xfrm>
              <a:prstGeom prst="rect">
                <a:avLst/>
              </a:prstGeom>
              <a:blipFill rotWithShape="0">
                <a:blip r:embed="rId2"/>
                <a:stretch>
                  <a:fillRect l="-1324" t="-2691"/>
                </a:stretch>
              </a:blipFill>
            </p:spPr>
            <p:txBody>
              <a:bodyPr/>
              <a:lstStyle/>
              <a:p>
                <a:r>
                  <a:rPr lang="en-US">
                    <a:noFill/>
                  </a:rPr>
                  <a:t> </a:t>
                </a:r>
              </a:p>
            </p:txBody>
          </p:sp>
        </mc:Fallback>
      </mc:AlternateContent>
      <p:sp>
        <p:nvSpPr>
          <p:cNvPr id="7" name="TextBox 6"/>
          <p:cNvSpPr txBox="1"/>
          <p:nvPr/>
        </p:nvSpPr>
        <p:spPr>
          <a:xfrm>
            <a:off x="518616" y="259308"/>
            <a:ext cx="7137779" cy="584775"/>
          </a:xfrm>
          <a:prstGeom prst="rect">
            <a:avLst/>
          </a:prstGeom>
          <a:noFill/>
        </p:spPr>
        <p:txBody>
          <a:bodyPr wrap="square" rtlCol="0">
            <a:spAutoFit/>
          </a:bodyPr>
          <a:lstStyle/>
          <a:p>
            <a:r>
              <a:rPr lang="en-US" sz="3200" b="1" dirty="0" err="1" smtClean="0">
                <a:solidFill>
                  <a:srgbClr val="FF0000"/>
                </a:solidFill>
                <a:latin typeface="UTM Centur"/>
              </a:rPr>
              <a:t>Ví</a:t>
            </a:r>
            <a:r>
              <a:rPr lang="en-US" sz="3200" b="1" dirty="0" smtClean="0">
                <a:solidFill>
                  <a:srgbClr val="FF0000"/>
                </a:solidFill>
                <a:latin typeface="UTM Centur"/>
              </a:rPr>
              <a:t> </a:t>
            </a:r>
            <a:r>
              <a:rPr lang="en-US" sz="3200" b="1" dirty="0" err="1" smtClean="0">
                <a:solidFill>
                  <a:srgbClr val="FF0000"/>
                </a:solidFill>
                <a:latin typeface="UTM Centur"/>
              </a:rPr>
              <a:t>dụ</a:t>
            </a:r>
            <a:r>
              <a:rPr lang="en-US" sz="3200" b="1" dirty="0" smtClean="0">
                <a:solidFill>
                  <a:srgbClr val="FF0000"/>
                </a:solidFill>
                <a:latin typeface="UTM Centur"/>
              </a:rPr>
              <a:t> </a:t>
            </a:r>
            <a:r>
              <a:rPr lang="en-US" sz="3200" b="1" smtClean="0">
                <a:solidFill>
                  <a:srgbClr val="FF0000"/>
                </a:solidFill>
                <a:latin typeface="UTM Centur"/>
              </a:rPr>
              <a:t>minh họa</a:t>
            </a:r>
            <a:r>
              <a:rPr lang="vi-VN" sz="3200" b="1" smtClean="0">
                <a:solidFill>
                  <a:srgbClr val="FF0000"/>
                </a:solidFill>
                <a:latin typeface="UTM Centur"/>
              </a:rPr>
              <a:t> (Nhận biết)</a:t>
            </a:r>
            <a:endParaRPr lang="en-US" sz="3200" b="1" dirty="0">
              <a:solidFill>
                <a:srgbClr val="FF0000"/>
              </a:solidFill>
              <a:latin typeface="UTM Centur"/>
            </a:endParaRPr>
          </a:p>
        </p:txBody>
      </p:sp>
      <mc:AlternateContent xmlns:mc="http://schemas.openxmlformats.org/markup-compatibility/2006" xmlns:a14="http://schemas.microsoft.com/office/drawing/2010/main">
        <mc:Choice Requires="a14">
          <p:sp>
            <p:nvSpPr>
              <p:cNvPr id="8" name="Rectangle 7"/>
              <p:cNvSpPr/>
              <p:nvPr/>
            </p:nvSpPr>
            <p:spPr>
              <a:xfrm>
                <a:off x="145047" y="4790371"/>
                <a:ext cx="11783097" cy="1657505"/>
              </a:xfrm>
              <a:prstGeom prst="rect">
                <a:avLst/>
              </a:prstGeom>
            </p:spPr>
            <p:txBody>
              <a:bodyPr wrap="none">
                <a:spAutoFit/>
              </a:bodyPr>
              <a:lstStyle/>
              <a:p>
                <a:r>
                  <a:rPr lang="en-US" sz="3200" dirty="0" err="1"/>
                  <a:t>Đạo</a:t>
                </a:r>
                <a:r>
                  <a:rPr lang="en-US" sz="3200" dirty="0"/>
                  <a:t> </a:t>
                </a:r>
                <a:r>
                  <a:rPr lang="en-US" sz="3200" dirty="0" err="1"/>
                  <a:t>hàm</a:t>
                </a:r>
                <a:r>
                  <a:rPr lang="en-US" sz="3200" dirty="0"/>
                  <a:t>: </a:t>
                </a:r>
                <a14:m>
                  <m:oMath xmlns:m="http://schemas.openxmlformats.org/officeDocument/2006/math">
                    <m:sSup>
                      <m:sSupPr>
                        <m:ctrlPr>
                          <a:rPr lang="en-US" sz="3200" i="1">
                            <a:latin typeface="Cambria Math" panose="02040503050406030204" pitchFamily="18" charset="0"/>
                          </a:rPr>
                        </m:ctrlPr>
                      </m:sSupPr>
                      <m:e>
                        <m:r>
                          <a:rPr lang="en-US" sz="3200" i="1">
                            <a:latin typeface="Cambria Math" panose="02040503050406030204" pitchFamily="18" charset="0"/>
                          </a:rPr>
                          <m:t>𝑓</m:t>
                        </m:r>
                      </m:e>
                      <m:sup>
                        <m:r>
                          <a:rPr lang="en-US" sz="3200" i="1">
                            <a:latin typeface="Cambria Math" panose="02040503050406030204" pitchFamily="18" charset="0"/>
                          </a:rPr>
                          <m:t>′</m:t>
                        </m:r>
                      </m:sup>
                    </m:sSup>
                    <m:d>
                      <m:dPr>
                        <m:ctrlPr>
                          <a:rPr lang="en-US" sz="3200" i="1">
                            <a:latin typeface="Cambria Math" panose="02040503050406030204" pitchFamily="18" charset="0"/>
                          </a:rPr>
                        </m:ctrlPr>
                      </m:dPr>
                      <m:e>
                        <m:r>
                          <a:rPr lang="en-US" sz="3200" i="1">
                            <a:latin typeface="Cambria Math" panose="02040503050406030204" pitchFamily="18" charset="0"/>
                          </a:rPr>
                          <m:t>𝑥</m:t>
                        </m:r>
                      </m:e>
                    </m:d>
                    <m:r>
                      <a:rPr lang="en-US" sz="3200" i="1">
                        <a:latin typeface="Cambria Math" panose="02040503050406030204" pitchFamily="18" charset="0"/>
                      </a:rPr>
                      <m:t>=</m:t>
                    </m:r>
                    <m:r>
                      <a:rPr lang="en-US" sz="3200" i="1">
                        <a:latin typeface="Cambria Math" panose="02040503050406030204" pitchFamily="18" charset="0"/>
                      </a:rPr>
                      <m:t>3</m:t>
                    </m:r>
                    <m:sSup>
                      <m:sSupPr>
                        <m:ctrlPr>
                          <a:rPr lang="en-US" sz="3200" i="1">
                            <a:latin typeface="Cambria Math" panose="02040503050406030204" pitchFamily="18" charset="0"/>
                          </a:rPr>
                        </m:ctrlPr>
                      </m:sSupPr>
                      <m:e>
                        <m:r>
                          <a:rPr lang="en-US" sz="3200" i="1">
                            <a:latin typeface="Cambria Math" panose="02040503050406030204" pitchFamily="18" charset="0"/>
                          </a:rPr>
                          <m:t>𝑥</m:t>
                        </m:r>
                      </m:e>
                      <m:sup>
                        <m:r>
                          <a:rPr lang="en-US" sz="3200" i="1">
                            <a:latin typeface="Cambria Math" panose="02040503050406030204" pitchFamily="18" charset="0"/>
                          </a:rPr>
                          <m:t>2</m:t>
                        </m:r>
                      </m:sup>
                    </m:sSup>
                    <m:r>
                      <a:rPr lang="en-US" sz="3200" i="1">
                        <a:latin typeface="Cambria Math" panose="02040503050406030204" pitchFamily="18" charset="0"/>
                      </a:rPr>
                      <m:t>−</m:t>
                    </m:r>
                    <m:r>
                      <a:rPr lang="en-US" sz="3200" i="1">
                        <a:latin typeface="Cambria Math" panose="02040503050406030204" pitchFamily="18" charset="0"/>
                      </a:rPr>
                      <m:t>4</m:t>
                    </m:r>
                    <m:r>
                      <a:rPr lang="en-US" sz="3200" i="1">
                        <a:latin typeface="Cambria Math" panose="02040503050406030204" pitchFamily="18" charset="0"/>
                      </a:rPr>
                      <m:t>𝑥</m:t>
                    </m:r>
                    <m:r>
                      <a:rPr lang="en-US" sz="3200" i="1">
                        <a:latin typeface="Cambria Math" panose="02040503050406030204" pitchFamily="18" charset="0"/>
                      </a:rPr>
                      <m:t>−</m:t>
                    </m:r>
                    <m:r>
                      <a:rPr lang="en-US" sz="3200" i="1">
                        <a:latin typeface="Cambria Math" panose="02040503050406030204" pitchFamily="18" charset="0"/>
                      </a:rPr>
                      <m:t>4</m:t>
                    </m:r>
                    <m:groupChr>
                      <m:groupChrPr>
                        <m:chr m:val="→"/>
                        <m:vertJc m:val="bot"/>
                        <m:ctrlPr>
                          <a:rPr lang="en-US" sz="3200" i="1">
                            <a:latin typeface="Cambria Math" panose="02040503050406030204" pitchFamily="18" charset="0"/>
                          </a:rPr>
                        </m:ctrlPr>
                      </m:groupChrPr>
                      <m:e>
                        <m:r>
                          <a:rPr lang="en-US" sz="3200" i="1">
                            <a:latin typeface="Cambria Math" panose="02040503050406030204" pitchFamily="18" charset="0"/>
                          </a:rPr>
                          <m:t>  </m:t>
                        </m:r>
                      </m:e>
                    </m:groupChr>
                    <m:sSup>
                      <m:sSupPr>
                        <m:ctrlPr>
                          <a:rPr lang="en-US" sz="3200" i="1">
                            <a:latin typeface="Cambria Math" panose="02040503050406030204" pitchFamily="18" charset="0"/>
                          </a:rPr>
                        </m:ctrlPr>
                      </m:sSupPr>
                      <m:e>
                        <m:r>
                          <a:rPr lang="en-US" sz="3200" i="1">
                            <a:latin typeface="Cambria Math" panose="02040503050406030204" pitchFamily="18" charset="0"/>
                          </a:rPr>
                          <m:t>𝑓</m:t>
                        </m:r>
                      </m:e>
                      <m:sup>
                        <m:r>
                          <a:rPr lang="en-US" sz="3200" i="1">
                            <a:latin typeface="Cambria Math" panose="02040503050406030204" pitchFamily="18" charset="0"/>
                          </a:rPr>
                          <m:t>′</m:t>
                        </m:r>
                      </m:sup>
                    </m:sSup>
                    <m:d>
                      <m:dPr>
                        <m:ctrlPr>
                          <a:rPr lang="en-US" sz="3200" i="1">
                            <a:latin typeface="Cambria Math" panose="02040503050406030204" pitchFamily="18" charset="0"/>
                          </a:rPr>
                        </m:ctrlPr>
                      </m:dPr>
                      <m:e>
                        <m:r>
                          <a:rPr lang="en-US" sz="3200" i="1">
                            <a:latin typeface="Cambria Math" panose="02040503050406030204" pitchFamily="18" charset="0"/>
                          </a:rPr>
                          <m:t>𝑥</m:t>
                        </m:r>
                      </m:e>
                    </m:d>
                    <m:r>
                      <a:rPr lang="en-US" sz="3200" i="1">
                        <a:latin typeface="Cambria Math" panose="02040503050406030204" pitchFamily="18" charset="0"/>
                      </a:rPr>
                      <m:t>=</m:t>
                    </m:r>
                    <m:r>
                      <a:rPr lang="en-US" sz="3200" i="1">
                        <a:latin typeface="Cambria Math" panose="02040503050406030204" pitchFamily="18" charset="0"/>
                      </a:rPr>
                      <m:t>0</m:t>
                    </m:r>
                    <m:r>
                      <a:rPr lang="en-US" sz="3200" i="1">
                        <a:latin typeface="Cambria Math" panose="02040503050406030204" pitchFamily="18" charset="0"/>
                      </a:rPr>
                      <m:t>⇔</m:t>
                    </m:r>
                    <m:d>
                      <m:dPr>
                        <m:begChr m:val="["/>
                        <m:endChr m:val=""/>
                        <m:ctrlPr>
                          <a:rPr lang="en-US" sz="3200" i="1">
                            <a:latin typeface="Cambria Math" panose="02040503050406030204" pitchFamily="18" charset="0"/>
                          </a:rPr>
                        </m:ctrlPr>
                      </m:dPr>
                      <m:e>
                        <m:eqArr>
                          <m:eqArrPr>
                            <m:ctrlPr>
                              <a:rPr lang="en-US" sz="3200" i="1">
                                <a:latin typeface="Cambria Math" panose="02040503050406030204" pitchFamily="18" charset="0"/>
                              </a:rPr>
                            </m:ctrlPr>
                          </m:eqArrPr>
                          <m:e>
                            <m:r>
                              <a:rPr lang="en-US" sz="3200" i="1">
                                <a:latin typeface="Cambria Math" panose="02040503050406030204" pitchFamily="18" charset="0"/>
                              </a:rPr>
                              <m:t>&amp;</m:t>
                            </m:r>
                            <m:r>
                              <a:rPr lang="en-US" sz="3200" i="1">
                                <a:latin typeface="Cambria Math" panose="02040503050406030204" pitchFamily="18" charset="0"/>
                              </a:rPr>
                              <m:t>𝑥</m:t>
                            </m:r>
                            <m:r>
                              <a:rPr lang="en-US" sz="3200" i="1">
                                <a:latin typeface="Cambria Math" panose="02040503050406030204" pitchFamily="18" charset="0"/>
                              </a:rPr>
                              <m:t>=</m:t>
                            </m:r>
                            <m:r>
                              <a:rPr lang="en-US" sz="3200" i="1">
                                <a:latin typeface="Cambria Math" panose="02040503050406030204" pitchFamily="18" charset="0"/>
                              </a:rPr>
                              <m:t>2</m:t>
                            </m:r>
                            <m:r>
                              <a:rPr lang="en-US" sz="3200" i="1">
                                <a:latin typeface="Cambria Math" panose="02040503050406030204" pitchFamily="18" charset="0"/>
                              </a:rPr>
                              <m:t>∈</m:t>
                            </m:r>
                            <m:d>
                              <m:dPr>
                                <m:begChr m:val="["/>
                                <m:endChr m:val="]"/>
                                <m:ctrlPr>
                                  <a:rPr lang="en-US" sz="3200" i="1">
                                    <a:latin typeface="Cambria Math" panose="02040503050406030204" pitchFamily="18" charset="0"/>
                                  </a:rPr>
                                </m:ctrlPr>
                              </m:dPr>
                              <m:e>
                                <m:r>
                                  <a:rPr lang="en-US" sz="3200" i="1">
                                    <a:latin typeface="Cambria Math" panose="02040503050406030204" pitchFamily="18" charset="0"/>
                                  </a:rPr>
                                  <m:t>1</m:t>
                                </m:r>
                                <m:r>
                                  <a:rPr lang="en-US" sz="3200" i="1">
                                    <a:latin typeface="Cambria Math" panose="02040503050406030204" pitchFamily="18" charset="0"/>
                                  </a:rPr>
                                  <m:t>;</m:t>
                                </m:r>
                                <m:r>
                                  <a:rPr lang="en-US" sz="3200" i="1">
                                    <a:latin typeface="Cambria Math" panose="02040503050406030204" pitchFamily="18" charset="0"/>
                                  </a:rPr>
                                  <m:t>3</m:t>
                                </m:r>
                              </m:e>
                            </m:d>
                          </m:e>
                          <m:e>
                            <m:r>
                              <a:rPr lang="en-US" sz="3200" i="1">
                                <a:latin typeface="Cambria Math" panose="02040503050406030204" pitchFamily="18" charset="0"/>
                              </a:rPr>
                              <m:t>&amp;</m:t>
                            </m:r>
                            <m:r>
                              <a:rPr lang="en-US" sz="3200" i="1">
                                <a:latin typeface="Cambria Math" panose="02040503050406030204" pitchFamily="18" charset="0"/>
                              </a:rPr>
                              <m:t>𝑥</m:t>
                            </m:r>
                            <m:r>
                              <a:rPr lang="en-US" sz="3200" i="1">
                                <a:latin typeface="Cambria Math" panose="02040503050406030204" pitchFamily="18" charset="0"/>
                              </a:rPr>
                              <m:t>=−</m:t>
                            </m:r>
                            <m:f>
                              <m:fPr>
                                <m:ctrlPr>
                                  <a:rPr lang="en-US" sz="3200" i="1">
                                    <a:latin typeface="Cambria Math" panose="02040503050406030204" pitchFamily="18" charset="0"/>
                                  </a:rPr>
                                </m:ctrlPr>
                              </m:fPr>
                              <m:num>
                                <m:r>
                                  <a:rPr lang="en-US" sz="3200" i="1">
                                    <a:latin typeface="Cambria Math" panose="02040503050406030204" pitchFamily="18" charset="0"/>
                                  </a:rPr>
                                  <m:t>2</m:t>
                                </m:r>
                              </m:num>
                              <m:den>
                                <m:r>
                                  <a:rPr lang="en-US" sz="3200" i="1">
                                    <a:latin typeface="Cambria Math" panose="02040503050406030204" pitchFamily="18" charset="0"/>
                                  </a:rPr>
                                  <m:t>3</m:t>
                                </m:r>
                              </m:den>
                            </m:f>
                            <m:r>
                              <a:rPr lang="en-US" sz="3200" i="1">
                                <a:latin typeface="Cambria Math" panose="02040503050406030204" pitchFamily="18" charset="0"/>
                              </a:rPr>
                              <m:t>∉</m:t>
                            </m:r>
                            <m:d>
                              <m:dPr>
                                <m:begChr m:val="["/>
                                <m:endChr m:val="]"/>
                                <m:ctrlPr>
                                  <a:rPr lang="en-US" sz="3200" i="1">
                                    <a:latin typeface="Cambria Math" panose="02040503050406030204" pitchFamily="18" charset="0"/>
                                  </a:rPr>
                                </m:ctrlPr>
                              </m:dPr>
                              <m:e>
                                <m:r>
                                  <a:rPr lang="en-US" sz="3200" i="1">
                                    <a:latin typeface="Cambria Math" panose="02040503050406030204" pitchFamily="18" charset="0"/>
                                  </a:rPr>
                                  <m:t>1</m:t>
                                </m:r>
                                <m:r>
                                  <a:rPr lang="en-US" sz="3200" i="1">
                                    <a:latin typeface="Cambria Math" panose="02040503050406030204" pitchFamily="18" charset="0"/>
                                  </a:rPr>
                                  <m:t>;</m:t>
                                </m:r>
                                <m:r>
                                  <a:rPr lang="en-US" sz="3200" i="1">
                                    <a:latin typeface="Cambria Math" panose="02040503050406030204" pitchFamily="18" charset="0"/>
                                  </a:rPr>
                                  <m:t>3</m:t>
                                </m:r>
                              </m:e>
                            </m:d>
                          </m:e>
                        </m:eqArr>
                      </m:e>
                    </m:d>
                    <m:r>
                      <a:rPr lang="en-US" sz="3200" i="1">
                        <a:latin typeface="Cambria Math" panose="02040503050406030204" pitchFamily="18" charset="0"/>
                      </a:rPr>
                      <m:t>.</m:t>
                    </m:r>
                  </m:oMath>
                </a14:m>
                <a:endParaRPr lang="en-US" sz="3200" dirty="0"/>
              </a:p>
            </p:txBody>
          </p:sp>
        </mc:Choice>
        <mc:Fallback xmlns="">
          <p:sp>
            <p:nvSpPr>
              <p:cNvPr id="8" name="Rectangle 7"/>
              <p:cNvSpPr>
                <a:spLocks noRot="1" noChangeAspect="1" noMove="1" noResize="1" noEditPoints="1" noAdjustHandles="1" noChangeArrowheads="1" noChangeShapeType="1" noTextEdit="1"/>
              </p:cNvSpPr>
              <p:nvPr/>
            </p:nvSpPr>
            <p:spPr>
              <a:xfrm>
                <a:off x="145047" y="4790371"/>
                <a:ext cx="11783097" cy="1657505"/>
              </a:xfrm>
              <a:prstGeom prst="rect">
                <a:avLst/>
              </a:prstGeom>
              <a:blipFill rotWithShape="0">
                <a:blip r:embed="rId3"/>
                <a:stretch>
                  <a:fillRect l="-1345"/>
                </a:stretch>
              </a:blipFill>
            </p:spPr>
            <p:txBody>
              <a:bodyPr/>
              <a:lstStyle/>
              <a:p>
                <a:r>
                  <a:rPr lang="en-US">
                    <a:noFill/>
                  </a:rPr>
                  <a:t> </a:t>
                </a:r>
              </a:p>
            </p:txBody>
          </p:sp>
        </mc:Fallback>
      </mc:AlternateContent>
      <p:sp>
        <p:nvSpPr>
          <p:cNvPr id="9" name="Rectangle 8"/>
          <p:cNvSpPr/>
          <p:nvPr/>
        </p:nvSpPr>
        <p:spPr>
          <a:xfrm>
            <a:off x="5230925" y="3788813"/>
            <a:ext cx="1611339" cy="584775"/>
          </a:xfrm>
          <a:prstGeom prst="rect">
            <a:avLst/>
          </a:prstGeom>
        </p:spPr>
        <p:txBody>
          <a:bodyPr wrap="none">
            <a:spAutoFit/>
          </a:bodyPr>
          <a:lstStyle/>
          <a:p>
            <a:r>
              <a:rPr lang="en-US" sz="3200" b="1" dirty="0" err="1">
                <a:solidFill>
                  <a:schemeClr val="accent5">
                    <a:lumMod val="75000"/>
                  </a:schemeClr>
                </a:solidFill>
                <a:ea typeface="Times New Roman" panose="02020603050405020304" pitchFamily="18" charset="0"/>
                <a:cs typeface="Times New Roman" panose="02020603050405020304" pitchFamily="18" charset="0"/>
              </a:rPr>
              <a:t>Lời</a:t>
            </a:r>
            <a:r>
              <a:rPr lang="en-US" sz="3200" b="1" dirty="0">
                <a:solidFill>
                  <a:schemeClr val="accent5">
                    <a:lumMod val="75000"/>
                  </a:schemeClr>
                </a:solidFill>
                <a:ea typeface="Times New Roman" panose="02020603050405020304" pitchFamily="18" charset="0"/>
                <a:cs typeface="Times New Roman" panose="02020603050405020304" pitchFamily="18" charset="0"/>
              </a:rPr>
              <a:t> </a:t>
            </a:r>
            <a:r>
              <a:rPr lang="en-US" sz="3200" b="1" dirty="0" err="1">
                <a:solidFill>
                  <a:schemeClr val="accent5">
                    <a:lumMod val="75000"/>
                  </a:schemeClr>
                </a:solidFill>
                <a:ea typeface="Times New Roman" panose="02020603050405020304" pitchFamily="18" charset="0"/>
                <a:cs typeface="Times New Roman" panose="02020603050405020304" pitchFamily="18" charset="0"/>
              </a:rPr>
              <a:t>giải</a:t>
            </a:r>
            <a:r>
              <a:rPr lang="en-US" sz="3200" b="1" dirty="0">
                <a:solidFill>
                  <a:schemeClr val="accent5">
                    <a:lumMod val="75000"/>
                  </a:schemeClr>
                </a:solidFill>
                <a:ea typeface="Times New Roman" panose="02020603050405020304" pitchFamily="18" charset="0"/>
                <a:cs typeface="Times New Roman" panose="02020603050405020304" pitchFamily="18" charset="0"/>
              </a:rPr>
              <a:t>. </a:t>
            </a:r>
            <a:endParaRPr lang="en-US" sz="3200" dirty="0">
              <a:solidFill>
                <a:schemeClr val="accent5">
                  <a:lumMod val="75000"/>
                </a:schemeClr>
              </a:solidFill>
            </a:endParaRPr>
          </a:p>
        </p:txBody>
      </p:sp>
      <p:sp>
        <p:nvSpPr>
          <p:cNvPr id="10" name="Rectangle 9"/>
          <p:cNvSpPr/>
          <p:nvPr/>
        </p:nvSpPr>
        <p:spPr>
          <a:xfrm>
            <a:off x="423082" y="4289592"/>
            <a:ext cx="1705916" cy="584775"/>
          </a:xfrm>
          <a:prstGeom prst="rect">
            <a:avLst/>
          </a:prstGeom>
        </p:spPr>
        <p:txBody>
          <a:bodyPr wrap="none">
            <a:spAutoFit/>
          </a:bodyPr>
          <a:lstStyle/>
          <a:p>
            <a:r>
              <a:rPr lang="en-US" sz="3200" b="1" dirty="0" err="1">
                <a:solidFill>
                  <a:srgbClr val="FF0000"/>
                </a:solidFill>
                <a:latin typeface="UTM Centur"/>
                <a:ea typeface="Times New Roman" panose="02020603050405020304" pitchFamily="18" charset="0"/>
                <a:cs typeface="Times New Roman" panose="02020603050405020304" pitchFamily="18" charset="0"/>
              </a:rPr>
              <a:t>Chọn</a:t>
            </a:r>
            <a:r>
              <a:rPr lang="en-US" sz="3200" b="1" dirty="0">
                <a:solidFill>
                  <a:srgbClr val="FF0000"/>
                </a:solidFill>
                <a:latin typeface="UTM Centur"/>
                <a:ea typeface="Times New Roman" panose="02020603050405020304" pitchFamily="18" charset="0"/>
                <a:cs typeface="Times New Roman" panose="02020603050405020304" pitchFamily="18" charset="0"/>
              </a:rPr>
              <a:t> C</a:t>
            </a:r>
            <a:r>
              <a:rPr lang="en-US" b="1" dirty="0">
                <a:solidFill>
                  <a:srgbClr val="FF0000"/>
                </a:solidFill>
                <a:latin typeface="UTM Centur"/>
                <a:ea typeface="Times New Roman" panose="02020603050405020304" pitchFamily="18" charset="0"/>
                <a:cs typeface="Times New Roman" panose="02020603050405020304" pitchFamily="18" charset="0"/>
              </a:rPr>
              <a:t>.</a:t>
            </a:r>
            <a:endParaRPr lang="en-US" dirty="0">
              <a:solidFill>
                <a:srgbClr val="FF0000"/>
              </a:solidFill>
            </a:endParaRPr>
          </a:p>
        </p:txBody>
      </p:sp>
    </p:spTree>
    <p:extLst>
      <p:ext uri="{BB962C8B-B14F-4D97-AF65-F5344CB8AC3E}">
        <p14:creationId xmlns:p14="http://schemas.microsoft.com/office/powerpoint/2010/main" val="56033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1068229" y="365126"/>
                <a:ext cx="10372977" cy="1325563"/>
              </a:xfrm>
            </p:spPr>
            <p:txBody>
              <a:bodyPr>
                <a:noAutofit/>
              </a:bodyPr>
              <a:lstStyle/>
              <a:p>
                <a:r>
                  <a:rPr lang="en-US" sz="2400" b="1" dirty="0">
                    <a:solidFill>
                      <a:schemeClr val="accent1"/>
                    </a:solidFill>
                    <a:latin typeface="Times New Roman" panose="02020603050405020304" pitchFamily="18" charset="0"/>
                    <a:cs typeface="Times New Roman" panose="02020603050405020304" pitchFamily="18" charset="0"/>
                  </a:rPr>
                  <a:t>Câu 3:</a:t>
                </a:r>
                <a:r>
                  <a:rPr lang="en-US" sz="2400" dirty="0">
                    <a:latin typeface="Times New Roman" panose="02020603050405020304" pitchFamily="18" charset="0"/>
                    <a:cs typeface="Times New Roman" panose="02020603050405020304" pitchFamily="18" charset="0"/>
                  </a:rPr>
                  <a:t> Cho </a:t>
                </a:r>
                <a:r>
                  <a:rPr lang="en-US" sz="2400" dirty="0" err="1">
                    <a:latin typeface="Times New Roman" panose="02020603050405020304" pitchFamily="18" charset="0"/>
                    <a:cs typeface="Times New Roman" panose="02020603050405020304" pitchFamily="18" charset="0"/>
                  </a:rPr>
                  <a:t>hàm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cs typeface="Times New Roman" panose="02020603050405020304" pitchFamily="18" charset="0"/>
                      </a:rPr>
                      <m:t>𝑓</m:t>
                    </m:r>
                    <m:d>
                      <m:dPr>
                        <m:ctrlPr>
                          <a:rPr lang="en-US" sz="2400" i="1">
                            <a:latin typeface="Cambria Math" panose="02040503050406030204" pitchFamily="18" charset="0"/>
                            <a:cs typeface="Times New Roman" panose="02020603050405020304" pitchFamily="18" charset="0"/>
                          </a:rPr>
                        </m:ctrlPr>
                      </m:dPr>
                      <m:e>
                        <m:r>
                          <a:rPr lang="en-US" sz="2400" i="1">
                            <a:latin typeface="Cambria Math" panose="02040503050406030204" pitchFamily="18" charset="0"/>
                            <a:cs typeface="Times New Roman" panose="02020603050405020304" pitchFamily="18" charset="0"/>
                          </a:rPr>
                          <m:t>𝑥</m:t>
                        </m:r>
                      </m:e>
                    </m:d>
                    <m:r>
                      <a:rPr lang="en-US" sz="2400" i="1">
                        <a:latin typeface="Cambria Math" panose="02040503050406030204" pitchFamily="18" charset="0"/>
                        <a:cs typeface="Times New Roman" panose="02020603050405020304" pitchFamily="18" charset="0"/>
                      </a:rPr>
                      <m:t>=</m:t>
                    </m:r>
                    <m:f>
                      <m:fPr>
                        <m:ctrlPr>
                          <a:rPr lang="en-US" sz="2400" i="1">
                            <a:latin typeface="Cambria Math" panose="02040503050406030204" pitchFamily="18" charset="0"/>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𝑥</m:t>
                        </m:r>
                        <m:r>
                          <a:rPr lang="en-US" sz="2400" i="1">
                            <a:latin typeface="Cambria Math" panose="02040503050406030204" pitchFamily="18" charset="0"/>
                            <a:cs typeface="Times New Roman" panose="02020603050405020304" pitchFamily="18" charset="0"/>
                          </a:rPr>
                          <m:t>+</m:t>
                        </m:r>
                        <m:r>
                          <a:rPr lang="en-US" sz="2400" i="1">
                            <a:latin typeface="Cambria Math" panose="02040503050406030204" pitchFamily="18" charset="0"/>
                            <a:cs typeface="Times New Roman" panose="02020603050405020304" pitchFamily="18" charset="0"/>
                          </a:rPr>
                          <m:t>𝑚</m:t>
                        </m:r>
                      </m:num>
                      <m:den>
                        <m:rad>
                          <m:radPr>
                            <m:degHide m:val="on"/>
                            <m:ctrlPr>
                              <a:rPr lang="en-US" sz="2400" i="1">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en-US" sz="2400" i="1">
                                    <a:latin typeface="Cambria Math" panose="02040503050406030204" pitchFamily="18" charset="0"/>
                                    <a:ea typeface="Cambria Math" panose="02040503050406030204" pitchFamily="18" charset="0"/>
                                    <a:cs typeface="Times New Roman" panose="02020603050405020304" pitchFamily="18" charset="0"/>
                                  </a:rPr>
                                </m:ctrlPr>
                              </m:sSupPr>
                              <m:e>
                                <m:r>
                                  <a:rPr lang="en-US" sz="2400" i="1">
                                    <a:latin typeface="Cambria Math" panose="02040503050406030204" pitchFamily="18" charset="0"/>
                                    <a:ea typeface="Cambria Math" panose="02040503050406030204" pitchFamily="18" charset="0"/>
                                    <a:cs typeface="Times New Roman" panose="02020603050405020304" pitchFamily="18" charset="0"/>
                                  </a:rPr>
                                  <m:t>𝑥</m:t>
                                </m:r>
                              </m:e>
                              <m:sup>
                                <m:r>
                                  <a:rPr lang="en-US" sz="2400" i="1">
                                    <a:latin typeface="Cambria Math" panose="02040503050406030204" pitchFamily="18" charset="0"/>
                                    <a:ea typeface="Cambria Math" panose="02040503050406030204" pitchFamily="18" charset="0"/>
                                    <a:cs typeface="Times New Roman" panose="02020603050405020304" pitchFamily="18" charset="0"/>
                                  </a:rPr>
                                  <m:t>2</m:t>
                                </m:r>
                              </m:sup>
                            </m:sSup>
                            <m:r>
                              <a:rPr lang="en-US" sz="2400" i="1">
                                <a:latin typeface="Cambria Math" panose="02040503050406030204" pitchFamily="18" charset="0"/>
                                <a:ea typeface="Cambria Math" panose="02040503050406030204" pitchFamily="18" charset="0"/>
                                <a:cs typeface="Times New Roman" panose="02020603050405020304" pitchFamily="18" charset="0"/>
                              </a:rPr>
                              <m:t>+</m:t>
                            </m:r>
                            <m:r>
                              <a:rPr lang="en-US" sz="2400" i="1">
                                <a:latin typeface="Cambria Math" panose="02040503050406030204" pitchFamily="18" charset="0"/>
                                <a:ea typeface="Cambria Math" panose="02040503050406030204" pitchFamily="18" charset="0"/>
                                <a:cs typeface="Times New Roman" panose="02020603050405020304" pitchFamily="18" charset="0"/>
                              </a:rPr>
                              <m:t>1</m:t>
                            </m:r>
                          </m:e>
                        </m:rad>
                      </m:den>
                    </m:f>
                    <m:r>
                      <a:rPr lang="en-US" sz="2400">
                        <a:latin typeface="Cambria Math" panose="02040503050406030204" pitchFamily="18" charset="0"/>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cs typeface="Times New Roman" panose="02020603050405020304" pitchFamily="18" charset="0"/>
                      </a:rPr>
                      <m:t>𝑚</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cs typeface="Times New Roman" panose="02020603050405020304" pitchFamily="18" charset="0"/>
                      </a:rPr>
                      <m:t>𝑥</m:t>
                    </m:r>
                    <m:r>
                      <a:rPr lang="en-US" sz="2400" i="1">
                        <a:latin typeface="Cambria Math" panose="02040503050406030204" pitchFamily="18" charset="0"/>
                        <a:cs typeface="Times New Roman" panose="02020603050405020304" pitchFamily="18" charset="0"/>
                      </a:rPr>
                      <m:t>=</m:t>
                    </m:r>
                    <m:r>
                      <a:rPr lang="en-US" sz="2400" i="1">
                        <a:latin typeface="Cambria Math" panose="02040503050406030204" pitchFamily="18" charset="0"/>
                        <a:cs typeface="Times New Roman" panose="02020603050405020304" pitchFamily="18" charset="0"/>
                      </a:rPr>
                      <m:t>1</m:t>
                    </m:r>
                    <m:r>
                      <a:rPr lang="en-US" sz="2400" i="1">
                        <a:latin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b="1"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A</a:t>
                </a:r>
                <a14:m>
                  <m:oMath xmlns:m="http://schemas.openxmlformats.org/officeDocument/2006/math">
                    <m:r>
                      <a:rPr lang="en-US" sz="2400" b="1">
                        <a:solidFill>
                          <a:prstClr val="black"/>
                        </a:solidFill>
                        <a:latin typeface="Cambria Math" panose="02040503050406030204" pitchFamily="18" charset="0"/>
                        <a:cs typeface="Times New Roman" panose="02020603050405020304" pitchFamily="18" charset="0"/>
                      </a:rPr>
                      <m:t>.   </m:t>
                    </m:r>
                    <m:r>
                      <m:rPr>
                        <m:sty m:val="p"/>
                      </m:rPr>
                      <a:rPr lang="en-US" sz="2400" i="1">
                        <a:solidFill>
                          <a:prstClr val="black"/>
                        </a:solidFill>
                        <a:latin typeface="Cambria Math" panose="02040503050406030204" pitchFamily="18" charset="0"/>
                        <a:cs typeface="Times New Roman" panose="02020603050405020304" pitchFamily="18" charset="0"/>
                      </a:rPr>
                      <m:t>m</m:t>
                    </m:r>
                    <m:r>
                      <a:rPr lang="en-US" sz="2400" b="1">
                        <a:solidFill>
                          <a:prstClr val="black"/>
                        </a:solidFill>
                        <a:latin typeface="Cambria Math" panose="02040503050406030204" pitchFamily="18" charset="0"/>
                        <a:cs typeface="Times New Roman" panose="02020603050405020304" pitchFamily="18" charset="0"/>
                      </a:rPr>
                      <m:t>=</m:t>
                    </m:r>
                    <m:r>
                      <m:rPr>
                        <m:nor/>
                      </m:rPr>
                      <a:rPr lang="vi-VN" sz="2400">
                        <a:solidFill>
                          <a:prstClr val="black"/>
                        </a:solidFill>
                        <a:latin typeface="Times New Roman" panose="02020603050405020304" pitchFamily="18" charset="0"/>
                        <a:cs typeface="Times New Roman" panose="02020603050405020304" pitchFamily="18" charset="0"/>
                      </a:rPr>
                      <m:t>	</m:t>
                    </m:r>
                    <m:r>
                      <a:rPr lang="vi-VN" sz="2400" i="1">
                        <a:solidFill>
                          <a:prstClr val="black"/>
                        </a:solidFill>
                        <a:latin typeface="Cambria Math" panose="02040503050406030204" pitchFamily="18" charset="0"/>
                        <a:cs typeface="Times New Roman" panose="02020603050405020304" pitchFamily="18" charset="0"/>
                      </a:rPr>
                      <m:t>±</m:t>
                    </m:r>
                    <m:r>
                      <m:rPr>
                        <m:nor/>
                      </m:rPr>
                      <a:rPr lang="en-US" sz="2400">
                        <a:solidFill>
                          <a:prstClr val="black"/>
                        </a:solidFill>
                        <a:latin typeface="Times New Roman" panose="02020603050405020304" pitchFamily="18" charset="0"/>
                        <a:cs typeface="Times New Roman" panose="02020603050405020304" pitchFamily="18" charset="0"/>
                      </a:rPr>
                      <m:t>1       </m:t>
                    </m:r>
                    <m:r>
                      <m:rPr>
                        <m:nor/>
                      </m:rPr>
                      <a:rPr lang="en-US" sz="2400">
                        <a:solidFill>
                          <a:srgbClr val="4472C4"/>
                        </a:solidFill>
                        <a:latin typeface="Times New Roman" panose="02020603050405020304" pitchFamily="18" charset="0"/>
                        <a:cs typeface="Times New Roman" panose="02020603050405020304" pitchFamily="18" charset="0"/>
                      </a:rPr>
                      <m:t> </m:t>
                    </m:r>
                    <m:r>
                      <m:rPr>
                        <m:nor/>
                      </m:rPr>
                      <a:rPr lang="en-US" sz="2400" b="1">
                        <a:solidFill>
                          <a:srgbClr val="4472C4"/>
                        </a:solidFill>
                        <a:latin typeface="Times New Roman" panose="02020603050405020304" pitchFamily="18" charset="0"/>
                        <a:cs typeface="Times New Roman" panose="02020603050405020304" pitchFamily="18" charset="0"/>
                      </a:rPr>
                      <m:t>     </m:t>
                    </m:r>
                    <m:r>
                      <m:rPr>
                        <m:nor/>
                      </m:rPr>
                      <a:rPr lang="vi-VN" sz="2400" b="1">
                        <a:solidFill>
                          <a:srgbClr val="4472C4"/>
                        </a:solidFill>
                        <a:latin typeface="Times New Roman" panose="02020603050405020304" pitchFamily="18" charset="0"/>
                        <a:cs typeface="Times New Roman" panose="02020603050405020304" pitchFamily="18" charset="0"/>
                      </a:rPr>
                      <m:t>B</m:t>
                    </m:r>
                    <m:r>
                      <m:rPr>
                        <m:nor/>
                      </m:rPr>
                      <a:rPr lang="vi-VN" sz="2400" b="1">
                        <a:solidFill>
                          <a:srgbClr val="4472C4"/>
                        </a:solidFill>
                        <a:latin typeface="Times New Roman" panose="02020603050405020304" pitchFamily="18" charset="0"/>
                        <a:cs typeface="Times New Roman" panose="02020603050405020304" pitchFamily="18" charset="0"/>
                      </a:rPr>
                      <m:t>. </m:t>
                    </m:r>
                    <m:r>
                      <a:rPr lang="en-US" sz="2400" i="1">
                        <a:solidFill>
                          <a:prstClr val="black"/>
                        </a:solidFill>
                        <a:latin typeface="Cambria Math" panose="02040503050406030204" pitchFamily="18" charset="0"/>
                      </a:rPr>
                      <m:t>𝑚</m:t>
                    </m:r>
                    <m:r>
                      <a:rPr lang="en-US" sz="2400" i="1">
                        <a:solidFill>
                          <a:prstClr val="black"/>
                        </a:solidFill>
                        <a:latin typeface="Cambria Math" panose="02040503050406030204" pitchFamily="18" charset="0"/>
                      </a:rPr>
                      <m:t>=± </m:t>
                    </m:r>
                    <m:rad>
                      <m:radPr>
                        <m:degHide m:val="on"/>
                        <m:ctrlPr>
                          <a:rPr lang="en-US" sz="2400" i="1">
                            <a:latin typeface="Cambria Math" panose="02040503050406030204" pitchFamily="18" charset="0"/>
                          </a:rPr>
                        </m:ctrlPr>
                      </m:radPr>
                      <m:deg/>
                      <m:e>
                        <m:r>
                          <a:rPr lang="en-US" sz="2400" i="1">
                            <a:latin typeface="Cambria Math" panose="02040503050406030204" pitchFamily="18" charset="0"/>
                          </a:rPr>
                          <m:t>7</m:t>
                        </m:r>
                      </m:e>
                    </m:rad>
                    <m:r>
                      <m:rPr>
                        <m:nor/>
                      </m:rPr>
                      <a:rPr lang="en-US" sz="2400">
                        <a:solidFill>
                          <a:prstClr val="black"/>
                        </a:solidFill>
                        <a:latin typeface="Times New Roman" panose="02020603050405020304" pitchFamily="18" charset="0"/>
                        <a:cs typeface="Times New Roman" panose="02020603050405020304" pitchFamily="18" charset="0"/>
                      </a:rPr>
                      <m:t>.</m:t>
                    </m:r>
                    <m:r>
                      <m:rPr>
                        <m:nor/>
                      </m:rPr>
                      <a:rPr lang="vi-VN" sz="2400">
                        <a:solidFill>
                          <a:prstClr val="black"/>
                        </a:solidFill>
                        <a:latin typeface="Times New Roman" panose="02020603050405020304" pitchFamily="18" charset="0"/>
                        <a:cs typeface="Times New Roman" panose="02020603050405020304" pitchFamily="18" charset="0"/>
                      </a:rPr>
                      <m:t>	</m:t>
                    </m:r>
                    <m:r>
                      <m:rPr>
                        <m:nor/>
                      </m:rPr>
                      <a:rPr lang="en-US" sz="2400">
                        <a:solidFill>
                          <a:prstClr val="black"/>
                        </a:solidFill>
                        <a:latin typeface="Times New Roman" panose="02020603050405020304" pitchFamily="18" charset="0"/>
                        <a:cs typeface="Times New Roman" panose="02020603050405020304" pitchFamily="18" charset="0"/>
                      </a:rPr>
                      <m:t>               </m:t>
                    </m:r>
                    <m:r>
                      <m:rPr>
                        <m:nor/>
                      </m:rPr>
                      <a:rPr lang="en-US" sz="2400" b="1">
                        <a:solidFill>
                          <a:prstClr val="black"/>
                        </a:solidFill>
                        <a:latin typeface="Times New Roman" panose="02020603050405020304" pitchFamily="18" charset="0"/>
                        <a:cs typeface="Times New Roman" panose="02020603050405020304" pitchFamily="18" charset="0"/>
                      </a:rPr>
                      <m:t> </m:t>
                    </m:r>
                    <m:r>
                      <m:rPr>
                        <m:nor/>
                      </m:rPr>
                      <a:rPr lang="vi-VN" sz="2400" b="1">
                        <a:solidFill>
                          <a:srgbClr val="4472C4"/>
                        </a:solidFill>
                        <a:latin typeface="Times New Roman" panose="02020603050405020304" pitchFamily="18" charset="0"/>
                        <a:cs typeface="Times New Roman" panose="02020603050405020304" pitchFamily="18" charset="0"/>
                      </a:rPr>
                      <m:t>C</m:t>
                    </m:r>
                    <m:r>
                      <m:rPr>
                        <m:nor/>
                      </m:rPr>
                      <a:rPr lang="vi-VN" sz="2400" b="1">
                        <a:solidFill>
                          <a:srgbClr val="4472C4"/>
                        </a:solidFill>
                        <a:latin typeface="Times New Roman" panose="02020603050405020304" pitchFamily="18" charset="0"/>
                        <a:cs typeface="Times New Roman" panose="02020603050405020304" pitchFamily="18" charset="0"/>
                      </a:rPr>
                      <m:t>. </m:t>
                    </m:r>
                    <m:r>
                      <a:rPr lang="en-US" sz="2400" i="1">
                        <a:solidFill>
                          <a:prstClr val="black"/>
                        </a:solidFill>
                        <a:latin typeface="Cambria Math" panose="02040503050406030204" pitchFamily="18" charset="0"/>
                      </a:rPr>
                      <m:t>𝑚</m:t>
                    </m:r>
                    <m:r>
                      <a:rPr lang="en-US" sz="2400" i="1">
                        <a:solidFill>
                          <a:prstClr val="black"/>
                        </a:solidFill>
                        <a:latin typeface="Cambria Math" panose="02040503050406030204" pitchFamily="18" charset="0"/>
                      </a:rPr>
                      <m:t>=±√</m:t>
                    </m:r>
                    <m:r>
                      <a:rPr lang="en-US" sz="2400" i="1">
                        <a:solidFill>
                          <a:prstClr val="black"/>
                        </a:solidFill>
                        <a:latin typeface="Cambria Math" panose="02040503050406030204" pitchFamily="18" charset="0"/>
                      </a:rPr>
                      <m:t>2</m:t>
                    </m:r>
                  </m:oMath>
                </a14:m>
                <a:r>
                  <a:rPr lang="en-US" sz="2400" dirty="0">
                    <a:solidFill>
                      <a:prstClr val="black"/>
                    </a:solidFill>
                    <a:latin typeface="Times New Roman" panose="02020603050405020304" pitchFamily="18" charset="0"/>
                    <a:cs typeface="Times New Roman" panose="02020603050405020304" pitchFamily="18" charset="0"/>
                  </a:rPr>
                  <a:t>.            </a:t>
                </a:r>
                <a:r>
                  <a:rPr lang="en-US" sz="2400" b="1" dirty="0">
                    <a:solidFill>
                      <a:schemeClr val="accent1"/>
                    </a:solidFill>
                    <a:latin typeface="Times New Roman" panose="02020603050405020304" pitchFamily="18" charset="0"/>
                    <a:cs typeface="Times New Roman" panose="02020603050405020304" pitchFamily="18" charset="0"/>
                  </a:rPr>
                  <a:t>D. </a:t>
                </a:r>
                <a14:m>
                  <m:oMath xmlns:m="http://schemas.openxmlformats.org/officeDocument/2006/math">
                    <m:r>
                      <a:rPr lang="en-US" sz="2400" i="1" dirty="0">
                        <a:solidFill>
                          <a:prstClr val="black"/>
                        </a:solidFill>
                        <a:latin typeface="Cambria Math" panose="02040503050406030204" pitchFamily="18" charset="0"/>
                        <a:cs typeface="Times New Roman" panose="02020603050405020304" pitchFamily="18" charset="0"/>
                      </a:rPr>
                      <m:t>𝑚</m:t>
                    </m:r>
                    <m:r>
                      <a:rPr lang="en-US" sz="2400" i="1" dirty="0">
                        <a:solidFill>
                          <a:prstClr val="black"/>
                        </a:solidFill>
                        <a:latin typeface="Cambria Math" panose="02040503050406030204" pitchFamily="18" charset="0"/>
                        <a:cs typeface="Times New Roman" panose="02020603050405020304" pitchFamily="18" charset="0"/>
                      </a:rPr>
                      <m:t>=±</m:t>
                    </m:r>
                    <m:r>
                      <a:rPr lang="en-US" sz="2400" i="1" dirty="0">
                        <a:solidFill>
                          <a:prstClr val="black"/>
                        </a:solidFill>
                        <a:latin typeface="Cambria Math" panose="02040503050406030204" pitchFamily="18" charset="0"/>
                        <a:cs typeface="Times New Roman" panose="02020603050405020304" pitchFamily="18" charset="0"/>
                      </a:rPr>
                      <m:t>3</m:t>
                    </m:r>
                    <m:r>
                      <a:rPr lang="en-US" sz="2400" i="1" dirty="0">
                        <a:solidFill>
                          <a:prstClr val="black"/>
                        </a:solidFill>
                        <a:latin typeface="Cambria Math" panose="02040503050406030204" pitchFamily="18" charset="0"/>
                        <a:cs typeface="Times New Roman" panose="02020603050405020304" pitchFamily="18" charset="0"/>
                      </a:rPr>
                      <m:t>.</m:t>
                    </m:r>
                  </m:oMath>
                </a14:m>
                <a:r>
                  <a:rPr lang="en-US" sz="2400" dirty="0">
                    <a:solidFill>
                      <a:prstClr val="black"/>
                    </a:solidFill>
                    <a:latin typeface="Times New Roman" panose="02020603050405020304" pitchFamily="18" charset="0"/>
                    <a:cs typeface="Times New Roman" panose="02020603050405020304" pitchFamily="18" charset="0"/>
                  </a:rPr>
                  <a:t/>
                </a:r>
                <a:br>
                  <a:rPr lang="en-US" sz="2400" dirty="0">
                    <a:solidFill>
                      <a:prstClr val="black"/>
                    </a:solidFill>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068229" y="365126"/>
                <a:ext cx="10372977" cy="1325563"/>
              </a:xfrm>
              <a:blipFill rotWithShape="0">
                <a:blip r:embed="rId2"/>
                <a:stretch>
                  <a:fillRect l="-881" t="-124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lgn="ctr">
                  <a:buNone/>
                </a:pPr>
                <a:r>
                  <a:rPr lang="en-US" sz="2400" b="1" dirty="0">
                    <a:solidFill>
                      <a:schemeClr val="accent1"/>
                    </a:solidFill>
                    <a:latin typeface="Times New Roman" panose="02020603050405020304" pitchFamily="18" charset="0"/>
                    <a:cs typeface="Times New Roman" panose="02020603050405020304" pitchFamily="18" charset="0"/>
                  </a:rPr>
                  <a:t>Lời </a:t>
                </a:r>
                <a:r>
                  <a:rPr lang="en-US" sz="2400" b="1" dirty="0" err="1">
                    <a:solidFill>
                      <a:schemeClr val="accent1"/>
                    </a:solidFill>
                    <a:latin typeface="Times New Roman" panose="02020603050405020304" pitchFamily="18" charset="0"/>
                    <a:cs typeface="Times New Roman" panose="02020603050405020304" pitchFamily="18" charset="0"/>
                  </a:rPr>
                  <a:t>giải</a:t>
                </a:r>
                <a:endParaRPr lang="en-US" sz="2400" b="1" dirty="0">
                  <a:solidFill>
                    <a:schemeClr val="accent1"/>
                  </a:solidFill>
                  <a:latin typeface="Times New Roman" panose="02020603050405020304" pitchFamily="18" charset="0"/>
                  <a:cs typeface="Times New Roman" panose="02020603050405020304" pitchFamily="18" charset="0"/>
                </a:endParaRPr>
              </a:p>
              <a:p>
                <a:pPr marL="0" indent="0">
                  <a:buNone/>
                </a:pPr>
                <a:r>
                  <a:rPr lang="en-US" sz="2400" b="1" dirty="0" err="1">
                    <a:solidFill>
                      <a:srgbClr val="FF0000"/>
                    </a:solidFill>
                    <a:latin typeface="Times New Roman" panose="02020603050405020304" pitchFamily="18" charset="0"/>
                    <a:cs typeface="Times New Roman" panose="02020603050405020304" pitchFamily="18" charset="0"/>
                  </a:rPr>
                  <a:t>Chọn</a:t>
                </a:r>
                <a:r>
                  <a:rPr lang="en-US" sz="2400" b="1" dirty="0">
                    <a:solidFill>
                      <a:srgbClr val="FF0000"/>
                    </a:solidFill>
                    <a:latin typeface="Times New Roman" panose="02020603050405020304" pitchFamily="18" charset="0"/>
                    <a:cs typeface="Times New Roman" panose="02020603050405020304" pitchFamily="18" charset="0"/>
                  </a:rPr>
                  <a:t> B</a:t>
                </a:r>
              </a:p>
              <a:p>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 </a:t>
                </a:r>
                <a14:m>
                  <m:oMath xmlns:m="http://schemas.openxmlformats.org/officeDocument/2006/math">
                    <m:r>
                      <a:rPr lang="en-US" sz="2400" i="1">
                        <a:latin typeface="Cambria Math" panose="02040503050406030204" pitchFamily="18" charset="0"/>
                      </a:rPr>
                      <m:t>𝐷</m:t>
                    </m:r>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𝑅</m:t>
                    </m:r>
                  </m:oMath>
                </a14:m>
                <a:r>
                  <a:rPr lang="en-US" sz="2400"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𝑦</m:t>
                        </m:r>
                      </m:e>
                      <m:sup>
                        <m:r>
                          <a:rPr lang="en-US" sz="2400" i="1">
                            <a:latin typeface="Cambria Math" panose="02040503050406030204" pitchFamily="18" charset="0"/>
                          </a:rPr>
                          <m:t>′</m:t>
                        </m:r>
                      </m:sup>
                    </m:sSup>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r>
                          <a:rPr lang="en-US" sz="2400" i="1">
                            <a:latin typeface="Cambria Math" panose="02040503050406030204" pitchFamily="18" charset="0"/>
                          </a:rPr>
                          <m:t>−</m:t>
                        </m:r>
                        <m:r>
                          <a:rPr lang="en-US" sz="2400" i="1">
                            <a:latin typeface="Cambria Math" panose="02040503050406030204" pitchFamily="18" charset="0"/>
                          </a:rPr>
                          <m:t>𝑚𝑥</m:t>
                        </m:r>
                      </m:num>
                      <m:den>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2</m:t>
                                </m:r>
                              </m:sup>
                            </m:sSup>
                            <m:r>
                              <a:rPr lang="en-US" sz="2400" i="1">
                                <a:latin typeface="Cambria Math" panose="02040503050406030204" pitchFamily="18" charset="0"/>
                              </a:rPr>
                              <m:t>+</m:t>
                            </m:r>
                            <m:r>
                              <a:rPr lang="en-US" sz="2400" i="1">
                                <a:latin typeface="Cambria Math" panose="02040503050406030204" pitchFamily="18" charset="0"/>
                              </a:rPr>
                              <m:t>1</m:t>
                            </m:r>
                          </m:e>
                        </m:d>
                        <m:rad>
                          <m:radPr>
                            <m:degHide m:val="on"/>
                            <m:ctrlPr>
                              <a:rPr lang="en-US" sz="2400" i="1">
                                <a:latin typeface="Cambria Math" panose="02040503050406030204" pitchFamily="18" charset="0"/>
                                <a:ea typeface="Cambria Math" panose="02040503050406030204" pitchFamily="18" charset="0"/>
                              </a:rPr>
                            </m:ctrlPr>
                          </m:radPr>
                          <m:deg/>
                          <m:e>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𝑥</m:t>
                                </m:r>
                              </m:e>
                              <m:sup>
                                <m:r>
                                  <a:rPr lang="en-US" sz="2400" i="1">
                                    <a:latin typeface="Cambria Math" panose="02040503050406030204" pitchFamily="18" charset="0"/>
                                    <a:ea typeface="Cambria Math" panose="02040503050406030204" pitchFamily="18" charset="0"/>
                                  </a:rPr>
                                  <m:t>2</m:t>
                                </m:r>
                              </m:sup>
                            </m:sSup>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1</m:t>
                            </m:r>
                          </m:e>
                        </m:rad>
                      </m:den>
                    </m:f>
                  </m:oMath>
                </a14:m>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R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rPr>
                      <m:t>1</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𝑦</m:t>
                        </m:r>
                      </m:e>
                      <m:sup>
                        <m:r>
                          <a:rPr lang="en-US" sz="2400" i="1">
                            <a:latin typeface="Cambria Math" panose="02040503050406030204" pitchFamily="18" charset="0"/>
                          </a:rPr>
                          <m:t>′</m:t>
                        </m:r>
                      </m:sup>
                    </m:sSup>
                    <m:d>
                      <m:dPr>
                        <m:ctrlPr>
                          <a:rPr lang="en-US" sz="2400" i="1">
                            <a:latin typeface="Cambria Math" panose="02040503050406030204" pitchFamily="18" charset="0"/>
                          </a:rPr>
                        </m:ctrlPr>
                      </m:dPr>
                      <m:e>
                        <m:r>
                          <a:rPr lang="en-US" sz="2400" i="1">
                            <a:latin typeface="Cambria Math" panose="02040503050406030204" pitchFamily="18" charset="0"/>
                          </a:rPr>
                          <m:t>1</m:t>
                        </m:r>
                      </m:e>
                    </m:d>
                    <m:r>
                      <a:rPr lang="en-US" sz="2400" i="1">
                        <a:latin typeface="Cambria Math" panose="02040503050406030204" pitchFamily="18" charset="0"/>
                      </a:rPr>
                      <m:t>=</m:t>
                    </m:r>
                    <m:r>
                      <a:rPr lang="en-US" sz="2400" i="1">
                        <a:latin typeface="Cambria Math" panose="02040503050406030204" pitchFamily="18" charset="0"/>
                      </a:rPr>
                      <m:t>0</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1</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𝑚</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0</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𝑚</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1</m:t>
                    </m:r>
                    <m:r>
                      <a:rPr lang="en-US" sz="2400" i="1">
                        <a:latin typeface="Cambria Math" panose="02040503050406030204" pitchFamily="18" charset="0"/>
                        <a:ea typeface="Cambria Math" panose="02040503050406030204" pitchFamily="18" charset="0"/>
                      </a:rPr>
                      <m:t> .</m:t>
                    </m:r>
                  </m:oMath>
                </a14:m>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thiên</a:t>
                </a:r>
                <a:r>
                  <a:rPr lang="en-US" sz="2400" dirty="0">
                    <a:latin typeface="Times New Roman" panose="02020603050405020304" pitchFamily="18" charset="0"/>
                    <a:cs typeface="Times New Roman" panose="02020603050405020304" pitchFamily="18" charset="0"/>
                  </a:rPr>
                  <a:t>:</a:t>
                </a:r>
              </a:p>
              <a:p>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 </a:t>
                </a:r>
                <a:endParaRPr lang="en-US" sz="2400" i="1" dirty="0">
                  <a:latin typeface="Times New Roman" panose="02020603050405020304" pitchFamily="18" charset="0"/>
                  <a:cs typeface="Times New Roman" panose="02020603050405020304" pitchFamily="18" charset="0"/>
                </a:endParaRPr>
              </a:p>
              <a:p>
                <a:pPr marL="0" indent="0">
                  <a:buNone/>
                </a:pPr>
                <a:r>
                  <a:rPr lang="en-US" sz="2400" i="1"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rPr>
                      <m:t>𝑚</m:t>
                    </m:r>
                    <m:r>
                      <a:rPr lang="en-US" sz="2400" i="1">
                        <a:latin typeface="Cambria Math" panose="02040503050406030204" pitchFamily="18" charset="0"/>
                      </a:rPr>
                      <m:t>=</m:t>
                    </m:r>
                    <m:r>
                      <a:rPr lang="en-US" sz="2400" i="1">
                        <a:latin typeface="Cambria Math" panose="02040503050406030204" pitchFamily="18" charset="0"/>
                      </a:rPr>
                      <m:t>1</m:t>
                    </m:r>
                    <m:r>
                      <a:rPr lang="en-US" sz="2400" i="1">
                        <a:latin typeface="Cambria Math" panose="02040503050406030204" pitchFamily="18" charset="0"/>
                        <a:ea typeface="Cambria Math" panose="02040503050406030204" pitchFamily="18" charset="0"/>
                      </a:rPr>
                      <m:t>→</m:t>
                    </m:r>
                    <m:func>
                      <m:funcPr>
                        <m:ctrlPr>
                          <a:rPr lang="en-US" sz="2400" i="1">
                            <a:latin typeface="Cambria Math" panose="02040503050406030204" pitchFamily="18" charset="0"/>
                            <a:ea typeface="Cambria Math" panose="02040503050406030204" pitchFamily="18" charset="0"/>
                          </a:rPr>
                        </m:ctrlPr>
                      </m:funcPr>
                      <m:fName>
                        <m:limLow>
                          <m:limLowPr>
                            <m:ctrlPr>
                              <a:rPr lang="en-US" sz="2400" i="1">
                                <a:latin typeface="Cambria Math" panose="02040503050406030204" pitchFamily="18" charset="0"/>
                                <a:ea typeface="Cambria Math" panose="02040503050406030204" pitchFamily="18" charset="0"/>
                              </a:rPr>
                            </m:ctrlPr>
                          </m:limLowPr>
                          <m:e>
                            <m:r>
                              <m:rPr>
                                <m:sty m:val="p"/>
                              </m:rPr>
                              <a:rPr lang="en-US" sz="2400">
                                <a:latin typeface="Cambria Math" panose="02040503050406030204" pitchFamily="18" charset="0"/>
                                <a:ea typeface="Cambria Math" panose="02040503050406030204" pitchFamily="18" charset="0"/>
                              </a:rPr>
                              <m:t>max</m:t>
                            </m:r>
                          </m:e>
                          <m:lim>
                            <m:r>
                              <a:rPr lang="en-US" sz="2400" i="1">
                                <a:latin typeface="Cambria Math" panose="02040503050406030204" pitchFamily="18" charset="0"/>
                                <a:ea typeface="Cambria Math" panose="02040503050406030204" pitchFamily="18" charset="0"/>
                              </a:rPr>
                              <m:t>𝑅</m:t>
                            </m:r>
                          </m:lim>
                        </m:limLow>
                      </m:fName>
                      <m:e>
                        <m:r>
                          <a:rPr lang="en-US" sz="2400" i="1">
                            <a:latin typeface="Cambria Math" panose="02040503050406030204" pitchFamily="18" charset="0"/>
                            <a:ea typeface="Cambria Math" panose="02040503050406030204" pitchFamily="18" charset="0"/>
                          </a:rPr>
                          <m:t>𝑓</m:t>
                        </m:r>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𝑥</m:t>
                            </m:r>
                          </m:e>
                        </m:d>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𝑓</m:t>
                        </m:r>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1</m:t>
                            </m:r>
                          </m:e>
                        </m:d>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1</m:t>
                        </m:r>
                        <m:r>
                          <a:rPr lang="en-US" sz="2400" i="1">
                            <a:latin typeface="Cambria Math" panose="02040503050406030204" pitchFamily="18" charset="0"/>
                            <a:ea typeface="Cambria Math" panose="02040503050406030204" pitchFamily="18" charset="0"/>
                          </a:rPr>
                          <m:t>.</m:t>
                        </m:r>
                      </m:e>
                    </m:func>
                  </m:oMath>
                </a14:m>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928" t="-1961"/>
                </a:stretch>
              </a:blipFill>
            </p:spPr>
            <p:txBody>
              <a:bodyPr/>
              <a:lstStyle/>
              <a:p>
                <a:r>
                  <a:rPr lang="en-US">
                    <a:noFill/>
                  </a:rPr>
                  <a:t> </a:t>
                </a:r>
              </a:p>
            </p:txBody>
          </p:sp>
        </mc:Fallback>
      </mc:AlternateContent>
      <p:pic>
        <p:nvPicPr>
          <p:cNvPr id="2065"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4979" y="4262718"/>
            <a:ext cx="7109503" cy="2291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6700" y="1"/>
            <a:ext cx="92869" cy="10715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6700" y="0"/>
            <a:ext cx="200025" cy="92869"/>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6700" y="1"/>
            <a:ext cx="200025" cy="10715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6700" y="0"/>
            <a:ext cx="121444" cy="17145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6701" y="0"/>
            <a:ext cx="107156" cy="12144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6700" y="0"/>
            <a:ext cx="200025" cy="92869"/>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6700" y="0"/>
            <a:ext cx="200025" cy="92869"/>
          </a:xfrm>
          <a:prstGeom prst="rect">
            <a:avLst/>
          </a:prstGeom>
          <a:noFill/>
          <a:extLst>
            <a:ext uri="{909E8E84-426E-40DD-AFC4-6F175D3DCCD1}">
              <a14:hiddenFill xmlns:a14="http://schemas.microsoft.com/office/drawing/2010/main">
                <a:solidFill>
                  <a:srgbClr val="FFFFFF"/>
                </a:solidFill>
              </a14:hiddenFill>
            </a:ext>
          </a:extLst>
        </p:spPr>
      </p:pic>
      <p:sp>
        <p:nvSpPr>
          <p:cNvPr id="12" name="Action Button: Back or Previous 11">
            <a:hlinkClick r:id="rId10" action="ppaction://hlinksldjump" highlightClick="1"/>
          </p:cNvPr>
          <p:cNvSpPr/>
          <p:nvPr/>
        </p:nvSpPr>
        <p:spPr>
          <a:xfrm>
            <a:off x="11665131" y="6518366"/>
            <a:ext cx="526869" cy="33963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917080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down)">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down)">
                                      <p:cBhvr>
                                        <p:cTn id="30" dur="500"/>
                                        <p:tgtEl>
                                          <p:spTgt spid="3">
                                            <p:txEl>
                                              <p:pRg st="4" end="4"/>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2065"/>
                                        </p:tgtEl>
                                        <p:attrNameLst>
                                          <p:attrName>style.visibility</p:attrName>
                                        </p:attrNameLst>
                                      </p:cBhvr>
                                      <p:to>
                                        <p:strVal val="visible"/>
                                      </p:to>
                                    </p:set>
                                    <p:animEffect transition="in" filter="wipe(down)">
                                      <p:cBhvr>
                                        <p:cTn id="33" dur="500"/>
                                        <p:tgtEl>
                                          <p:spTgt spid="206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wipe(down)">
                                      <p:cBhvr>
                                        <p:cTn id="38" dur="500"/>
                                        <p:tgtEl>
                                          <p:spTgt spid="3">
                                            <p:txEl>
                                              <p:pRg st="5" end="5"/>
                                            </p:txEl>
                                          </p:spTgt>
                                        </p:tgtEl>
                                      </p:cBhvr>
                                    </p:animEffect>
                                  </p:childTnLst>
                                </p:cTn>
                              </p:par>
                              <p:par>
                                <p:cTn id="39" presetID="22" presetClass="entr" presetSubtype="4"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wipe(down)">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823105" y="1"/>
                <a:ext cx="10300667" cy="1690688"/>
              </a:xfrm>
            </p:spPr>
            <p:txBody>
              <a:bodyPr>
                <a:normAutofit fontScale="90000"/>
              </a:bodyPr>
              <a:lstStyle/>
              <a:p>
                <a:pPr>
                  <a:spcBef>
                    <a:spcPts val="956"/>
                  </a:spcBef>
                </a:pPr>
                <a:r>
                  <a:rPr lang="en-US" sz="2678" b="1" dirty="0">
                    <a:solidFill>
                      <a:schemeClr val="accent1"/>
                    </a:solidFill>
                    <a:latin typeface="Times New Roman" panose="02020603050405020304" pitchFamily="18" charset="0"/>
                    <a:ea typeface="+mn-ea"/>
                    <a:cs typeface="Times New Roman" panose="02020603050405020304" pitchFamily="18" charset="0"/>
                  </a:rPr>
                  <a:t>Câu 4: </a:t>
                </a:r>
                <a:r>
                  <a:rPr lang="en-US" sz="2678" dirty="0">
                    <a:latin typeface="Times New Roman" panose="02020603050405020304" pitchFamily="18" charset="0"/>
                    <a:ea typeface="+mn-ea"/>
                    <a:cs typeface="Times New Roman" panose="02020603050405020304" pitchFamily="18" charset="0"/>
                  </a:rPr>
                  <a:t>Cho </a:t>
                </a:r>
                <a:r>
                  <a:rPr lang="en-US" sz="2678" dirty="0" err="1">
                    <a:latin typeface="Times New Roman" panose="02020603050405020304" pitchFamily="18" charset="0"/>
                    <a:ea typeface="+mn-ea"/>
                    <a:cs typeface="Times New Roman" panose="02020603050405020304" pitchFamily="18" charset="0"/>
                  </a:rPr>
                  <a:t>hàm</a:t>
                </a:r>
                <a:r>
                  <a:rPr lang="en-US" sz="2678" dirty="0">
                    <a:latin typeface="Times New Roman" panose="02020603050405020304" pitchFamily="18" charset="0"/>
                    <a:ea typeface="+mn-ea"/>
                    <a:cs typeface="Times New Roman" panose="02020603050405020304" pitchFamily="18" charset="0"/>
                  </a:rPr>
                  <a:t> </a:t>
                </a:r>
                <a:r>
                  <a:rPr lang="en-US" sz="2678" dirty="0" err="1">
                    <a:latin typeface="Times New Roman" panose="02020603050405020304" pitchFamily="18" charset="0"/>
                    <a:ea typeface="+mn-ea"/>
                    <a:cs typeface="Times New Roman" panose="02020603050405020304" pitchFamily="18" charset="0"/>
                  </a:rPr>
                  <a:t>số</a:t>
                </a:r>
                <a:r>
                  <a:rPr lang="en-US" sz="2678" dirty="0">
                    <a:latin typeface="Times New Roman" panose="02020603050405020304" pitchFamily="18" charset="0"/>
                    <a:ea typeface="+mn-ea"/>
                    <a:cs typeface="Times New Roman" panose="02020603050405020304" pitchFamily="18" charset="0"/>
                  </a:rPr>
                  <a:t> </a:t>
                </a:r>
                <a14:m>
                  <m:oMath xmlns:m="http://schemas.openxmlformats.org/officeDocument/2006/math">
                    <m:r>
                      <a:rPr lang="en-US" sz="2678" i="1">
                        <a:latin typeface="Cambria Math" panose="02040503050406030204" pitchFamily="18" charset="0"/>
                        <a:ea typeface="+mn-ea"/>
                        <a:cs typeface="+mn-cs"/>
                      </a:rPr>
                      <m:t>𝑦</m:t>
                    </m:r>
                    <m:r>
                      <a:rPr lang="en-US" sz="2678" i="1">
                        <a:latin typeface="Cambria Math" panose="02040503050406030204" pitchFamily="18" charset="0"/>
                        <a:ea typeface="+mn-ea"/>
                        <a:cs typeface="+mn-cs"/>
                      </a:rPr>
                      <m:t>= </m:t>
                    </m:r>
                    <m:sSup>
                      <m:sSupPr>
                        <m:ctrlPr>
                          <a:rPr lang="en-US" sz="2678" i="1">
                            <a:latin typeface="Cambria Math" panose="02040503050406030204" pitchFamily="18" charset="0"/>
                            <a:ea typeface="+mn-ea"/>
                            <a:cs typeface="+mn-cs"/>
                          </a:rPr>
                        </m:ctrlPr>
                      </m:sSupPr>
                      <m:e>
                        <m:r>
                          <a:rPr lang="en-US" sz="2678" i="1">
                            <a:latin typeface="Cambria Math" panose="02040503050406030204" pitchFamily="18" charset="0"/>
                            <a:ea typeface="+mn-ea"/>
                            <a:cs typeface="+mn-cs"/>
                          </a:rPr>
                          <m:t>𝑥</m:t>
                        </m:r>
                      </m:e>
                      <m:sup>
                        <m:r>
                          <a:rPr lang="en-US" sz="2678" i="1">
                            <a:latin typeface="Cambria Math" panose="02040503050406030204" pitchFamily="18" charset="0"/>
                            <a:ea typeface="+mn-ea"/>
                            <a:cs typeface="+mn-cs"/>
                          </a:rPr>
                          <m:t>3</m:t>
                        </m:r>
                      </m:sup>
                    </m:sSup>
                    <m:r>
                      <a:rPr lang="en-US" sz="2678" i="1">
                        <a:latin typeface="Cambria Math" panose="02040503050406030204" pitchFamily="18" charset="0"/>
                        <a:ea typeface="+mn-ea"/>
                        <a:cs typeface="+mn-cs"/>
                      </a:rPr>
                      <m:t>−3</m:t>
                    </m:r>
                    <m:r>
                      <a:rPr lang="en-US" sz="2678" i="1">
                        <a:latin typeface="Cambria Math" panose="02040503050406030204" pitchFamily="18" charset="0"/>
                        <a:ea typeface="+mn-ea"/>
                        <a:cs typeface="+mn-cs"/>
                      </a:rPr>
                      <m:t>𝑥</m:t>
                    </m:r>
                    <m:r>
                      <a:rPr lang="en-US" sz="2678" i="1">
                        <a:latin typeface="Cambria Math" panose="02040503050406030204" pitchFamily="18" charset="0"/>
                        <a:ea typeface="+mn-ea"/>
                        <a:cs typeface="+mn-cs"/>
                      </a:rPr>
                      <m:t>+1</m:t>
                    </m:r>
                  </m:oMath>
                </a14:m>
                <a:r>
                  <a:rPr lang="en-US" sz="2678" dirty="0">
                    <a:latin typeface="Times New Roman" panose="02020603050405020304" pitchFamily="18" charset="0"/>
                    <a:ea typeface="+mn-ea"/>
                    <a:cs typeface="Times New Roman" panose="02020603050405020304" pitchFamily="18" charset="0"/>
                  </a:rPr>
                  <a:t>. </a:t>
                </a:r>
                <a:r>
                  <a:rPr lang="en-US" sz="2678" dirty="0" err="1">
                    <a:latin typeface="Times New Roman" panose="02020603050405020304" pitchFamily="18" charset="0"/>
                    <a:ea typeface="+mn-ea"/>
                    <a:cs typeface="Times New Roman" panose="02020603050405020304" pitchFamily="18" charset="0"/>
                  </a:rPr>
                  <a:t>Tìm</a:t>
                </a:r>
                <a:r>
                  <a:rPr lang="en-US" sz="2678" dirty="0">
                    <a:latin typeface="Times New Roman" panose="02020603050405020304" pitchFamily="18" charset="0"/>
                    <a:ea typeface="+mn-ea"/>
                    <a:cs typeface="Times New Roman" panose="02020603050405020304" pitchFamily="18" charset="0"/>
                  </a:rPr>
                  <a:t> </a:t>
                </a:r>
                <a:r>
                  <a:rPr lang="en-US" sz="2678" dirty="0" err="1">
                    <a:latin typeface="Times New Roman" panose="02020603050405020304" pitchFamily="18" charset="0"/>
                    <a:ea typeface="+mn-ea"/>
                    <a:cs typeface="Times New Roman" panose="02020603050405020304" pitchFamily="18" charset="0"/>
                  </a:rPr>
                  <a:t>tập</a:t>
                </a:r>
                <a:r>
                  <a:rPr lang="en-US" sz="2678" dirty="0">
                    <a:latin typeface="Times New Roman" panose="02020603050405020304" pitchFamily="18" charset="0"/>
                    <a:ea typeface="+mn-ea"/>
                    <a:cs typeface="Times New Roman" panose="02020603050405020304" pitchFamily="18" charset="0"/>
                  </a:rPr>
                  <a:t> </a:t>
                </a:r>
                <a:r>
                  <a:rPr lang="en-US" sz="2678" dirty="0" err="1">
                    <a:latin typeface="Times New Roman" panose="02020603050405020304" pitchFamily="18" charset="0"/>
                    <a:ea typeface="+mn-ea"/>
                    <a:cs typeface="Times New Roman" panose="02020603050405020304" pitchFamily="18" charset="0"/>
                  </a:rPr>
                  <a:t>hợp</a:t>
                </a:r>
                <a:r>
                  <a:rPr lang="en-US" sz="2678" dirty="0">
                    <a:latin typeface="Times New Roman" panose="02020603050405020304" pitchFamily="18" charset="0"/>
                    <a:ea typeface="+mn-ea"/>
                    <a:cs typeface="Times New Roman" panose="02020603050405020304" pitchFamily="18" charset="0"/>
                  </a:rPr>
                  <a:t> </a:t>
                </a:r>
                <a:r>
                  <a:rPr lang="en-US" sz="2678" dirty="0" err="1">
                    <a:latin typeface="Times New Roman" panose="02020603050405020304" pitchFamily="18" charset="0"/>
                    <a:ea typeface="+mn-ea"/>
                    <a:cs typeface="Times New Roman" panose="02020603050405020304" pitchFamily="18" charset="0"/>
                  </a:rPr>
                  <a:t>tất</a:t>
                </a:r>
                <a:r>
                  <a:rPr lang="en-US" sz="2678" dirty="0">
                    <a:latin typeface="Times New Roman" panose="02020603050405020304" pitchFamily="18" charset="0"/>
                    <a:ea typeface="+mn-ea"/>
                    <a:cs typeface="Times New Roman" panose="02020603050405020304" pitchFamily="18" charset="0"/>
                  </a:rPr>
                  <a:t> </a:t>
                </a:r>
                <a:r>
                  <a:rPr lang="en-US" sz="2678" dirty="0" err="1">
                    <a:latin typeface="Times New Roman" panose="02020603050405020304" pitchFamily="18" charset="0"/>
                    <a:ea typeface="+mn-ea"/>
                    <a:cs typeface="Times New Roman" panose="02020603050405020304" pitchFamily="18" charset="0"/>
                  </a:rPr>
                  <a:t>cả</a:t>
                </a:r>
                <a:r>
                  <a:rPr lang="en-US" sz="2678" dirty="0">
                    <a:latin typeface="Times New Roman" panose="02020603050405020304" pitchFamily="18" charset="0"/>
                    <a:ea typeface="+mn-ea"/>
                    <a:cs typeface="Times New Roman" panose="02020603050405020304" pitchFamily="18" charset="0"/>
                  </a:rPr>
                  <a:t> </a:t>
                </a:r>
                <a:r>
                  <a:rPr lang="en-US" sz="2678" dirty="0" err="1">
                    <a:latin typeface="Times New Roman" panose="02020603050405020304" pitchFamily="18" charset="0"/>
                    <a:ea typeface="+mn-ea"/>
                    <a:cs typeface="Times New Roman" panose="02020603050405020304" pitchFamily="18" charset="0"/>
                  </a:rPr>
                  <a:t>các</a:t>
                </a:r>
                <a:r>
                  <a:rPr lang="en-US" sz="2678" dirty="0">
                    <a:latin typeface="Times New Roman" panose="02020603050405020304" pitchFamily="18" charset="0"/>
                    <a:ea typeface="+mn-ea"/>
                    <a:cs typeface="Times New Roman" panose="02020603050405020304" pitchFamily="18" charset="0"/>
                  </a:rPr>
                  <a:t> </a:t>
                </a:r>
                <a:r>
                  <a:rPr lang="en-US" sz="2678" dirty="0" err="1">
                    <a:latin typeface="Times New Roman" panose="02020603050405020304" pitchFamily="18" charset="0"/>
                    <a:ea typeface="+mn-ea"/>
                    <a:cs typeface="Times New Roman" panose="02020603050405020304" pitchFamily="18" charset="0"/>
                  </a:rPr>
                  <a:t>giá</a:t>
                </a:r>
                <a:r>
                  <a:rPr lang="en-US" sz="2678" dirty="0">
                    <a:latin typeface="Times New Roman" panose="02020603050405020304" pitchFamily="18" charset="0"/>
                    <a:ea typeface="+mn-ea"/>
                    <a:cs typeface="Times New Roman" panose="02020603050405020304" pitchFamily="18" charset="0"/>
                  </a:rPr>
                  <a:t> </a:t>
                </a:r>
                <a:r>
                  <a:rPr lang="en-US" sz="2678" dirty="0" err="1">
                    <a:latin typeface="Times New Roman" panose="02020603050405020304" pitchFamily="18" charset="0"/>
                    <a:ea typeface="+mn-ea"/>
                    <a:cs typeface="Times New Roman" panose="02020603050405020304" pitchFamily="18" charset="0"/>
                  </a:rPr>
                  <a:t>trị</a:t>
                </a:r>
                <a:r>
                  <a:rPr lang="en-US" sz="2678" dirty="0">
                    <a:latin typeface="Times New Roman" panose="02020603050405020304" pitchFamily="18" charset="0"/>
                    <a:ea typeface="+mn-ea"/>
                    <a:cs typeface="Times New Roman" panose="02020603050405020304" pitchFamily="18" charset="0"/>
                  </a:rPr>
                  <a:t> </a:t>
                </a:r>
                <a14:m>
                  <m:oMath xmlns:m="http://schemas.openxmlformats.org/officeDocument/2006/math">
                    <m:r>
                      <a:rPr lang="en-US" sz="2678" i="1">
                        <a:latin typeface="Cambria Math" panose="02040503050406030204" pitchFamily="18" charset="0"/>
                        <a:ea typeface="+mn-ea"/>
                        <a:cs typeface="Times New Roman" panose="02020603050405020304" pitchFamily="18" charset="0"/>
                      </a:rPr>
                      <m:t>𝑚</m:t>
                    </m:r>
                    <m:r>
                      <a:rPr lang="en-US" sz="2678" i="1">
                        <a:latin typeface="Cambria Math" panose="02040503050406030204" pitchFamily="18" charset="0"/>
                        <a:ea typeface="+mn-ea"/>
                        <a:cs typeface="Times New Roman" panose="02020603050405020304" pitchFamily="18" charset="0"/>
                      </a:rPr>
                      <m:t>&gt;0</m:t>
                    </m:r>
                  </m:oMath>
                </a14:m>
                <a:r>
                  <a:rPr lang="en-US" sz="2678" dirty="0">
                    <a:latin typeface="Times New Roman" panose="02020603050405020304" pitchFamily="18" charset="0"/>
                    <a:ea typeface="+mn-ea"/>
                    <a:cs typeface="Times New Roman" panose="02020603050405020304" pitchFamily="18" charset="0"/>
                  </a:rPr>
                  <a:t>, </a:t>
                </a:r>
                <a:r>
                  <a:rPr lang="en-US" sz="2678" dirty="0" err="1">
                    <a:latin typeface="Times New Roman" panose="02020603050405020304" pitchFamily="18" charset="0"/>
                    <a:ea typeface="+mn-ea"/>
                    <a:cs typeface="Times New Roman" panose="02020603050405020304" pitchFamily="18" charset="0"/>
                  </a:rPr>
                  <a:t>để</a:t>
                </a:r>
                <a:r>
                  <a:rPr lang="en-US" sz="2678" dirty="0">
                    <a:latin typeface="Times New Roman" panose="02020603050405020304" pitchFamily="18" charset="0"/>
                    <a:ea typeface="+mn-ea"/>
                    <a:cs typeface="Times New Roman" panose="02020603050405020304" pitchFamily="18" charset="0"/>
                  </a:rPr>
                  <a:t> </a:t>
                </a:r>
                <a:r>
                  <a:rPr lang="en-US" sz="2678" dirty="0" err="1">
                    <a:latin typeface="Times New Roman" panose="02020603050405020304" pitchFamily="18" charset="0"/>
                    <a:ea typeface="+mn-ea"/>
                    <a:cs typeface="Times New Roman" panose="02020603050405020304" pitchFamily="18" charset="0"/>
                  </a:rPr>
                  <a:t>giá</a:t>
                </a:r>
                <a:r>
                  <a:rPr lang="en-US" sz="2678" dirty="0">
                    <a:latin typeface="Times New Roman" panose="02020603050405020304" pitchFamily="18" charset="0"/>
                    <a:ea typeface="+mn-ea"/>
                    <a:cs typeface="Times New Roman" panose="02020603050405020304" pitchFamily="18" charset="0"/>
                  </a:rPr>
                  <a:t> </a:t>
                </a:r>
                <a:r>
                  <a:rPr lang="en-US" sz="2678" dirty="0" err="1">
                    <a:latin typeface="Times New Roman" panose="02020603050405020304" pitchFamily="18" charset="0"/>
                    <a:ea typeface="+mn-ea"/>
                    <a:cs typeface="Times New Roman" panose="02020603050405020304" pitchFamily="18" charset="0"/>
                  </a:rPr>
                  <a:t>trị</a:t>
                </a:r>
                <a:r>
                  <a:rPr lang="en-US" sz="2678" dirty="0">
                    <a:latin typeface="Times New Roman" panose="02020603050405020304" pitchFamily="18" charset="0"/>
                    <a:ea typeface="+mn-ea"/>
                    <a:cs typeface="Times New Roman" panose="02020603050405020304" pitchFamily="18" charset="0"/>
                  </a:rPr>
                  <a:t> </a:t>
                </a:r>
                <a:r>
                  <a:rPr lang="en-US" sz="2678" dirty="0" err="1">
                    <a:latin typeface="Times New Roman" panose="02020603050405020304" pitchFamily="18" charset="0"/>
                    <a:ea typeface="+mn-ea"/>
                    <a:cs typeface="Times New Roman" panose="02020603050405020304" pitchFamily="18" charset="0"/>
                  </a:rPr>
                  <a:t>nhỏ</a:t>
                </a:r>
                <a:r>
                  <a:rPr lang="en-US" sz="2678" dirty="0">
                    <a:latin typeface="Times New Roman" panose="02020603050405020304" pitchFamily="18" charset="0"/>
                    <a:ea typeface="+mn-ea"/>
                    <a:cs typeface="Times New Roman" panose="02020603050405020304" pitchFamily="18" charset="0"/>
                  </a:rPr>
                  <a:t> </a:t>
                </a:r>
                <a:r>
                  <a:rPr lang="en-US" sz="2678" dirty="0" err="1">
                    <a:latin typeface="Times New Roman" panose="02020603050405020304" pitchFamily="18" charset="0"/>
                    <a:ea typeface="+mn-ea"/>
                    <a:cs typeface="Times New Roman" panose="02020603050405020304" pitchFamily="18" charset="0"/>
                  </a:rPr>
                  <a:t>nhất</a:t>
                </a:r>
                <a:r>
                  <a:rPr lang="en-US" sz="2678" dirty="0">
                    <a:latin typeface="Times New Roman" panose="02020603050405020304" pitchFamily="18" charset="0"/>
                    <a:ea typeface="+mn-ea"/>
                    <a:cs typeface="Times New Roman" panose="02020603050405020304" pitchFamily="18" charset="0"/>
                  </a:rPr>
                  <a:t> </a:t>
                </a:r>
                <a:r>
                  <a:rPr lang="en-US" sz="2678" dirty="0" err="1">
                    <a:latin typeface="Times New Roman" panose="02020603050405020304" pitchFamily="18" charset="0"/>
                    <a:ea typeface="+mn-ea"/>
                    <a:cs typeface="Times New Roman" panose="02020603050405020304" pitchFamily="18" charset="0"/>
                  </a:rPr>
                  <a:t>của</a:t>
                </a:r>
                <a:r>
                  <a:rPr lang="en-US" sz="2678" dirty="0">
                    <a:latin typeface="Times New Roman" panose="02020603050405020304" pitchFamily="18" charset="0"/>
                    <a:ea typeface="+mn-ea"/>
                    <a:cs typeface="Times New Roman" panose="02020603050405020304" pitchFamily="18" charset="0"/>
                  </a:rPr>
                  <a:t> </a:t>
                </a:r>
                <a:r>
                  <a:rPr lang="en-US" sz="2678" dirty="0" err="1">
                    <a:latin typeface="Times New Roman" panose="02020603050405020304" pitchFamily="18" charset="0"/>
                    <a:ea typeface="+mn-ea"/>
                    <a:cs typeface="Times New Roman" panose="02020603050405020304" pitchFamily="18" charset="0"/>
                  </a:rPr>
                  <a:t>hàm</a:t>
                </a:r>
                <a:r>
                  <a:rPr lang="en-US" sz="2678" dirty="0">
                    <a:latin typeface="Times New Roman" panose="02020603050405020304" pitchFamily="18" charset="0"/>
                    <a:ea typeface="+mn-ea"/>
                    <a:cs typeface="Times New Roman" panose="02020603050405020304" pitchFamily="18" charset="0"/>
                  </a:rPr>
                  <a:t> </a:t>
                </a:r>
                <a:r>
                  <a:rPr lang="en-US" sz="2678" dirty="0" err="1">
                    <a:latin typeface="Times New Roman" panose="02020603050405020304" pitchFamily="18" charset="0"/>
                    <a:ea typeface="+mn-ea"/>
                    <a:cs typeface="Times New Roman" panose="02020603050405020304" pitchFamily="18" charset="0"/>
                  </a:rPr>
                  <a:t>số</a:t>
                </a:r>
                <a:r>
                  <a:rPr lang="en-US" sz="2678" dirty="0">
                    <a:latin typeface="Times New Roman" panose="02020603050405020304" pitchFamily="18" charset="0"/>
                    <a:ea typeface="+mn-ea"/>
                    <a:cs typeface="Times New Roman" panose="02020603050405020304" pitchFamily="18" charset="0"/>
                  </a:rPr>
                  <a:t> </a:t>
                </a:r>
                <a:r>
                  <a:rPr lang="en-US" sz="2678" dirty="0" err="1">
                    <a:latin typeface="Times New Roman" panose="02020603050405020304" pitchFamily="18" charset="0"/>
                    <a:ea typeface="+mn-ea"/>
                    <a:cs typeface="Times New Roman" panose="02020603050405020304" pitchFamily="18" charset="0"/>
                  </a:rPr>
                  <a:t>trên</a:t>
                </a:r>
                <a:r>
                  <a:rPr lang="en-US" sz="2678" dirty="0">
                    <a:latin typeface="Times New Roman" panose="02020603050405020304" pitchFamily="18" charset="0"/>
                    <a:ea typeface="+mn-ea"/>
                    <a:cs typeface="Times New Roman" panose="02020603050405020304" pitchFamily="18" charset="0"/>
                  </a:rPr>
                  <a:t> </a:t>
                </a:r>
                <a14:m>
                  <m:oMath xmlns:m="http://schemas.openxmlformats.org/officeDocument/2006/math">
                    <m:r>
                      <a:rPr lang="en-US" sz="2678" i="1">
                        <a:latin typeface="Cambria Math" panose="02040503050406030204" pitchFamily="18" charset="0"/>
                        <a:ea typeface="+mn-ea"/>
                        <a:cs typeface="Times New Roman" panose="02020603050405020304" pitchFamily="18" charset="0"/>
                      </a:rPr>
                      <m:t>𝐷</m:t>
                    </m:r>
                    <m:r>
                      <a:rPr lang="en-US" sz="2678" i="1">
                        <a:latin typeface="Cambria Math" panose="02040503050406030204" pitchFamily="18" charset="0"/>
                        <a:ea typeface="+mn-ea"/>
                        <a:cs typeface="Times New Roman" panose="02020603050405020304" pitchFamily="18" charset="0"/>
                      </a:rPr>
                      <m:t>=</m:t>
                    </m:r>
                    <m:d>
                      <m:dPr>
                        <m:begChr m:val="["/>
                        <m:endChr m:val="]"/>
                        <m:ctrlPr>
                          <a:rPr lang="en-US" sz="2678" i="1">
                            <a:latin typeface="Cambria Math" panose="02040503050406030204" pitchFamily="18" charset="0"/>
                            <a:ea typeface="+mn-ea"/>
                            <a:cs typeface="Times New Roman" panose="02020603050405020304" pitchFamily="18" charset="0"/>
                          </a:rPr>
                        </m:ctrlPr>
                      </m:dPr>
                      <m:e>
                        <m:r>
                          <a:rPr lang="en-US" sz="2678" i="1">
                            <a:latin typeface="Cambria Math" panose="02040503050406030204" pitchFamily="18" charset="0"/>
                            <a:ea typeface="+mn-ea"/>
                            <a:cs typeface="Times New Roman" panose="02020603050405020304" pitchFamily="18" charset="0"/>
                          </a:rPr>
                          <m:t>𝑚</m:t>
                        </m:r>
                        <m:r>
                          <a:rPr lang="en-US" sz="2678" i="1">
                            <a:latin typeface="Cambria Math" panose="02040503050406030204" pitchFamily="18" charset="0"/>
                            <a:ea typeface="+mn-ea"/>
                            <a:cs typeface="Times New Roman" panose="02020603050405020304" pitchFamily="18" charset="0"/>
                          </a:rPr>
                          <m:t>+1 ;</m:t>
                        </m:r>
                        <m:r>
                          <a:rPr lang="en-US" sz="2678" i="1">
                            <a:latin typeface="Cambria Math" panose="02040503050406030204" pitchFamily="18" charset="0"/>
                            <a:ea typeface="+mn-ea"/>
                            <a:cs typeface="Times New Roman" panose="02020603050405020304" pitchFamily="18" charset="0"/>
                          </a:rPr>
                          <m:t>𝑚</m:t>
                        </m:r>
                        <m:r>
                          <a:rPr lang="en-US" sz="2678" i="1">
                            <a:latin typeface="Cambria Math" panose="02040503050406030204" pitchFamily="18" charset="0"/>
                            <a:ea typeface="+mn-ea"/>
                            <a:cs typeface="Times New Roman" panose="02020603050405020304" pitchFamily="18" charset="0"/>
                          </a:rPr>
                          <m:t>+2</m:t>
                        </m:r>
                      </m:e>
                    </m:d>
                    <m:r>
                      <a:rPr lang="en-US" sz="2678" i="1">
                        <a:latin typeface="Cambria Math" panose="02040503050406030204" pitchFamily="18" charset="0"/>
                        <a:ea typeface="+mn-ea"/>
                        <a:cs typeface="Times New Roman" panose="02020603050405020304" pitchFamily="18" charset="0"/>
                      </a:rPr>
                      <m:t> </m:t>
                    </m:r>
                  </m:oMath>
                </a14:m>
                <a:r>
                  <a:rPr lang="en-US" sz="2678" dirty="0">
                    <a:latin typeface="Times New Roman" panose="02020603050405020304" pitchFamily="18" charset="0"/>
                    <a:ea typeface="+mn-ea"/>
                    <a:cs typeface="Times New Roman" panose="02020603050405020304" pitchFamily="18" charset="0"/>
                  </a:rPr>
                  <a:t> </a:t>
                </a:r>
                <a:r>
                  <a:rPr lang="en-US" sz="2678" dirty="0" err="1">
                    <a:latin typeface="Times New Roman" panose="02020603050405020304" pitchFamily="18" charset="0"/>
                    <a:ea typeface="+mn-ea"/>
                    <a:cs typeface="Times New Roman" panose="02020603050405020304" pitchFamily="18" charset="0"/>
                  </a:rPr>
                  <a:t>luôn</a:t>
                </a:r>
                <a:r>
                  <a:rPr lang="en-US" sz="2678" dirty="0">
                    <a:latin typeface="Times New Roman" panose="02020603050405020304" pitchFamily="18" charset="0"/>
                    <a:ea typeface="+mn-ea"/>
                    <a:cs typeface="Times New Roman" panose="02020603050405020304" pitchFamily="18" charset="0"/>
                  </a:rPr>
                  <a:t> </a:t>
                </a:r>
                <a:r>
                  <a:rPr lang="en-US" sz="2678" dirty="0" err="1">
                    <a:latin typeface="Times New Roman" panose="02020603050405020304" pitchFamily="18" charset="0"/>
                    <a:ea typeface="+mn-ea"/>
                    <a:cs typeface="Times New Roman" panose="02020603050405020304" pitchFamily="18" charset="0"/>
                  </a:rPr>
                  <a:t>bé</a:t>
                </a:r>
                <a:r>
                  <a:rPr lang="en-US" sz="2678" dirty="0">
                    <a:latin typeface="Times New Roman" panose="02020603050405020304" pitchFamily="18" charset="0"/>
                    <a:ea typeface="+mn-ea"/>
                    <a:cs typeface="Times New Roman" panose="02020603050405020304" pitchFamily="18" charset="0"/>
                  </a:rPr>
                  <a:t> </a:t>
                </a:r>
                <a:r>
                  <a:rPr lang="en-US" sz="2678" dirty="0" err="1">
                    <a:latin typeface="Times New Roman" panose="02020603050405020304" pitchFamily="18" charset="0"/>
                    <a:ea typeface="+mn-ea"/>
                    <a:cs typeface="Times New Roman" panose="02020603050405020304" pitchFamily="18" charset="0"/>
                  </a:rPr>
                  <a:t>hơn</a:t>
                </a:r>
                <a:r>
                  <a:rPr lang="en-US" sz="2678" dirty="0">
                    <a:latin typeface="Times New Roman" panose="02020603050405020304" pitchFamily="18" charset="0"/>
                    <a:ea typeface="+mn-ea"/>
                    <a:cs typeface="Times New Roman" panose="02020603050405020304" pitchFamily="18" charset="0"/>
                  </a:rPr>
                  <a:t> 3 </a:t>
                </a:r>
                <a:r>
                  <a:rPr lang="en-US" sz="2678" dirty="0" err="1">
                    <a:latin typeface="Times New Roman" panose="02020603050405020304" pitchFamily="18" charset="0"/>
                    <a:ea typeface="+mn-ea"/>
                    <a:cs typeface="Times New Roman" panose="02020603050405020304" pitchFamily="18" charset="0"/>
                  </a:rPr>
                  <a:t>là</a:t>
                </a:r>
                <a:r>
                  <a:rPr lang="en-US" sz="2678" dirty="0">
                    <a:latin typeface="Times New Roman" panose="02020603050405020304" pitchFamily="18" charset="0"/>
                    <a:ea typeface="+mn-ea"/>
                    <a:cs typeface="Times New Roman" panose="02020603050405020304" pitchFamily="18" charset="0"/>
                  </a:rPr>
                  <a:t>:</a:t>
                </a:r>
                <a:br>
                  <a:rPr lang="en-US" sz="2678" dirty="0">
                    <a:latin typeface="Times New Roman" panose="02020603050405020304" pitchFamily="18" charset="0"/>
                    <a:ea typeface="+mn-ea"/>
                    <a:cs typeface="Times New Roman" panose="02020603050405020304" pitchFamily="18" charset="0"/>
                  </a:rPr>
                </a:br>
                <a:r>
                  <a:rPr lang="en-US" sz="2678" dirty="0">
                    <a:latin typeface="Times New Roman" panose="02020603050405020304" pitchFamily="18" charset="0"/>
                    <a:ea typeface="+mn-ea"/>
                    <a:cs typeface="Times New Roman" panose="02020603050405020304" pitchFamily="18" charset="0"/>
                  </a:rPr>
                  <a:t/>
                </a:r>
                <a:br>
                  <a:rPr lang="en-US" sz="2678" dirty="0">
                    <a:latin typeface="Times New Roman" panose="02020603050405020304" pitchFamily="18" charset="0"/>
                    <a:ea typeface="+mn-ea"/>
                    <a:cs typeface="Times New Roman" panose="02020603050405020304" pitchFamily="18" charset="0"/>
                  </a:rPr>
                </a:br>
                <a:r>
                  <a:rPr lang="en-US" sz="2700" b="1"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A</a:t>
                </a:r>
                <a14:m>
                  <m:oMath xmlns:m="http://schemas.openxmlformats.org/officeDocument/2006/math">
                    <m:r>
                      <a:rPr lang="en-US" sz="2700" b="1">
                        <a:solidFill>
                          <a:prstClr val="black"/>
                        </a:solidFill>
                        <a:latin typeface="Cambria Math" panose="02040503050406030204" pitchFamily="18" charset="0"/>
                        <a:cs typeface="Times New Roman" panose="02020603050405020304" pitchFamily="18" charset="0"/>
                      </a:rPr>
                      <m:t>.   </m:t>
                    </m:r>
                    <m:r>
                      <m:rPr>
                        <m:nor/>
                      </m:rPr>
                      <a:rPr lang="vi-VN" sz="2700">
                        <a:solidFill>
                          <a:prstClr val="black"/>
                        </a:solidFill>
                        <a:cs typeface="Times New Roman" panose="02020603050405020304" pitchFamily="18" charset="0"/>
                      </a:rPr>
                      <m:t>	</m:t>
                    </m:r>
                    <m:r>
                      <m:rPr>
                        <m:nor/>
                      </m:rPr>
                      <a:rPr lang="en-US" sz="2700">
                        <a:solidFill>
                          <a:prstClr val="black"/>
                        </a:solidFill>
                        <a:cs typeface="Times New Roman" panose="02020603050405020304" pitchFamily="18" charset="0"/>
                      </a:rPr>
                      <m:t>(0 ; 1).        </m:t>
                    </m:r>
                    <m:r>
                      <m:rPr>
                        <m:nor/>
                      </m:rPr>
                      <a:rPr lang="en-US" sz="2700" b="1">
                        <a:solidFill>
                          <a:srgbClr val="4472C4"/>
                        </a:solidFill>
                        <a:latin typeface="Times New Roman" panose="02020603050405020304" pitchFamily="18" charset="0"/>
                        <a:cs typeface="Times New Roman" panose="02020603050405020304" pitchFamily="18" charset="0"/>
                      </a:rPr>
                      <m:t>     </m:t>
                    </m:r>
                    <m:r>
                      <m:rPr>
                        <m:nor/>
                      </m:rPr>
                      <a:rPr lang="vi-VN" sz="2700" b="1">
                        <a:solidFill>
                          <a:srgbClr val="4472C4"/>
                        </a:solidFill>
                        <a:cs typeface="Times New Roman" panose="02020603050405020304" pitchFamily="18" charset="0"/>
                      </a:rPr>
                      <m:t>B</m:t>
                    </m:r>
                    <m:r>
                      <m:rPr>
                        <m:nor/>
                      </m:rPr>
                      <a:rPr lang="vi-VN" sz="2700" b="1">
                        <a:solidFill>
                          <a:srgbClr val="4472C4"/>
                        </a:solidFill>
                        <a:cs typeface="Times New Roman" panose="02020603050405020304" pitchFamily="18" charset="0"/>
                      </a:rPr>
                      <m:t>. </m:t>
                    </m:r>
                    <m:d>
                      <m:dPr>
                        <m:ctrlPr>
                          <a:rPr lang="vi-VN" sz="2700" i="1">
                            <a:latin typeface="Cambria Math" panose="02040503050406030204" pitchFamily="18" charset="0"/>
                            <a:cs typeface="Times New Roman" panose="02020603050405020304" pitchFamily="18" charset="0"/>
                          </a:rPr>
                        </m:ctrlPr>
                      </m:dPr>
                      <m:e>
                        <m:f>
                          <m:fPr>
                            <m:ctrlPr>
                              <a:rPr lang="vi-VN" sz="2700" i="1">
                                <a:latin typeface="Cambria Math" panose="02040503050406030204" pitchFamily="18" charset="0"/>
                                <a:cs typeface="Times New Roman" panose="02020603050405020304" pitchFamily="18" charset="0"/>
                              </a:rPr>
                            </m:ctrlPr>
                          </m:fPr>
                          <m:num>
                            <m:r>
                              <a:rPr lang="en-US" sz="2700" i="1">
                                <a:latin typeface="Cambria Math" panose="02040503050406030204" pitchFamily="18" charset="0"/>
                                <a:cs typeface="Times New Roman" panose="02020603050405020304" pitchFamily="18" charset="0"/>
                              </a:rPr>
                              <m:t>1</m:t>
                            </m:r>
                          </m:num>
                          <m:den>
                            <m:r>
                              <a:rPr lang="en-US" sz="2700" i="1">
                                <a:latin typeface="Cambria Math" panose="02040503050406030204" pitchFamily="18" charset="0"/>
                                <a:cs typeface="Times New Roman" panose="02020603050405020304" pitchFamily="18" charset="0"/>
                              </a:rPr>
                              <m:t>2</m:t>
                            </m:r>
                          </m:den>
                        </m:f>
                        <m:r>
                          <a:rPr lang="en-US" sz="2700" i="1">
                            <a:latin typeface="Cambria Math" panose="02040503050406030204" pitchFamily="18" charset="0"/>
                            <a:cs typeface="Times New Roman" panose="02020603050405020304" pitchFamily="18" charset="0"/>
                          </a:rPr>
                          <m:t> ;1</m:t>
                        </m:r>
                      </m:e>
                    </m:d>
                    <m:r>
                      <m:rPr>
                        <m:nor/>
                      </m:rPr>
                      <a:rPr lang="en-US" sz="2700">
                        <a:solidFill>
                          <a:prstClr val="black"/>
                        </a:solidFill>
                        <a:latin typeface="Times New Roman" panose="02020603050405020304" pitchFamily="18" charset="0"/>
                        <a:cs typeface="Times New Roman" panose="02020603050405020304" pitchFamily="18" charset="0"/>
                      </a:rPr>
                      <m:t>.</m:t>
                    </m:r>
                    <m:r>
                      <m:rPr>
                        <m:nor/>
                      </m:rPr>
                      <a:rPr lang="vi-VN" sz="2700">
                        <a:solidFill>
                          <a:prstClr val="black"/>
                        </a:solidFill>
                        <a:cs typeface="Times New Roman" panose="02020603050405020304" pitchFamily="18" charset="0"/>
                      </a:rPr>
                      <m:t>	</m:t>
                    </m:r>
                    <m:r>
                      <m:rPr>
                        <m:nor/>
                      </m:rPr>
                      <a:rPr lang="en-US" sz="2700">
                        <a:solidFill>
                          <a:prstClr val="black"/>
                        </a:solidFill>
                        <a:latin typeface="Times New Roman" panose="02020603050405020304" pitchFamily="18" charset="0"/>
                        <a:cs typeface="Times New Roman" panose="02020603050405020304" pitchFamily="18" charset="0"/>
                      </a:rPr>
                      <m:t>               </m:t>
                    </m:r>
                    <m:r>
                      <m:rPr>
                        <m:nor/>
                      </m:rPr>
                      <a:rPr lang="en-US" sz="2700" b="1">
                        <a:solidFill>
                          <a:prstClr val="black"/>
                        </a:solidFill>
                        <a:latin typeface="Times New Roman" panose="02020603050405020304" pitchFamily="18" charset="0"/>
                        <a:cs typeface="Times New Roman" panose="02020603050405020304" pitchFamily="18" charset="0"/>
                      </a:rPr>
                      <m:t> </m:t>
                    </m:r>
                    <m:r>
                      <m:rPr>
                        <m:nor/>
                      </m:rPr>
                      <a:rPr lang="vi-VN" sz="2700" b="1">
                        <a:solidFill>
                          <a:srgbClr val="4472C4"/>
                        </a:solidFill>
                        <a:cs typeface="Times New Roman" panose="02020603050405020304" pitchFamily="18" charset="0"/>
                      </a:rPr>
                      <m:t>C</m:t>
                    </m:r>
                    <m:r>
                      <m:rPr>
                        <m:nor/>
                      </m:rPr>
                      <a:rPr lang="vi-VN" sz="2700" b="1">
                        <a:solidFill>
                          <a:srgbClr val="4472C4"/>
                        </a:solidFill>
                        <a:cs typeface="Times New Roman" panose="02020603050405020304" pitchFamily="18" charset="0"/>
                      </a:rPr>
                      <m:t>.</m:t>
                    </m:r>
                    <m:r>
                      <m:rPr>
                        <m:nor/>
                      </m:rPr>
                      <a:rPr lang="en-US" sz="2700" b="1">
                        <a:solidFill>
                          <a:srgbClr val="4472C4"/>
                        </a:solidFill>
                        <a:cs typeface="Times New Roman" panose="02020603050405020304" pitchFamily="18" charset="0"/>
                      </a:rPr>
                      <m:t> </m:t>
                    </m:r>
                    <m:d>
                      <m:dPr>
                        <m:ctrlPr>
                          <a:rPr lang="vi-VN" sz="2700" i="1">
                            <a:latin typeface="Cambria Math" panose="02040503050406030204" pitchFamily="18" charset="0"/>
                            <a:cs typeface="Times New Roman" panose="02020603050405020304" pitchFamily="18" charset="0"/>
                          </a:rPr>
                        </m:ctrlPr>
                      </m:dPr>
                      <m:e>
                        <m:r>
                          <a:rPr lang="en-US" sz="2700" i="1">
                            <a:latin typeface="Cambria Math" panose="02040503050406030204" pitchFamily="18" charset="0"/>
                            <a:cs typeface="Times New Roman" panose="02020603050405020304" pitchFamily="18" charset="0"/>
                          </a:rPr>
                          <m:t>−</m:t>
                        </m:r>
                        <m:r>
                          <a:rPr lang="en-US" sz="2700" i="1">
                            <a:latin typeface="Cambria Math" panose="02040503050406030204" pitchFamily="18" charset="0"/>
                            <a:ea typeface="Cambria Math" panose="02040503050406030204" pitchFamily="18" charset="0"/>
                            <a:cs typeface="Times New Roman" panose="02020603050405020304" pitchFamily="18" charset="0"/>
                          </a:rPr>
                          <m:t>∞ ;1</m:t>
                        </m:r>
                      </m:e>
                    </m:d>
                  </m:oMath>
                </a14:m>
                <a:r>
                  <a:rPr lang="en-US" sz="2700" dirty="0">
                    <a:latin typeface="Times New Roman" panose="02020603050405020304" pitchFamily="18" charset="0"/>
                    <a:cs typeface="Times New Roman" panose="02020603050405020304" pitchFamily="18" charset="0"/>
                  </a:rPr>
                  <a:t>\</a:t>
                </a:r>
                <a14:m>
                  <m:oMath xmlns:m="http://schemas.openxmlformats.org/officeDocument/2006/math">
                    <m:d>
                      <m:dPr>
                        <m:begChr m:val="{"/>
                        <m:endChr m:val="}"/>
                        <m:ctrlPr>
                          <a:rPr lang="en-US" sz="2700" i="1" dirty="0">
                            <a:latin typeface="Cambria Math" panose="02040503050406030204" pitchFamily="18" charset="0"/>
                            <a:cs typeface="Times New Roman" panose="02020603050405020304" pitchFamily="18" charset="0"/>
                          </a:rPr>
                        </m:ctrlPr>
                      </m:dPr>
                      <m:e>
                        <m:r>
                          <a:rPr lang="en-US" sz="2700" i="1" dirty="0">
                            <a:latin typeface="Cambria Math" panose="02040503050406030204" pitchFamily="18" charset="0"/>
                            <a:cs typeface="Times New Roman" panose="02020603050405020304" pitchFamily="18" charset="0"/>
                          </a:rPr>
                          <m:t>−2</m:t>
                        </m:r>
                      </m:e>
                    </m:d>
                  </m:oMath>
                </a14:m>
                <a:r>
                  <a:rPr lang="en-US" sz="2700" dirty="0">
                    <a:solidFill>
                      <a:prstClr val="black"/>
                    </a:solidFill>
                    <a:latin typeface="Times New Roman" panose="02020603050405020304" pitchFamily="18" charset="0"/>
                    <a:cs typeface="Times New Roman" panose="02020603050405020304" pitchFamily="18" charset="0"/>
                  </a:rPr>
                  <a:t>.            </a:t>
                </a:r>
                <a:r>
                  <a:rPr lang="en-US" sz="2700" b="1" dirty="0">
                    <a:solidFill>
                      <a:schemeClr val="accent1"/>
                    </a:solidFill>
                    <a:latin typeface="Times New Roman" panose="02020603050405020304" pitchFamily="18" charset="0"/>
                    <a:cs typeface="Times New Roman" panose="02020603050405020304" pitchFamily="18" charset="0"/>
                  </a:rPr>
                  <a:t>D. </a:t>
                </a:r>
                <a14:m>
                  <m:oMath xmlns:m="http://schemas.openxmlformats.org/officeDocument/2006/math">
                    <m:d>
                      <m:dPr>
                        <m:ctrlPr>
                          <a:rPr lang="en-US" sz="2700" i="1" dirty="0">
                            <a:solidFill>
                              <a:prstClr val="black"/>
                            </a:solidFill>
                            <a:latin typeface="Cambria Math" panose="02040503050406030204" pitchFamily="18" charset="0"/>
                            <a:cs typeface="Times New Roman" panose="02020603050405020304" pitchFamily="18" charset="0"/>
                          </a:rPr>
                        </m:ctrlPr>
                      </m:dPr>
                      <m:e>
                        <m:r>
                          <a:rPr lang="en-US" sz="2700" i="1" dirty="0">
                            <a:solidFill>
                              <a:prstClr val="black"/>
                            </a:solidFill>
                            <a:latin typeface="Cambria Math" panose="02040503050406030204" pitchFamily="18" charset="0"/>
                            <a:cs typeface="Times New Roman" panose="02020603050405020304" pitchFamily="18" charset="0"/>
                          </a:rPr>
                          <m:t>0 ;2</m:t>
                        </m:r>
                      </m:e>
                    </m:d>
                    <m:r>
                      <a:rPr lang="en-US" sz="2700" i="1" dirty="0">
                        <a:solidFill>
                          <a:prstClr val="black"/>
                        </a:solidFill>
                        <a:latin typeface="Cambria Math" panose="02040503050406030204" pitchFamily="18" charset="0"/>
                        <a:cs typeface="Times New Roman" panose="02020603050405020304" pitchFamily="18" charset="0"/>
                      </a:rPr>
                      <m:t>.</m:t>
                    </m:r>
                  </m:oMath>
                </a14:m>
                <a:endParaRPr lang="en-US" sz="2678" dirty="0">
                  <a:latin typeface="Times New Roman" panose="02020603050405020304" pitchFamily="18" charset="0"/>
                  <a:ea typeface="+mn-ea"/>
                  <a:cs typeface="Times New Roman" panose="02020603050405020304" pitchFamily="18" charset="0"/>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823105" y="1"/>
                <a:ext cx="10300667" cy="1690688"/>
              </a:xfrm>
              <a:blipFill rotWithShape="0">
                <a:blip r:embed="rId2"/>
                <a:stretch>
                  <a:fillRect l="-888" t="-1444" r="-710" b="-3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23104" y="1690688"/>
                <a:ext cx="11218652" cy="4351338"/>
              </a:xfrm>
            </p:spPr>
            <p:txBody>
              <a:bodyPr>
                <a:normAutofit lnSpcReduction="10000"/>
              </a:bodyPr>
              <a:lstStyle/>
              <a:p>
                <a:pPr marL="0" indent="0" algn="ctr">
                  <a:buNone/>
                </a:pPr>
                <a:r>
                  <a:rPr lang="en-US" sz="2400" b="1" dirty="0">
                    <a:solidFill>
                      <a:schemeClr val="accent1"/>
                    </a:solidFill>
                    <a:latin typeface="Times New Roman" panose="02020603050405020304" pitchFamily="18" charset="0"/>
                    <a:cs typeface="Times New Roman" panose="02020603050405020304" pitchFamily="18" charset="0"/>
                  </a:rPr>
                  <a:t>Lời </a:t>
                </a:r>
                <a:r>
                  <a:rPr lang="en-US" sz="2400" b="1" dirty="0" err="1">
                    <a:solidFill>
                      <a:schemeClr val="accent1"/>
                    </a:solidFill>
                    <a:latin typeface="Times New Roman" panose="02020603050405020304" pitchFamily="18" charset="0"/>
                    <a:cs typeface="Times New Roman" panose="02020603050405020304" pitchFamily="18" charset="0"/>
                  </a:rPr>
                  <a:t>giải</a:t>
                </a:r>
                <a:endParaRPr lang="en-US" sz="2400" b="1" dirty="0">
                  <a:solidFill>
                    <a:schemeClr val="accent1"/>
                  </a:solidFill>
                  <a:latin typeface="Times New Roman" panose="02020603050405020304" pitchFamily="18" charset="0"/>
                  <a:cs typeface="Times New Roman" panose="02020603050405020304" pitchFamily="18" charset="0"/>
                </a:endParaRPr>
              </a:p>
              <a:p>
                <a:pPr marL="0" indent="0">
                  <a:buNone/>
                </a:pPr>
                <a:r>
                  <a:rPr lang="en-US" sz="2400" b="1" dirty="0" err="1">
                    <a:solidFill>
                      <a:srgbClr val="FF0000"/>
                    </a:solidFill>
                    <a:latin typeface="Times New Roman" panose="02020603050405020304" pitchFamily="18" charset="0"/>
                    <a:cs typeface="Times New Roman" panose="02020603050405020304" pitchFamily="18" charset="0"/>
                  </a:rPr>
                  <a:t>Chọn</a:t>
                </a:r>
                <a:r>
                  <a:rPr lang="en-US" sz="2400" b="1" dirty="0">
                    <a:solidFill>
                      <a:srgbClr val="FF0000"/>
                    </a:solidFill>
                    <a:latin typeface="Times New Roman" panose="02020603050405020304" pitchFamily="18" charset="0"/>
                    <a:cs typeface="Times New Roman" panose="02020603050405020304" pitchFamily="18" charset="0"/>
                  </a:rPr>
                  <a:t> A</a:t>
                </a:r>
              </a:p>
              <a:p>
                <a:r>
                  <a:rPr lang="en-US" sz="2400" dirty="0">
                    <a:latin typeface="Times New Roman" panose="02020603050405020304" pitchFamily="18" charset="0"/>
                    <a:cs typeface="Times New Roman" panose="02020603050405020304" pitchFamily="18" charset="0"/>
                  </a:rPr>
                  <a:t>Ta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𝑦</m:t>
                        </m:r>
                      </m:e>
                      <m:sup>
                        <m:r>
                          <a:rPr lang="en-US" sz="2400" i="1">
                            <a:latin typeface="Cambria Math" panose="02040503050406030204" pitchFamily="18" charset="0"/>
                          </a:rPr>
                          <m:t>′</m:t>
                        </m:r>
                      </m:sup>
                    </m:sSup>
                    <m:r>
                      <a:rPr lang="en-US" sz="2400" i="1">
                        <a:latin typeface="Cambria Math" panose="02040503050406030204" pitchFamily="18" charset="0"/>
                      </a:rPr>
                      <m:t>=3</m:t>
                    </m:r>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2</m:t>
                        </m:r>
                      </m:sup>
                    </m:sSup>
                    <m:r>
                      <a:rPr lang="en-US" sz="2400" i="1">
                        <a:latin typeface="Cambria Math" panose="02040503050406030204" pitchFamily="18" charset="0"/>
                      </a:rPr>
                      <m:t>−3.     </m:t>
                    </m:r>
                    <m:sSup>
                      <m:sSupPr>
                        <m:ctrlPr>
                          <a:rPr lang="en-US" sz="2400" i="1">
                            <a:latin typeface="Cambria Math" panose="02040503050406030204" pitchFamily="18" charset="0"/>
                          </a:rPr>
                        </m:ctrlPr>
                      </m:sSupPr>
                      <m:e>
                        <m:r>
                          <a:rPr lang="en-US" sz="2400" i="1">
                            <a:latin typeface="Cambria Math" panose="02040503050406030204" pitchFamily="18" charset="0"/>
                          </a:rPr>
                          <m:t>𝑦</m:t>
                        </m:r>
                      </m:e>
                      <m:sup>
                        <m:r>
                          <a:rPr lang="en-US" sz="2400" i="1">
                            <a:latin typeface="Cambria Math" panose="02040503050406030204" pitchFamily="18" charset="0"/>
                          </a:rPr>
                          <m:t>′</m:t>
                        </m:r>
                      </m:sup>
                    </m:sSup>
                    <m:r>
                      <a:rPr lang="en-US" sz="2400" i="1">
                        <a:latin typeface="Cambria Math" panose="02040503050406030204" pitchFamily="18" charset="0"/>
                      </a:rPr>
                      <m:t>=0</m:t>
                    </m:r>
                    <m:r>
                      <a:rPr lang="en-US" sz="2400" i="1">
                        <a:latin typeface="Cambria Math" panose="02040503050406030204" pitchFamily="18" charset="0"/>
                        <a:ea typeface="Cambria Math" panose="02040503050406030204" pitchFamily="18" charset="0"/>
                      </a:rPr>
                      <m:t>↔</m:t>
                    </m:r>
                    <m:d>
                      <m:dPr>
                        <m:begChr m:val="["/>
                        <m:endChr m:val=""/>
                        <m:ctrlPr>
                          <a:rPr lang="en-US" sz="2400" i="1">
                            <a:latin typeface="Cambria Math" panose="02040503050406030204" pitchFamily="18" charset="0"/>
                            <a:ea typeface="Cambria Math" panose="02040503050406030204" pitchFamily="18" charset="0"/>
                          </a:rPr>
                        </m:ctrlPr>
                      </m:dPr>
                      <m:e>
                        <m:eqArr>
                          <m:eqArrPr>
                            <m:ctrlPr>
                              <a:rPr lang="en-US" sz="2400" i="1">
                                <a:latin typeface="Cambria Math" panose="02040503050406030204" pitchFamily="18" charset="0"/>
                                <a:ea typeface="Cambria Math" panose="02040503050406030204" pitchFamily="18" charset="0"/>
                              </a:rPr>
                            </m:ctrlPr>
                          </m:eqArrPr>
                          <m:e>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=1</m:t>
                            </m:r>
                          </m:e>
                          <m:e>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=−1</m:t>
                            </m:r>
                          </m:e>
                        </m:eqArr>
                      </m:e>
                    </m:d>
                  </m:oMath>
                </a14:m>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Hàm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khoảng</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sz="2400" i="1">
                            <a:latin typeface="Cambria Math" panose="02040503050406030204" pitchFamily="18" charset="0"/>
                          </a:rPr>
                        </m:ctrlPr>
                      </m:dPr>
                      <m:e>
                        <m:r>
                          <a:rPr lang="en-US" sz="2400" i="1">
                            <a:latin typeface="Cambria Math" panose="02040503050406030204" pitchFamily="18" charset="0"/>
                          </a:rPr>
                          <m:t>1 ; +∞</m:t>
                        </m:r>
                      </m:e>
                    </m:d>
                  </m:oMath>
                </a14:m>
                <a:r>
                  <a:rPr lang="en-US" sz="2400" dirty="0">
                    <a:latin typeface="Times New Roman" panose="02020603050405020304" pitchFamily="18" charset="0"/>
                    <a:cs typeface="Times New Roman" panose="02020603050405020304" pitchFamily="18" charset="0"/>
                  </a:rPr>
                  <a:t>.</a:t>
                </a:r>
              </a:p>
              <a:p>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rPr>
                      <m:t>𝐷</m:t>
                    </m:r>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𝑚</m:t>
                        </m:r>
                        <m:r>
                          <a:rPr lang="en-US" sz="2400" i="1">
                            <a:latin typeface="Cambria Math" panose="02040503050406030204" pitchFamily="18" charset="0"/>
                          </a:rPr>
                          <m:t>+1 ;</m:t>
                        </m:r>
                        <m:r>
                          <a:rPr lang="en-US" sz="2400" i="1">
                            <a:latin typeface="Cambria Math" panose="02040503050406030204" pitchFamily="18" charset="0"/>
                          </a:rPr>
                          <m:t>𝑚</m:t>
                        </m:r>
                        <m:r>
                          <a:rPr lang="en-US" sz="2400" i="1">
                            <a:latin typeface="Cambria Math" panose="02040503050406030204" pitchFamily="18" charset="0"/>
                          </a:rPr>
                          <m:t>+2</m:t>
                        </m:r>
                      </m:e>
                    </m:d>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rPr>
                      <m:t>𝑚</m:t>
                    </m:r>
                    <m:r>
                      <a:rPr lang="en-US" sz="2400" i="1">
                        <a:latin typeface="Cambria Math" panose="02040503050406030204" pitchFamily="18" charset="0"/>
                      </a:rPr>
                      <m:t>&gt;0,</m:t>
                    </m:r>
                  </m:oMath>
                </a14:m>
                <a:r>
                  <a:rPr lang="en-US" sz="2400" dirty="0">
                    <a:latin typeface="Times New Roman" panose="02020603050405020304" pitchFamily="18" charset="0"/>
                    <a:cs typeface="Times New Roman" panose="02020603050405020304" pitchFamily="18" charset="0"/>
                  </a:rPr>
                  <a:t> </a:t>
                </a:r>
              </a:p>
              <a:p>
                <a:pPr marL="0" indent="0">
                  <a:buNone/>
                </a:pP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func>
                      <m:funcPr>
                        <m:ctrlPr>
                          <a:rPr lang="en-US" sz="2400" i="1">
                            <a:latin typeface="Cambria Math" panose="02040503050406030204" pitchFamily="18" charset="0"/>
                          </a:rPr>
                        </m:ctrlPr>
                      </m:funcPr>
                      <m:fNa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𝑚</m:t>
                                    </m:r>
                                    <m:r>
                                      <a:rPr lang="en-US" sz="2400" i="1">
                                        <a:latin typeface="Cambria Math" panose="02040503050406030204" pitchFamily="18" charset="0"/>
                                      </a:rPr>
                                      <m:t>+1 ;</m:t>
                                    </m:r>
                                    <m:r>
                                      <a:rPr lang="en-US" sz="2400" i="1">
                                        <a:latin typeface="Cambria Math" panose="02040503050406030204" pitchFamily="18" charset="0"/>
                                      </a:rPr>
                                      <m:t>𝑚</m:t>
                                    </m:r>
                                    <m:r>
                                      <a:rPr lang="en-US" sz="2400" i="1">
                                        <a:latin typeface="Cambria Math" panose="02040503050406030204" pitchFamily="18" charset="0"/>
                                      </a:rPr>
                                      <m:t>+2</m:t>
                                    </m:r>
                                  </m:e>
                                </m:d>
                              </m:lim>
                            </m:limLow>
                          </m:fName>
                          <m:e>
                            <m:r>
                              <a:rPr lang="en-US" sz="2400" i="1">
                                <a:latin typeface="Cambria Math" panose="02040503050406030204" pitchFamily="18" charset="0"/>
                              </a:rPr>
                              <m:t>𝑦</m:t>
                            </m:r>
                          </m:e>
                        </m:func>
                      </m:fName>
                      <m:e>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m:t>
                            </m:r>
                            <m:r>
                              <a:rPr lang="en-US" sz="2400" i="1">
                                <a:latin typeface="Cambria Math" panose="02040503050406030204" pitchFamily="18" charset="0"/>
                              </a:rPr>
                              <m:t>𝑚</m:t>
                            </m:r>
                            <m:r>
                              <a:rPr lang="en-US" sz="2400" i="1">
                                <a:latin typeface="Cambria Math" panose="02040503050406030204" pitchFamily="18" charset="0"/>
                              </a:rPr>
                              <m:t>+1)</m:t>
                            </m:r>
                          </m:e>
                          <m:sup>
                            <m:r>
                              <a:rPr lang="en-US" sz="2400" i="1">
                                <a:latin typeface="Cambria Math" panose="02040503050406030204" pitchFamily="18" charset="0"/>
                              </a:rPr>
                              <m:t>3</m:t>
                            </m:r>
                          </m:sup>
                        </m:sSup>
                        <m:r>
                          <a:rPr lang="en-US" sz="2400" i="1">
                            <a:latin typeface="Cambria Math" panose="02040503050406030204" pitchFamily="18" charset="0"/>
                          </a:rPr>
                          <m:t>−3</m:t>
                        </m:r>
                        <m:d>
                          <m:dPr>
                            <m:ctrlPr>
                              <a:rPr lang="en-US" sz="2400" i="1">
                                <a:latin typeface="Cambria Math" panose="02040503050406030204" pitchFamily="18" charset="0"/>
                              </a:rPr>
                            </m:ctrlPr>
                          </m:dPr>
                          <m:e>
                            <m:r>
                              <a:rPr lang="en-US" sz="2400" i="1">
                                <a:latin typeface="Cambria Math" panose="02040503050406030204" pitchFamily="18" charset="0"/>
                              </a:rPr>
                              <m:t>𝑚</m:t>
                            </m:r>
                            <m:r>
                              <a:rPr lang="en-US" sz="2400" i="1">
                                <a:latin typeface="Cambria Math" panose="02040503050406030204" pitchFamily="18" charset="0"/>
                              </a:rPr>
                              <m:t>+1</m:t>
                            </m:r>
                          </m:e>
                        </m:d>
                        <m:r>
                          <a:rPr lang="en-US" sz="2400" i="1">
                            <a:latin typeface="Cambria Math" panose="02040503050406030204" pitchFamily="18" charset="0"/>
                          </a:rPr>
                          <m:t>+1</m:t>
                        </m:r>
                      </m:e>
                    </m:func>
                    <m:r>
                      <a:rPr lang="en-US" sz="2400">
                        <a:latin typeface="Cambria Math" panose="02040503050406030204" pitchFamily="18" charset="0"/>
                      </a:rPr>
                      <m:t>&lt;3</m:t>
                    </m:r>
                  </m:oMath>
                </a14:m>
                <a:endParaRPr lang="en-US" sz="2400" dirty="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func>
                        <m:funcPr>
                          <m:ctrlPr>
                            <a:rPr lang="en-US" sz="2400" i="1">
                              <a:latin typeface="Cambria Math" panose="02040503050406030204" pitchFamily="18" charset="0"/>
                            </a:rPr>
                          </m:ctrlPr>
                        </m:funcPr>
                        <m:fName>
                          <m:r>
                            <a:rPr lang="en-US" sz="2400" i="1">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𝑚</m:t>
                              </m:r>
                            </m:e>
                            <m:sup>
                              <m:r>
                                <a:rPr lang="en-US" sz="2400" i="1">
                                  <a:latin typeface="Cambria Math" panose="02040503050406030204" pitchFamily="18" charset="0"/>
                                  <a:ea typeface="Cambria Math" panose="02040503050406030204" pitchFamily="18" charset="0"/>
                                </a:rPr>
                                <m:t>3</m:t>
                              </m:r>
                            </m:sup>
                          </m:sSup>
                          <m:r>
                            <a:rPr lang="en-US" sz="2400" i="1">
                              <a:latin typeface="Cambria Math" panose="02040503050406030204" pitchFamily="18" charset="0"/>
                              <a:ea typeface="Cambria Math" panose="02040503050406030204" pitchFamily="18" charset="0"/>
                            </a:rPr>
                            <m:t>+3</m:t>
                          </m:r>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𝑚</m:t>
                              </m:r>
                            </m:e>
                            <m:sup>
                              <m:r>
                                <a:rPr lang="en-US" sz="2400" i="1">
                                  <a:latin typeface="Cambria Math" panose="02040503050406030204" pitchFamily="18" charset="0"/>
                                  <a:ea typeface="Cambria Math" panose="02040503050406030204" pitchFamily="18" charset="0"/>
                                </a:rPr>
                                <m:t>2</m:t>
                              </m:r>
                            </m:sup>
                          </m:sSup>
                          <m:r>
                            <a:rPr lang="en-US" sz="2400" i="1">
                              <a:latin typeface="Cambria Math" panose="02040503050406030204" pitchFamily="18" charset="0"/>
                              <a:ea typeface="Cambria Math" panose="02040503050406030204" pitchFamily="18" charset="0"/>
                            </a:rPr>
                            <m:t>−4&lt;0↔</m:t>
                          </m:r>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𝑚</m:t>
                              </m:r>
                              <m:r>
                                <a:rPr lang="en-US" sz="2400" i="1">
                                  <a:latin typeface="Cambria Math" panose="02040503050406030204" pitchFamily="18" charset="0"/>
                                  <a:ea typeface="Cambria Math" panose="02040503050406030204" pitchFamily="18" charset="0"/>
                                </a:rPr>
                                <m:t>−1</m:t>
                              </m:r>
                            </m:e>
                          </m:d>
                          <m:r>
                            <a:rPr lang="en-US" sz="2400" i="1">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r>
                                    <a:rPr lang="en-US" sz="2400" i="1">
                                      <a:latin typeface="Cambria Math" panose="02040503050406030204" pitchFamily="18" charset="0"/>
                                    </a:rPr>
                                    <m:t>𝑚</m:t>
                                  </m:r>
                                  <m:r>
                                    <a:rPr lang="en-US" sz="2400" i="1">
                                      <a:latin typeface="Cambria Math" panose="02040503050406030204" pitchFamily="18" charset="0"/>
                                    </a:rPr>
                                    <m:t>+2</m:t>
                                  </m:r>
                                </m:e>
                              </m:d>
                            </m:e>
                            <m:sup>
                              <m:r>
                                <a:rPr lang="en-US" sz="2400" i="1">
                                  <a:latin typeface="Cambria Math" panose="02040503050406030204" pitchFamily="18" charset="0"/>
                                </a:rPr>
                                <m:t>2</m:t>
                              </m:r>
                            </m:sup>
                          </m:sSup>
                          <m:r>
                            <a:rPr lang="en-US" sz="2400" i="1">
                              <a:latin typeface="Cambria Math" panose="02040503050406030204" pitchFamily="18" charset="0"/>
                            </a:rPr>
                            <m:t>&lt;0</m:t>
                          </m:r>
                        </m:fName>
                        <m:e>
                          <m:r>
                            <a:rPr lang="en-US" sz="2400" i="1">
                              <a:latin typeface="Cambria Math" panose="02040503050406030204" pitchFamily="18" charset="0"/>
                            </a:rPr>
                            <m:t> </m:t>
                          </m:r>
                          <m:r>
                            <a:rPr lang="en-US" sz="2400" i="1">
                              <a:latin typeface="Cambria Math" panose="02040503050406030204" pitchFamily="18" charset="0"/>
                              <a:ea typeface="Cambria Math" panose="02040503050406030204" pitchFamily="18" charset="0"/>
                            </a:rPr>
                            <m:t>↔</m:t>
                          </m:r>
                          <m:d>
                            <m:dPr>
                              <m:begChr m:val="{"/>
                              <m:endChr m:val=""/>
                              <m:ctrlPr>
                                <a:rPr lang="en-US" sz="2400" i="1">
                                  <a:latin typeface="Cambria Math" panose="02040503050406030204" pitchFamily="18" charset="0"/>
                                  <a:ea typeface="Cambria Math" panose="02040503050406030204" pitchFamily="18" charset="0"/>
                                </a:rPr>
                              </m:ctrlPr>
                            </m:dPr>
                            <m:e>
                              <m:eqArr>
                                <m:eqArrPr>
                                  <m:ctrlPr>
                                    <a:rPr lang="en-US" sz="2400" i="1">
                                      <a:latin typeface="Cambria Math" panose="02040503050406030204" pitchFamily="18" charset="0"/>
                                      <a:ea typeface="Cambria Math" panose="02040503050406030204" pitchFamily="18" charset="0"/>
                                    </a:rPr>
                                  </m:ctrlPr>
                                </m:eqArrPr>
                                <m:e>
                                  <m:r>
                                    <a:rPr lang="en-US" sz="2400" i="1">
                                      <a:latin typeface="Cambria Math" panose="02040503050406030204" pitchFamily="18" charset="0"/>
                                      <a:ea typeface="Cambria Math" panose="02040503050406030204" pitchFamily="18" charset="0"/>
                                    </a:rPr>
                                    <m:t>𝑚</m:t>
                                  </m:r>
                                  <m:r>
                                    <a:rPr lang="en-US" sz="2400" i="1">
                                      <a:latin typeface="Cambria Math" panose="02040503050406030204" pitchFamily="18" charset="0"/>
                                      <a:ea typeface="Cambria Math" panose="02040503050406030204" pitchFamily="18" charset="0"/>
                                    </a:rPr>
                                    <m:t>&lt;1</m:t>
                                  </m:r>
                                </m:e>
                                <m:e>
                                  <m:r>
                                    <a:rPr lang="en-US" sz="2400" i="1">
                                      <a:latin typeface="Cambria Math" panose="02040503050406030204" pitchFamily="18" charset="0"/>
                                      <a:ea typeface="Cambria Math" panose="02040503050406030204" pitchFamily="18" charset="0"/>
                                    </a:rPr>
                                    <m:t>𝑚</m:t>
                                  </m:r>
                                  <m:r>
                                    <a:rPr lang="en-US" sz="2400" i="1">
                                      <a:latin typeface="Cambria Math" panose="02040503050406030204" pitchFamily="18" charset="0"/>
                                      <a:ea typeface="Cambria Math" panose="02040503050406030204" pitchFamily="18" charset="0"/>
                                    </a:rPr>
                                    <m:t>≠2</m:t>
                                  </m:r>
                                </m:e>
                              </m:eqArr>
                            </m:e>
                          </m:d>
                          <m:r>
                            <a:rPr lang="en-US" sz="2400" i="1">
                              <a:latin typeface="Cambria Math" panose="02040503050406030204" pitchFamily="18" charset="0"/>
                              <a:ea typeface="Cambria Math" panose="02040503050406030204" pitchFamily="18" charset="0"/>
                            </a:rPr>
                            <m:t> </m:t>
                          </m:r>
                        </m:e>
                      </m:func>
                      <m:r>
                        <a:rPr lang="en-US" sz="2400" i="1">
                          <a:latin typeface="Cambria Math" panose="02040503050406030204" pitchFamily="18" charset="0"/>
                        </a:rPr>
                        <m:t>    </m:t>
                      </m:r>
                    </m:oMath>
                  </m:oMathPara>
                </a14:m>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rPr>
                      <m:t>𝑚</m:t>
                    </m:r>
                    <m:r>
                      <a:rPr lang="en-US" sz="2400" i="1">
                        <a:latin typeface="Cambria Math" panose="02040503050406030204" pitchFamily="18" charset="0"/>
                        <a:ea typeface="Cambria Math" panose="02040503050406030204" pitchFamily="18" charset="0"/>
                      </a:rPr>
                      <m:t>∈</m:t>
                    </m:r>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0 ;1</m:t>
                        </m:r>
                      </m:e>
                    </m:d>
                  </m:oMath>
                </a14:m>
                <a:r>
                  <a:rPr lang="en-US" sz="2400" dirty="0">
                    <a:latin typeface="Times New Roman" panose="02020603050405020304" pitchFamily="18" charset="0"/>
                    <a:cs typeface="Times New Roman" panose="02020603050405020304" pitchFamily="18" charset="0"/>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23104" y="1690688"/>
                <a:ext cx="11218652" cy="4351338"/>
              </a:xfrm>
              <a:blipFill rotWithShape="0">
                <a:blip r:embed="rId3"/>
                <a:stretch>
                  <a:fillRect l="-815" t="-2801"/>
                </a:stretch>
              </a:blipFill>
            </p:spPr>
            <p:txBody>
              <a:bodyPr/>
              <a:lstStyle/>
              <a:p>
                <a:r>
                  <a:rPr lang="en-US">
                    <a:noFill/>
                  </a:rPr>
                  <a:t> </a:t>
                </a:r>
              </a:p>
            </p:txBody>
          </p:sp>
        </mc:Fallback>
      </mc:AlternateContent>
      <p:sp>
        <p:nvSpPr>
          <p:cNvPr id="4" name="Action Button: Back or Previous 3">
            <a:hlinkClick r:id="rId4" action="ppaction://hlinksldjump" highlightClick="1"/>
          </p:cNvPr>
          <p:cNvSpPr/>
          <p:nvPr/>
        </p:nvSpPr>
        <p:spPr>
          <a:xfrm>
            <a:off x="11665131" y="6518366"/>
            <a:ext cx="526869" cy="33963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7521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down)">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down)">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ipe(down)">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wipe(down)">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wipe(down)">
                                      <p:cBhvr>
                                        <p:cTn id="4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sz="2400" b="1" dirty="0">
                    <a:solidFill>
                      <a:schemeClr val="accent1"/>
                    </a:solidFill>
                    <a:latin typeface="Times New Roman" panose="02020603050405020304" pitchFamily="18" charset="0"/>
                    <a:cs typeface="Times New Roman" panose="02020603050405020304" pitchFamily="18" charset="0"/>
                  </a:rPr>
                  <a:t>Câu 5: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khởi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cs typeface="Times New Roman" panose="02020603050405020304" pitchFamily="18" charset="0"/>
                      </a:rPr>
                      <m:t>𝑠</m:t>
                    </m:r>
                    <m:r>
                      <a:rPr lang="en-US" sz="2400" i="1">
                        <a:latin typeface="Cambria Math" panose="02040503050406030204" pitchFamily="18" charset="0"/>
                        <a:cs typeface="Times New Roman" panose="02020603050405020304" pitchFamily="18" charset="0"/>
                      </a:rPr>
                      <m:t> (</m:t>
                    </m:r>
                    <m:r>
                      <a:rPr lang="en-US" sz="2400" i="1">
                        <a:latin typeface="Cambria Math" panose="02040503050406030204" pitchFamily="18" charset="0"/>
                        <a:cs typeface="Times New Roman" panose="02020603050405020304" pitchFamily="18" charset="0"/>
                      </a:rPr>
                      <m:t>𝑚</m:t>
                    </m:r>
                    <m:r>
                      <a:rPr lang="en-US" sz="2400" i="1">
                        <a:latin typeface="Cambria Math" panose="02040503050406030204" pitchFamily="18" charset="0"/>
                        <a:cs typeface="Times New Roman" panose="02020603050405020304" pitchFamily="18" charset="0"/>
                      </a:rPr>
                      <m:t>é</m:t>
                    </m:r>
                    <m:r>
                      <a:rPr lang="en-US" sz="2400" i="1">
                        <a:latin typeface="Cambria Math" panose="02040503050406030204" pitchFamily="18" charset="0"/>
                        <a:cs typeface="Times New Roman" panose="02020603050405020304" pitchFamily="18" charset="0"/>
                      </a:rPr>
                      <m:t>𝑡</m:t>
                    </m:r>
                    <m:r>
                      <a:rPr lang="en-US" sz="2400" i="1">
                        <a:latin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cs typeface="Times New Roman" panose="02020603050405020304" pitchFamily="18" charset="0"/>
                      </a:rPr>
                      <m:t>𝑡</m:t>
                    </m:r>
                    <m:r>
                      <a:rPr lang="en-US" sz="2400" i="1">
                        <a:latin typeface="Cambria Math" panose="02040503050406030204" pitchFamily="18" charset="0"/>
                        <a:cs typeface="Times New Roman" panose="02020603050405020304" pitchFamily="18" charset="0"/>
                      </a:rPr>
                      <m:t> </m:t>
                    </m:r>
                    <m:d>
                      <m:dPr>
                        <m:ctrlPr>
                          <a:rPr lang="en-US" sz="2400" i="1">
                            <a:latin typeface="Cambria Math" panose="02040503050406030204" pitchFamily="18" charset="0"/>
                            <a:cs typeface="Times New Roman" panose="02020603050405020304" pitchFamily="18" charset="0"/>
                          </a:rPr>
                        </m:ctrlPr>
                      </m:dPr>
                      <m:e>
                        <m:r>
                          <a:rPr lang="en-US" sz="2400" i="1">
                            <a:latin typeface="Cambria Math" panose="02040503050406030204" pitchFamily="18" charset="0"/>
                            <a:cs typeface="Times New Roman" panose="02020603050405020304" pitchFamily="18" charset="0"/>
                          </a:rPr>
                          <m:t> </m:t>
                        </m:r>
                        <m:r>
                          <a:rPr lang="en-US" sz="2400" i="1">
                            <a:latin typeface="Cambria Math" panose="02040503050406030204" pitchFamily="18" charset="0"/>
                            <a:cs typeface="Times New Roman" panose="02020603050405020304" pitchFamily="18" charset="0"/>
                          </a:rPr>
                          <m:t>𝑔𝑖</m:t>
                        </m:r>
                        <m:r>
                          <a:rPr lang="en-US" sz="2400" i="1">
                            <a:latin typeface="Cambria Math" panose="02040503050406030204" pitchFamily="18" charset="0"/>
                            <a:cs typeface="Times New Roman" panose="02020603050405020304" pitchFamily="18" charset="0"/>
                          </a:rPr>
                          <m:t>â</m:t>
                        </m:r>
                        <m:r>
                          <a:rPr lang="en-US" sz="2400" i="1">
                            <a:latin typeface="Cambria Math" panose="02040503050406030204" pitchFamily="18" charset="0"/>
                            <a:cs typeface="Times New Roman" panose="02020603050405020304" pitchFamily="18" charset="0"/>
                          </a:rPr>
                          <m:t>𝑦</m:t>
                        </m:r>
                      </m:e>
                    </m:d>
                  </m:oMath>
                </a14:m>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hàm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cs typeface="Times New Roman" panose="02020603050405020304" pitchFamily="18" charset="0"/>
                      </a:rPr>
                      <m:t>𝑠</m:t>
                    </m:r>
                    <m:r>
                      <a:rPr lang="en-US" sz="2400" i="1">
                        <a:latin typeface="Cambria Math" panose="02040503050406030204" pitchFamily="18" charset="0"/>
                        <a:cs typeface="Times New Roman" panose="02020603050405020304" pitchFamily="18" charset="0"/>
                      </a:rPr>
                      <m:t>=</m:t>
                    </m:r>
                    <m:r>
                      <a:rPr lang="en-US" sz="2400" i="1">
                        <a:latin typeface="Cambria Math" panose="02040503050406030204" pitchFamily="18" charset="0"/>
                        <a:cs typeface="Times New Roman" panose="02020603050405020304" pitchFamily="18" charset="0"/>
                      </a:rPr>
                      <m:t>6</m:t>
                    </m:r>
                    <m:sSup>
                      <m:sSupPr>
                        <m:ctrlPr>
                          <a:rPr lang="en-US" sz="2400" i="1">
                            <a:latin typeface="Cambria Math" panose="02040503050406030204" pitchFamily="18" charset="0"/>
                            <a:cs typeface="Times New Roman" panose="02020603050405020304" pitchFamily="18" charset="0"/>
                          </a:rPr>
                        </m:ctrlPr>
                      </m:sSupPr>
                      <m:e>
                        <m:r>
                          <a:rPr lang="en-US" sz="2400" i="1">
                            <a:latin typeface="Cambria Math" panose="02040503050406030204" pitchFamily="18" charset="0"/>
                            <a:cs typeface="Times New Roman" panose="02020603050405020304" pitchFamily="18" charset="0"/>
                          </a:rPr>
                          <m:t>𝑡</m:t>
                        </m:r>
                      </m:e>
                      <m:sup>
                        <m:r>
                          <a:rPr lang="en-US" sz="2400" i="1">
                            <a:latin typeface="Cambria Math" panose="02040503050406030204" pitchFamily="18" charset="0"/>
                            <a:cs typeface="Times New Roman" panose="02020603050405020304" pitchFamily="18" charset="0"/>
                          </a:rPr>
                          <m:t>2</m:t>
                        </m:r>
                      </m:sup>
                    </m:sSup>
                    <m:r>
                      <a:rPr lang="en-US" sz="2400" i="1">
                        <a:latin typeface="Cambria Math" panose="02040503050406030204" pitchFamily="18" charset="0"/>
                        <a:cs typeface="Times New Roman" panose="02020603050405020304" pitchFamily="18" charset="0"/>
                      </a:rPr>
                      <m:t>−</m:t>
                    </m:r>
                    <m:sSup>
                      <m:sSupPr>
                        <m:ctrlPr>
                          <a:rPr lang="en-US" sz="2400" i="1">
                            <a:latin typeface="Cambria Math" panose="02040503050406030204" pitchFamily="18" charset="0"/>
                            <a:cs typeface="Times New Roman" panose="02020603050405020304" pitchFamily="18" charset="0"/>
                          </a:rPr>
                        </m:ctrlPr>
                      </m:sSupPr>
                      <m:e>
                        <m:r>
                          <a:rPr lang="en-US" sz="2400" i="1">
                            <a:latin typeface="Cambria Math" panose="02040503050406030204" pitchFamily="18" charset="0"/>
                            <a:cs typeface="Times New Roman" panose="02020603050405020304" pitchFamily="18" charset="0"/>
                          </a:rPr>
                          <m:t>𝑡</m:t>
                        </m:r>
                      </m:e>
                      <m:sup>
                        <m:r>
                          <a:rPr lang="en-US" sz="2400" i="1">
                            <a:latin typeface="Cambria Math" panose="02040503050406030204" pitchFamily="18" charset="0"/>
                            <a:cs typeface="Times New Roman" panose="02020603050405020304" pitchFamily="18" charset="0"/>
                          </a:rPr>
                          <m:t>3</m:t>
                        </m:r>
                      </m:sup>
                    </m:sSup>
                  </m:oMath>
                </a14:m>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cs typeface="Times New Roman" panose="02020603050405020304" pitchFamily="18" charset="0"/>
                      </a:rPr>
                      <m:t>𝑡</m:t>
                    </m:r>
                    <m:r>
                      <a:rPr lang="en-US" sz="2400" i="1">
                        <a:latin typeface="Cambria Math" panose="02040503050406030204" pitchFamily="18" charset="0"/>
                        <a:cs typeface="Times New Roman" panose="02020603050405020304" pitchFamily="18" charset="0"/>
                      </a:rPr>
                      <m:t> ( </m:t>
                    </m:r>
                    <m:r>
                      <a:rPr lang="en-US" sz="2400" i="1">
                        <a:latin typeface="Cambria Math" panose="02040503050406030204" pitchFamily="18" charset="0"/>
                        <a:cs typeface="Times New Roman" panose="02020603050405020304" pitchFamily="18" charset="0"/>
                      </a:rPr>
                      <m:t>𝑔𝑖</m:t>
                    </m:r>
                    <m:r>
                      <a:rPr lang="en-US" sz="2400" i="1">
                        <a:latin typeface="Cambria Math" panose="02040503050406030204" pitchFamily="18" charset="0"/>
                        <a:cs typeface="Times New Roman" panose="02020603050405020304" pitchFamily="18" charset="0"/>
                      </a:rPr>
                      <m:t>â</m:t>
                    </m:r>
                    <m:r>
                      <a:rPr lang="en-US" sz="2400" i="1">
                        <a:latin typeface="Cambria Math" panose="02040503050406030204" pitchFamily="18" charset="0"/>
                        <a:cs typeface="Times New Roman" panose="02020603050405020304" pitchFamily="18" charset="0"/>
                      </a:rPr>
                      <m:t>𝑦</m:t>
                    </m:r>
                    <m:r>
                      <a:rPr lang="en-US" sz="2400" i="1">
                        <a:latin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tốc</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cs typeface="Times New Roman" panose="02020603050405020304" pitchFamily="18" charset="0"/>
                      </a:rPr>
                      <m:t>𝑣</m:t>
                    </m:r>
                    <m:r>
                      <a:rPr lang="en-US" sz="2400" i="1">
                        <a:latin typeface="Cambria Math" panose="02040503050406030204" pitchFamily="18" charset="0"/>
                        <a:cs typeface="Times New Roman" panose="02020603050405020304" pitchFamily="18" charset="0"/>
                      </a:rPr>
                      <m:t> </m:t>
                    </m:r>
                    <m:d>
                      <m:dPr>
                        <m:ctrlPr>
                          <a:rPr lang="en-US" sz="2400" i="1">
                            <a:latin typeface="Cambria Math" panose="02040503050406030204" pitchFamily="18" charset="0"/>
                            <a:cs typeface="Times New Roman" panose="02020603050405020304" pitchFamily="18" charset="0"/>
                          </a:rPr>
                        </m:ctrlPr>
                      </m:dPr>
                      <m:e>
                        <m:r>
                          <a:rPr lang="en-US" sz="2400" i="1">
                            <a:latin typeface="Cambria Math" panose="02040503050406030204" pitchFamily="18" charset="0"/>
                            <a:cs typeface="Times New Roman" panose="02020603050405020304" pitchFamily="18" charset="0"/>
                          </a:rPr>
                          <m:t>𝑚</m:t>
                        </m:r>
                        <m:r>
                          <a:rPr lang="en-US" sz="2400" i="1">
                            <a:latin typeface="Cambria Math" panose="02040503050406030204" pitchFamily="18" charset="0"/>
                            <a:cs typeface="Times New Roman" panose="02020603050405020304" pitchFamily="18" charset="0"/>
                          </a:rPr>
                          <m:t>/</m:t>
                        </m:r>
                        <m:r>
                          <a:rPr lang="en-US" sz="2400" i="1">
                            <a:latin typeface="Cambria Math" panose="02040503050406030204" pitchFamily="18" charset="0"/>
                            <a:cs typeface="Times New Roman" panose="02020603050405020304" pitchFamily="18" charset="0"/>
                          </a:rPr>
                          <m:t>𝑠</m:t>
                        </m:r>
                      </m:e>
                    </m:d>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r>
                  <a:rPr lang="en-US" sz="2400" b="1"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24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a:t>
                </a:r>
                <a14:m>
                  <m:oMath xmlns:m="http://schemas.openxmlformats.org/officeDocument/2006/math">
                    <m:r>
                      <m:rPr>
                        <m:nor/>
                      </m:rPr>
                      <a:rPr lang="vi-VN" sz="2400">
                        <a:solidFill>
                          <a:srgbClr val="4472C4"/>
                        </a:solidFill>
                        <a:cs typeface="Times New Roman" panose="02020603050405020304" pitchFamily="18" charset="0"/>
                      </a:rPr>
                      <m:t> </m:t>
                    </m:r>
                    <m:r>
                      <a:rPr lang="en-US" sz="2400" i="1">
                        <a:solidFill>
                          <a:prstClr val="black"/>
                        </a:solidFill>
                        <a:latin typeface="Cambria Math" panose="02040503050406030204" pitchFamily="18" charset="0"/>
                      </a:rPr>
                      <m:t>𝑡</m:t>
                    </m:r>
                    <m:r>
                      <a:rPr lang="en-US" sz="2400" i="1">
                        <a:solidFill>
                          <a:prstClr val="black"/>
                        </a:solidFill>
                        <a:latin typeface="Cambria Math" panose="02040503050406030204" pitchFamily="18" charset="0"/>
                      </a:rPr>
                      <m:t>=</m:t>
                    </m:r>
                    <m:r>
                      <a:rPr lang="en-US" sz="2400" i="1">
                        <a:solidFill>
                          <a:prstClr val="black"/>
                        </a:solidFill>
                        <a:latin typeface="Cambria Math" panose="02040503050406030204" pitchFamily="18" charset="0"/>
                      </a:rPr>
                      <m:t>4</m:t>
                    </m:r>
                    <m:r>
                      <a:rPr lang="en-US" sz="2400" i="1">
                        <a:solidFill>
                          <a:prstClr val="black"/>
                        </a:solidFill>
                        <a:latin typeface="Cambria Math" panose="02040503050406030204" pitchFamily="18" charset="0"/>
                      </a:rPr>
                      <m:t>𝑠</m:t>
                    </m:r>
                    <m:r>
                      <m:rPr>
                        <m:nor/>
                      </m:rPr>
                      <a:rPr lang="en-US" sz="2400">
                        <a:solidFill>
                          <a:prstClr val="black"/>
                        </a:solidFill>
                        <a:latin typeface="Times New Roman" panose="02020603050405020304" pitchFamily="18" charset="0"/>
                        <a:cs typeface="Times New Roman" panose="02020603050405020304" pitchFamily="18" charset="0"/>
                      </a:rPr>
                      <m:t>.</m:t>
                    </m:r>
                    <m:r>
                      <m:rPr>
                        <m:nor/>
                      </m:rPr>
                      <a:rPr lang="vi-VN" sz="2400">
                        <a:solidFill>
                          <a:prstClr val="black"/>
                        </a:solidFill>
                        <a:cs typeface="Times New Roman" panose="02020603050405020304" pitchFamily="18" charset="0"/>
                      </a:rPr>
                      <m:t>	</m:t>
                    </m:r>
                    <m:r>
                      <m:rPr>
                        <m:nor/>
                      </m:rPr>
                      <a:rPr lang="en-US" sz="2400">
                        <a:solidFill>
                          <a:prstClr val="black"/>
                        </a:solidFill>
                        <a:latin typeface="Times New Roman" panose="02020603050405020304" pitchFamily="18" charset="0"/>
                        <a:cs typeface="Times New Roman" panose="02020603050405020304" pitchFamily="18" charset="0"/>
                      </a:rPr>
                      <m:t>       </m:t>
                    </m:r>
                    <m:r>
                      <m:rPr>
                        <m:nor/>
                      </m:rPr>
                      <a:rPr lang="en-US" sz="2400">
                        <a:solidFill>
                          <a:srgbClr val="4472C4"/>
                        </a:solidFill>
                        <a:latin typeface="Times New Roman" panose="02020603050405020304" pitchFamily="18" charset="0"/>
                        <a:cs typeface="Times New Roman" panose="02020603050405020304" pitchFamily="18" charset="0"/>
                      </a:rPr>
                      <m:t> </m:t>
                    </m:r>
                    <m:r>
                      <m:rPr>
                        <m:nor/>
                      </m:rPr>
                      <a:rPr lang="en-US" sz="2400" b="1">
                        <a:solidFill>
                          <a:srgbClr val="4472C4"/>
                        </a:solidFill>
                        <a:latin typeface="Times New Roman" panose="02020603050405020304" pitchFamily="18" charset="0"/>
                        <a:cs typeface="Times New Roman" panose="02020603050405020304" pitchFamily="18" charset="0"/>
                      </a:rPr>
                      <m:t>            </m:t>
                    </m:r>
                    <m:r>
                      <m:rPr>
                        <m:nor/>
                      </m:rPr>
                      <a:rPr lang="vi-VN" sz="2400" b="1">
                        <a:solidFill>
                          <a:srgbClr val="4472C4"/>
                        </a:solidFill>
                        <a:cs typeface="Times New Roman" panose="02020603050405020304" pitchFamily="18" charset="0"/>
                      </a:rPr>
                      <m:t>B</m:t>
                    </m:r>
                    <m:r>
                      <m:rPr>
                        <m:nor/>
                      </m:rPr>
                      <a:rPr lang="vi-VN" sz="2400" b="1">
                        <a:solidFill>
                          <a:srgbClr val="4472C4"/>
                        </a:solidFill>
                        <a:cs typeface="Times New Roman" panose="02020603050405020304" pitchFamily="18" charset="0"/>
                      </a:rPr>
                      <m:t>. </m:t>
                    </m:r>
                    <m:r>
                      <a:rPr lang="en-US" sz="2400" i="1">
                        <a:solidFill>
                          <a:prstClr val="black"/>
                        </a:solidFill>
                        <a:latin typeface="Cambria Math" panose="02040503050406030204" pitchFamily="18" charset="0"/>
                      </a:rPr>
                      <m:t>𝑡</m:t>
                    </m:r>
                    <m:r>
                      <a:rPr lang="en-US" sz="2400" i="1">
                        <a:solidFill>
                          <a:prstClr val="black"/>
                        </a:solidFill>
                        <a:latin typeface="Cambria Math" panose="02040503050406030204" pitchFamily="18" charset="0"/>
                      </a:rPr>
                      <m:t>=</m:t>
                    </m:r>
                    <m:r>
                      <a:rPr lang="en-US" sz="2400" i="1">
                        <a:solidFill>
                          <a:prstClr val="black"/>
                        </a:solidFill>
                        <a:latin typeface="Cambria Math" panose="02040503050406030204" pitchFamily="18" charset="0"/>
                      </a:rPr>
                      <m:t>2</m:t>
                    </m:r>
                    <m:r>
                      <a:rPr lang="en-US" sz="2400" i="1">
                        <a:solidFill>
                          <a:prstClr val="black"/>
                        </a:solidFill>
                        <a:latin typeface="Cambria Math" panose="02040503050406030204" pitchFamily="18" charset="0"/>
                      </a:rPr>
                      <m:t>𝑠</m:t>
                    </m:r>
                    <m:r>
                      <m:rPr>
                        <m:nor/>
                      </m:rPr>
                      <a:rPr lang="en-US" sz="2400">
                        <a:solidFill>
                          <a:prstClr val="black"/>
                        </a:solidFill>
                        <a:latin typeface="Times New Roman" panose="02020603050405020304" pitchFamily="18" charset="0"/>
                        <a:cs typeface="Times New Roman" panose="02020603050405020304" pitchFamily="18" charset="0"/>
                      </a:rPr>
                      <m:t>.</m:t>
                    </m:r>
                    <m:r>
                      <m:rPr>
                        <m:nor/>
                      </m:rPr>
                      <a:rPr lang="vi-VN" sz="2400">
                        <a:solidFill>
                          <a:prstClr val="black"/>
                        </a:solidFill>
                        <a:cs typeface="Times New Roman" panose="02020603050405020304" pitchFamily="18" charset="0"/>
                      </a:rPr>
                      <m:t>	</m:t>
                    </m:r>
                    <m:r>
                      <m:rPr>
                        <m:nor/>
                      </m:rPr>
                      <a:rPr lang="en-US" sz="2400">
                        <a:solidFill>
                          <a:prstClr val="black"/>
                        </a:solidFill>
                        <a:latin typeface="Times New Roman" panose="02020603050405020304" pitchFamily="18" charset="0"/>
                        <a:cs typeface="Times New Roman" panose="02020603050405020304" pitchFamily="18" charset="0"/>
                      </a:rPr>
                      <m:t>               </m:t>
                    </m:r>
                    <m:r>
                      <m:rPr>
                        <m:nor/>
                      </m:rPr>
                      <a:rPr lang="en-US" sz="2400" b="1">
                        <a:solidFill>
                          <a:prstClr val="black"/>
                        </a:solidFill>
                        <a:latin typeface="Times New Roman" panose="02020603050405020304" pitchFamily="18" charset="0"/>
                        <a:cs typeface="Times New Roman" panose="02020603050405020304" pitchFamily="18" charset="0"/>
                      </a:rPr>
                      <m:t> </m:t>
                    </m:r>
                    <m:r>
                      <m:rPr>
                        <m:nor/>
                      </m:rPr>
                      <a:rPr lang="vi-VN" sz="2400" b="1">
                        <a:solidFill>
                          <a:srgbClr val="4472C4"/>
                        </a:solidFill>
                        <a:cs typeface="Times New Roman" panose="02020603050405020304" pitchFamily="18" charset="0"/>
                      </a:rPr>
                      <m:t>C</m:t>
                    </m:r>
                    <m:r>
                      <m:rPr>
                        <m:nor/>
                      </m:rPr>
                      <a:rPr lang="vi-VN" sz="2400" b="1">
                        <a:solidFill>
                          <a:srgbClr val="4472C4"/>
                        </a:solidFill>
                        <a:cs typeface="Times New Roman" panose="02020603050405020304" pitchFamily="18" charset="0"/>
                      </a:rPr>
                      <m:t>. </m:t>
                    </m:r>
                    <m:r>
                      <a:rPr lang="en-US" sz="2400" i="1">
                        <a:solidFill>
                          <a:prstClr val="black"/>
                        </a:solidFill>
                        <a:latin typeface="Cambria Math" panose="02040503050406030204" pitchFamily="18" charset="0"/>
                      </a:rPr>
                      <m:t>𝑡</m:t>
                    </m:r>
                    <m:r>
                      <a:rPr lang="en-US" sz="2400" i="1">
                        <a:solidFill>
                          <a:prstClr val="black"/>
                        </a:solidFill>
                        <a:latin typeface="Cambria Math" panose="02040503050406030204" pitchFamily="18" charset="0"/>
                      </a:rPr>
                      <m:t>=</m:t>
                    </m:r>
                    <m:r>
                      <a:rPr lang="en-US" sz="2400" i="1">
                        <a:solidFill>
                          <a:prstClr val="black"/>
                        </a:solidFill>
                        <a:latin typeface="Cambria Math" panose="02040503050406030204" pitchFamily="18" charset="0"/>
                      </a:rPr>
                      <m:t>6</m:t>
                    </m:r>
                    <m:r>
                      <a:rPr lang="en-US" sz="2400" i="1">
                        <a:solidFill>
                          <a:prstClr val="black"/>
                        </a:solidFill>
                        <a:latin typeface="Cambria Math" panose="02040503050406030204" pitchFamily="18" charset="0"/>
                      </a:rPr>
                      <m:t>𝑠</m:t>
                    </m:r>
                    <m:r>
                      <m:rPr>
                        <m:nor/>
                      </m:rPr>
                      <a:rPr lang="en-US" sz="2400">
                        <a:solidFill>
                          <a:prstClr val="black"/>
                        </a:solidFill>
                        <a:latin typeface="Times New Roman" panose="02020603050405020304" pitchFamily="18" charset="0"/>
                        <a:cs typeface="Times New Roman" panose="02020603050405020304" pitchFamily="18" charset="0"/>
                      </a:rPr>
                      <m:t>.</m:t>
                    </m:r>
                    <m:r>
                      <m:rPr>
                        <m:nor/>
                      </m:rPr>
                      <a:rPr lang="vi-VN" sz="2400">
                        <a:solidFill>
                          <a:prstClr val="black"/>
                        </a:solidFill>
                        <a:cs typeface="Times New Roman" panose="02020603050405020304" pitchFamily="18" charset="0"/>
                      </a:rPr>
                      <m:t>	</m:t>
                    </m:r>
                    <m:r>
                      <m:rPr>
                        <m:nor/>
                      </m:rPr>
                      <a:rPr lang="en-US" sz="2400" b="1">
                        <a:solidFill>
                          <a:prstClr val="black"/>
                        </a:solidFill>
                        <a:latin typeface="Times New Roman" panose="02020603050405020304" pitchFamily="18" charset="0"/>
                        <a:cs typeface="Times New Roman" panose="02020603050405020304" pitchFamily="18" charset="0"/>
                      </a:rPr>
                      <m:t>                </m:t>
                    </m:r>
                    <m:r>
                      <m:rPr>
                        <m:nor/>
                      </m:rPr>
                      <a:rPr lang="vi-VN" sz="2400" b="1">
                        <a:solidFill>
                          <a:srgbClr val="4472C4"/>
                        </a:solidFill>
                        <a:cs typeface="Times New Roman" panose="02020603050405020304" pitchFamily="18" charset="0"/>
                      </a:rPr>
                      <m:t>D</m:t>
                    </m:r>
                    <m:r>
                      <m:rPr>
                        <m:nor/>
                      </m:rPr>
                      <a:rPr lang="vi-VN" sz="2400" b="1">
                        <a:solidFill>
                          <a:srgbClr val="4472C4"/>
                        </a:solidFill>
                        <a:cs typeface="Times New Roman" panose="02020603050405020304" pitchFamily="18" charset="0"/>
                      </a:rPr>
                      <m:t>. </m:t>
                    </m:r>
                    <m:r>
                      <a:rPr lang="en-US" sz="2400" i="1">
                        <a:solidFill>
                          <a:prstClr val="black"/>
                        </a:solidFill>
                        <a:latin typeface="Cambria Math" panose="02040503050406030204" pitchFamily="18" charset="0"/>
                      </a:rPr>
                      <m:t>𝑡</m:t>
                    </m:r>
                    <m:r>
                      <a:rPr lang="en-US" sz="2400" i="1">
                        <a:solidFill>
                          <a:prstClr val="black"/>
                        </a:solidFill>
                        <a:latin typeface="Cambria Math" panose="02040503050406030204" pitchFamily="18" charset="0"/>
                      </a:rPr>
                      <m:t>=</m:t>
                    </m:r>
                    <m:r>
                      <a:rPr lang="en-US" sz="2400" i="1">
                        <a:solidFill>
                          <a:prstClr val="black"/>
                        </a:solidFill>
                        <a:latin typeface="Cambria Math" panose="02040503050406030204" pitchFamily="18" charset="0"/>
                      </a:rPr>
                      <m:t>8</m:t>
                    </m:r>
                    <m:r>
                      <a:rPr lang="en-US" sz="2400" i="1">
                        <a:solidFill>
                          <a:prstClr val="black"/>
                        </a:solidFill>
                        <a:latin typeface="Cambria Math" panose="02040503050406030204" pitchFamily="18" charset="0"/>
                      </a:rPr>
                      <m:t>𝑠</m:t>
                    </m:r>
                    <m:r>
                      <m:rPr>
                        <m:nor/>
                      </m:rPr>
                      <a:rPr lang="en-US" sz="2400">
                        <a:solidFill>
                          <a:prstClr val="black"/>
                        </a:solidFill>
                        <a:latin typeface="Times New Roman" panose="02020603050405020304" pitchFamily="18" charset="0"/>
                        <a:cs typeface="Times New Roman" panose="02020603050405020304" pitchFamily="18" charset="0"/>
                      </a:rPr>
                      <m:t>.</m:t>
                    </m:r>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l="-754" t="-5991" r="-290" b="-10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lgn="ctr">
                  <a:buNone/>
                </a:pPr>
                <a:r>
                  <a:rPr lang="en-US" sz="2400" b="1" dirty="0">
                    <a:solidFill>
                      <a:schemeClr val="accent1"/>
                    </a:solidFill>
                    <a:latin typeface="Times New Roman" panose="02020603050405020304" pitchFamily="18" charset="0"/>
                    <a:cs typeface="Times New Roman" panose="02020603050405020304" pitchFamily="18" charset="0"/>
                  </a:rPr>
                  <a:t>Lời </a:t>
                </a:r>
                <a:r>
                  <a:rPr lang="en-US" sz="2400" b="1" dirty="0" err="1">
                    <a:solidFill>
                      <a:schemeClr val="accent1"/>
                    </a:solidFill>
                    <a:latin typeface="Times New Roman" panose="02020603050405020304" pitchFamily="18" charset="0"/>
                    <a:cs typeface="Times New Roman" panose="02020603050405020304" pitchFamily="18" charset="0"/>
                  </a:rPr>
                  <a:t>giải</a:t>
                </a:r>
                <a:endParaRPr lang="en-US" sz="2400" b="1" dirty="0">
                  <a:solidFill>
                    <a:schemeClr val="accent1"/>
                  </a:solidFill>
                  <a:latin typeface="Times New Roman" panose="02020603050405020304" pitchFamily="18" charset="0"/>
                  <a:cs typeface="Times New Roman" panose="02020603050405020304" pitchFamily="18" charset="0"/>
                </a:endParaRPr>
              </a:p>
              <a:p>
                <a:pPr marL="0" indent="0">
                  <a:buNone/>
                </a:pPr>
                <a:r>
                  <a:rPr lang="en-US" sz="2400" b="1" dirty="0" err="1">
                    <a:solidFill>
                      <a:srgbClr val="FF0000"/>
                    </a:solidFill>
                    <a:latin typeface="Times New Roman" panose="02020603050405020304" pitchFamily="18" charset="0"/>
                    <a:cs typeface="Times New Roman" panose="02020603050405020304" pitchFamily="18" charset="0"/>
                  </a:rPr>
                  <a:t>Chọn</a:t>
                </a:r>
                <a:r>
                  <a:rPr lang="en-US" sz="2400" b="1" dirty="0">
                    <a:solidFill>
                      <a:srgbClr val="FF0000"/>
                    </a:solidFill>
                    <a:latin typeface="Times New Roman" panose="02020603050405020304" pitchFamily="18" charset="0"/>
                    <a:cs typeface="Times New Roman" panose="02020603050405020304" pitchFamily="18" charset="0"/>
                  </a:rPr>
                  <a:t> B</a:t>
                </a:r>
              </a:p>
              <a:p>
                <a:r>
                  <a:rPr lang="en-US" sz="2400" dirty="0">
                    <a:latin typeface="Times New Roman" panose="02020603050405020304" pitchFamily="18" charset="0"/>
                    <a:cs typeface="Times New Roman" panose="02020603050405020304" pitchFamily="18" charset="0"/>
                  </a:rPr>
                  <a:t>Ta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a:t>
                </a:r>
                <a14:m>
                  <m:oMath xmlns:m="http://schemas.openxmlformats.org/officeDocument/2006/math">
                    <m:r>
                      <a:rPr lang="en-US" sz="2400" i="1">
                        <a:latin typeface="Cambria Math" panose="02040503050406030204" pitchFamily="18" charset="0"/>
                      </a:rPr>
                      <m:t>𝑣</m:t>
                    </m:r>
                    <m:d>
                      <m:dPr>
                        <m:ctrlPr>
                          <a:rPr lang="en-US" sz="2400" i="1">
                            <a:latin typeface="Cambria Math" panose="02040503050406030204" pitchFamily="18" charset="0"/>
                          </a:rPr>
                        </m:ctrlPr>
                      </m:dPr>
                      <m:e>
                        <m:r>
                          <a:rPr lang="en-US" sz="2400" i="1">
                            <a:latin typeface="Cambria Math" panose="02040503050406030204" pitchFamily="18" charset="0"/>
                          </a:rPr>
                          <m:t>𝑡</m:t>
                        </m:r>
                      </m:e>
                    </m:d>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𝑠</m:t>
                        </m:r>
                      </m:e>
                      <m:sup>
                        <m:r>
                          <a:rPr lang="en-US" sz="2400" i="1">
                            <a:latin typeface="Cambria Math" panose="02040503050406030204" pitchFamily="18" charset="0"/>
                          </a:rPr>
                          <m:t>′</m:t>
                        </m:r>
                      </m:sup>
                    </m:sSup>
                    <m:d>
                      <m:dPr>
                        <m:ctrlPr>
                          <a:rPr lang="en-US" sz="2400" i="1">
                            <a:latin typeface="Cambria Math" panose="02040503050406030204" pitchFamily="18" charset="0"/>
                          </a:rPr>
                        </m:ctrlPr>
                      </m:dPr>
                      <m:e>
                        <m:r>
                          <a:rPr lang="en-US" sz="2400" i="1">
                            <a:latin typeface="Cambria Math" panose="02040503050406030204" pitchFamily="18" charset="0"/>
                          </a:rPr>
                          <m:t>𝑡</m:t>
                        </m:r>
                      </m:e>
                    </m:d>
                    <m:r>
                      <a:rPr lang="en-US" sz="2400" i="1">
                        <a:latin typeface="Cambria Math" panose="02040503050406030204" pitchFamily="18" charset="0"/>
                      </a:rPr>
                      <m:t>=</m:t>
                    </m:r>
                    <m:r>
                      <a:rPr lang="en-US" sz="2400" i="1">
                        <a:latin typeface="Cambria Math" panose="02040503050406030204" pitchFamily="18" charset="0"/>
                      </a:rPr>
                      <m:t>12</m:t>
                    </m:r>
                    <m:r>
                      <a:rPr lang="en-US" sz="2400" i="1">
                        <a:latin typeface="Cambria Math" panose="02040503050406030204" pitchFamily="18" charset="0"/>
                      </a:rPr>
                      <m:t>𝑡</m:t>
                    </m:r>
                    <m:r>
                      <a:rPr lang="en-US" sz="2400" i="1">
                        <a:latin typeface="Cambria Math" panose="02040503050406030204" pitchFamily="18" charset="0"/>
                      </a:rPr>
                      <m:t>−</m:t>
                    </m:r>
                    <m:r>
                      <a:rPr lang="en-US" sz="2400" i="1">
                        <a:latin typeface="Cambria Math" panose="02040503050406030204" pitchFamily="18" charset="0"/>
                      </a:rPr>
                      <m:t>3</m:t>
                    </m:r>
                    <m:sSup>
                      <m:sSupPr>
                        <m:ctrlPr>
                          <a:rPr lang="en-US" sz="2400" i="1">
                            <a:latin typeface="Cambria Math" panose="02040503050406030204" pitchFamily="18" charset="0"/>
                          </a:rPr>
                        </m:ctrlPr>
                      </m:sSupPr>
                      <m:e>
                        <m:r>
                          <a:rPr lang="en-US" sz="2400" i="1">
                            <a:latin typeface="Cambria Math" panose="02040503050406030204" pitchFamily="18" charset="0"/>
                          </a:rPr>
                          <m:t>𝑡</m:t>
                        </m:r>
                      </m:e>
                      <m:sup>
                        <m:r>
                          <a:rPr lang="en-US" sz="2400" i="1">
                            <a:latin typeface="Cambria Math" panose="02040503050406030204" pitchFamily="18" charset="0"/>
                          </a:rPr>
                          <m:t>2</m:t>
                        </m:r>
                      </m:sup>
                    </m:sSup>
                  </m:oMath>
                </a14:m>
                <a:r>
                  <a:rPr lang="en-US" sz="2400" dirty="0">
                    <a:latin typeface="Times New Roman" panose="02020603050405020304" pitchFamily="18" charset="0"/>
                    <a:cs typeface="Times New Roman" panose="02020603050405020304" pitchFamily="18" charset="0"/>
                  </a:rPr>
                  <a:t> </a:t>
                </a:r>
              </a:p>
              <a:p>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𝑣</m:t>
                        </m:r>
                      </m:e>
                      <m:sup>
                        <m:r>
                          <a:rPr lang="en-US" sz="2400" i="1">
                            <a:latin typeface="Cambria Math" panose="02040503050406030204" pitchFamily="18" charset="0"/>
                          </a:rPr>
                          <m:t>′</m:t>
                        </m:r>
                      </m:sup>
                    </m:sSup>
                    <m:d>
                      <m:dPr>
                        <m:ctrlPr>
                          <a:rPr lang="en-US" sz="2400" i="1">
                            <a:latin typeface="Cambria Math" panose="02040503050406030204" pitchFamily="18" charset="0"/>
                          </a:rPr>
                        </m:ctrlPr>
                      </m:dPr>
                      <m:e>
                        <m:r>
                          <a:rPr lang="en-US" sz="2400" i="1">
                            <a:latin typeface="Cambria Math" panose="02040503050406030204" pitchFamily="18" charset="0"/>
                          </a:rPr>
                          <m:t>𝑡</m:t>
                        </m:r>
                      </m:e>
                    </m:d>
                    <m:r>
                      <a:rPr lang="en-US" sz="2400" i="1">
                        <a:latin typeface="Cambria Math" panose="02040503050406030204" pitchFamily="18" charset="0"/>
                      </a:rPr>
                      <m:t>=</m:t>
                    </m:r>
                    <m:r>
                      <a:rPr lang="en-US" sz="2400" i="1">
                        <a:latin typeface="Cambria Math" panose="02040503050406030204" pitchFamily="18" charset="0"/>
                      </a:rPr>
                      <m:t>12</m:t>
                    </m:r>
                    <m:r>
                      <a:rPr lang="en-US" sz="2400" i="1">
                        <a:latin typeface="Cambria Math" panose="02040503050406030204" pitchFamily="18" charset="0"/>
                      </a:rPr>
                      <m:t>−</m:t>
                    </m:r>
                    <m:r>
                      <a:rPr lang="en-US" sz="2400" i="1">
                        <a:latin typeface="Cambria Math" panose="02040503050406030204" pitchFamily="18" charset="0"/>
                      </a:rPr>
                      <m:t>6</m:t>
                    </m:r>
                    <m:r>
                      <a:rPr lang="en-US" sz="2400" i="1">
                        <a:latin typeface="Cambria Math" panose="02040503050406030204" pitchFamily="18" charset="0"/>
                      </a:rPr>
                      <m:t>𝑡</m:t>
                    </m:r>
                    <m:r>
                      <a:rPr lang="en-US" sz="2400" i="1">
                        <a:latin typeface="Cambria Math" panose="02040503050406030204" pitchFamily="18" charset="0"/>
                      </a:rPr>
                      <m:t>, </m:t>
                    </m:r>
                    <m:sSup>
                      <m:sSupPr>
                        <m:ctrlPr>
                          <a:rPr lang="en-US" sz="2400" i="1">
                            <a:latin typeface="Cambria Math" panose="02040503050406030204" pitchFamily="18" charset="0"/>
                          </a:rPr>
                        </m:ctrlPr>
                      </m:sSupPr>
                      <m:e>
                        <m:r>
                          <a:rPr lang="en-US" sz="2400" i="1">
                            <a:latin typeface="Cambria Math" panose="02040503050406030204" pitchFamily="18" charset="0"/>
                          </a:rPr>
                          <m:t>𝑣</m:t>
                        </m:r>
                      </m:e>
                      <m:sup>
                        <m:r>
                          <a:rPr lang="en-US" sz="2400" i="1">
                            <a:latin typeface="Cambria Math" panose="02040503050406030204" pitchFamily="18" charset="0"/>
                          </a:rPr>
                          <m:t>′</m:t>
                        </m:r>
                      </m:sup>
                    </m:sSup>
                    <m:d>
                      <m:dPr>
                        <m:ctrlPr>
                          <a:rPr lang="en-US" sz="2400" i="1">
                            <a:latin typeface="Cambria Math" panose="02040503050406030204" pitchFamily="18" charset="0"/>
                          </a:rPr>
                        </m:ctrlPr>
                      </m:dPr>
                      <m:e>
                        <m:r>
                          <a:rPr lang="en-US" sz="2400" i="1">
                            <a:latin typeface="Cambria Math" panose="02040503050406030204" pitchFamily="18" charset="0"/>
                          </a:rPr>
                          <m:t>𝑡</m:t>
                        </m:r>
                      </m:e>
                    </m:d>
                    <m:r>
                      <a:rPr lang="en-US" sz="2400" i="1">
                        <a:latin typeface="Cambria Math" panose="02040503050406030204" pitchFamily="18" charset="0"/>
                      </a:rPr>
                      <m:t>=</m:t>
                    </m:r>
                    <m:r>
                      <a:rPr lang="en-US" sz="2400" i="1">
                        <a:latin typeface="Cambria Math" panose="02040503050406030204" pitchFamily="18" charset="0"/>
                      </a:rPr>
                      <m:t>0</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𝑡</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2</m:t>
                    </m:r>
                  </m:oMath>
                </a14:m>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Bảng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thiên</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rPr>
                      <m:t>𝑡</m:t>
                    </m:r>
                    <m:r>
                      <a:rPr lang="en-US" sz="2400" i="1">
                        <a:latin typeface="Cambria Math" panose="02040503050406030204" pitchFamily="18" charset="0"/>
                      </a:rPr>
                      <m:t>=</m:t>
                    </m:r>
                    <m:r>
                      <a:rPr lang="en-US" sz="2400" i="1">
                        <a:latin typeface="Cambria Math" panose="02040503050406030204" pitchFamily="18" charset="0"/>
                      </a:rPr>
                      <m:t>2</m:t>
                    </m:r>
                    <m:r>
                      <a:rPr lang="en-US" sz="2400" i="1">
                        <a:latin typeface="Cambria Math" panose="02040503050406030204" pitchFamily="18" charset="0"/>
                      </a:rPr>
                      <m:t>𝑠</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928" t="-1961"/>
                </a:stretch>
              </a:blipFill>
            </p:spPr>
            <p:txBody>
              <a:bodyPr/>
              <a:lstStyle/>
              <a:p>
                <a:r>
                  <a:rPr lang="en-US">
                    <a:noFill/>
                  </a:rPr>
                  <a:t> </a:t>
                </a:r>
              </a:p>
            </p:txBody>
          </p:sp>
        </mc:Fallback>
      </mc:AlternateContent>
      <p:pic>
        <p:nvPicPr>
          <p:cNvPr id="4" name="Picture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8334" y="3657533"/>
            <a:ext cx="3942744" cy="1570075"/>
          </a:xfrm>
          <a:prstGeom prst="rect">
            <a:avLst/>
          </a:prstGeom>
          <a:noFill/>
          <a:ln>
            <a:noFill/>
          </a:ln>
        </p:spPr>
      </p:pic>
      <p:sp>
        <p:nvSpPr>
          <p:cNvPr id="5" name="Action Button: Back or Previous 4">
            <a:hlinkClick r:id="rId5" action="ppaction://hlinksldjump" highlightClick="1"/>
          </p:cNvPr>
          <p:cNvSpPr/>
          <p:nvPr/>
        </p:nvSpPr>
        <p:spPr>
          <a:xfrm>
            <a:off x="11665131" y="6518366"/>
            <a:ext cx="526869" cy="33963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3832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down)">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down)">
                                      <p:cBhvr>
                                        <p:cTn id="30" dur="500"/>
                                        <p:tgtEl>
                                          <p:spTgt spid="3">
                                            <p:txEl>
                                              <p:pRg st="4" end="4"/>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down)">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wipe(down)">
                                      <p:cBhvr>
                                        <p:cTn id="3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1068229" y="142336"/>
                <a:ext cx="10055543" cy="1548353"/>
              </a:xfrm>
            </p:spPr>
            <p:txBody>
              <a:bodyPr>
                <a:noAutofit/>
              </a:bodyPr>
              <a:lstStyle/>
              <a:p>
                <a:r>
                  <a:rPr lang="en-US" sz="2400" b="1" dirty="0">
                    <a:solidFill>
                      <a:schemeClr val="accent1"/>
                    </a:solidFill>
                    <a:latin typeface="Times New Roman" panose="02020603050405020304" pitchFamily="18" charset="0"/>
                    <a:cs typeface="Times New Roman" panose="02020603050405020304" pitchFamily="18" charset="0"/>
                  </a:rPr>
                  <a:t>Câu 6: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bệnh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bởi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cs typeface="Times New Roman" panose="02020603050405020304" pitchFamily="18" charset="0"/>
                      </a:rPr>
                      <m:t>𝑔</m:t>
                    </m:r>
                    <m:d>
                      <m:dPr>
                        <m:ctrlPr>
                          <a:rPr lang="en-US" sz="2400" i="1">
                            <a:latin typeface="Cambria Math" panose="02040503050406030204" pitchFamily="18" charset="0"/>
                            <a:cs typeface="Times New Roman" panose="02020603050405020304" pitchFamily="18" charset="0"/>
                          </a:rPr>
                        </m:ctrlPr>
                      </m:dPr>
                      <m:e>
                        <m:r>
                          <a:rPr lang="en-US" sz="2400" i="1">
                            <a:latin typeface="Cambria Math" panose="02040503050406030204" pitchFamily="18" charset="0"/>
                            <a:cs typeface="Times New Roman" panose="02020603050405020304" pitchFamily="18" charset="0"/>
                          </a:rPr>
                          <m:t>𝑡</m:t>
                        </m:r>
                      </m:e>
                    </m:d>
                    <m:r>
                      <a:rPr lang="en-US" sz="2400" i="1">
                        <a:latin typeface="Cambria Math" panose="02040503050406030204" pitchFamily="18" charset="0"/>
                        <a:cs typeface="Times New Roman" panose="02020603050405020304" pitchFamily="18" charset="0"/>
                      </a:rPr>
                      <m:t>=</m:t>
                    </m:r>
                    <m:r>
                      <a:rPr lang="en-US" sz="2400" i="1">
                        <a:latin typeface="Cambria Math" panose="02040503050406030204" pitchFamily="18" charset="0"/>
                        <a:cs typeface="Times New Roman" panose="02020603050405020304" pitchFamily="18" charset="0"/>
                      </a:rPr>
                      <m:t>0</m:t>
                    </m:r>
                    <m:r>
                      <a:rPr lang="en-US" sz="2400" i="1">
                        <a:latin typeface="Cambria Math" panose="02040503050406030204" pitchFamily="18" charset="0"/>
                        <a:cs typeface="Times New Roman" panose="02020603050405020304" pitchFamily="18" charset="0"/>
                      </a:rPr>
                      <m:t>,</m:t>
                    </m:r>
                    <m:r>
                      <a:rPr lang="en-US" sz="2400" i="1">
                        <a:latin typeface="Cambria Math" panose="02040503050406030204" pitchFamily="18" charset="0"/>
                        <a:cs typeface="Times New Roman" panose="02020603050405020304" pitchFamily="18" charset="0"/>
                      </a:rPr>
                      <m:t>024</m:t>
                    </m:r>
                    <m:sSup>
                      <m:sSupPr>
                        <m:ctrlPr>
                          <a:rPr lang="en-US" sz="2400" i="1">
                            <a:latin typeface="Cambria Math" panose="02040503050406030204" pitchFamily="18" charset="0"/>
                            <a:cs typeface="Times New Roman" panose="02020603050405020304" pitchFamily="18" charset="0"/>
                          </a:rPr>
                        </m:ctrlPr>
                      </m:sSupPr>
                      <m:e>
                        <m:r>
                          <a:rPr lang="en-US" sz="2400" i="1">
                            <a:latin typeface="Cambria Math" panose="02040503050406030204" pitchFamily="18" charset="0"/>
                            <a:cs typeface="Times New Roman" panose="02020603050405020304" pitchFamily="18" charset="0"/>
                          </a:rPr>
                          <m:t>𝑥</m:t>
                        </m:r>
                      </m:e>
                      <m:sup>
                        <m:r>
                          <a:rPr lang="en-US" sz="2400" i="1">
                            <a:latin typeface="Cambria Math" panose="02040503050406030204" pitchFamily="18" charset="0"/>
                            <a:cs typeface="Times New Roman" panose="02020603050405020304" pitchFamily="18" charset="0"/>
                          </a:rPr>
                          <m:t>2</m:t>
                        </m:r>
                      </m:sup>
                    </m:sSup>
                    <m:d>
                      <m:dPr>
                        <m:ctrlPr>
                          <a:rPr lang="en-US" sz="2400" i="1">
                            <a:latin typeface="Cambria Math" panose="02040503050406030204" pitchFamily="18" charset="0"/>
                            <a:cs typeface="Times New Roman" panose="02020603050405020304" pitchFamily="18" charset="0"/>
                          </a:rPr>
                        </m:ctrlPr>
                      </m:dPr>
                      <m:e>
                        <m:r>
                          <a:rPr lang="en-US" sz="2400" i="1">
                            <a:latin typeface="Cambria Math" panose="02040503050406030204" pitchFamily="18" charset="0"/>
                            <a:cs typeface="Times New Roman" panose="02020603050405020304" pitchFamily="18" charset="0"/>
                          </a:rPr>
                          <m:t>30</m:t>
                        </m:r>
                        <m:r>
                          <a:rPr lang="en-US" sz="2400" i="1">
                            <a:latin typeface="Cambria Math" panose="02040503050406030204" pitchFamily="18" charset="0"/>
                            <a:cs typeface="Times New Roman" panose="02020603050405020304" pitchFamily="18" charset="0"/>
                          </a:rPr>
                          <m:t>−</m:t>
                        </m:r>
                        <m:r>
                          <a:rPr lang="en-US" sz="2400" i="1">
                            <a:latin typeface="Cambria Math" panose="02040503050406030204" pitchFamily="18" charset="0"/>
                            <a:cs typeface="Times New Roman" panose="02020603050405020304" pitchFamily="18" charset="0"/>
                          </a:rPr>
                          <m:t>𝑥</m:t>
                        </m:r>
                      </m:e>
                    </m:d>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cs typeface="Times New Roman" panose="02020603050405020304" pitchFamily="18" charset="0"/>
                      </a:rPr>
                      <m:t>𝑥</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bệnh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áp</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cs typeface="Times New Roman" panose="02020603050405020304" pitchFamily="18" charset="0"/>
                      </a:rPr>
                      <m:t>𝑥</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cs typeface="Times New Roman" panose="02020603050405020304" pitchFamily="18" charset="0"/>
                      </a:rPr>
                      <m:t>𝑚𝑔</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bệnh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b="1"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A</a:t>
                </a:r>
                <a14:m>
                  <m:oMath xmlns:m="http://schemas.openxmlformats.org/officeDocument/2006/math">
                    <m:r>
                      <a:rPr lang="en-US" sz="2400" b="1">
                        <a:solidFill>
                          <a:prstClr val="black"/>
                        </a:solidFill>
                        <a:latin typeface="Cambria Math" panose="02040503050406030204" pitchFamily="18" charset="0"/>
                        <a:cs typeface="Times New Roman" panose="02020603050405020304" pitchFamily="18" charset="0"/>
                      </a:rPr>
                      <m:t>.   </m:t>
                    </m:r>
                    <m:r>
                      <m:rPr>
                        <m:nor/>
                      </m:rPr>
                      <a:rPr lang="vi-VN" sz="2400">
                        <a:solidFill>
                          <a:prstClr val="black"/>
                        </a:solidFill>
                        <a:latin typeface="Times New Roman" panose="02020603050405020304" pitchFamily="18" charset="0"/>
                        <a:cs typeface="Times New Roman" panose="02020603050405020304" pitchFamily="18" charset="0"/>
                      </a:rPr>
                      <m:t>	</m:t>
                    </m:r>
                    <m:r>
                      <m:rPr>
                        <m:nor/>
                      </m:rPr>
                      <a:rPr lang="en-US" sz="2400">
                        <a:solidFill>
                          <a:prstClr val="black"/>
                        </a:solidFill>
                        <a:latin typeface="Times New Roman" panose="02020603050405020304" pitchFamily="18" charset="0"/>
                        <a:cs typeface="Times New Roman" panose="02020603050405020304" pitchFamily="18" charset="0"/>
                      </a:rPr>
                      <m:t>20</m:t>
                    </m:r>
                    <m:r>
                      <m:rPr>
                        <m:nor/>
                      </m:rPr>
                      <a:rPr lang="en-US" sz="2400">
                        <a:solidFill>
                          <a:prstClr val="black"/>
                        </a:solidFill>
                        <a:latin typeface="Times New Roman" panose="02020603050405020304" pitchFamily="18" charset="0"/>
                        <a:cs typeface="Times New Roman" panose="02020603050405020304" pitchFamily="18" charset="0"/>
                      </a:rPr>
                      <m:t>mg</m:t>
                    </m:r>
                    <m:r>
                      <m:rPr>
                        <m:nor/>
                      </m:rPr>
                      <a:rPr lang="en-US" sz="2400">
                        <a:solidFill>
                          <a:prstClr val="black"/>
                        </a:solidFill>
                        <a:latin typeface="Times New Roman" panose="02020603050405020304" pitchFamily="18" charset="0"/>
                        <a:cs typeface="Times New Roman" panose="02020603050405020304" pitchFamily="18" charset="0"/>
                      </a:rPr>
                      <m:t>.                       </m:t>
                    </m:r>
                    <m:r>
                      <m:rPr>
                        <m:nor/>
                      </m:rPr>
                      <a:rPr lang="vi-VN" sz="2400" b="1">
                        <a:solidFill>
                          <a:srgbClr val="4472C4"/>
                        </a:solidFill>
                        <a:latin typeface="Times New Roman" panose="02020603050405020304" pitchFamily="18" charset="0"/>
                        <a:cs typeface="Times New Roman" panose="02020603050405020304" pitchFamily="18" charset="0"/>
                      </a:rPr>
                      <m:t>B</m:t>
                    </m:r>
                    <m:r>
                      <m:rPr>
                        <m:nor/>
                      </m:rPr>
                      <a:rPr lang="vi-VN" sz="2400" b="1">
                        <a:solidFill>
                          <a:srgbClr val="4472C4"/>
                        </a:solidFill>
                        <a:latin typeface="Times New Roman" panose="02020603050405020304" pitchFamily="18" charset="0"/>
                        <a:cs typeface="Times New Roman" panose="02020603050405020304" pitchFamily="18" charset="0"/>
                      </a:rPr>
                      <m:t>. </m:t>
                    </m:r>
                    <m:r>
                      <a:rPr lang="en-US" sz="2400" i="1">
                        <a:latin typeface="Cambria Math" panose="02040503050406030204" pitchFamily="18" charset="0"/>
                        <a:cs typeface="Times New Roman" panose="02020603050405020304" pitchFamily="18" charset="0"/>
                      </a:rPr>
                      <m:t>0</m:t>
                    </m:r>
                    <m:r>
                      <a:rPr lang="en-US" sz="2400" i="1">
                        <a:latin typeface="Cambria Math" panose="02040503050406030204" pitchFamily="18" charset="0"/>
                        <a:cs typeface="Times New Roman" panose="02020603050405020304" pitchFamily="18" charset="0"/>
                      </a:rPr>
                      <m:t>,</m:t>
                    </m:r>
                    <m:r>
                      <a:rPr lang="en-US" sz="2400" i="1">
                        <a:latin typeface="Cambria Math" panose="02040503050406030204" pitchFamily="18" charset="0"/>
                        <a:cs typeface="Times New Roman" panose="02020603050405020304" pitchFamily="18" charset="0"/>
                      </a:rPr>
                      <m:t>5</m:t>
                    </m:r>
                    <m:r>
                      <a:rPr lang="en-US" sz="2400" i="1">
                        <a:latin typeface="Cambria Math" panose="02040503050406030204" pitchFamily="18" charset="0"/>
                        <a:cs typeface="Times New Roman" panose="02020603050405020304" pitchFamily="18" charset="0"/>
                      </a:rPr>
                      <m:t>𝑚𝑔</m:t>
                    </m:r>
                    <m:r>
                      <m:rPr>
                        <m:nor/>
                      </m:rPr>
                      <a:rPr lang="en-US" sz="2400">
                        <a:solidFill>
                          <a:prstClr val="black"/>
                        </a:solidFill>
                        <a:latin typeface="Times New Roman" panose="02020603050405020304" pitchFamily="18" charset="0"/>
                        <a:cs typeface="Times New Roman" panose="02020603050405020304" pitchFamily="18" charset="0"/>
                      </a:rPr>
                      <m:t>.</m:t>
                    </m:r>
                    <m:r>
                      <m:rPr>
                        <m:nor/>
                      </m:rPr>
                      <a:rPr lang="vi-VN" sz="2400">
                        <a:solidFill>
                          <a:prstClr val="black"/>
                        </a:solidFill>
                        <a:latin typeface="Times New Roman" panose="02020603050405020304" pitchFamily="18" charset="0"/>
                        <a:cs typeface="Times New Roman" panose="02020603050405020304" pitchFamily="18" charset="0"/>
                      </a:rPr>
                      <m:t>	</m:t>
                    </m:r>
                    <m:r>
                      <m:rPr>
                        <m:nor/>
                      </m:rPr>
                      <a:rPr lang="en-US" sz="2400">
                        <a:solidFill>
                          <a:prstClr val="black"/>
                        </a:solidFill>
                        <a:latin typeface="Times New Roman" panose="02020603050405020304" pitchFamily="18" charset="0"/>
                        <a:cs typeface="Times New Roman" panose="02020603050405020304" pitchFamily="18" charset="0"/>
                      </a:rPr>
                      <m:t>               </m:t>
                    </m:r>
                    <m:r>
                      <m:rPr>
                        <m:nor/>
                      </m:rPr>
                      <a:rPr lang="en-US" sz="2400" b="1">
                        <a:solidFill>
                          <a:prstClr val="black"/>
                        </a:solidFill>
                        <a:latin typeface="Times New Roman" panose="02020603050405020304" pitchFamily="18" charset="0"/>
                        <a:cs typeface="Times New Roman" panose="02020603050405020304" pitchFamily="18" charset="0"/>
                      </a:rPr>
                      <m:t> </m:t>
                    </m:r>
                    <m:r>
                      <m:rPr>
                        <m:nor/>
                      </m:rPr>
                      <a:rPr lang="vi-VN" sz="2400" b="1">
                        <a:solidFill>
                          <a:srgbClr val="4472C4"/>
                        </a:solidFill>
                        <a:latin typeface="Times New Roman" panose="02020603050405020304" pitchFamily="18" charset="0"/>
                        <a:cs typeface="Times New Roman" panose="02020603050405020304" pitchFamily="18" charset="0"/>
                      </a:rPr>
                      <m:t>C</m:t>
                    </m:r>
                    <m:r>
                      <m:rPr>
                        <m:nor/>
                      </m:rPr>
                      <a:rPr lang="vi-VN" sz="2400" b="1">
                        <a:solidFill>
                          <a:srgbClr val="4472C4"/>
                        </a:solidFill>
                        <a:latin typeface="Times New Roman" panose="02020603050405020304" pitchFamily="18" charset="0"/>
                        <a:cs typeface="Times New Roman" panose="02020603050405020304" pitchFamily="18" charset="0"/>
                      </a:rPr>
                      <m:t>.</m:t>
                    </m:r>
                    <m:r>
                      <m:rPr>
                        <m:nor/>
                      </m:rPr>
                      <a:rPr lang="en-US" sz="2400" b="1">
                        <a:solidFill>
                          <a:srgbClr val="4472C4"/>
                        </a:solidFill>
                        <a:latin typeface="Times New Roman" panose="02020603050405020304" pitchFamily="18" charset="0"/>
                        <a:cs typeface="Times New Roman" panose="02020603050405020304" pitchFamily="18" charset="0"/>
                      </a:rPr>
                      <m:t> </m:t>
                    </m:r>
                    <m:r>
                      <a:rPr lang="en-US" sz="2400" i="1">
                        <a:latin typeface="Cambria Math" panose="02040503050406030204" pitchFamily="18" charset="0"/>
                        <a:cs typeface="Times New Roman" panose="02020603050405020304" pitchFamily="18" charset="0"/>
                      </a:rPr>
                      <m:t>2</m:t>
                    </m:r>
                    <m:r>
                      <a:rPr lang="en-US" sz="2400" i="1">
                        <a:latin typeface="Cambria Math" panose="02040503050406030204" pitchFamily="18" charset="0"/>
                        <a:cs typeface="Times New Roman" panose="02020603050405020304" pitchFamily="18" charset="0"/>
                      </a:rPr>
                      <m:t>,</m:t>
                    </m:r>
                    <m:r>
                      <a:rPr lang="en-US" sz="2400" i="1">
                        <a:latin typeface="Cambria Math" panose="02040503050406030204" pitchFamily="18" charset="0"/>
                        <a:cs typeface="Times New Roman" panose="02020603050405020304" pitchFamily="18" charset="0"/>
                      </a:rPr>
                      <m:t>8</m:t>
                    </m:r>
                    <m:r>
                      <a:rPr lang="en-US" sz="2400" i="1">
                        <a:latin typeface="Cambria Math" panose="02040503050406030204" pitchFamily="18" charset="0"/>
                        <a:cs typeface="Times New Roman" panose="02020603050405020304" pitchFamily="18" charset="0"/>
                      </a:rPr>
                      <m:t>𝑚𝑔</m:t>
                    </m:r>
                  </m:oMath>
                </a14:m>
                <a:r>
                  <a:rPr lang="en-US" sz="2400" dirty="0">
                    <a:solidFill>
                      <a:prstClr val="black"/>
                    </a:solidFill>
                    <a:latin typeface="Times New Roman" panose="02020603050405020304" pitchFamily="18" charset="0"/>
                    <a:cs typeface="Times New Roman" panose="02020603050405020304" pitchFamily="18" charset="0"/>
                  </a:rPr>
                  <a:t>.            </a:t>
                </a:r>
                <a:r>
                  <a:rPr lang="en-US" sz="2400" b="1" dirty="0">
                    <a:solidFill>
                      <a:schemeClr val="accent1"/>
                    </a:solidFill>
                    <a:latin typeface="Times New Roman" panose="02020603050405020304" pitchFamily="18" charset="0"/>
                    <a:cs typeface="Times New Roman" panose="02020603050405020304" pitchFamily="18" charset="0"/>
                  </a:rPr>
                  <a:t>D. </a:t>
                </a:r>
                <a14:m>
                  <m:oMath xmlns:m="http://schemas.openxmlformats.org/officeDocument/2006/math">
                    <m:r>
                      <a:rPr lang="en-US" sz="2400" i="1" dirty="0">
                        <a:solidFill>
                          <a:prstClr val="black"/>
                        </a:solidFill>
                        <a:latin typeface="Cambria Math" panose="02040503050406030204" pitchFamily="18" charset="0"/>
                        <a:cs typeface="Times New Roman" panose="02020603050405020304" pitchFamily="18" charset="0"/>
                      </a:rPr>
                      <m:t>15</m:t>
                    </m:r>
                    <m:r>
                      <a:rPr lang="en-US" sz="2400" i="1" dirty="0">
                        <a:solidFill>
                          <a:prstClr val="black"/>
                        </a:solidFill>
                        <a:latin typeface="Cambria Math" panose="02040503050406030204" pitchFamily="18" charset="0"/>
                        <a:cs typeface="Times New Roman" panose="02020603050405020304" pitchFamily="18" charset="0"/>
                      </a:rPr>
                      <m:t>𝑚𝑔</m:t>
                    </m:r>
                    <m:r>
                      <a:rPr lang="en-US" sz="2400" i="1" dirty="0">
                        <a:solidFill>
                          <a:prstClr val="black"/>
                        </a:solidFill>
                        <a:latin typeface="Cambria Math" panose="02040503050406030204" pitchFamily="18" charset="0"/>
                        <a:cs typeface="Times New Roman" panose="02020603050405020304" pitchFamily="18" charset="0"/>
                      </a:rPr>
                      <m:t>.</m:t>
                    </m:r>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068229" y="142336"/>
                <a:ext cx="10055543" cy="1548353"/>
              </a:xfrm>
              <a:blipFill rotWithShape="0">
                <a:blip r:embed="rId2"/>
                <a:stretch>
                  <a:fillRect l="-909" t="-12598" b="-169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68229" y="1825625"/>
                <a:ext cx="10287728" cy="4351338"/>
              </a:xfrm>
            </p:spPr>
            <p:txBody>
              <a:bodyPr>
                <a:normAutofit/>
              </a:bodyPr>
              <a:lstStyle/>
              <a:p>
                <a:pPr marL="0" indent="0" algn="ctr">
                  <a:buNone/>
                </a:pPr>
                <a:r>
                  <a:rPr lang="en-US" sz="2400" b="1" dirty="0">
                    <a:solidFill>
                      <a:schemeClr val="accent1"/>
                    </a:solidFill>
                    <a:latin typeface="Times New Roman" panose="02020603050405020304" pitchFamily="18" charset="0"/>
                    <a:cs typeface="Times New Roman" panose="02020603050405020304" pitchFamily="18" charset="0"/>
                  </a:rPr>
                  <a:t>Lời </a:t>
                </a:r>
                <a:r>
                  <a:rPr lang="en-US" sz="2400" b="1" dirty="0" err="1">
                    <a:solidFill>
                      <a:schemeClr val="accent1"/>
                    </a:solidFill>
                    <a:latin typeface="Times New Roman" panose="02020603050405020304" pitchFamily="18" charset="0"/>
                    <a:cs typeface="Times New Roman" panose="02020603050405020304" pitchFamily="18" charset="0"/>
                  </a:rPr>
                  <a:t>giải</a:t>
                </a:r>
                <a:endParaRPr lang="en-US" sz="2400" b="1" dirty="0">
                  <a:solidFill>
                    <a:schemeClr val="accent1"/>
                  </a:solidFill>
                  <a:latin typeface="Times New Roman" panose="02020603050405020304" pitchFamily="18" charset="0"/>
                  <a:cs typeface="Times New Roman" panose="02020603050405020304" pitchFamily="18" charset="0"/>
                </a:endParaRPr>
              </a:p>
              <a:p>
                <a:pPr marL="0" indent="0">
                  <a:buNone/>
                </a:pPr>
                <a:r>
                  <a:rPr lang="en-US" sz="2400" b="1" dirty="0" err="1">
                    <a:solidFill>
                      <a:srgbClr val="FF0000"/>
                    </a:solidFill>
                    <a:latin typeface="Times New Roman" panose="02020603050405020304" pitchFamily="18" charset="0"/>
                    <a:cs typeface="Times New Roman" panose="02020603050405020304" pitchFamily="18" charset="0"/>
                  </a:rPr>
                  <a:t>Chọn</a:t>
                </a:r>
                <a:r>
                  <a:rPr lang="en-US" sz="2400" b="1" dirty="0">
                    <a:solidFill>
                      <a:srgbClr val="FF0000"/>
                    </a:solidFill>
                    <a:latin typeface="Times New Roman" panose="02020603050405020304" pitchFamily="18" charset="0"/>
                    <a:cs typeface="Times New Roman" panose="02020603050405020304" pitchFamily="18" charset="0"/>
                  </a:rPr>
                  <a:t> A</a:t>
                </a:r>
              </a:p>
              <a:p>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𝑔</m:t>
                        </m:r>
                      </m:e>
                      <m:sup>
                        <m:r>
                          <a:rPr lang="en-US" sz="2400" i="1">
                            <a:latin typeface="Cambria Math" panose="02040503050406030204" pitchFamily="18" charset="0"/>
                          </a:rPr>
                          <m:t>′</m:t>
                        </m:r>
                      </m:sup>
                    </m:sSup>
                    <m:d>
                      <m:dPr>
                        <m:ctrlPr>
                          <a:rPr lang="en-US" sz="2400" i="1">
                            <a:latin typeface="Cambria Math" panose="02040503050406030204" pitchFamily="18" charset="0"/>
                          </a:rPr>
                        </m:ctrlPr>
                      </m:dPr>
                      <m:e>
                        <m:r>
                          <a:rPr lang="en-US" sz="2400" i="1">
                            <a:latin typeface="Cambria Math" panose="02040503050406030204" pitchFamily="18" charset="0"/>
                          </a:rPr>
                          <m:t>𝑥</m:t>
                        </m:r>
                      </m:e>
                    </m:d>
                    <m:r>
                      <a:rPr lang="en-US" sz="2400" i="1">
                        <a:latin typeface="Cambria Math" panose="02040503050406030204" pitchFamily="18" charset="0"/>
                      </a:rPr>
                      <m:t>=</m:t>
                    </m:r>
                    <m:r>
                      <a:rPr lang="en-US" sz="2400" i="1">
                        <a:latin typeface="Cambria Math" panose="02040503050406030204" pitchFamily="18" charset="0"/>
                      </a:rPr>
                      <m:t>0</m:t>
                    </m:r>
                    <m:r>
                      <a:rPr lang="en-US" sz="2400" i="1">
                        <a:latin typeface="Cambria Math" panose="02040503050406030204" pitchFamily="18" charset="0"/>
                      </a:rPr>
                      <m:t>,</m:t>
                    </m:r>
                    <m:r>
                      <a:rPr lang="en-US" sz="2400" i="1">
                        <a:latin typeface="Cambria Math" panose="02040503050406030204" pitchFamily="18" charset="0"/>
                      </a:rPr>
                      <m:t>024</m:t>
                    </m:r>
                    <m:d>
                      <m:dPr>
                        <m:ctrlPr>
                          <a:rPr lang="en-US" sz="2400" i="1">
                            <a:latin typeface="Cambria Math" panose="02040503050406030204" pitchFamily="18" charset="0"/>
                          </a:rPr>
                        </m:ctrlPr>
                      </m:dPr>
                      <m:e>
                        <m:r>
                          <a:rPr lang="en-US" sz="2400" i="1">
                            <a:latin typeface="Cambria Math" panose="02040503050406030204" pitchFamily="18" charset="0"/>
                          </a:rPr>
                          <m:t>60</m:t>
                        </m:r>
                        <m: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rPr>
                          <m:t>3</m:t>
                        </m:r>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2</m:t>
                            </m:r>
                          </m:sup>
                        </m:sSup>
                      </m:e>
                    </m:d>
                    <m:r>
                      <a:rPr lang="en-US" sz="2400" i="1">
                        <a:latin typeface="Cambria Math" panose="02040503050406030204" pitchFamily="18" charset="0"/>
                      </a:rPr>
                      <m:t>, </m:t>
                    </m:r>
                    <m:sSup>
                      <m:sSupPr>
                        <m:ctrlPr>
                          <a:rPr lang="en-US" sz="2400" i="1">
                            <a:latin typeface="Cambria Math" panose="02040503050406030204" pitchFamily="18" charset="0"/>
                          </a:rPr>
                        </m:ctrlPr>
                      </m:sSupPr>
                      <m:e>
                        <m:r>
                          <a:rPr lang="en-US" sz="2400" i="1">
                            <a:latin typeface="Cambria Math" panose="02040503050406030204" pitchFamily="18" charset="0"/>
                          </a:rPr>
                          <m:t>𝑔</m:t>
                        </m:r>
                      </m:e>
                      <m:sup>
                        <m:r>
                          <a:rPr lang="en-US" sz="2400" i="1">
                            <a:latin typeface="Cambria Math" panose="02040503050406030204" pitchFamily="18" charset="0"/>
                          </a:rPr>
                          <m:t>′</m:t>
                        </m:r>
                      </m:sup>
                    </m:sSup>
                    <m:d>
                      <m:dPr>
                        <m:ctrlPr>
                          <a:rPr lang="en-US" sz="2400" i="1">
                            <a:latin typeface="Cambria Math" panose="02040503050406030204" pitchFamily="18" charset="0"/>
                          </a:rPr>
                        </m:ctrlPr>
                      </m:dPr>
                      <m:e>
                        <m:r>
                          <a:rPr lang="en-US" sz="2400" i="1">
                            <a:latin typeface="Cambria Math" panose="02040503050406030204" pitchFamily="18" charset="0"/>
                          </a:rPr>
                          <m:t>𝑥</m:t>
                        </m:r>
                      </m:e>
                    </m:d>
                    <m:r>
                      <a:rPr lang="en-US" sz="2400" i="1">
                        <a:latin typeface="Cambria Math" panose="02040503050406030204" pitchFamily="18" charset="0"/>
                      </a:rPr>
                      <m:t>=</m:t>
                    </m:r>
                    <m:r>
                      <a:rPr lang="en-US" sz="2400" i="1">
                        <a:latin typeface="Cambria Math" panose="02040503050406030204" pitchFamily="18" charset="0"/>
                      </a:rPr>
                      <m:t>0</m:t>
                    </m:r>
                    <m:r>
                      <a:rPr lang="en-US" sz="2400" i="1">
                        <a:latin typeface="Cambria Math" panose="02040503050406030204" pitchFamily="18" charset="0"/>
                        <a:ea typeface="Cambria Math" panose="02040503050406030204" pitchFamily="18" charset="0"/>
                      </a:rPr>
                      <m:t>↔</m:t>
                    </m:r>
                    <m:d>
                      <m:dPr>
                        <m:begChr m:val="["/>
                        <m:endChr m:val=""/>
                        <m:ctrlPr>
                          <a:rPr lang="en-US" sz="2400" i="1">
                            <a:latin typeface="Cambria Math" panose="02040503050406030204" pitchFamily="18" charset="0"/>
                            <a:ea typeface="Cambria Math" panose="02040503050406030204" pitchFamily="18" charset="0"/>
                          </a:rPr>
                        </m:ctrlPr>
                      </m:dPr>
                      <m:e>
                        <m:eqArr>
                          <m:eqArrPr>
                            <m:ctrlPr>
                              <a:rPr lang="en-US" sz="2400" i="1">
                                <a:latin typeface="Cambria Math" panose="02040503050406030204" pitchFamily="18" charset="0"/>
                                <a:ea typeface="Cambria Math" panose="02040503050406030204" pitchFamily="18" charset="0"/>
                              </a:rPr>
                            </m:ctrlPr>
                          </m:eqArrPr>
                          <m:e>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0</m:t>
                            </m:r>
                          </m:e>
                          <m:e>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20</m:t>
                            </m:r>
                          </m:e>
                        </m:eqArr>
                      </m:e>
                    </m:d>
                  </m:oMath>
                </a14:m>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Bảng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thiên</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0" indent="0">
                  <a:buNone/>
                </a:pP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bệnh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rPr>
                      <m:t>20</m:t>
                    </m:r>
                    <m:r>
                      <a:rPr lang="en-US" sz="2400" i="1">
                        <a:latin typeface="Cambria Math" panose="02040503050406030204" pitchFamily="18" charset="0"/>
                      </a:rPr>
                      <m:t>𝑚𝑔</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68229" y="1825625"/>
                <a:ext cx="10287728" cy="4351338"/>
              </a:xfrm>
              <a:blipFill rotWithShape="0">
                <a:blip r:embed="rId3"/>
                <a:stretch>
                  <a:fillRect l="-889" t="-1961"/>
                </a:stretch>
              </a:blipFill>
            </p:spPr>
            <p:txBody>
              <a:bodyPr/>
              <a:lstStyle/>
              <a:p>
                <a:r>
                  <a:rPr lang="en-US">
                    <a:noFill/>
                  </a:rPr>
                  <a:t> </a:t>
                </a:r>
              </a:p>
            </p:txBody>
          </p:sp>
        </mc:Fallback>
      </mc:AlternateContent>
      <p:pic>
        <p:nvPicPr>
          <p:cNvPr id="4" name="Picture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69343" y="3497742"/>
            <a:ext cx="3925828" cy="2079236"/>
          </a:xfrm>
          <a:prstGeom prst="rect">
            <a:avLst/>
          </a:prstGeom>
          <a:noFill/>
          <a:ln>
            <a:noFill/>
          </a:ln>
        </p:spPr>
      </p:pic>
      <p:sp>
        <p:nvSpPr>
          <p:cNvPr id="5" name="Action Button: Back or Previous 4">
            <a:hlinkClick r:id="rId5" action="ppaction://hlinksldjump" highlightClick="1"/>
          </p:cNvPr>
          <p:cNvSpPr/>
          <p:nvPr/>
        </p:nvSpPr>
        <p:spPr>
          <a:xfrm>
            <a:off x="11665131" y="6518366"/>
            <a:ext cx="526869" cy="33963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92945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down)">
                                      <p:cBhvr>
                                        <p:cTn id="25" dur="500"/>
                                        <p:tgtEl>
                                          <p:spTgt spid="3">
                                            <p:txEl>
                                              <p:pRg st="3" end="3"/>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wipe(down)">
                                      <p:cBhvr>
                                        <p:cTn id="3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sz="2400" b="1" dirty="0">
                    <a:solidFill>
                      <a:schemeClr val="accent1"/>
                    </a:solidFill>
                    <a:latin typeface="Times New Roman" panose="02020603050405020304" pitchFamily="18" charset="0"/>
                    <a:cs typeface="Times New Roman" panose="02020603050405020304" pitchFamily="18" charset="0"/>
                  </a:rPr>
                  <a:t>Câu 7:</a:t>
                </a:r>
                <a:r>
                  <a:rPr lang="en-US" sz="2400" dirty="0">
                    <a:latin typeface="Times New Roman" panose="02020603050405020304" pitchFamily="18" charset="0"/>
                    <a:cs typeface="Times New Roman" panose="02020603050405020304" pitchFamily="18" charset="0"/>
                  </a:rPr>
                  <a:t> Cho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cs typeface="Times New Roman" panose="02020603050405020304" pitchFamily="18" charset="0"/>
                      </a:rPr>
                      <m:t>100</m:t>
                    </m:r>
                    <m:r>
                      <a:rPr lang="en-US" sz="2400" i="1">
                        <a:latin typeface="Cambria Math" panose="02040503050406030204" pitchFamily="18" charset="0"/>
                        <a:cs typeface="Times New Roman" panose="02020603050405020304" pitchFamily="18" charset="0"/>
                      </a:rPr>
                      <m:t> (</m:t>
                    </m:r>
                    <m:sSup>
                      <m:sSupPr>
                        <m:ctrlPr>
                          <a:rPr lang="en-US" sz="2400" i="1">
                            <a:latin typeface="Cambria Math" panose="02040503050406030204" pitchFamily="18" charset="0"/>
                            <a:cs typeface="Times New Roman" panose="02020603050405020304" pitchFamily="18" charset="0"/>
                          </a:rPr>
                        </m:ctrlPr>
                      </m:sSupPr>
                      <m:e>
                        <m:r>
                          <a:rPr lang="en-US" sz="2400" i="1">
                            <a:latin typeface="Cambria Math" panose="02040503050406030204" pitchFamily="18" charset="0"/>
                            <a:cs typeface="Times New Roman" panose="02020603050405020304" pitchFamily="18" charset="0"/>
                          </a:rPr>
                          <m:t>𝑐𝑚</m:t>
                        </m:r>
                      </m:e>
                      <m:sup>
                        <m:r>
                          <a:rPr lang="en-US" sz="2400" i="1">
                            <a:latin typeface="Cambria Math" panose="02040503050406030204" pitchFamily="18" charset="0"/>
                            <a:cs typeface="Times New Roman" panose="02020603050405020304" pitchFamily="18" charset="0"/>
                          </a:rPr>
                          <m:t>2</m:t>
                        </m:r>
                      </m:sup>
                    </m:sSup>
                    <m:r>
                      <a:rPr lang="en-US" sz="2400" i="1">
                        <a:latin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a:t>
                </a:r>
                <a:r>
                  <a:rPr lang="en-US" sz="2400" dirty="0">
                    <a:latin typeface="Times New Roman" panose="02020603050405020304" pitchFamily="18" charset="0"/>
                    <a:cs typeface="Times New Roman" panose="02020603050405020304" pitchFamily="18" charset="0"/>
                  </a:rPr>
                  <a:t> vi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b="1" dirty="0">
                    <a:solidFill>
                      <a:schemeClr val="accent1"/>
                    </a:solidFill>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cs typeface="Times New Roman" panose="02020603050405020304" pitchFamily="18" charset="0"/>
                      </a:rPr>
                      <m:t>10</m:t>
                    </m:r>
                    <m:r>
                      <a:rPr lang="en-US" sz="2400" i="1">
                        <a:latin typeface="Cambria Math" panose="02040503050406030204" pitchFamily="18" charset="0"/>
                        <a:cs typeface="Times New Roman" panose="02020603050405020304" pitchFamily="18" charset="0"/>
                      </a:rPr>
                      <m:t>𝑐𝑚</m:t>
                    </m:r>
                    <m:r>
                      <a:rPr lang="en-US" sz="2400" i="1">
                        <a:latin typeface="Cambria Math" panose="02040503050406030204" pitchFamily="18" charset="0"/>
                        <a:ea typeface="Cambria Math" panose="02040503050406030204" pitchFamily="18" charset="0"/>
                        <a:cs typeface="Times New Roman" panose="02020603050405020304" pitchFamily="18" charset="0"/>
                      </a:rPr>
                      <m:t>×</m:t>
                    </m:r>
                    <m:r>
                      <a:rPr lang="en-US" sz="2400" i="1">
                        <a:latin typeface="Cambria Math" panose="02040503050406030204" pitchFamily="18" charset="0"/>
                        <a:ea typeface="Cambria Math" panose="02040503050406030204" pitchFamily="18" charset="0"/>
                        <a:cs typeface="Times New Roman" panose="02020603050405020304" pitchFamily="18" charset="0"/>
                      </a:rPr>
                      <m:t>10</m:t>
                    </m:r>
                    <m:r>
                      <a:rPr lang="en-US" sz="2400" i="1">
                        <a:latin typeface="Cambria Math" panose="02040503050406030204" pitchFamily="18" charset="0"/>
                        <a:ea typeface="Cambria Math" panose="02040503050406030204" pitchFamily="18" charset="0"/>
                        <a:cs typeface="Times New Roman" panose="02020603050405020304" pitchFamily="18" charset="0"/>
                      </a:rPr>
                      <m:t>𝑐𝑚</m:t>
                    </m:r>
                    <m:r>
                      <a:rPr lang="en-US" sz="2400">
                        <a:latin typeface="Cambria Math" panose="02040503050406030204" pitchFamily="18" charset="0"/>
                        <a:ea typeface="Cambria Math" panose="02040503050406030204" pitchFamily="18" charset="0"/>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     </a:t>
                </a:r>
                <a:r>
                  <a:rPr lang="en-US" sz="2400" b="1" dirty="0">
                    <a:solidFill>
                      <a:schemeClr val="accent1"/>
                    </a:solidFill>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cs typeface="Times New Roman" panose="02020603050405020304" pitchFamily="18" charset="0"/>
                      </a:rPr>
                      <m:t>20</m:t>
                    </m:r>
                    <m:r>
                      <a:rPr lang="en-US" sz="2400" i="1">
                        <a:latin typeface="Cambria Math" panose="02040503050406030204" pitchFamily="18" charset="0"/>
                        <a:cs typeface="Times New Roman" panose="02020603050405020304" pitchFamily="18" charset="0"/>
                      </a:rPr>
                      <m:t>𝑐𝑚</m:t>
                    </m:r>
                    <m:r>
                      <a:rPr lang="en-US" sz="2400" i="1">
                        <a:latin typeface="Cambria Math" panose="02040503050406030204" pitchFamily="18" charset="0"/>
                        <a:ea typeface="Cambria Math" panose="02040503050406030204" pitchFamily="18" charset="0"/>
                        <a:cs typeface="Times New Roman" panose="02020603050405020304" pitchFamily="18" charset="0"/>
                      </a:rPr>
                      <m:t>×</m:t>
                    </m:r>
                    <m:r>
                      <a:rPr lang="en-US" sz="2400" i="1">
                        <a:latin typeface="Cambria Math" panose="02040503050406030204" pitchFamily="18" charset="0"/>
                        <a:ea typeface="Cambria Math" panose="02040503050406030204" pitchFamily="18" charset="0"/>
                        <a:cs typeface="Times New Roman" panose="02020603050405020304" pitchFamily="18" charset="0"/>
                      </a:rPr>
                      <m:t>20</m:t>
                    </m:r>
                    <m:r>
                      <a:rPr lang="en-US" sz="2400" i="1">
                        <a:latin typeface="Cambria Math" panose="02040503050406030204" pitchFamily="18" charset="0"/>
                        <a:ea typeface="Cambria Math" panose="02040503050406030204" pitchFamily="18" charset="0"/>
                        <a:cs typeface="Times New Roman" panose="02020603050405020304" pitchFamily="18" charset="0"/>
                      </a:rPr>
                      <m:t>𝑐𝑚</m:t>
                    </m:r>
                    <m:r>
                      <a:rPr lang="en-US" sz="2400" i="1">
                        <a:latin typeface="Cambria Math" panose="02040503050406030204" pitchFamily="18" charset="0"/>
                        <a:ea typeface="Cambria Math" panose="02040503050406030204" pitchFamily="18" charset="0"/>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       </a:t>
                </a:r>
                <a:r>
                  <a:rPr lang="en-US" sz="2400" b="1" dirty="0">
                    <a:solidFill>
                      <a:schemeClr val="accent1"/>
                    </a:solidFill>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cs typeface="Times New Roman" panose="02020603050405020304" pitchFamily="18" charset="0"/>
                      </a:rPr>
                      <m:t>25</m:t>
                    </m:r>
                    <m:r>
                      <a:rPr lang="en-US" sz="2400" i="1">
                        <a:latin typeface="Cambria Math" panose="02040503050406030204" pitchFamily="18" charset="0"/>
                        <a:cs typeface="Times New Roman" panose="02020603050405020304" pitchFamily="18" charset="0"/>
                      </a:rPr>
                      <m:t>𝑐𝑚</m:t>
                    </m:r>
                    <m:r>
                      <a:rPr lang="en-US" sz="2400" i="1">
                        <a:latin typeface="Cambria Math" panose="02040503050406030204" pitchFamily="18" charset="0"/>
                        <a:ea typeface="Cambria Math" panose="02040503050406030204" pitchFamily="18" charset="0"/>
                        <a:cs typeface="Times New Roman" panose="02020603050405020304" pitchFamily="18" charset="0"/>
                      </a:rPr>
                      <m:t>×</m:t>
                    </m:r>
                    <m:r>
                      <a:rPr lang="en-US" sz="2400" i="1">
                        <a:latin typeface="Cambria Math" panose="02040503050406030204" pitchFamily="18" charset="0"/>
                        <a:ea typeface="Cambria Math" panose="02040503050406030204" pitchFamily="18" charset="0"/>
                        <a:cs typeface="Times New Roman" panose="02020603050405020304" pitchFamily="18" charset="0"/>
                      </a:rPr>
                      <m:t>25</m:t>
                    </m:r>
                    <m:r>
                      <a:rPr lang="en-US" sz="2400" i="1">
                        <a:latin typeface="Cambria Math" panose="02040503050406030204" pitchFamily="18" charset="0"/>
                        <a:ea typeface="Cambria Math" panose="02040503050406030204" pitchFamily="18" charset="0"/>
                        <a:cs typeface="Times New Roman" panose="02020603050405020304" pitchFamily="18" charset="0"/>
                      </a:rPr>
                      <m:t>𝑐𝑚</m:t>
                    </m:r>
                    <m:r>
                      <a:rPr lang="en-US" sz="24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a:t>
                </a:r>
                <a:r>
                  <a:rPr lang="en-US" sz="2400" b="1" dirty="0">
                    <a:solidFill>
                      <a:schemeClr val="accent1"/>
                    </a:solidFill>
                    <a:latin typeface="Times New Roman" panose="02020603050405020304" pitchFamily="18" charset="0"/>
                    <a:cs typeface="Times New Roman" panose="02020603050405020304" pitchFamily="18" charset="0"/>
                  </a:rPr>
                  <a:t>D.</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l="-754" t="-4608" b="-87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68229" y="1825625"/>
                <a:ext cx="10279556" cy="4351338"/>
              </a:xfrm>
            </p:spPr>
            <p:txBody>
              <a:bodyPr>
                <a:noAutofit/>
              </a:bodyPr>
              <a:lstStyle/>
              <a:p>
                <a:pPr marL="0" indent="0" algn="ctr">
                  <a:buNone/>
                </a:pPr>
                <a:r>
                  <a:rPr lang="en-US" sz="2400" b="1" dirty="0">
                    <a:solidFill>
                      <a:schemeClr val="accent1"/>
                    </a:solidFill>
                    <a:latin typeface="Times New Roman" panose="02020603050405020304" pitchFamily="18" charset="0"/>
                    <a:cs typeface="Times New Roman" panose="02020603050405020304" pitchFamily="18" charset="0"/>
                  </a:rPr>
                  <a:t>Lời </a:t>
                </a:r>
                <a:r>
                  <a:rPr lang="en-US" sz="2400" b="1" dirty="0" err="1">
                    <a:solidFill>
                      <a:schemeClr val="accent1"/>
                    </a:solidFill>
                    <a:latin typeface="Times New Roman" panose="02020603050405020304" pitchFamily="18" charset="0"/>
                    <a:cs typeface="Times New Roman" panose="02020603050405020304" pitchFamily="18" charset="0"/>
                  </a:rPr>
                  <a:t>giải</a:t>
                </a:r>
                <a:endParaRPr lang="en-US" sz="2400" b="1" dirty="0">
                  <a:solidFill>
                    <a:schemeClr val="accent1"/>
                  </a:solidFill>
                  <a:latin typeface="Times New Roman" panose="02020603050405020304" pitchFamily="18" charset="0"/>
                  <a:cs typeface="Times New Roman" panose="02020603050405020304" pitchFamily="18" charset="0"/>
                </a:endParaRPr>
              </a:p>
              <a:p>
                <a:pPr marL="0" indent="0">
                  <a:buNone/>
                </a:pPr>
                <a:r>
                  <a:rPr lang="en-US" sz="2400" b="1" dirty="0" err="1">
                    <a:solidFill>
                      <a:srgbClr val="FF0000"/>
                    </a:solidFill>
                    <a:latin typeface="Times New Roman" panose="02020603050405020304" pitchFamily="18" charset="0"/>
                    <a:cs typeface="Times New Roman" panose="02020603050405020304" pitchFamily="18" charset="0"/>
                  </a:rPr>
                  <a:t>Chọn</a:t>
                </a:r>
                <a:r>
                  <a:rPr lang="en-US" sz="2400" b="1" dirty="0">
                    <a:solidFill>
                      <a:srgbClr val="FF0000"/>
                    </a:solidFill>
                    <a:latin typeface="Times New Roman" panose="02020603050405020304" pitchFamily="18" charset="0"/>
                    <a:cs typeface="Times New Roman" panose="02020603050405020304" pitchFamily="18" charset="0"/>
                  </a:rPr>
                  <a:t> A</a:t>
                </a:r>
              </a:p>
              <a:p>
                <a:pPr marL="0" indent="0">
                  <a:buNone/>
                </a:pPr>
                <a:endParaRPr lang="en-US" sz="2400" b="1" dirty="0">
                  <a:solidFill>
                    <a:srgbClr val="FF0000"/>
                  </a:solidFill>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rPr>
                      <m:t>𝑥</m:t>
                    </m:r>
                    <m:d>
                      <m:dPr>
                        <m:ctrlPr>
                          <a:rPr lang="en-US" sz="2400" i="1">
                            <a:latin typeface="Cambria Math" panose="02040503050406030204" pitchFamily="18" charset="0"/>
                          </a:rPr>
                        </m:ctrlPr>
                      </m:dPr>
                      <m:e>
                        <m:r>
                          <a:rPr lang="en-US" sz="2400" i="1">
                            <a:latin typeface="Cambria Math" panose="02040503050406030204" pitchFamily="18" charset="0"/>
                          </a:rPr>
                          <m:t>𝑐𝑚</m:t>
                        </m:r>
                      </m:e>
                    </m:d>
                    <m:r>
                      <a:rPr lang="en-US" sz="2400" i="1">
                        <a:latin typeface="Cambria Math" panose="02040503050406030204" pitchFamily="18" charset="0"/>
                      </a:rPr>
                      <m:t>, </m:t>
                    </m:r>
                    <m:r>
                      <a:rPr lang="en-US" sz="2400" i="1">
                        <a:latin typeface="Cambria Math" panose="02040503050406030204" pitchFamily="18" charset="0"/>
                      </a:rPr>
                      <m:t>𝑦</m:t>
                    </m:r>
                    <m:d>
                      <m:dPr>
                        <m:ctrlPr>
                          <a:rPr lang="en-US" sz="2400" i="1">
                            <a:latin typeface="Cambria Math" panose="02040503050406030204" pitchFamily="18" charset="0"/>
                          </a:rPr>
                        </m:ctrlPr>
                      </m:dPr>
                      <m:e>
                        <m:r>
                          <a:rPr lang="en-US" sz="2400" i="1">
                            <a:latin typeface="Cambria Math" panose="02040503050406030204" pitchFamily="18" charset="0"/>
                          </a:rPr>
                          <m:t>𝑐𝑚</m:t>
                        </m:r>
                      </m:e>
                    </m:d>
                    <m:r>
                      <a:rPr lang="en-US" sz="2400" i="1">
                        <a:latin typeface="Cambria Math" panose="02040503050406030204" pitchFamily="18" charset="0"/>
                      </a:rPr>
                      <m:t>(</m:t>
                    </m:r>
                    <m: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rPr>
                      <m:t>𝑦</m:t>
                    </m:r>
                    <m:r>
                      <a:rPr lang="en-US" sz="2400" i="1">
                        <a:latin typeface="Cambria Math" panose="02040503050406030204" pitchFamily="18" charset="0"/>
                      </a:rPr>
                      <m:t>&gt;</m:t>
                    </m:r>
                    <m:r>
                      <a:rPr lang="en-US" sz="2400" i="1">
                        <a:latin typeface="Cambria Math" panose="02040503050406030204" pitchFamily="18" charset="0"/>
                      </a:rPr>
                      <m:t>0</m:t>
                    </m:r>
                    <m:r>
                      <a:rPr lang="en-US" sz="2400" i="1">
                        <a:latin typeface="Cambria Math" panose="02040503050406030204" pitchFamily="18" charset="0"/>
                      </a:rPr>
                      <m:t>)</m:t>
                    </m:r>
                  </m:oMath>
                </a14:m>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Chu vi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rPr>
                      <m:t>𝑃</m:t>
                    </m:r>
                    <m:r>
                      <a:rPr lang="en-US" sz="2400" i="1">
                        <a:latin typeface="Cambria Math" panose="02040503050406030204" pitchFamily="18" charset="0"/>
                      </a:rPr>
                      <m:t>=</m:t>
                    </m:r>
                    <m:r>
                      <a:rPr lang="en-US" sz="2400" i="1">
                        <a:latin typeface="Cambria Math" panose="02040503050406030204" pitchFamily="18" charset="0"/>
                      </a:rPr>
                      <m:t>2</m:t>
                    </m:r>
                    <m:d>
                      <m:dPr>
                        <m:ctrlPr>
                          <a:rPr lang="en-US" sz="2400" i="1">
                            <a:latin typeface="Cambria Math" panose="02040503050406030204" pitchFamily="18" charset="0"/>
                          </a:rPr>
                        </m:ctrlPr>
                      </m:dPr>
                      <m:e>
                        <m: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rPr>
                          <m:t>𝑦</m:t>
                        </m:r>
                      </m:e>
                    </m:d>
                    <m:r>
                      <a:rPr lang="en-US" sz="2400" i="1">
                        <a:latin typeface="Cambria Math" panose="02040503050406030204" pitchFamily="18" charset="0"/>
                      </a:rPr>
                      <m:t>=</m:t>
                    </m:r>
                    <m:r>
                      <a:rPr lang="en-US" sz="2400" i="1">
                        <a:latin typeface="Cambria Math" panose="02040503050406030204" pitchFamily="18" charset="0"/>
                      </a:rPr>
                      <m:t>2</m:t>
                    </m:r>
                    <m: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rPr>
                      <m:t>2</m:t>
                    </m:r>
                    <m:r>
                      <a:rPr lang="en-US" sz="2400" i="1">
                        <a:latin typeface="Cambria Math" panose="02040503050406030204" pitchFamily="18" charset="0"/>
                      </a:rPr>
                      <m:t>𝑦</m:t>
                    </m:r>
                  </m:oMath>
                </a14:m>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Diện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rPr>
                      <m:t>100</m:t>
                    </m:r>
                    <m:sSup>
                      <m:sSupPr>
                        <m:ctrlPr>
                          <a:rPr lang="en-US" sz="2400" i="1">
                            <a:latin typeface="Cambria Math" panose="02040503050406030204" pitchFamily="18" charset="0"/>
                          </a:rPr>
                        </m:ctrlPr>
                      </m:sSupPr>
                      <m:e>
                        <m:r>
                          <a:rPr lang="en-US" sz="2400" i="1">
                            <a:latin typeface="Cambria Math" panose="02040503050406030204" pitchFamily="18" charset="0"/>
                          </a:rPr>
                          <m:t>(</m:t>
                        </m:r>
                        <m:r>
                          <a:rPr lang="en-US" sz="2400" i="1">
                            <a:latin typeface="Cambria Math" panose="02040503050406030204" pitchFamily="18" charset="0"/>
                          </a:rPr>
                          <m:t>𝑐𝑚</m:t>
                        </m:r>
                      </m:e>
                      <m:sup>
                        <m:r>
                          <a:rPr lang="en-US" sz="2400" i="1">
                            <a:latin typeface="Cambria Math" panose="02040503050406030204" pitchFamily="18" charset="0"/>
                          </a:rPr>
                          <m:t>2</m:t>
                        </m:r>
                      </m:sup>
                    </m:sSup>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rPr>
                      <m:t>𝑥𝑦</m:t>
                    </m:r>
                    <m:r>
                      <a:rPr lang="en-US" sz="2400" i="1">
                        <a:latin typeface="Cambria Math" panose="02040503050406030204" pitchFamily="18" charset="0"/>
                      </a:rPr>
                      <m:t>=</m:t>
                    </m:r>
                    <m:r>
                      <a:rPr lang="en-US" sz="2400" i="1">
                        <a:latin typeface="Cambria Math" panose="02040503050406030204" pitchFamily="18" charset="0"/>
                      </a:rPr>
                      <m:t>100</m:t>
                    </m:r>
                  </m:oMath>
                </a14:m>
                <a:r>
                  <a:rPr lang="en-US" sz="2400" dirty="0">
                    <a:latin typeface="Times New Roman" panose="02020603050405020304" pitchFamily="18" charset="0"/>
                    <a:cs typeface="Times New Roman" panose="02020603050405020304" pitchFamily="18" charset="0"/>
                  </a:rPr>
                  <a:t> hay </a:t>
                </a:r>
                <a14:m>
                  <m:oMath xmlns:m="http://schemas.openxmlformats.org/officeDocument/2006/math">
                    <m:r>
                      <a:rPr lang="en-US" sz="2400" i="1">
                        <a:latin typeface="Cambria Math" panose="02040503050406030204" pitchFamily="18" charset="0"/>
                      </a:rPr>
                      <m:t>𝑦</m:t>
                    </m:r>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100</m:t>
                        </m:r>
                      </m:num>
                      <m:den>
                        <m:r>
                          <a:rPr lang="en-US" sz="2400" i="1">
                            <a:latin typeface="Cambria Math" panose="02040503050406030204" pitchFamily="18" charset="0"/>
                          </a:rPr>
                          <m:t>𝑥</m:t>
                        </m:r>
                      </m:den>
                    </m:f>
                  </m:oMath>
                </a14:m>
                <a:r>
                  <a:rPr lang="en-US" sz="2400" dirty="0">
                    <a:latin typeface="Times New Roman" panose="02020603050405020304" pitchFamily="18" charset="0"/>
                    <a:cs typeface="Times New Roman" panose="02020603050405020304" pitchFamily="18" charset="0"/>
                  </a:rPr>
                  <a:t>.</a:t>
                </a:r>
              </a:p>
              <a:p>
                <a:pPr marL="0" indent="0">
                  <a:buNone/>
                </a:pPr>
                <a:r>
                  <a:rPr lang="en-US" sz="2400" dirty="0">
                    <a:latin typeface="Times New Roman" panose="02020603050405020304" pitchFamily="18" charset="0"/>
                    <a:cs typeface="Times New Roman" panose="02020603050405020304" pitchFamily="18" charset="0"/>
                  </a:rPr>
                  <a:t>Do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rPr>
                      <m:t>𝑃</m:t>
                    </m:r>
                    <m:r>
                      <a:rPr lang="en-US" sz="2400" i="1">
                        <a:latin typeface="Cambria Math" panose="02040503050406030204" pitchFamily="18" charset="0"/>
                      </a:rPr>
                      <m:t>=</m:t>
                    </m:r>
                    <m:r>
                      <a:rPr lang="en-US" sz="2400" i="1">
                        <a:latin typeface="Cambria Math" panose="02040503050406030204" pitchFamily="18" charset="0"/>
                      </a:rPr>
                      <m:t>2</m:t>
                    </m:r>
                    <m:r>
                      <a:rPr lang="en-US" sz="2400" i="1">
                        <a:latin typeface="Cambria Math" panose="02040503050406030204" pitchFamily="18" charset="0"/>
                      </a:rPr>
                      <m:t>𝑥</m:t>
                    </m:r>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200</m:t>
                        </m:r>
                      </m:num>
                      <m:den>
                        <m:r>
                          <a:rPr lang="en-US" sz="2400" i="1">
                            <a:latin typeface="Cambria Math" panose="02040503050406030204" pitchFamily="18" charset="0"/>
                          </a:rPr>
                          <m:t>𝑥</m:t>
                        </m:r>
                      </m:den>
                    </m:f>
                  </m:oMath>
                </a14:m>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rPr>
                      <m:t>𝑥</m:t>
                    </m:r>
                    <m:r>
                      <a:rPr lang="en-US" sz="2400" i="1">
                        <a:latin typeface="Cambria Math" panose="02040503050406030204" pitchFamily="18" charset="0"/>
                      </a:rPr>
                      <m:t>&gt;</m:t>
                    </m:r>
                    <m:r>
                      <a:rPr lang="en-US" sz="2400" i="1">
                        <a:latin typeface="Cambria Math" panose="02040503050406030204" pitchFamily="18" charset="0"/>
                      </a:rPr>
                      <m:t>0</m:t>
                    </m:r>
                  </m:oMath>
                </a14:m>
                <a:r>
                  <a:rPr lang="en-US" sz="2400" dirty="0">
                    <a:latin typeface="Times New Roman" panose="02020603050405020304" pitchFamily="18" charset="0"/>
                    <a:cs typeface="Times New Roman" panose="02020603050405020304" pitchFamily="18" charset="0"/>
                  </a:rPr>
                  <a:t>.</a:t>
                </a:r>
              </a:p>
              <a:p>
                <a:pPr marL="0" indent="0">
                  <a:buNone/>
                </a:pP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𝑃</m:t>
                        </m:r>
                      </m:e>
                      <m:sup>
                        <m:r>
                          <a:rPr lang="en-US" sz="2400" i="1">
                            <a:latin typeface="Cambria Math" panose="02040503050406030204" pitchFamily="18" charset="0"/>
                          </a:rPr>
                          <m:t>′</m:t>
                        </m:r>
                      </m:sup>
                    </m:sSup>
                    <m:d>
                      <m:dPr>
                        <m:ctrlPr>
                          <a:rPr lang="en-US" sz="2400" i="1">
                            <a:latin typeface="Cambria Math" panose="02040503050406030204" pitchFamily="18" charset="0"/>
                          </a:rPr>
                        </m:ctrlPr>
                      </m:dPr>
                      <m:e>
                        <m:r>
                          <a:rPr lang="en-US" sz="2400" i="1">
                            <a:latin typeface="Cambria Math" panose="02040503050406030204" pitchFamily="18" charset="0"/>
                          </a:rPr>
                          <m:t>𝑥</m:t>
                        </m:r>
                      </m:e>
                    </m:d>
                    <m:r>
                      <a:rPr lang="en-US" sz="2400" i="1">
                        <a:latin typeface="Cambria Math" panose="02040503050406030204" pitchFamily="18" charset="0"/>
                      </a:rPr>
                      <m:t>=</m:t>
                    </m:r>
                    <m:r>
                      <a:rPr lang="en-US" sz="2400" i="1">
                        <a:latin typeface="Cambria Math" panose="02040503050406030204" pitchFamily="18" charset="0"/>
                      </a:rPr>
                      <m:t>2</m:t>
                    </m:r>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200</m:t>
                        </m:r>
                      </m:num>
                      <m:den>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2</m:t>
                            </m:r>
                          </m:sup>
                        </m:sSup>
                      </m:den>
                    </m:f>
                    <m:r>
                      <a:rPr lang="en-US" sz="2400" i="1">
                        <a:latin typeface="Cambria Math" panose="02040503050406030204" pitchFamily="18" charset="0"/>
                      </a:rPr>
                      <m:t>=</m:t>
                    </m:r>
                    <m:r>
                      <a:rPr lang="en-US" sz="2400" i="1">
                        <a:latin typeface="Cambria Math" panose="02040503050406030204" pitchFamily="18" charset="0"/>
                      </a:rPr>
                      <m:t>0</m:t>
                    </m:r>
                    <m:r>
                      <a:rPr lang="en-US" sz="2400" i="1">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𝑥</m:t>
                        </m:r>
                      </m:e>
                      <m:sup>
                        <m:r>
                          <a:rPr lang="en-US" sz="2400" i="1">
                            <a:latin typeface="Cambria Math" panose="02040503050406030204" pitchFamily="18" charset="0"/>
                            <a:ea typeface="Cambria Math" panose="02040503050406030204" pitchFamily="18" charset="0"/>
                          </a:rPr>
                          <m:t>2</m:t>
                        </m:r>
                      </m:sup>
                    </m:sSup>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100</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10</m:t>
                    </m:r>
                  </m:oMath>
                </a14:m>
                <a:r>
                  <a:rPr lang="en-US" sz="2400" dirty="0">
                    <a:latin typeface="Times New Roman" panose="02020603050405020304" pitchFamily="18" charset="0"/>
                    <a:cs typeface="Times New Roman" panose="02020603050405020304" pitchFamily="18" charset="0"/>
                  </a:rPr>
                  <a:t> </a:t>
                </a:r>
              </a:p>
              <a:p>
                <a:pPr marL="0" indent="0">
                  <a:buNone/>
                </a:pP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thiên</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𝑃</m:t>
                        </m:r>
                      </m:e>
                      <m:sub>
                        <m:r>
                          <a:rPr lang="en-US" sz="2400" i="1">
                            <a:latin typeface="Cambria Math" panose="02040503050406030204" pitchFamily="18" charset="0"/>
                          </a:rPr>
                          <m:t>𝑚𝑖𝑛</m:t>
                        </m:r>
                      </m:sub>
                    </m:sSub>
                    <m:r>
                      <a:rPr lang="en-US" sz="2400" i="1">
                        <a:latin typeface="Cambria Math" panose="02040503050406030204" pitchFamily="18" charset="0"/>
                      </a:rPr>
                      <m:t>=</m:t>
                    </m:r>
                    <m:r>
                      <a:rPr lang="en-US" sz="2400" i="1">
                        <a:latin typeface="Cambria Math" panose="02040503050406030204" pitchFamily="18" charset="0"/>
                      </a:rPr>
                      <m:t>40</m:t>
                    </m:r>
                    <m:r>
                      <a:rPr lang="en-US" sz="2400" i="1">
                        <a:latin typeface="Cambria Math" panose="02040503050406030204" pitchFamily="18" charset="0"/>
                      </a:rPr>
                      <m:t> </m:t>
                    </m:r>
                    <m:r>
                      <a:rPr lang="en-US" sz="2400" i="1">
                        <a:latin typeface="Cambria Math" panose="02040503050406030204" pitchFamily="18" charset="0"/>
                      </a:rPr>
                      <m:t>𝑘</m:t>
                    </m:r>
                    <m:r>
                      <a:rPr lang="en-US" sz="2400" i="1">
                        <a:latin typeface="Cambria Math" panose="02040503050406030204" pitchFamily="18" charset="0"/>
                      </a:rPr>
                      <m:t>h</m:t>
                    </m:r>
                    <m:r>
                      <a:rPr lang="en-US" sz="2400" i="1">
                        <a:latin typeface="Cambria Math" panose="02040503050406030204" pitchFamily="18" charset="0"/>
                      </a:rPr>
                      <m:t>𝑖</m:t>
                    </m:r>
                    <m:r>
                      <a:rPr lang="en-US" sz="2400" i="1">
                        <a:latin typeface="Cambria Math" panose="02040503050406030204" pitchFamily="18" charset="0"/>
                      </a:rPr>
                      <m:t> </m:t>
                    </m:r>
                    <m: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rPr>
                      <m:t>10</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𝑦</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10</m:t>
                    </m:r>
                  </m:oMath>
                </a14:m>
                <a:endParaRPr lang="en-US" sz="2400" dirty="0">
                  <a:latin typeface="Times New Roman" panose="02020603050405020304" pitchFamily="18" charset="0"/>
                  <a:cs typeface="Times New Roman" panose="02020603050405020304" pitchFamily="18" charset="0"/>
                </a:endParaRPr>
              </a:p>
              <a:p>
                <a:pPr marL="0" indent="0">
                  <a:buNone/>
                </a:pPr>
                <a:r>
                  <a:rPr lang="en-US" sz="2400" dirty="0" err="1">
                    <a:latin typeface="Times New Roman" panose="02020603050405020304" pitchFamily="18" charset="0"/>
                    <a:cs typeface="Times New Roman" panose="02020603050405020304" pitchFamily="18" charset="0"/>
                  </a:rPr>
                  <a:t>Vậy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rPr>
                      <m:t>10</m:t>
                    </m:r>
                    <m:r>
                      <a:rPr lang="en-US" sz="2400" i="1">
                        <a:latin typeface="Cambria Math" panose="02040503050406030204" pitchFamily="18" charset="0"/>
                      </a:rPr>
                      <m:t>𝑐𝑚</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10</m:t>
                    </m:r>
                    <m:r>
                      <a:rPr lang="en-US" sz="2400" i="1">
                        <a:latin typeface="Cambria Math" panose="02040503050406030204" pitchFamily="18" charset="0"/>
                        <a:ea typeface="Cambria Math" panose="02040503050406030204" pitchFamily="18" charset="0"/>
                      </a:rPr>
                      <m:t>𝑐𝑚</m:t>
                    </m:r>
                    <m:r>
                      <a:rPr lang="en-US" sz="2400" i="1">
                        <a:latin typeface="Cambria Math" panose="02040503050406030204" pitchFamily="18" charset="0"/>
                        <a:ea typeface="Cambria Math" panose="02040503050406030204" pitchFamily="18" charset="0"/>
                      </a:rPr>
                      <m:t>.</m:t>
                    </m:r>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68229" y="1825625"/>
                <a:ext cx="10279556" cy="4351338"/>
              </a:xfrm>
              <a:blipFill rotWithShape="0">
                <a:blip r:embed="rId3"/>
                <a:stretch>
                  <a:fillRect l="-889" t="-1961" b="-16807"/>
                </a:stretch>
              </a:blipFill>
            </p:spPr>
            <p:txBody>
              <a:bodyPr/>
              <a:lstStyle/>
              <a:p>
                <a:r>
                  <a:rPr lang="en-US">
                    <a:noFill/>
                  </a:rPr>
                  <a:t> </a:t>
                </a:r>
              </a:p>
            </p:txBody>
          </p:sp>
        </mc:Fallback>
      </mc:AlternateContent>
      <p:sp>
        <p:nvSpPr>
          <p:cNvPr id="4" name="Action Button: Back or Previous 3">
            <a:hlinkClick r:id="rId4" action="ppaction://hlinksldjump" highlightClick="1"/>
          </p:cNvPr>
          <p:cNvSpPr/>
          <p:nvPr/>
        </p:nvSpPr>
        <p:spPr>
          <a:xfrm>
            <a:off x="11665131" y="6518366"/>
            <a:ext cx="526869" cy="33963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74386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down)">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down)">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down)">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wipe(down)">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wipe(down)">
                                      <p:cBhvr>
                                        <p:cTn id="45" dur="500"/>
                                        <p:tgtEl>
                                          <p:spTgt spid="3">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wipe(down)">
                                      <p:cBhvr>
                                        <p:cTn id="5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sz="2400" b="1" dirty="0">
                    <a:solidFill>
                      <a:schemeClr val="accent1"/>
                    </a:solidFill>
                    <a:latin typeface="Times New Roman" panose="02020603050405020304" pitchFamily="18" charset="0"/>
                    <a:cs typeface="Times New Roman" panose="02020603050405020304" pitchFamily="18" charset="0"/>
                  </a:rPr>
                  <a:t>Câu 8:</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An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inox</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đậy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cs typeface="Times New Roman" panose="02020603050405020304" pitchFamily="18" charset="0"/>
                      </a:rPr>
                      <m:t>𝑘</m:t>
                    </m:r>
                    <m:r>
                      <a:rPr lang="en-US" sz="2400" i="1">
                        <a:latin typeface="Cambria Math" panose="02040503050406030204" pitchFamily="18" charset="0"/>
                        <a:cs typeface="Times New Roman" panose="02020603050405020304" pitchFamily="18" charset="0"/>
                      </a:rPr>
                      <m:t> </m:t>
                    </m:r>
                    <m:d>
                      <m:dPr>
                        <m:ctrlPr>
                          <a:rPr lang="en-US" sz="2400" i="1">
                            <a:latin typeface="Cambria Math" panose="02040503050406030204" pitchFamily="18" charset="0"/>
                            <a:cs typeface="Times New Roman" panose="02020603050405020304" pitchFamily="18" charset="0"/>
                          </a:rPr>
                        </m:ctrlPr>
                      </m:dPr>
                      <m:e>
                        <m:sSup>
                          <m:sSupPr>
                            <m:ctrlPr>
                              <a:rPr lang="en-US" sz="2400" i="1">
                                <a:latin typeface="Cambria Math" panose="02040503050406030204" pitchFamily="18" charset="0"/>
                                <a:cs typeface="Times New Roman" panose="02020603050405020304" pitchFamily="18" charset="0"/>
                              </a:rPr>
                            </m:ctrlPr>
                          </m:sSupPr>
                          <m:e>
                            <m:r>
                              <a:rPr lang="en-US" sz="2400" i="1">
                                <a:latin typeface="Cambria Math" panose="02040503050406030204" pitchFamily="18" charset="0"/>
                                <a:cs typeface="Times New Roman" panose="02020603050405020304" pitchFamily="18" charset="0"/>
                              </a:rPr>
                              <m:t>𝑚</m:t>
                            </m:r>
                          </m:e>
                          <m:sup>
                            <m:r>
                              <a:rPr lang="en-US" sz="2400" i="1">
                                <a:latin typeface="Cambria Math" panose="02040503050406030204" pitchFamily="18" charset="0"/>
                                <a:cs typeface="Times New Roman" panose="02020603050405020304" pitchFamily="18" charset="0"/>
                              </a:rPr>
                              <m:t>3</m:t>
                            </m:r>
                          </m:sup>
                        </m:sSup>
                      </m:e>
                    </m:d>
                    <m:d>
                      <m:dPr>
                        <m:ctrlPr>
                          <a:rPr lang="en-US" sz="2400" i="1">
                            <a:latin typeface="Cambria Math" panose="02040503050406030204" pitchFamily="18" charset="0"/>
                            <a:cs typeface="Times New Roman" panose="02020603050405020304" pitchFamily="18" charset="0"/>
                          </a:rPr>
                        </m:ctrlPr>
                      </m:dPr>
                      <m:e>
                        <m:r>
                          <a:rPr lang="en-US" sz="2400" i="1">
                            <a:latin typeface="Cambria Math" panose="02040503050406030204" pitchFamily="18" charset="0"/>
                            <a:cs typeface="Times New Roman" panose="02020603050405020304" pitchFamily="18" charset="0"/>
                          </a:rPr>
                          <m:t>𝑘</m:t>
                        </m:r>
                        <m:r>
                          <a:rPr lang="en-US" sz="2400" i="1">
                            <a:latin typeface="Cambria Math" panose="02040503050406030204" pitchFamily="18" charset="0"/>
                            <a:cs typeface="Times New Roman" panose="02020603050405020304" pitchFamily="18" charset="0"/>
                          </a:rPr>
                          <m:t>&gt;0</m:t>
                        </m:r>
                      </m:e>
                    </m:d>
                    <m:r>
                      <a:rPr lang="en-US" sz="2400">
                        <a:latin typeface="Cambria Math" panose="02040503050406030204" pitchFamily="18" charset="0"/>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 Chi </a:t>
                </a:r>
                <a:r>
                  <a:rPr lang="en-US" sz="2400" dirty="0" err="1">
                    <a:latin typeface="Times New Roman" panose="02020603050405020304" pitchFamily="18" charset="0"/>
                    <a:cs typeface="Times New Roman" panose="02020603050405020304" pitchFamily="18" charset="0"/>
                  </a:rPr>
                  <a:t>phí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2400" i="1">
                            <a:latin typeface="Cambria Math" panose="02040503050406030204" pitchFamily="18" charset="0"/>
                            <a:cs typeface="Times New Roman" panose="02020603050405020304" pitchFamily="18" charset="0"/>
                          </a:rPr>
                        </m:ctrlPr>
                      </m:sSupPr>
                      <m:e>
                        <m:r>
                          <a:rPr lang="en-US" sz="2400" i="1">
                            <a:latin typeface="Cambria Math" panose="02040503050406030204" pitchFamily="18" charset="0"/>
                            <a:cs typeface="Times New Roman" panose="02020603050405020304" pitchFamily="18" charset="0"/>
                          </a:rPr>
                          <m:t>𝑚</m:t>
                        </m:r>
                      </m:e>
                      <m:sup>
                        <m:r>
                          <a:rPr lang="en-US" sz="2400" i="1">
                            <a:latin typeface="Cambria Math" panose="02040503050406030204" pitchFamily="18" charset="0"/>
                            <a:cs typeface="Times New Roman" panose="02020603050405020304" pitchFamily="18" charset="0"/>
                          </a:rPr>
                          <m:t>2</m:t>
                        </m:r>
                      </m:sup>
                    </m:sSup>
                  </m:oMath>
                </a14:m>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đáy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cs typeface="Times New Roman" panose="02020603050405020304" pitchFamily="18" charset="0"/>
                      </a:rPr>
                      <m:t>600 000 đồ</m:t>
                    </m:r>
                    <m:r>
                      <a:rPr lang="en-US" sz="2400" i="1">
                        <a:latin typeface="Cambria Math" panose="02040503050406030204" pitchFamily="18" charset="0"/>
                        <a:cs typeface="Times New Roman" panose="02020603050405020304" pitchFamily="18" charset="0"/>
                      </a:rPr>
                      <m:t>𝑛𝑔</m:t>
                    </m:r>
                    <m:r>
                      <a:rPr lang="en-US" sz="2400">
                        <a:latin typeface="Cambria Math" panose="02040503050406030204" pitchFamily="18" charset="0"/>
                        <a:cs typeface="Times New Roman" panose="02020603050405020304" pitchFamily="18" charset="0"/>
                      </a:rPr>
                      <m:t>, </m:t>
                    </m:r>
                  </m:oMath>
                </a14:m>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2400" i="1">
                            <a:latin typeface="Cambria Math" panose="02040503050406030204" pitchFamily="18" charset="0"/>
                            <a:cs typeface="Times New Roman" panose="02020603050405020304" pitchFamily="18" charset="0"/>
                          </a:rPr>
                        </m:ctrlPr>
                      </m:sSupPr>
                      <m:e>
                        <m:r>
                          <a:rPr lang="en-US" sz="2400" i="1">
                            <a:latin typeface="Cambria Math" panose="02040503050406030204" pitchFamily="18" charset="0"/>
                            <a:cs typeface="Times New Roman" panose="02020603050405020304" pitchFamily="18" charset="0"/>
                          </a:rPr>
                          <m:t>𝑚</m:t>
                        </m:r>
                      </m:e>
                      <m:sup>
                        <m:r>
                          <a:rPr lang="en-US" sz="2400" i="1">
                            <a:latin typeface="Cambria Math" panose="02040503050406030204" pitchFamily="18" charset="0"/>
                            <a:cs typeface="Times New Roman" panose="02020603050405020304" pitchFamily="18" charset="0"/>
                          </a:rPr>
                          <m:t>2</m:t>
                        </m:r>
                      </m:sup>
                    </m:sSup>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cs typeface="Times New Roman" panose="02020603050405020304" pitchFamily="18" charset="0"/>
                      </a:rPr>
                      <m:t>400 000 đồ</m:t>
                    </m:r>
                    <m:r>
                      <a:rPr lang="en-US" sz="2400" i="1">
                        <a:latin typeface="Cambria Math" panose="02040503050406030204" pitchFamily="18" charset="0"/>
                        <a:cs typeface="Times New Roman" panose="02020603050405020304" pitchFamily="18" charset="0"/>
                      </a:rPr>
                      <m:t>𝑛𝑔</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AN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chi </a:t>
                </a:r>
                <a:r>
                  <a:rPr lang="en-US" sz="2400" dirty="0" err="1">
                    <a:latin typeface="Times New Roman" panose="02020603050405020304" pitchFamily="18" charset="0"/>
                    <a:cs typeface="Times New Roman" panose="02020603050405020304" pitchFamily="18" charset="0"/>
                  </a:rPr>
                  <a:t>phí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 (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inox</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b="1" dirty="0">
                    <a:solidFill>
                      <a:schemeClr val="accent1"/>
                    </a:solidFill>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ad>
                      <m:radPr>
                        <m:ctrlPr>
                          <a:rPr lang="en-US" sz="2400" i="1">
                            <a:latin typeface="Cambria Math" panose="02040503050406030204" pitchFamily="18" charset="0"/>
                            <a:ea typeface="Cambria Math" panose="02040503050406030204" pitchFamily="18" charset="0"/>
                            <a:cs typeface="Times New Roman" panose="02020603050405020304" pitchFamily="18" charset="0"/>
                          </a:rPr>
                        </m:ctrlPr>
                      </m:radPr>
                      <m:deg>
                        <m:r>
                          <a:rPr lang="en-US" sz="2400">
                            <a:latin typeface="Cambria Math" panose="02040503050406030204" pitchFamily="18" charset="0"/>
                            <a:ea typeface="Cambria Math" panose="02040503050406030204" pitchFamily="18" charset="0"/>
                            <a:cs typeface="Times New Roman" panose="02020603050405020304" pitchFamily="18" charset="0"/>
                          </a:rPr>
                          <m:t>3</m:t>
                        </m:r>
                      </m:deg>
                      <m:e>
                        <m:f>
                          <m:fPr>
                            <m:ctrlPr>
                              <a:rPr lang="en-US" sz="2400" i="1">
                                <a:latin typeface="Cambria Math" panose="02040503050406030204" pitchFamily="18" charset="0"/>
                                <a:ea typeface="Cambria Math" panose="02040503050406030204" pitchFamily="18" charset="0"/>
                                <a:cs typeface="Times New Roman" panose="02020603050405020304" pitchFamily="18" charset="0"/>
                              </a:rPr>
                            </m:ctrlPr>
                          </m:fPr>
                          <m:num>
                            <m:r>
                              <a:rPr lang="en-US" sz="2400" i="1">
                                <a:latin typeface="Cambria Math" panose="02040503050406030204" pitchFamily="18" charset="0"/>
                                <a:ea typeface="Cambria Math" panose="02040503050406030204" pitchFamily="18" charset="0"/>
                                <a:cs typeface="Times New Roman" panose="02020603050405020304" pitchFamily="18" charset="0"/>
                              </a:rPr>
                              <m:t>𝑘</m:t>
                            </m:r>
                          </m:num>
                          <m:den>
                            <m:r>
                              <a:rPr lang="en-US" sz="2400" i="1">
                                <a:latin typeface="Cambria Math" panose="02040503050406030204" pitchFamily="18" charset="0"/>
                                <a:ea typeface="Cambria Math" panose="02040503050406030204" pitchFamily="18" charset="0"/>
                                <a:cs typeface="Times New Roman" panose="02020603050405020304" pitchFamily="18" charset="0"/>
                              </a:rPr>
                              <m:t>𝜋</m:t>
                            </m:r>
                          </m:den>
                        </m:f>
                      </m:e>
                    </m:rad>
                    <m:r>
                      <a:rPr lang="en-US" sz="24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a:t>
                </a:r>
                <a:r>
                  <a:rPr lang="en-US" sz="2400" b="1" dirty="0">
                    <a:solidFill>
                      <a:schemeClr val="accent1"/>
                    </a:solidFill>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ad>
                      <m:radPr>
                        <m:ctrlPr>
                          <a:rPr lang="en-US" sz="2400" i="1">
                            <a:latin typeface="Cambria Math" panose="02040503050406030204" pitchFamily="18" charset="0"/>
                            <a:ea typeface="Cambria Math" panose="02040503050406030204" pitchFamily="18" charset="0"/>
                            <a:cs typeface="Times New Roman" panose="02020603050405020304" pitchFamily="18" charset="0"/>
                          </a:rPr>
                        </m:ctrlPr>
                      </m:radPr>
                      <m:deg>
                        <m:r>
                          <a:rPr lang="en-US" sz="2400">
                            <a:latin typeface="Cambria Math" panose="02040503050406030204" pitchFamily="18" charset="0"/>
                            <a:ea typeface="Cambria Math" panose="02040503050406030204" pitchFamily="18" charset="0"/>
                            <a:cs typeface="Times New Roman" panose="02020603050405020304" pitchFamily="18" charset="0"/>
                          </a:rPr>
                          <m:t>3</m:t>
                        </m:r>
                      </m:deg>
                      <m:e>
                        <m:f>
                          <m:fPr>
                            <m:ctrlPr>
                              <a:rPr lang="en-US" sz="2400" i="1">
                                <a:latin typeface="Cambria Math" panose="02040503050406030204" pitchFamily="18" charset="0"/>
                                <a:ea typeface="Cambria Math" panose="02040503050406030204" pitchFamily="18" charset="0"/>
                                <a:cs typeface="Times New Roman" panose="02020603050405020304" pitchFamily="18" charset="0"/>
                              </a:rPr>
                            </m:ctrlPr>
                          </m:fPr>
                          <m:num>
                            <m:r>
                              <a:rPr lang="en-US" sz="2400" i="1">
                                <a:latin typeface="Cambria Math" panose="02040503050406030204" pitchFamily="18" charset="0"/>
                                <a:ea typeface="Cambria Math" panose="02040503050406030204" pitchFamily="18" charset="0"/>
                                <a:cs typeface="Times New Roman" panose="02020603050405020304" pitchFamily="18" charset="0"/>
                              </a:rPr>
                              <m:t>2</m:t>
                            </m:r>
                            <m:r>
                              <a:rPr lang="en-US" sz="2400" i="1">
                                <a:latin typeface="Cambria Math" panose="02040503050406030204" pitchFamily="18" charset="0"/>
                                <a:ea typeface="Cambria Math" panose="02040503050406030204" pitchFamily="18" charset="0"/>
                                <a:cs typeface="Times New Roman" panose="02020603050405020304" pitchFamily="18" charset="0"/>
                              </a:rPr>
                              <m:t>𝜋</m:t>
                            </m:r>
                          </m:num>
                          <m:den>
                            <m:r>
                              <a:rPr lang="en-US" sz="2400" i="1">
                                <a:latin typeface="Cambria Math" panose="02040503050406030204" pitchFamily="18" charset="0"/>
                                <a:ea typeface="Cambria Math" panose="02040503050406030204" pitchFamily="18" charset="0"/>
                                <a:cs typeface="Times New Roman" panose="02020603050405020304" pitchFamily="18" charset="0"/>
                              </a:rPr>
                              <m:t>𝑘</m:t>
                            </m:r>
                          </m:den>
                        </m:f>
                      </m:e>
                    </m:rad>
                    <m:r>
                      <a:rPr lang="en-US" sz="24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a:t>
                </a:r>
                <a:r>
                  <a:rPr lang="en-US" sz="2400" b="1" dirty="0">
                    <a:solidFill>
                      <a:schemeClr val="accent1"/>
                    </a:solidFill>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ad>
                      <m:radPr>
                        <m:ctrlPr>
                          <a:rPr lang="en-US" sz="2400" i="1">
                            <a:latin typeface="Cambria Math" panose="02040503050406030204" pitchFamily="18" charset="0"/>
                            <a:ea typeface="Cambria Math" panose="02040503050406030204" pitchFamily="18" charset="0"/>
                            <a:cs typeface="Times New Roman" panose="02020603050405020304" pitchFamily="18" charset="0"/>
                          </a:rPr>
                        </m:ctrlPr>
                      </m:radPr>
                      <m:deg>
                        <m:r>
                          <a:rPr lang="en-US" sz="2400">
                            <a:latin typeface="Cambria Math" panose="02040503050406030204" pitchFamily="18" charset="0"/>
                            <a:ea typeface="Cambria Math" panose="02040503050406030204" pitchFamily="18" charset="0"/>
                            <a:cs typeface="Times New Roman" panose="02020603050405020304" pitchFamily="18" charset="0"/>
                          </a:rPr>
                          <m:t>3</m:t>
                        </m:r>
                      </m:deg>
                      <m:e>
                        <m:f>
                          <m:fPr>
                            <m:ctrlPr>
                              <a:rPr lang="en-US" sz="2400" i="1">
                                <a:latin typeface="Cambria Math" panose="02040503050406030204" pitchFamily="18" charset="0"/>
                                <a:ea typeface="Cambria Math" panose="02040503050406030204" pitchFamily="18" charset="0"/>
                                <a:cs typeface="Times New Roman" panose="02020603050405020304" pitchFamily="18" charset="0"/>
                              </a:rPr>
                            </m:ctrlPr>
                          </m:fPr>
                          <m:num>
                            <m:r>
                              <a:rPr lang="en-US" sz="2400" i="1">
                                <a:latin typeface="Cambria Math" panose="02040503050406030204" pitchFamily="18" charset="0"/>
                                <a:ea typeface="Cambria Math" panose="02040503050406030204" pitchFamily="18" charset="0"/>
                                <a:cs typeface="Times New Roman" panose="02020603050405020304" pitchFamily="18" charset="0"/>
                              </a:rPr>
                              <m:t>𝑘</m:t>
                            </m:r>
                          </m:num>
                          <m:den>
                            <m:r>
                              <a:rPr lang="en-US" sz="2400" i="1">
                                <a:latin typeface="Cambria Math" panose="02040503050406030204" pitchFamily="18" charset="0"/>
                                <a:ea typeface="Cambria Math" panose="02040503050406030204" pitchFamily="18" charset="0"/>
                                <a:cs typeface="Times New Roman" panose="02020603050405020304" pitchFamily="18" charset="0"/>
                              </a:rPr>
                              <m:t>2</m:t>
                            </m:r>
                            <m:r>
                              <a:rPr lang="en-US" sz="2400" i="1">
                                <a:latin typeface="Cambria Math" panose="02040503050406030204" pitchFamily="18" charset="0"/>
                                <a:ea typeface="Cambria Math" panose="02040503050406030204" pitchFamily="18" charset="0"/>
                                <a:cs typeface="Times New Roman" panose="02020603050405020304" pitchFamily="18" charset="0"/>
                              </a:rPr>
                              <m:t>𝜋</m:t>
                            </m:r>
                          </m:den>
                        </m:f>
                      </m:e>
                    </m:rad>
                    <m:r>
                      <a:rPr lang="en-US" sz="24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a:t>
                </a:r>
                <a:r>
                  <a:rPr lang="en-US" sz="2400" b="1" dirty="0">
                    <a:solidFill>
                      <a:schemeClr val="accent1"/>
                    </a:solidFill>
                    <a:latin typeface="Times New Roman" panose="02020603050405020304" pitchFamily="18" charset="0"/>
                    <a:cs typeface="Times New Roman" panose="02020603050405020304" pitchFamily="18" charset="0"/>
                  </a:rPr>
                  <a:t>D</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ad>
                      <m:radPr>
                        <m:ctrlPr>
                          <a:rPr lang="en-US" sz="2400" i="1">
                            <a:latin typeface="Cambria Math" panose="02040503050406030204" pitchFamily="18" charset="0"/>
                            <a:ea typeface="Cambria Math" panose="02040503050406030204" pitchFamily="18" charset="0"/>
                            <a:cs typeface="Times New Roman" panose="02020603050405020304" pitchFamily="18" charset="0"/>
                          </a:rPr>
                        </m:ctrlPr>
                      </m:radPr>
                      <m:deg>
                        <m:r>
                          <a:rPr lang="en-US" sz="2400">
                            <a:latin typeface="Cambria Math" panose="02040503050406030204" pitchFamily="18" charset="0"/>
                            <a:ea typeface="Cambria Math" panose="02040503050406030204" pitchFamily="18" charset="0"/>
                            <a:cs typeface="Times New Roman" panose="02020603050405020304" pitchFamily="18" charset="0"/>
                          </a:rPr>
                          <m:t>3</m:t>
                        </m:r>
                      </m:deg>
                      <m:e>
                        <m:f>
                          <m:fPr>
                            <m:ctrlPr>
                              <a:rPr lang="en-US" sz="2400" i="1">
                                <a:latin typeface="Cambria Math" panose="02040503050406030204" pitchFamily="18" charset="0"/>
                                <a:ea typeface="Cambria Math" panose="02040503050406030204" pitchFamily="18" charset="0"/>
                                <a:cs typeface="Times New Roman" panose="02020603050405020304" pitchFamily="18" charset="0"/>
                              </a:rPr>
                            </m:ctrlPr>
                          </m:fPr>
                          <m:num>
                            <m:r>
                              <a:rPr lang="en-US" sz="2400" i="1">
                                <a:latin typeface="Cambria Math" panose="02040503050406030204" pitchFamily="18" charset="0"/>
                                <a:ea typeface="Cambria Math" panose="02040503050406030204" pitchFamily="18" charset="0"/>
                                <a:cs typeface="Times New Roman" panose="02020603050405020304" pitchFamily="18" charset="0"/>
                              </a:rPr>
                              <m:t>𝑘</m:t>
                            </m:r>
                          </m:num>
                          <m:den>
                            <m:r>
                              <a:rPr lang="en-US" sz="2400" i="1">
                                <a:latin typeface="Cambria Math" panose="02040503050406030204" pitchFamily="18" charset="0"/>
                                <a:ea typeface="Cambria Math" panose="02040503050406030204" pitchFamily="18" charset="0"/>
                                <a:cs typeface="Times New Roman" panose="02020603050405020304" pitchFamily="18" charset="0"/>
                              </a:rPr>
                              <m:t>2</m:t>
                            </m:r>
                          </m:den>
                        </m:f>
                      </m:e>
                    </m:rad>
                    <m:r>
                      <a:rPr lang="en-US" sz="2400" i="1">
                        <a:latin typeface="Cambria Math" panose="02040503050406030204" pitchFamily="18" charset="0"/>
                        <a:ea typeface="Cambria Math" panose="02040503050406030204" pitchFamily="18" charset="0"/>
                        <a:cs typeface="Times New Roman" panose="02020603050405020304" pitchFamily="18" charset="0"/>
                      </a:rPr>
                      <m:t>.</m:t>
                    </m:r>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l="-754" t="-27650" r="-58" b="-216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68229" y="1825625"/>
                <a:ext cx="10291587" cy="4351338"/>
              </a:xfrm>
            </p:spPr>
            <p:txBody>
              <a:bodyPr>
                <a:normAutofit/>
              </a:bodyPr>
              <a:lstStyle/>
              <a:p>
                <a:pPr marL="0" indent="0" algn="ctr">
                  <a:buNone/>
                </a:pPr>
                <a:r>
                  <a:rPr lang="en-US" sz="2400" b="1" dirty="0">
                    <a:solidFill>
                      <a:schemeClr val="accent1"/>
                    </a:solidFill>
                    <a:latin typeface="Times New Roman" panose="02020603050405020304" pitchFamily="18" charset="0"/>
                    <a:cs typeface="Times New Roman" panose="02020603050405020304" pitchFamily="18" charset="0"/>
                  </a:rPr>
                  <a:t>Lời </a:t>
                </a:r>
                <a:r>
                  <a:rPr lang="en-US" sz="2400" b="1" dirty="0" err="1">
                    <a:solidFill>
                      <a:schemeClr val="accent1"/>
                    </a:solidFill>
                    <a:latin typeface="Times New Roman" panose="02020603050405020304" pitchFamily="18" charset="0"/>
                    <a:cs typeface="Times New Roman" panose="02020603050405020304" pitchFamily="18" charset="0"/>
                  </a:rPr>
                  <a:t>giải</a:t>
                </a:r>
                <a:endParaRPr lang="en-US" sz="2400" b="1" dirty="0">
                  <a:solidFill>
                    <a:schemeClr val="accent1"/>
                  </a:solidFill>
                  <a:latin typeface="Times New Roman" panose="02020603050405020304" pitchFamily="18" charset="0"/>
                  <a:cs typeface="Times New Roman" panose="02020603050405020304" pitchFamily="18" charset="0"/>
                </a:endParaRPr>
              </a:p>
              <a:p>
                <a:pPr marL="0" indent="0">
                  <a:buNone/>
                </a:pPr>
                <a:r>
                  <a:rPr lang="en-US" sz="2400" b="1" dirty="0" err="1">
                    <a:solidFill>
                      <a:srgbClr val="FF0000"/>
                    </a:solidFill>
                    <a:latin typeface="Times New Roman" panose="02020603050405020304" pitchFamily="18" charset="0"/>
                    <a:cs typeface="Times New Roman" panose="02020603050405020304" pitchFamily="18" charset="0"/>
                  </a:rPr>
                  <a:t>Chọn</a:t>
                </a:r>
                <a:r>
                  <a:rPr lang="en-US" sz="2400" b="1" dirty="0">
                    <a:solidFill>
                      <a:srgbClr val="FF0000"/>
                    </a:solidFill>
                    <a:latin typeface="Times New Roman" panose="02020603050405020304" pitchFamily="18" charset="0"/>
                    <a:cs typeface="Times New Roman" panose="02020603050405020304" pitchFamily="18" charset="0"/>
                  </a:rPr>
                  <a:t> C</a:t>
                </a:r>
              </a:p>
              <a:p>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rPr>
                      <m:t>𝑟</m:t>
                    </m:r>
                    <m:r>
                      <a:rPr lang="en-US" sz="2400" i="1">
                        <a:latin typeface="Cambria Math" panose="02040503050406030204" pitchFamily="18" charset="0"/>
                      </a:rPr>
                      <m:t>, </m:t>
                    </m:r>
                    <m:r>
                      <a:rPr lang="en-US" sz="2400" i="1">
                        <a:latin typeface="Cambria Math" panose="02040503050406030204" pitchFamily="18" charset="0"/>
                      </a:rPr>
                      <m:t>h</m:t>
                    </m:r>
                    <m:d>
                      <m:dPr>
                        <m:ctrlPr>
                          <a:rPr lang="en-US" sz="2400" i="1">
                            <a:latin typeface="Cambria Math" panose="02040503050406030204" pitchFamily="18" charset="0"/>
                          </a:rPr>
                        </m:ctrlPr>
                      </m:dPr>
                      <m:e>
                        <m:r>
                          <a:rPr lang="en-US" sz="2400" i="1">
                            <a:latin typeface="Cambria Math" panose="02040503050406030204" pitchFamily="18" charset="0"/>
                          </a:rPr>
                          <m:t>𝑟</m:t>
                        </m:r>
                        <m:r>
                          <a:rPr lang="en-US" sz="2400" i="1">
                            <a:latin typeface="Cambria Math" panose="02040503050406030204" pitchFamily="18" charset="0"/>
                          </a:rPr>
                          <m:t>, </m:t>
                        </m:r>
                        <m:r>
                          <a:rPr lang="en-US" sz="2400" i="1">
                            <a:latin typeface="Cambria Math" panose="02040503050406030204" pitchFamily="18" charset="0"/>
                          </a:rPr>
                          <m:t>h</m:t>
                        </m:r>
                        <m:r>
                          <a:rPr lang="en-US" sz="2400" i="1">
                            <a:latin typeface="Cambria Math" panose="02040503050406030204" pitchFamily="18" charset="0"/>
                          </a:rPr>
                          <m:t>&gt;0</m:t>
                        </m:r>
                      </m:e>
                    </m:d>
                    <m:r>
                      <a:rPr lang="en-US" sz="2400" i="1">
                        <a:latin typeface="Cambria Math" panose="02040503050406030204" pitchFamily="18" charset="0"/>
                      </a:rPr>
                      <m:t> </m:t>
                    </m:r>
                  </m:oMath>
                </a14:m>
                <a:r>
                  <a:rPr lang="en-US" sz="2400" dirty="0" err="1">
                    <a:latin typeface="Times New Roman" panose="02020603050405020304" pitchFamily="18" charset="0"/>
                    <a:cs typeface="Times New Roman" panose="02020603050405020304" pitchFamily="18" charset="0"/>
                  </a:rPr>
                  <a:t>lần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trụ</a:t>
                </a:r>
                <a:r>
                  <a:rPr lang="en-US" sz="2400" dirty="0">
                    <a:latin typeface="Times New Roman" panose="02020603050405020304" pitchFamily="18" charset="0"/>
                    <a:cs typeface="Times New Roman" panose="02020603050405020304" pitchFamily="18" charset="0"/>
                  </a:rPr>
                  <a:t>.</a:t>
                </a:r>
              </a:p>
              <a:p>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trụ</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rPr>
                      <m:t>𝑉</m:t>
                    </m:r>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𝜋</m:t>
                    </m:r>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𝑟</m:t>
                        </m:r>
                      </m:e>
                      <m:sup>
                        <m:r>
                          <a:rPr lang="en-US" sz="2400" i="1">
                            <a:latin typeface="Cambria Math" panose="02040503050406030204" pitchFamily="18" charset="0"/>
                            <a:ea typeface="Cambria Math" panose="02040503050406030204" pitchFamily="18" charset="0"/>
                          </a:rPr>
                          <m:t>2</m:t>
                        </m:r>
                      </m:sup>
                    </m:sSup>
                    <m:r>
                      <a:rPr lang="en-US" sz="2400" i="1">
                        <a:latin typeface="Cambria Math" panose="02040503050406030204" pitchFamily="18" charset="0"/>
                        <a:ea typeface="Cambria Math" panose="02040503050406030204" pitchFamily="18" charset="0"/>
                      </a:rPr>
                      <m:t>h</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𝑘</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h</m:t>
                    </m:r>
                    <m:r>
                      <a:rPr lang="en-US" sz="2400" i="1">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𝑘</m:t>
                        </m:r>
                      </m:num>
                      <m:den>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𝜋</m:t>
                            </m:r>
                          </m:e>
                          <m:sup>
                            <m:r>
                              <a:rPr lang="en-US" sz="2400" i="1">
                                <a:latin typeface="Cambria Math" panose="02040503050406030204" pitchFamily="18" charset="0"/>
                                <a:ea typeface="Cambria Math" panose="02040503050406030204" pitchFamily="18" charset="0"/>
                              </a:rPr>
                              <m:t>2</m:t>
                            </m:r>
                          </m:sup>
                        </m:sSup>
                      </m:den>
                    </m:f>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quanh</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𝑆</m:t>
                        </m:r>
                      </m:e>
                      <m:sub>
                        <m:r>
                          <a:rPr lang="en-US" sz="2400" i="1">
                            <a:latin typeface="Cambria Math" panose="02040503050406030204" pitchFamily="18" charset="0"/>
                          </a:rPr>
                          <m:t>𝑥𝑞</m:t>
                        </m:r>
                      </m:sub>
                    </m:sSub>
                    <m:r>
                      <a:rPr lang="en-US" sz="2400" i="1">
                        <a:latin typeface="Cambria Math" panose="02040503050406030204" pitchFamily="18" charset="0"/>
                      </a:rPr>
                      <m:t>=2</m:t>
                    </m:r>
                    <m:r>
                      <a:rPr lang="en-US" sz="2400" i="1">
                        <a:latin typeface="Cambria Math" panose="02040503050406030204" pitchFamily="18" charset="0"/>
                        <a:ea typeface="Cambria Math" panose="02040503050406030204" pitchFamily="18" charset="0"/>
                      </a:rPr>
                      <m:t>𝜋</m:t>
                    </m:r>
                    <m:r>
                      <a:rPr lang="en-US" sz="2400" i="1">
                        <a:latin typeface="Cambria Math" panose="02040503050406030204" pitchFamily="18" charset="0"/>
                        <a:ea typeface="Cambria Math" panose="02040503050406030204" pitchFamily="18" charset="0"/>
                      </a:rPr>
                      <m:t>𝑟h</m:t>
                    </m:r>
                  </m:oMath>
                </a14:m>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chi </a:t>
                </a:r>
                <a:r>
                  <a:rPr lang="en-US" sz="2400" dirty="0" err="1">
                    <a:latin typeface="Times New Roman" panose="02020603050405020304" pitchFamily="18" charset="0"/>
                    <a:cs typeface="Times New Roman" panose="02020603050405020304" pitchFamily="18" charset="0"/>
                  </a:rPr>
                  <a:t>phí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rPr>
                      <m:t>𝐶</m:t>
                    </m:r>
                    <m:r>
                      <a:rPr lang="en-US" sz="2400" i="1">
                        <a:latin typeface="Cambria Math" panose="02040503050406030204" pitchFamily="18" charset="0"/>
                      </a:rPr>
                      <m:t>=</m:t>
                    </m:r>
                    <m:d>
                      <m:dPr>
                        <m:ctrlPr>
                          <a:rPr lang="en-US" sz="2400" i="1">
                            <a:latin typeface="Cambria Math" panose="02040503050406030204" pitchFamily="18" charset="0"/>
                          </a:rPr>
                        </m:ctrlPr>
                      </m:dPr>
                      <m:e>
                        <m:r>
                          <a:rPr lang="en-US" sz="2400" i="1">
                            <a:latin typeface="Cambria Math" panose="02040503050406030204" pitchFamily="18" charset="0"/>
                          </a:rPr>
                          <m:t>600+200</m:t>
                        </m:r>
                      </m:e>
                    </m:d>
                    <m:r>
                      <a:rPr lang="en-US" sz="2400" i="1">
                        <a:latin typeface="Cambria Math" panose="02040503050406030204" pitchFamily="18" charset="0"/>
                        <a:ea typeface="Cambria Math" panose="02040503050406030204" pitchFamily="18" charset="0"/>
                      </a:rPr>
                      <m:t>𝜋</m:t>
                    </m:r>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𝑟</m:t>
                        </m:r>
                      </m:e>
                      <m:sup>
                        <m:r>
                          <a:rPr lang="en-US" sz="2400" i="1">
                            <a:latin typeface="Cambria Math" panose="02040503050406030204" pitchFamily="18" charset="0"/>
                            <a:ea typeface="Cambria Math" panose="02040503050406030204" pitchFamily="18" charset="0"/>
                          </a:rPr>
                          <m:t>2</m:t>
                        </m:r>
                      </m:sup>
                    </m:sSup>
                    <m:r>
                      <a:rPr lang="en-US" sz="2400" i="1">
                        <a:latin typeface="Cambria Math" panose="02040503050406030204" pitchFamily="18" charset="0"/>
                        <a:ea typeface="Cambria Math" panose="02040503050406030204" pitchFamily="18" charset="0"/>
                      </a:rPr>
                      <m:t>+400.2</m:t>
                    </m:r>
                    <m:r>
                      <a:rPr lang="en-US" sz="2400" i="1">
                        <a:latin typeface="Cambria Math" panose="02040503050406030204" pitchFamily="18" charset="0"/>
                        <a:ea typeface="Cambria Math" panose="02040503050406030204" pitchFamily="18" charset="0"/>
                      </a:rPr>
                      <m:t>𝜋</m:t>
                    </m:r>
                    <m:r>
                      <a:rPr lang="en-US" sz="2400" i="1">
                        <a:latin typeface="Cambria Math" panose="02040503050406030204" pitchFamily="18" charset="0"/>
                        <a:ea typeface="Cambria Math" panose="02040503050406030204" pitchFamily="18" charset="0"/>
                      </a:rPr>
                      <m:t>𝑟h</m:t>
                    </m:r>
                    <m:r>
                      <a:rPr lang="en-US" sz="2400" i="1">
                        <a:latin typeface="Cambria Math" panose="02040503050406030204" pitchFamily="18" charset="0"/>
                        <a:ea typeface="Cambria Math" panose="02040503050406030204" pitchFamily="18" charset="0"/>
                      </a:rPr>
                      <m:t>=800</m:t>
                    </m:r>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𝜋</m:t>
                        </m:r>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𝑟</m:t>
                            </m:r>
                          </m:e>
                          <m:sup>
                            <m:r>
                              <a:rPr lang="en-US" sz="2400" i="1">
                                <a:latin typeface="Cambria Math" panose="02040503050406030204" pitchFamily="18" charset="0"/>
                                <a:ea typeface="Cambria Math" panose="02040503050406030204" pitchFamily="18" charset="0"/>
                              </a:rPr>
                              <m:t>2</m:t>
                            </m:r>
                          </m:sup>
                        </m:sSup>
                        <m:r>
                          <a:rPr lang="en-US" sz="2400" i="1">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𝑘</m:t>
                            </m:r>
                          </m:num>
                          <m:den>
                            <m:r>
                              <a:rPr lang="en-US" sz="2400" i="1">
                                <a:latin typeface="Cambria Math" panose="02040503050406030204" pitchFamily="18" charset="0"/>
                                <a:ea typeface="Cambria Math" panose="02040503050406030204" pitchFamily="18" charset="0"/>
                              </a:rPr>
                              <m:t>𝑟</m:t>
                            </m:r>
                          </m:den>
                        </m:f>
                      </m:e>
                    </m:d>
                    <m:r>
                      <a:rPr lang="en-US" sz="2400">
                        <a:latin typeface="Cambria Math" panose="02040503050406030204" pitchFamily="18" charset="0"/>
                        <a:ea typeface="Cambria Math" panose="02040503050406030204" pitchFamily="18" charset="0"/>
                      </a:rPr>
                      <m:t>.</m:t>
                    </m:r>
                  </m:oMath>
                </a14:m>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Đặt</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rPr>
                      <m:t>𝑓</m:t>
                    </m:r>
                    <m:d>
                      <m:dPr>
                        <m:ctrlPr>
                          <a:rPr lang="en-US" sz="2400" i="1">
                            <a:latin typeface="Cambria Math" panose="02040503050406030204" pitchFamily="18" charset="0"/>
                          </a:rPr>
                        </m:ctrlPr>
                      </m:dPr>
                      <m:e>
                        <m:r>
                          <a:rPr lang="en-US" sz="2400" i="1">
                            <a:latin typeface="Cambria Math" panose="02040503050406030204" pitchFamily="18" charset="0"/>
                          </a:rPr>
                          <m:t>𝑟</m:t>
                        </m:r>
                      </m:e>
                    </m:d>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𝜋</m:t>
                    </m:r>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𝑟</m:t>
                        </m:r>
                      </m:e>
                      <m:sup>
                        <m:r>
                          <a:rPr lang="en-US" sz="2400" i="1">
                            <a:latin typeface="Cambria Math" panose="02040503050406030204" pitchFamily="18" charset="0"/>
                            <a:ea typeface="Cambria Math" panose="02040503050406030204" pitchFamily="18" charset="0"/>
                          </a:rPr>
                          <m:t>2</m:t>
                        </m:r>
                      </m:sup>
                    </m:sSup>
                    <m:r>
                      <a:rPr lang="en-US" sz="2400" i="1">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𝑘</m:t>
                        </m:r>
                      </m:num>
                      <m:den>
                        <m:r>
                          <a:rPr lang="en-US" sz="2400" i="1">
                            <a:latin typeface="Cambria Math" panose="02040503050406030204" pitchFamily="18" charset="0"/>
                            <a:ea typeface="Cambria Math" panose="02040503050406030204" pitchFamily="18" charset="0"/>
                          </a:rPr>
                          <m:t>𝑟</m:t>
                        </m:r>
                      </m:den>
                    </m:f>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𝑟</m:t>
                    </m:r>
                    <m:r>
                      <a:rPr lang="en-US" sz="2400" i="1">
                        <a:latin typeface="Cambria Math" panose="02040503050406030204" pitchFamily="18" charset="0"/>
                        <a:ea typeface="Cambria Math" panose="02040503050406030204" pitchFamily="18" charset="0"/>
                      </a:rPr>
                      <m:t>&gt;0→</m:t>
                    </m:r>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𝑓</m:t>
                        </m:r>
                      </m:e>
                      <m:sup>
                        <m:r>
                          <a:rPr lang="en-US" sz="2400" i="1">
                            <a:latin typeface="Cambria Math" panose="02040503050406030204" pitchFamily="18" charset="0"/>
                            <a:ea typeface="Cambria Math" panose="02040503050406030204" pitchFamily="18" charset="0"/>
                          </a:rPr>
                          <m:t>′</m:t>
                        </m:r>
                      </m:sup>
                    </m:sSup>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𝑟</m:t>
                        </m:r>
                      </m:e>
                    </m:d>
                    <m:r>
                      <a:rPr lang="en-US" sz="2400" i="1">
                        <a:latin typeface="Cambria Math" panose="02040503050406030204" pitchFamily="18" charset="0"/>
                        <a:ea typeface="Cambria Math" panose="02040503050406030204" pitchFamily="18" charset="0"/>
                      </a:rPr>
                      <m:t>=2</m:t>
                    </m:r>
                    <m:r>
                      <a:rPr lang="en-US" sz="2400" i="1">
                        <a:latin typeface="Cambria Math" panose="02040503050406030204" pitchFamily="18" charset="0"/>
                        <a:ea typeface="Cambria Math" panose="02040503050406030204" pitchFamily="18" charset="0"/>
                      </a:rPr>
                      <m:t>𝜋</m:t>
                    </m:r>
                    <m:r>
                      <a:rPr lang="en-US" sz="2400" i="1">
                        <a:latin typeface="Cambria Math" panose="02040503050406030204" pitchFamily="18" charset="0"/>
                        <a:ea typeface="Cambria Math" panose="02040503050406030204" pitchFamily="18" charset="0"/>
                      </a:rPr>
                      <m:t>𝑟</m:t>
                    </m:r>
                    <m:r>
                      <a:rPr lang="en-US" sz="2400" i="1">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𝑘</m:t>
                        </m:r>
                      </m:num>
                      <m:den>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𝑟</m:t>
                            </m:r>
                          </m:e>
                          <m:sup>
                            <m:r>
                              <a:rPr lang="en-US" sz="2400" i="1">
                                <a:latin typeface="Cambria Math" panose="02040503050406030204" pitchFamily="18" charset="0"/>
                                <a:ea typeface="Cambria Math" panose="02040503050406030204" pitchFamily="18" charset="0"/>
                              </a:rPr>
                              <m:t>2</m:t>
                            </m:r>
                          </m:sup>
                        </m:sSup>
                      </m:den>
                    </m:f>
                    <m:r>
                      <a:rPr lang="en-US" sz="2400" i="1">
                        <a:latin typeface="Cambria Math" panose="02040503050406030204" pitchFamily="18" charset="0"/>
                        <a:ea typeface="Cambria Math" panose="02040503050406030204" pitchFamily="18" charset="0"/>
                      </a:rPr>
                      <m:t>=0↔</m:t>
                    </m:r>
                    <m:r>
                      <a:rPr lang="en-US" sz="2400" i="1">
                        <a:latin typeface="Cambria Math" panose="02040503050406030204" pitchFamily="18" charset="0"/>
                        <a:ea typeface="Cambria Math" panose="02040503050406030204" pitchFamily="18" charset="0"/>
                      </a:rPr>
                      <m:t>𝑟</m:t>
                    </m:r>
                    <m:r>
                      <a:rPr lang="en-US" sz="2400" i="1">
                        <a:latin typeface="Cambria Math" panose="02040503050406030204" pitchFamily="18" charset="0"/>
                        <a:ea typeface="Cambria Math" panose="02040503050406030204" pitchFamily="18" charset="0"/>
                      </a:rPr>
                      <m:t>=</m:t>
                    </m:r>
                    <m:rad>
                      <m:radPr>
                        <m:ctrlPr>
                          <a:rPr lang="en-US" sz="2400" i="1">
                            <a:latin typeface="Cambria Math" panose="02040503050406030204" pitchFamily="18" charset="0"/>
                            <a:ea typeface="Cambria Math" panose="02040503050406030204" pitchFamily="18" charset="0"/>
                          </a:rPr>
                        </m:ctrlPr>
                      </m:radPr>
                      <m:deg>
                        <m:r>
                          <a:rPr lang="en-US" sz="2400" i="1">
                            <a:latin typeface="Cambria Math" panose="02040503050406030204" pitchFamily="18" charset="0"/>
                            <a:ea typeface="Cambria Math" panose="02040503050406030204" pitchFamily="18" charset="0"/>
                          </a:rPr>
                          <m:t>3</m:t>
                        </m:r>
                      </m:deg>
                      <m:e>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𝑘</m:t>
                            </m:r>
                          </m:num>
                          <m:den>
                            <m:r>
                              <a:rPr lang="en-US" sz="2400" i="1">
                                <a:latin typeface="Cambria Math" panose="02040503050406030204" pitchFamily="18" charset="0"/>
                                <a:ea typeface="Cambria Math" panose="02040503050406030204" pitchFamily="18" charset="0"/>
                              </a:rPr>
                              <m:t>2</m:t>
                            </m:r>
                            <m:r>
                              <a:rPr lang="en-US" sz="2400" i="1">
                                <a:latin typeface="Cambria Math" panose="02040503050406030204" pitchFamily="18" charset="0"/>
                                <a:ea typeface="Cambria Math" panose="02040503050406030204" pitchFamily="18" charset="0"/>
                              </a:rPr>
                              <m:t>𝜋</m:t>
                            </m:r>
                          </m:den>
                        </m:f>
                      </m:e>
                    </m:rad>
                    <m:r>
                      <a:rPr lang="en-US" sz="2400" i="1">
                        <a:latin typeface="Cambria Math" panose="02040503050406030204" pitchFamily="18" charset="0"/>
                        <a:ea typeface="Cambria Math" panose="02040503050406030204" pitchFamily="18" charset="0"/>
                      </a:rPr>
                      <m:t>  </m:t>
                    </m:r>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𝑘</m:t>
                        </m:r>
                        <m:r>
                          <a:rPr lang="en-US" sz="2400" i="1">
                            <a:latin typeface="Cambria Math" panose="02040503050406030204" pitchFamily="18" charset="0"/>
                            <a:ea typeface="Cambria Math" panose="02040503050406030204" pitchFamily="18" charset="0"/>
                          </a:rPr>
                          <m:t>&gt;0</m:t>
                        </m:r>
                      </m:e>
                    </m:d>
                    <m:r>
                      <a:rPr lang="en-US" sz="2400" i="1">
                        <a:latin typeface="Cambria Math" panose="02040503050406030204" pitchFamily="18" charset="0"/>
                        <a:ea typeface="Cambria Math" panose="02040503050406030204" pitchFamily="18" charset="0"/>
                      </a:rPr>
                      <m:t>.</m:t>
                    </m:r>
                  </m:oMath>
                </a14:m>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thiên</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rPr>
                      <m:t>𝑓</m:t>
                    </m:r>
                    <m:d>
                      <m:dPr>
                        <m:ctrlPr>
                          <a:rPr lang="en-US" sz="2400" i="1">
                            <a:latin typeface="Cambria Math" panose="02040503050406030204" pitchFamily="18" charset="0"/>
                          </a:rPr>
                        </m:ctrlPr>
                      </m:dPr>
                      <m:e>
                        <m:r>
                          <a:rPr lang="en-US" sz="2400" i="1">
                            <a:latin typeface="Cambria Math" panose="02040503050406030204" pitchFamily="18" charset="0"/>
                          </a:rPr>
                          <m:t>𝑟</m:t>
                        </m:r>
                      </m:e>
                    </m:d>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rPr>
                      <m:t>𝑟</m:t>
                    </m:r>
                    <m:r>
                      <a:rPr lang="en-US" sz="2400" i="1">
                        <a:latin typeface="Cambria Math" panose="02040503050406030204" pitchFamily="18" charset="0"/>
                      </a:rPr>
                      <m:t>=</m:t>
                    </m:r>
                    <m:rad>
                      <m:radPr>
                        <m:ctrlPr>
                          <a:rPr lang="en-US" sz="2400" i="1">
                            <a:latin typeface="Cambria Math" panose="02040503050406030204" pitchFamily="18" charset="0"/>
                            <a:ea typeface="Cambria Math" panose="02040503050406030204" pitchFamily="18" charset="0"/>
                          </a:rPr>
                        </m:ctrlPr>
                      </m:radPr>
                      <m:deg>
                        <m:r>
                          <a:rPr lang="en-US" sz="2400">
                            <a:latin typeface="Cambria Math" panose="02040503050406030204" pitchFamily="18" charset="0"/>
                            <a:ea typeface="Cambria Math" panose="02040503050406030204" pitchFamily="18" charset="0"/>
                          </a:rPr>
                          <m:t>3</m:t>
                        </m:r>
                      </m:deg>
                      <m:e>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𝑘</m:t>
                            </m:r>
                          </m:num>
                          <m:den>
                            <m:r>
                              <a:rPr lang="en-US" sz="2400" i="1">
                                <a:latin typeface="Cambria Math" panose="02040503050406030204" pitchFamily="18" charset="0"/>
                                <a:ea typeface="Cambria Math" panose="02040503050406030204" pitchFamily="18" charset="0"/>
                              </a:rPr>
                              <m:t>2</m:t>
                            </m:r>
                            <m:r>
                              <a:rPr lang="en-US" sz="2400" i="1">
                                <a:latin typeface="Cambria Math" panose="02040503050406030204" pitchFamily="18" charset="0"/>
                                <a:ea typeface="Cambria Math" panose="02040503050406030204" pitchFamily="18" charset="0"/>
                              </a:rPr>
                              <m:t>𝜋</m:t>
                            </m:r>
                          </m:den>
                        </m:f>
                      </m:e>
                    </m:rad>
                    <m:r>
                      <a:rPr lang="en-US" sz="2400" i="1">
                        <a:latin typeface="Cambria Math" panose="02040503050406030204" pitchFamily="18" charset="0"/>
                        <a:ea typeface="Cambria Math" panose="02040503050406030204" pitchFamily="18" charset="0"/>
                      </a:rPr>
                      <m:t>.</m:t>
                    </m:r>
                  </m:oMath>
                </a14:m>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68229" y="1825625"/>
                <a:ext cx="10291587" cy="4351338"/>
              </a:xfrm>
              <a:blipFill rotWithShape="0">
                <a:blip r:embed="rId3"/>
                <a:stretch>
                  <a:fillRect l="-889" t="-1961"/>
                </a:stretch>
              </a:blipFill>
            </p:spPr>
            <p:txBody>
              <a:bodyPr/>
              <a:lstStyle/>
              <a:p>
                <a:r>
                  <a:rPr lang="en-US">
                    <a:noFill/>
                  </a:rPr>
                  <a:t> </a:t>
                </a:r>
              </a:p>
            </p:txBody>
          </p:sp>
        </mc:Fallback>
      </mc:AlternateContent>
      <p:sp>
        <p:nvSpPr>
          <p:cNvPr id="4" name="Action Button: Back or Previous 3">
            <a:hlinkClick r:id="rId4" action="ppaction://hlinksldjump" highlightClick="1"/>
          </p:cNvPr>
          <p:cNvSpPr/>
          <p:nvPr/>
        </p:nvSpPr>
        <p:spPr>
          <a:xfrm>
            <a:off x="11665131" y="6518366"/>
            <a:ext cx="526869" cy="33963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37004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down)">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down)">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ipe(down)">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wipe(down)">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716096" y="674135"/>
                <a:ext cx="10289754" cy="3963073"/>
              </a:xfrm>
              <a:prstGeom prst="rect">
                <a:avLst/>
              </a:prstGeom>
            </p:spPr>
            <p:txBody>
              <a:bodyPr wrap="square">
                <a:spAutoFit/>
              </a:bodyPr>
              <a:lstStyle/>
              <a:p>
                <a:pPr marL="0" marR="0" lvl="0" indent="0" algn="just" defTabSz="914400" rtl="0" eaLnBrk="1" fontAlgn="auto" latinLnBrk="0" hangingPunct="1">
                  <a:lnSpc>
                    <a:spcPct val="115000"/>
                  </a:lnSpc>
                  <a:spcBef>
                    <a:spcPts val="600"/>
                  </a:spcBef>
                  <a:spcAft>
                    <a:spcPts val="0"/>
                  </a:spcAft>
                  <a:buClr>
                    <a:srgbClr val="0000FF"/>
                  </a:buClr>
                  <a:buSzTx/>
                  <a:buFontTx/>
                  <a:buNone/>
                  <a:tabLst>
                    <a:tab pos="629920" algn="l"/>
                  </a:tabLst>
                  <a:defRPr/>
                </a:pPr>
                <a:r>
                  <a:rPr kumimoji="0" lang="en-US" sz="2800" b="1" i="0" u="none" strike="noStrike" kern="1200" cap="none" spc="-50" normalizeH="0" baseline="0" noProof="0" dirty="0" smtClean="0">
                    <a:ln>
                      <a:noFill/>
                    </a:ln>
                    <a:solidFill>
                      <a:srgbClr val="4472C4"/>
                    </a:solidFill>
                    <a:effectLst/>
                    <a:uLnTx/>
                    <a:uFillTx/>
                    <a:latin typeface="Times New Roman" panose="02020603050405020304" pitchFamily="18" charset="0"/>
                    <a:ea typeface="Calibri" panose="020F0502020204030204" pitchFamily="34" charset="0"/>
                    <a:cs typeface="Times New Roman" panose="02020603050405020304" pitchFamily="18" charset="0"/>
                  </a:rPr>
                  <a:t>Câu  9 (VDT):</a:t>
                </a:r>
              </a:p>
              <a:p>
                <a:pPr marL="0" marR="0" lvl="0" indent="0" algn="just" defTabSz="914400" rtl="0" eaLnBrk="1" fontAlgn="auto" latinLnBrk="0" hangingPunct="1">
                  <a:lnSpc>
                    <a:spcPct val="115000"/>
                  </a:lnSpc>
                  <a:spcBef>
                    <a:spcPts val="600"/>
                  </a:spcBef>
                  <a:spcAft>
                    <a:spcPts val="0"/>
                  </a:spcAft>
                  <a:buClr>
                    <a:srgbClr val="0000FF"/>
                  </a:buClr>
                  <a:buSzTx/>
                  <a:buFontTx/>
                  <a:buNone/>
                  <a:tabLst>
                    <a:tab pos="629920" algn="l"/>
                  </a:tabLst>
                  <a:defRPr/>
                </a:pPr>
                <a:endParaRPr kumimoji="0" lang="en-US" sz="2800" b="0" i="0" u="none" strike="noStrike" kern="1200" cap="none" spc="-50" normalizeH="0" baseline="0" noProof="0" dirty="0">
                  <a:ln>
                    <a:noFill/>
                  </a:ln>
                  <a:solidFill>
                    <a:srgbClr val="000000"/>
                  </a:solidFill>
                  <a:effectLst/>
                  <a:uLnTx/>
                  <a:uFillTx/>
                  <a:latin typeface="Calibri Light"/>
                  <a:ea typeface="Calibri" panose="020F0502020204030204" pitchFamily="34" charset="0"/>
                  <a:cs typeface="+mn-cs"/>
                </a:endParaRPr>
              </a:p>
              <a:p>
                <a:pPr marL="0" marR="0" lvl="0" indent="0" algn="just" defTabSz="914400" rtl="0" eaLnBrk="1" fontAlgn="auto" latinLnBrk="0" hangingPunct="1">
                  <a:lnSpc>
                    <a:spcPct val="115000"/>
                  </a:lnSpc>
                  <a:spcBef>
                    <a:spcPts val="600"/>
                  </a:spcBef>
                  <a:spcAft>
                    <a:spcPts val="0"/>
                  </a:spcAft>
                  <a:buClr>
                    <a:srgbClr val="0000FF"/>
                  </a:buClr>
                  <a:buSzTx/>
                  <a:buFontTx/>
                  <a:buNone/>
                  <a:tabLst>
                    <a:tab pos="629920" algn="l"/>
                  </a:tabLst>
                  <a:defRPr/>
                </a:pPr>
                <a:r>
                  <a:rPr kumimoji="0" lang="vi-VN" sz="2800" b="0" i="0" u="none" strike="noStrike" kern="1200" cap="none" spc="-5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mn-cs"/>
                  </a:rPr>
                  <a:t>Tìm </a:t>
                </a:r>
                <a:r>
                  <a:rPr kumimoji="0" lang="vi-VN" sz="2800" b="0" i="0" u="none" strike="noStrike" kern="1200" cap="none" spc="-5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tất cả các giá trị thực của tham số </a:t>
                </a:r>
                <a14:m>
                  <m:oMath xmlns:m="http://schemas.openxmlformats.org/officeDocument/2006/math">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𝑚</m:t>
                    </m:r>
                  </m:oMath>
                </a14:m>
                <a:r>
                  <a:rPr kumimoji="0" lang="vi-VN" sz="2800" b="0" i="0" u="none" strike="noStrike" kern="1200" cap="none" spc="-5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để phương </a:t>
                </a:r>
                <a:r>
                  <a:rPr kumimoji="0" lang="vi-VN" sz="2800" b="0" i="0" u="none" strike="noStrike" kern="1200" cap="none" spc="-5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mn-cs"/>
                  </a:rPr>
                  <a:t>trình</a:t>
                </a:r>
                <a:r>
                  <a:rPr kumimoji="0" lang="en-US" sz="2800" b="0" i="0" u="none" strike="noStrike" kern="1200" cap="none" spc="-50" normalizeH="0" baseline="0" noProof="0" dirty="0" smtClean="0">
                    <a:ln>
                      <a:noFill/>
                    </a:ln>
                    <a:solidFill>
                      <a:srgbClr val="000000"/>
                    </a:solidFill>
                    <a:effectLst/>
                    <a:uLnTx/>
                    <a:uFillTx/>
                    <a:latin typeface="Calibri Light"/>
                    <a:ea typeface="Calibri" panose="020F0502020204030204" pitchFamily="34" charset="0"/>
                    <a:cs typeface="+mn-cs"/>
                  </a:rPr>
                  <a:t>:</a:t>
                </a:r>
              </a:p>
              <a:p>
                <a:pPr marL="0" marR="0" lvl="0" indent="0" algn="just" defTabSz="914400" rtl="0" eaLnBrk="1" fontAlgn="auto" latinLnBrk="0" hangingPunct="1">
                  <a:lnSpc>
                    <a:spcPct val="115000"/>
                  </a:lnSpc>
                  <a:spcBef>
                    <a:spcPts val="600"/>
                  </a:spcBef>
                  <a:spcAft>
                    <a:spcPts val="0"/>
                  </a:spcAft>
                  <a:buClr>
                    <a:srgbClr val="0000FF"/>
                  </a:buClr>
                  <a:buSzTx/>
                  <a:buFontTx/>
                  <a:buNone/>
                  <a:tabLst>
                    <a:tab pos="629920" algn="l"/>
                  </a:tabLst>
                  <a:defRPr/>
                </a:pPr>
                <a14:m>
                  <m:oMath xmlns:m="http://schemas.openxmlformats.org/officeDocument/2006/math">
                    <m:sSup>
                      <m:sSupPr>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ctrlPr>
                      </m:sSupPr>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𝑥</m:t>
                        </m:r>
                      </m:e>
                      <m:sup>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2</m:t>
                        </m:r>
                      </m:sup>
                    </m:sSup>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4</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𝑥</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𝑚</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2</m:t>
                    </m:r>
                    <m:rad>
                      <m:radPr>
                        <m:degHide m:val="on"/>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ctrlPr>
                      </m:radPr>
                      <m:deg/>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5</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4</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𝑥</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sSup>
                          <m:sSupPr>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ctrlPr>
                          </m:sSupPr>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𝑥</m:t>
                            </m:r>
                          </m:e>
                          <m:sup>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2</m:t>
                            </m:r>
                          </m:sup>
                        </m:sSup>
                      </m:e>
                    </m:rad>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5</m:t>
                    </m:r>
                  </m:oMath>
                </a14:m>
                <a:r>
                  <a:rPr kumimoji="0" lang="vi-VN" sz="2800" b="0" i="0" u="none" strike="noStrike" kern="1200" cap="none" spc="-5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có nghiệm</a:t>
                </a:r>
                <a:r>
                  <a:rPr kumimoji="0" lang="vi-VN" sz="2800" b="0" i="0" u="none" strike="noStrike" kern="1200" cap="none" spc="-5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t>
                </a:r>
                <a:endParaRPr kumimoji="0" lang="en-US" sz="2800" b="0" i="0" u="none" strike="noStrike" kern="1200" cap="none" spc="0" normalizeH="0" baseline="0" noProof="0" dirty="0">
                  <a:ln>
                    <a:noFill/>
                  </a:ln>
                  <a:solidFill>
                    <a:prstClr val="black"/>
                  </a:solidFill>
                  <a:effectLst/>
                  <a:uLnTx/>
                  <a:uFillTx/>
                  <a:latin typeface="Calibri Light"/>
                  <a:ea typeface="+mn-ea"/>
                  <a:cs typeface="+mn-cs"/>
                </a:endParaRPr>
              </a:p>
              <a:p>
                <a:pPr marL="629920" marR="0" lvl="0" indent="0" algn="just" defTabSz="914400" rtl="0" eaLnBrk="1" fontAlgn="auto" latinLnBrk="0" hangingPunct="1">
                  <a:lnSpc>
                    <a:spcPct val="115000"/>
                  </a:lnSpc>
                  <a:spcBef>
                    <a:spcPts val="0"/>
                  </a:spcBef>
                  <a:spcAft>
                    <a:spcPts val="0"/>
                  </a:spcAft>
                  <a:buClrTx/>
                  <a:buSzTx/>
                  <a:buFontTx/>
                  <a:buNone/>
                  <a:tabLst>
                    <a:tab pos="3599815" algn="l"/>
                    <a:tab pos="5039995" algn="l"/>
                  </a:tabLst>
                  <a:defRPr/>
                </a:pPr>
                <a:endParaRPr kumimoji="0" lang="en-US" sz="2800" b="1" i="0" u="none" strike="noStrike" kern="1200" cap="none" spc="0" normalizeH="0" baseline="0" noProof="0" dirty="0" smtClean="0">
                  <a:ln>
                    <a:noFill/>
                  </a:ln>
                  <a:solidFill>
                    <a:srgbClr val="0000FF"/>
                  </a:solidFill>
                  <a:effectLst/>
                  <a:uLnTx/>
                  <a:uFillTx/>
                  <a:latin typeface="Calibri Light"/>
                  <a:ea typeface="Calibri" panose="020F0502020204030204" pitchFamily="34" charset="0"/>
                  <a:cs typeface="+mn-cs"/>
                </a:endParaRPr>
              </a:p>
              <a:p>
                <a:pPr marL="629920" marR="0" lvl="0" indent="0" algn="just" defTabSz="914400" rtl="0" eaLnBrk="1" fontAlgn="auto" latinLnBrk="0" hangingPunct="1">
                  <a:lnSpc>
                    <a:spcPct val="115000"/>
                  </a:lnSpc>
                  <a:spcBef>
                    <a:spcPts val="0"/>
                  </a:spcBef>
                  <a:spcAft>
                    <a:spcPts val="0"/>
                  </a:spcAft>
                  <a:buClrTx/>
                  <a:buSzTx/>
                  <a:buFontTx/>
                  <a:buNone/>
                  <a:tabLst>
                    <a:tab pos="3599815" algn="l"/>
                    <a:tab pos="5039995" algn="l"/>
                  </a:tabLst>
                  <a:defRPr/>
                </a:pPr>
                <a:r>
                  <a:rPr kumimoji="0" lang="en-US" sz="2800" b="1" i="0" u="none" strike="noStrike" kern="1200" cap="none" spc="0" normalizeH="0" baseline="0" noProof="0" dirty="0" smtClean="0">
                    <a:ln>
                      <a:noFill/>
                    </a:ln>
                    <a:solidFill>
                      <a:srgbClr val="4472C4"/>
                    </a:solidFill>
                    <a:effectLst/>
                    <a:uLnTx/>
                    <a:uFillTx/>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1</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𝑚</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2</m:t>
                    </m:r>
                    <m:rad>
                      <m:radPr>
                        <m:degHide m:val="on"/>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ctrlPr>
                      </m:radPr>
                      <m:deg/>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3</m:t>
                        </m:r>
                      </m:e>
                    </m:rad>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oMath>
                </a14:m>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Calibri" panose="020F0502020204030204" pitchFamily="34" charset="0"/>
                    <a:cs typeface="Times New Roman" panose="02020603050405020304" pitchFamily="18" charset="0"/>
                  </a:rPr>
                  <a:t>B. </a:t>
                </a:r>
                <a14:m>
                  <m:oMath xmlns:m="http://schemas.openxmlformats.org/officeDocument/2006/math">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0</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𝑚</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15</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oMath>
                </a14:m>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629920" marR="0" lvl="0" indent="0" algn="just" defTabSz="914400" rtl="0" eaLnBrk="1" fontAlgn="auto" latinLnBrk="0" hangingPunct="1">
                  <a:lnSpc>
                    <a:spcPct val="115000"/>
                  </a:lnSpc>
                  <a:spcBef>
                    <a:spcPts val="0"/>
                  </a:spcBef>
                  <a:spcAft>
                    <a:spcPts val="0"/>
                  </a:spcAft>
                  <a:buClrTx/>
                  <a:buSzTx/>
                  <a:buFontTx/>
                  <a:buNone/>
                  <a:tabLst>
                    <a:tab pos="3599815" algn="l"/>
                    <a:tab pos="5039995" algn="l"/>
                  </a:tabLst>
                  <a:defRPr/>
                </a:pPr>
                <a:r>
                  <a:rPr kumimoji="0" lang="en-US" sz="2800" b="1" i="0" u="none" strike="noStrike" kern="1200" cap="none" spc="0" normalizeH="0" baseline="0" noProof="0" dirty="0" smtClean="0">
                    <a:ln>
                      <a:noFill/>
                    </a:ln>
                    <a:solidFill>
                      <a:srgbClr val="4472C4"/>
                    </a:solidFill>
                    <a:effectLst/>
                    <a:uLnTx/>
                    <a:uFillTx/>
                    <a:latin typeface="Times New Roman" panose="02020603050405020304" pitchFamily="18" charset="0"/>
                    <a:ea typeface="Calibri" panose="020F0502020204030204" pitchFamily="34" charset="0"/>
                    <a:cs typeface="Times New Roman" panose="02020603050405020304" pitchFamily="18" charset="0"/>
                  </a:rPr>
                  <a:t>C</a:t>
                </a:r>
                <a:r>
                  <a:rPr kumimoji="0" 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𝑚</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1</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oMath>
                </a14:m>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smtClean="0">
                    <a:ln>
                      <a:noFill/>
                    </a:ln>
                    <a:solidFill>
                      <a:srgbClr val="4472C4"/>
                    </a:solidFill>
                    <a:effectLst/>
                    <a:uLnTx/>
                    <a:uFillTx/>
                    <a:latin typeface="Times New Roman" panose="02020603050405020304" pitchFamily="18" charset="0"/>
                    <a:ea typeface="Calibri" panose="020F0502020204030204" pitchFamily="34" charset="0"/>
                    <a:cs typeface="Times New Roman" panose="02020603050405020304" pitchFamily="18" charset="0"/>
                  </a:rPr>
                  <a:t>D</a:t>
                </a:r>
                <a:r>
                  <a:rPr kumimoji="0" 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𝑚</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0</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oMath>
                </a14:m>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716096" y="674135"/>
                <a:ext cx="10289754" cy="3963073"/>
              </a:xfrm>
              <a:prstGeom prst="rect">
                <a:avLst/>
              </a:prstGeom>
              <a:blipFill rotWithShape="0">
                <a:blip r:embed="rId2"/>
                <a:stretch>
                  <a:fillRect l="-1185" t="-1077" b="-769"/>
                </a:stretch>
              </a:blipFill>
            </p:spPr>
            <p:txBody>
              <a:bodyPr/>
              <a:lstStyle/>
              <a:p>
                <a:r>
                  <a:rPr lang="en-US">
                    <a:noFill/>
                  </a:rPr>
                  <a:t> </a:t>
                </a:r>
              </a:p>
            </p:txBody>
          </p:sp>
        </mc:Fallback>
      </mc:AlternateContent>
    </p:spTree>
    <p:extLst>
      <p:ext uri="{BB962C8B-B14F-4D97-AF65-F5344CB8AC3E}">
        <p14:creationId xmlns:p14="http://schemas.microsoft.com/office/powerpoint/2010/main" val="323371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9697" y="157654"/>
            <a:ext cx="11992302" cy="1085875"/>
          </a:xfrm>
          <a:prstGeom prst="rect">
            <a:avLst/>
          </a:prstGeom>
        </p:spPr>
        <p:txBody>
          <a:bodyPr wrap="square">
            <a:spAutoFit/>
          </a:bodyPr>
          <a:lstStyle/>
          <a:p>
            <a:pPr marL="612140" marR="0" lvl="0" indent="0" algn="ctr"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Lời</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giải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61214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err="1">
                <a:ln>
                  <a:noFill/>
                </a:ln>
                <a:solidFill>
                  <a:srgbClr val="0000FF"/>
                </a:solidFill>
                <a:effectLst/>
                <a:highlight>
                  <a:srgbClr val="00FF00"/>
                </a:highlight>
                <a:uLnTx/>
                <a:uFillTx/>
                <a:latin typeface="Times New Roman" panose="02020603050405020304" pitchFamily="18" charset="0"/>
                <a:ea typeface="Calibri" panose="020F0502020204030204" pitchFamily="34" charset="0"/>
                <a:cs typeface="Times New Roman" panose="02020603050405020304" pitchFamily="18" charset="0"/>
              </a:rPr>
              <a:t>Chọn</a:t>
            </a:r>
            <a:r>
              <a:rPr kumimoji="0" lang="en-US" sz="2800" b="1" i="0" u="none" strike="noStrike" kern="1200" cap="none" spc="0" normalizeH="0" baseline="0" noProof="0" dirty="0">
                <a:ln>
                  <a:noFill/>
                </a:ln>
                <a:solidFill>
                  <a:srgbClr val="0000FF"/>
                </a:solidFill>
                <a:effectLst/>
                <a:highlight>
                  <a:srgbClr val="00FF00"/>
                </a:highligh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smtClean="0">
                <a:ln>
                  <a:noFill/>
                </a:ln>
                <a:solidFill>
                  <a:srgbClr val="0000FF"/>
                </a:solidFill>
                <a:effectLst/>
                <a:highlight>
                  <a:srgbClr val="00FF00"/>
                </a:highlight>
                <a:uLnTx/>
                <a:uFillTx/>
                <a:latin typeface="Times New Roman" panose="02020603050405020304" pitchFamily="18" charset="0"/>
                <a:ea typeface="Calibri" panose="020F0502020204030204" pitchFamily="34" charset="0"/>
                <a:cs typeface="Times New Roman" panose="02020603050405020304" pitchFamily="18" charset="0"/>
              </a:rPr>
              <a:t>B</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1388125" y="1881064"/>
                <a:ext cx="7711807" cy="1963423"/>
              </a:xfrm>
              <a:prstGeom prst="rect">
                <a:avLst/>
              </a:prstGeom>
            </p:spPr>
            <p:txBody>
              <a:bodyPr wrap="square">
                <a:spAutoFit/>
              </a:bodyPr>
              <a:lstStyle/>
              <a:p>
                <a:pPr marL="629920" marR="0" lvl="0" indent="-228600" algn="just" defTabSz="914400" rtl="0" eaLnBrk="1" fontAlgn="auto" latinLnBrk="0" hangingPunct="1">
                  <a:lnSpc>
                    <a:spcPct val="150000"/>
                  </a:lnSpc>
                  <a:spcBef>
                    <a:spcPts val="0"/>
                  </a:spcBef>
                  <a:spcAft>
                    <a:spcPts val="20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𝐷</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d>
                        <m:dPr>
                          <m:begChr m:val="["/>
                          <m:endChr m:val="]"/>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ctrlPr>
                        </m:d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1</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5</m:t>
                          </m:r>
                        </m:e>
                      </m:d>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𝑡</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rad>
                        <m:radPr>
                          <m:degHide m:val="on"/>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ctrlPr>
                        </m:radPr>
                        <m:deg/>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5</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4</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𝑥</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sSup>
                            <m:sSup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ctrlPr>
                            </m:sSup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𝑥</m:t>
                              </m:r>
                            </m:e>
                            <m:sup>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2</m:t>
                              </m:r>
                            </m:sup>
                          </m:sSup>
                        </m:e>
                      </m:rad>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mbria Math" panose="02040503050406030204" pitchFamily="18" charset="0"/>
                        </a:rPr>
                        <m:t>⇒</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𝑡</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ctrlPr>
                        </m:d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0</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3</m:t>
                          </m:r>
                        </m:e>
                      </m:d>
                    </m:oMath>
                  </m:oMathPara>
                </a14:m>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629920" marR="0" lvl="0" indent="-228600" algn="just" defTabSz="914400" rtl="0" eaLnBrk="1" fontAlgn="auto" latinLnBrk="0" hangingPunct="1">
                  <a:lnSpc>
                    <a:spcPct val="150000"/>
                  </a:lnSpc>
                  <a:spcBef>
                    <a:spcPts val="0"/>
                  </a:spcBef>
                  <a:spcAft>
                    <a:spcPts val="20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𝑚</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sSup>
                        <m:sSup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ctrlPr>
                        </m:sSup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𝑡</m:t>
                          </m:r>
                        </m:e>
                        <m:sup>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2</m:t>
                          </m:r>
                        </m:sup>
                      </m:sSup>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2</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𝑡</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𝑓</m:t>
                      </m:r>
                      <m:d>
                        <m:d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ctrlPr>
                        </m:d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𝑡</m:t>
                          </m:r>
                        </m:e>
                      </m:d>
                    </m:oMath>
                  </m:oMathPara>
                </a14:m>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629920" marR="0" lvl="0" indent="-228600" algn="just" defTabSz="914400" rtl="0" eaLnBrk="1" fontAlgn="auto" latinLnBrk="0" hangingPunct="1">
                  <a:lnSpc>
                    <a:spcPct val="150000"/>
                  </a:lnSpc>
                  <a:spcBef>
                    <a:spcPts val="0"/>
                  </a:spcBef>
                  <a:spcAft>
                    <a:spcPts val="20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𝑓</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d>
                        <m:d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ctrlPr>
                        </m:d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𝑡</m:t>
                          </m:r>
                        </m:e>
                      </m:d>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0</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mbria Math" panose="02040503050406030204" pitchFamily="18" charset="0"/>
                        </a:rPr>
                        <m:t>⇔</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𝑡</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1</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𝑓</m:t>
                      </m:r>
                      <m:d>
                        <m:d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ctrlPr>
                        </m:d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0</m:t>
                          </m:r>
                        </m:e>
                      </m:d>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0</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𝑓</m:t>
                      </m:r>
                      <m:d>
                        <m:d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ctrlPr>
                        </m:d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3</m:t>
                          </m:r>
                        </m:e>
                      </m:d>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15</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𝐵</m:t>
                      </m:r>
                    </m:oMath>
                  </m:oMathPara>
                </a14:m>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388125" y="1881064"/>
                <a:ext cx="7711807" cy="1963423"/>
              </a:xfrm>
              <a:prstGeom prst="rect">
                <a:avLst/>
              </a:prstGeom>
              <a:blipFill rotWithShape="0">
                <a:blip r:embed="rId2"/>
                <a:stretch>
                  <a:fillRect/>
                </a:stretch>
              </a:blipFill>
            </p:spPr>
            <p:txBody>
              <a:bodyPr/>
              <a:lstStyle/>
              <a:p>
                <a:r>
                  <a:rPr lang="en-US">
                    <a:noFill/>
                  </a:rPr>
                  <a:t> </a:t>
                </a:r>
              </a:p>
            </p:txBody>
          </p:sp>
        </mc:Fallback>
      </mc:AlternateContent>
      <p:sp>
        <p:nvSpPr>
          <p:cNvPr id="6" name="Action Button: Back or Previous 5">
            <a:hlinkClick r:id="rId3" action="ppaction://hlinksldjump" highlightClick="1"/>
          </p:cNvPr>
          <p:cNvSpPr/>
          <p:nvPr/>
        </p:nvSpPr>
        <p:spPr>
          <a:xfrm>
            <a:off x="11665131" y="6518366"/>
            <a:ext cx="526869" cy="33963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25879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Rectangle 7"/>
              <p:cNvSpPr/>
              <p:nvPr/>
            </p:nvSpPr>
            <p:spPr>
              <a:xfrm>
                <a:off x="1086998" y="831556"/>
                <a:ext cx="10238342" cy="3568669"/>
              </a:xfrm>
              <a:prstGeom prst="rect">
                <a:avLst/>
              </a:prstGeom>
            </p:spPr>
            <p:txBody>
              <a:bodyPr wrap="square">
                <a:spAutoFit/>
              </a:bodyPr>
              <a:lstStyle/>
              <a:p>
                <a:pPr marL="0" marR="0" lvl="0" indent="0" algn="just" defTabSz="914400" rtl="0" eaLnBrk="1" fontAlgn="auto" latinLnBrk="0" hangingPunct="1">
                  <a:lnSpc>
                    <a:spcPct val="115000"/>
                  </a:lnSpc>
                  <a:spcBef>
                    <a:spcPts val="600"/>
                  </a:spcBef>
                  <a:spcAft>
                    <a:spcPts val="0"/>
                  </a:spcAft>
                  <a:buClr>
                    <a:srgbClr val="0000FF"/>
                  </a:buClr>
                  <a:buSzTx/>
                  <a:buFontTx/>
                  <a:buNone/>
                  <a:tabLst>
                    <a:tab pos="629920" algn="l"/>
                  </a:tabLst>
                  <a:defRPr/>
                </a:pPr>
                <a:r>
                  <a:rPr kumimoji="0" lang="en-US" sz="2800" b="1" i="0" u="none" strike="noStrike" kern="1200" cap="none" spc="-50" normalizeH="0" baseline="0" noProof="0" dirty="0" smtClean="0">
                    <a:ln>
                      <a:noFill/>
                    </a:ln>
                    <a:solidFill>
                      <a:srgbClr val="4472C4"/>
                    </a:solidFill>
                    <a:effectLst/>
                    <a:uLnTx/>
                    <a:uFillTx/>
                    <a:latin typeface="Times New Roman" panose="02020603050405020304" pitchFamily="18" charset="0"/>
                    <a:ea typeface="Calibri" panose="020F0502020204030204" pitchFamily="34" charset="0"/>
                    <a:cs typeface="Times New Roman" panose="02020603050405020304" pitchFamily="18" charset="0"/>
                  </a:rPr>
                  <a:t>Câu 10 (VDT):</a:t>
                </a:r>
              </a:p>
              <a:p>
                <a:pPr marL="0" marR="0" lvl="0" indent="0" algn="just" defTabSz="914400" rtl="0" eaLnBrk="1" fontAlgn="auto" latinLnBrk="0" hangingPunct="1">
                  <a:lnSpc>
                    <a:spcPct val="115000"/>
                  </a:lnSpc>
                  <a:spcBef>
                    <a:spcPts val="600"/>
                  </a:spcBef>
                  <a:spcAft>
                    <a:spcPts val="0"/>
                  </a:spcAft>
                  <a:buClr>
                    <a:srgbClr val="0000FF"/>
                  </a:buClr>
                  <a:buSzTx/>
                  <a:buFontTx/>
                  <a:buNone/>
                  <a:tabLst>
                    <a:tab pos="629920" algn="l"/>
                  </a:tabLst>
                  <a:defRPr/>
                </a:pPr>
                <a:endParaRPr kumimoji="0" lang="en-US" sz="2800" b="0" i="0" u="none" strike="noStrike" kern="1200" cap="none" spc="-50" normalizeH="0" baseline="0" noProof="0" dirty="0">
                  <a:ln>
                    <a:noFill/>
                  </a:ln>
                  <a:solidFill>
                    <a:srgbClr val="000000"/>
                  </a:solidFill>
                  <a:effectLst/>
                  <a:uLnTx/>
                  <a:uFillTx/>
                  <a:latin typeface="Calibri Light"/>
                  <a:ea typeface="Calibri" panose="020F0502020204030204" pitchFamily="34" charset="0"/>
                  <a:cs typeface="+mn-cs"/>
                </a:endParaRPr>
              </a:p>
              <a:p>
                <a:pPr marL="0" marR="0" lvl="0" indent="0" algn="just" defTabSz="914400" rtl="0" eaLnBrk="1" fontAlgn="auto" latinLnBrk="0" hangingPunct="1">
                  <a:lnSpc>
                    <a:spcPct val="115000"/>
                  </a:lnSpc>
                  <a:spcBef>
                    <a:spcPts val="600"/>
                  </a:spcBef>
                  <a:spcAft>
                    <a:spcPts val="0"/>
                  </a:spcAft>
                  <a:buClr>
                    <a:srgbClr val="0000FF"/>
                  </a:buClr>
                  <a:buSzTx/>
                  <a:buFontTx/>
                  <a:buNone/>
                  <a:tabLst>
                    <a:tab pos="629920" algn="l"/>
                  </a:tabLst>
                  <a:defRPr/>
                </a:pPr>
                <a:r>
                  <a:rPr kumimoji="0" lang="vi-VN" sz="2800" b="0" i="0" u="none" strike="noStrike" kern="1200" cap="none" spc="-5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mn-cs"/>
                  </a:rPr>
                  <a:t>Tìm </a:t>
                </a:r>
                <a:r>
                  <a:rPr kumimoji="0" lang="vi-VN" sz="2800" b="0" i="0" u="none" strike="noStrike" kern="1200" cap="none" spc="-5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tất cả các giá trị thực của tham số </a:t>
                </a:r>
                <a14:m>
                  <m:oMath xmlns:m="http://schemas.openxmlformats.org/officeDocument/2006/math">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𝑚</m:t>
                    </m:r>
                  </m:oMath>
                </a14:m>
                <a:r>
                  <a:rPr kumimoji="0" lang="vi-VN" sz="2800" b="0" i="0" u="none" strike="noStrike" kern="1200" cap="none" spc="-5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để phương trình</a:t>
                </a:r>
                <a:r>
                  <a:rPr kumimoji="0" lang="en-US" sz="2800" b="0" i="0" u="none" strike="noStrike" kern="1200" cap="none" spc="-50" normalizeH="0" baseline="0" noProof="0" dirty="0" smtClean="0">
                    <a:ln>
                      <a:noFill/>
                    </a:ln>
                    <a:solidFill>
                      <a:srgbClr val="000000"/>
                    </a:solidFill>
                    <a:effectLst/>
                    <a:uLnTx/>
                    <a:uFillTx/>
                    <a:latin typeface="Calibri Light"/>
                    <a:ea typeface="Calibri" panose="020F0502020204030204" pitchFamily="34" charset="0"/>
                    <a:cs typeface="+mn-cs"/>
                  </a:rPr>
                  <a:t>:</a:t>
                </a:r>
              </a:p>
              <a:p>
                <a:pPr marL="0" marR="0" lvl="0" indent="0" algn="just" defTabSz="914400" rtl="0" eaLnBrk="1" fontAlgn="auto" latinLnBrk="0" hangingPunct="1">
                  <a:lnSpc>
                    <a:spcPct val="115000"/>
                  </a:lnSpc>
                  <a:spcBef>
                    <a:spcPts val="600"/>
                  </a:spcBef>
                  <a:spcAft>
                    <a:spcPts val="0"/>
                  </a:spcAft>
                  <a:buClr>
                    <a:srgbClr val="0000FF"/>
                  </a:buClr>
                  <a:buSzTx/>
                  <a:buFontTx/>
                  <a:buNone/>
                  <a:tabLst>
                    <a:tab pos="629920" algn="l"/>
                  </a:tabLst>
                  <a:defRPr/>
                </a:pPr>
                <a14:m>
                  <m:oMath xmlns:m="http://schemas.openxmlformats.org/officeDocument/2006/math">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4</m:t>
                    </m:r>
                    <m:sSup>
                      <m:sSupPr>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ctrlPr>
                      </m:sSupPr>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𝑥</m:t>
                        </m:r>
                      </m:e>
                      <m:sup>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2</m:t>
                        </m:r>
                      </m:sup>
                    </m:sSup>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16</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𝑥</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d>
                      <m:dPr>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ctrlPr>
                      </m:dPr>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𝑚</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1</m:t>
                        </m:r>
                      </m:e>
                    </m:d>
                    <m:rad>
                      <m:radPr>
                        <m:degHide m:val="on"/>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ctrlPr>
                      </m:radPr>
                      <m:deg/>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4</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𝑥</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sSup>
                          <m:sSupPr>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ctrlPr>
                          </m:sSupPr>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𝑥</m:t>
                            </m:r>
                          </m:e>
                          <m:sup>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2</m:t>
                            </m:r>
                          </m:sup>
                        </m:sSup>
                      </m:e>
                    </m:rad>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1</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𝑚</m:t>
                    </m:r>
                  </m:oMath>
                </a14:m>
                <a:r>
                  <a:rPr kumimoji="0" lang="vi-VN" sz="2800" b="0" i="0" u="none" strike="noStrike" kern="1200" cap="none" spc="-5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có </a:t>
                </a:r>
                <a:r>
                  <a:rPr kumimoji="0" lang="en-US" sz="2800" b="0" i="0" u="none" strike="noStrike" kern="1200" cap="none" spc="-5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hai</a:t>
                </a:r>
                <a:r>
                  <a:rPr kumimoji="0" lang="en-US" sz="2800" b="0" i="0" u="none" strike="noStrike" kern="1200" cap="none" spc="-5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2800" b="0" i="0" u="none" strike="noStrike" kern="1200" cap="none" spc="-5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nghiệm</a:t>
                </a:r>
                <a:r>
                  <a:rPr kumimoji="0" lang="en-US" sz="2800" b="0" i="0" u="none" strike="noStrike" kern="1200" cap="none" spc="-5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5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phân</a:t>
                </a:r>
                <a:r>
                  <a:rPr kumimoji="0" lang="en-US" sz="2800" b="0" i="0" u="none" strike="noStrike" kern="1200" cap="none" spc="-5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5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biệt</a:t>
                </a:r>
                <a:r>
                  <a:rPr kumimoji="0" lang="vi-VN" sz="2800" b="0" i="0" u="none" strike="noStrike" kern="1200" cap="none" spc="-5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629920" marR="0" lvl="0" indent="0" algn="just" defTabSz="914400" rtl="0" eaLnBrk="1" fontAlgn="auto" latinLnBrk="0" hangingPunct="1">
                  <a:lnSpc>
                    <a:spcPct val="115000"/>
                  </a:lnSpc>
                  <a:spcBef>
                    <a:spcPts val="0"/>
                  </a:spcBef>
                  <a:spcAft>
                    <a:spcPts val="0"/>
                  </a:spcAft>
                  <a:buClrTx/>
                  <a:buSzTx/>
                  <a:buFontTx/>
                  <a:buNone/>
                  <a:tabLst>
                    <a:tab pos="3599815" algn="l"/>
                    <a:tab pos="5039995" algn="l"/>
                  </a:tabLst>
                  <a:defRPr/>
                </a:pPr>
                <a:endParaRPr kumimoji="0" lang="en-US" sz="2800" b="1" i="0" u="none" strike="noStrike" kern="1200" cap="none" spc="0" normalizeH="0" baseline="0" noProof="0" dirty="0" smtClean="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629920" marR="0" lvl="0" indent="0" algn="just" defTabSz="914400" rtl="0" eaLnBrk="1" fontAlgn="auto" latinLnBrk="0" hangingPunct="1">
                  <a:lnSpc>
                    <a:spcPct val="115000"/>
                  </a:lnSpc>
                  <a:spcBef>
                    <a:spcPts val="0"/>
                  </a:spcBef>
                  <a:spcAft>
                    <a:spcPts val="0"/>
                  </a:spcAft>
                  <a:buClrTx/>
                  <a:buSzTx/>
                  <a:buFontTx/>
                  <a:buNone/>
                  <a:tabLst>
                    <a:tab pos="3599815" algn="l"/>
                    <a:tab pos="5039995" algn="l"/>
                  </a:tabLst>
                  <a:defRPr/>
                </a:pPr>
                <a:r>
                  <a:rPr kumimoji="0" lang="en-US" sz="2800" b="1" i="0" u="none" strike="noStrike" kern="1200" cap="none" spc="0" normalizeH="0" baseline="0" noProof="0" dirty="0" smtClean="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A</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mn-cs"/>
                      </a:rPr>
                      <m:t>𝑚</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mn-cs"/>
                      </a:rPr>
                      <m:t>&lt;</m:t>
                    </m:r>
                    <m:f>
                      <m:fPr>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ctrlPr>
                      </m:fPr>
                      <m:num>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19</m:t>
                        </m:r>
                      </m:num>
                      <m:den>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3</m:t>
                        </m:r>
                      </m:den>
                    </m:f>
                    <m:r>
                      <a:rPr kumimoji="0" lang="en-US" sz="2800" b="0" i="1" u="none" strike="noStrike" kern="1200" cap="none" spc="0" normalizeH="0" baseline="0" noProof="0">
                        <a:ln>
                          <a:noFill/>
                        </a:ln>
                        <a:solidFill>
                          <a:srgbClr val="0033CC"/>
                        </a:solidFill>
                        <a:effectLst/>
                        <a:uLnTx/>
                        <a:uFillTx/>
                        <a:latin typeface="Cambria Math" panose="02040503050406030204" pitchFamily="18" charset="0"/>
                        <a:ea typeface="Calibri" panose="020F0502020204030204" pitchFamily="34" charset="0"/>
                        <a:cs typeface="+mn-cs"/>
                      </a:rPr>
                      <m:t>.</m:t>
                    </m:r>
                  </m:oMath>
                </a14:m>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B. </a:t>
                </a:r>
                <a14:m>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mn-cs"/>
                      </a:rPr>
                      <m:t>1</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mn-cs"/>
                      </a:rPr>
                      <m:t>≤</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mn-cs"/>
                      </a:rPr>
                      <m:t>𝑚</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mn-cs"/>
                      </a:rPr>
                      <m:t>&lt;</m:t>
                    </m:r>
                    <m:f>
                      <m:fPr>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ctrlPr>
                      </m:fPr>
                      <m:num>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19</m:t>
                        </m:r>
                      </m:num>
                      <m:den>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3</m:t>
                        </m:r>
                      </m:den>
                    </m:f>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oMath>
                </a14:m>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C. </a:t>
                </a:r>
                <a14:m>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mn-cs"/>
                      </a:rPr>
                      <m:t>𝑚</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mn-cs"/>
                      </a:rPr>
                      <m:t>≥</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mn-cs"/>
                      </a:rPr>
                      <m:t>1</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mn-cs"/>
                      </a:rPr>
                      <m:t>.</m:t>
                    </m:r>
                  </m:oMath>
                </a14:m>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D. </a:t>
                </a:r>
                <a14:m>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mn-cs"/>
                      </a:rPr>
                      <m:t>𝑚</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mn-cs"/>
                      </a:rPr>
                      <m:t>&gt;</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mn-cs"/>
                      </a:rPr>
                      <m:t>1</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mn-cs"/>
                      </a:rPr>
                      <m:t>.</m:t>
                    </m:r>
                  </m:oMath>
                </a14:m>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086998" y="831556"/>
                <a:ext cx="10238342" cy="3568669"/>
              </a:xfrm>
              <a:prstGeom prst="rect">
                <a:avLst/>
              </a:prstGeom>
              <a:blipFill rotWithShape="0">
                <a:blip r:embed="rId2"/>
                <a:stretch>
                  <a:fillRect l="-1190" t="-1024" b="-1024"/>
                </a:stretch>
              </a:blipFill>
            </p:spPr>
            <p:txBody>
              <a:bodyPr/>
              <a:lstStyle/>
              <a:p>
                <a:r>
                  <a:rPr lang="en-US">
                    <a:noFill/>
                  </a:rPr>
                  <a:t> </a:t>
                </a:r>
              </a:p>
            </p:txBody>
          </p:sp>
        </mc:Fallback>
      </mc:AlternateContent>
    </p:spTree>
    <p:extLst>
      <p:ext uri="{BB962C8B-B14F-4D97-AF65-F5344CB8AC3E}">
        <p14:creationId xmlns:p14="http://schemas.microsoft.com/office/powerpoint/2010/main" val="405343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9697" y="157654"/>
            <a:ext cx="11992302" cy="1085875"/>
          </a:xfrm>
          <a:prstGeom prst="rect">
            <a:avLst/>
          </a:prstGeom>
        </p:spPr>
        <p:txBody>
          <a:bodyPr wrap="square">
            <a:spAutoFit/>
          </a:bodyPr>
          <a:lstStyle/>
          <a:p>
            <a:pPr marL="612140" marR="0" lvl="0" indent="0" algn="ctr"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Lời</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giải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61214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err="1">
                <a:ln>
                  <a:noFill/>
                </a:ln>
                <a:solidFill>
                  <a:srgbClr val="0000FF"/>
                </a:solidFill>
                <a:effectLst/>
                <a:highlight>
                  <a:srgbClr val="00FF00"/>
                </a:highlight>
                <a:uLnTx/>
                <a:uFillTx/>
                <a:latin typeface="Times New Roman" panose="02020603050405020304" pitchFamily="18" charset="0"/>
                <a:ea typeface="Calibri" panose="020F0502020204030204" pitchFamily="34" charset="0"/>
                <a:cs typeface="Times New Roman" panose="02020603050405020304" pitchFamily="18" charset="0"/>
              </a:rPr>
              <a:t>Chọn</a:t>
            </a:r>
            <a:r>
              <a:rPr kumimoji="0" lang="en-US" sz="2800" b="1" i="0" u="none" strike="noStrike" kern="1200" cap="none" spc="0" normalizeH="0" baseline="0" noProof="0" dirty="0">
                <a:ln>
                  <a:noFill/>
                </a:ln>
                <a:solidFill>
                  <a:srgbClr val="0000FF"/>
                </a:solidFill>
                <a:effectLst/>
                <a:highlight>
                  <a:srgbClr val="00FF00"/>
                </a:highligh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smtClean="0">
                <a:ln>
                  <a:noFill/>
                </a:ln>
                <a:solidFill>
                  <a:srgbClr val="0000FF"/>
                </a:solidFill>
                <a:effectLst/>
                <a:highlight>
                  <a:srgbClr val="00FF00"/>
                </a:highlight>
                <a:uLnTx/>
                <a:uFillTx/>
                <a:latin typeface="Times New Roman" panose="02020603050405020304" pitchFamily="18" charset="0"/>
                <a:ea typeface="Calibri" panose="020F0502020204030204" pitchFamily="34" charset="0"/>
                <a:cs typeface="Times New Roman" panose="02020603050405020304" pitchFamily="18" charset="0"/>
              </a:rPr>
              <a:t>B</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2324559" y="1864179"/>
                <a:ext cx="6059277" cy="2433358"/>
              </a:xfrm>
              <a:prstGeom prst="rect">
                <a:avLst/>
              </a:prstGeom>
            </p:spPr>
            <p:txBody>
              <a:bodyPr wrap="square">
                <a:spAutoFit/>
              </a:bodyPr>
              <a:lstStyle/>
              <a:p>
                <a:pPr marL="629920" marR="0" lvl="0" indent="-228600" algn="just" defTabSz="914400" rtl="0" eaLnBrk="1" fontAlgn="auto" latinLnBrk="0" hangingPunct="1">
                  <a:lnSpc>
                    <a:spcPct val="115000"/>
                  </a:lnSpc>
                  <a:spcBef>
                    <a:spcPts val="0"/>
                  </a:spcBef>
                  <a:spcAft>
                    <a:spcPts val="20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mn-cs"/>
                        </a:rPr>
                        <m:t>𝑥</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ctrlPr>
                        </m:d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0</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4</m:t>
                          </m:r>
                        </m:e>
                      </m:d>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𝑡</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rad>
                        <m:radPr>
                          <m:degHide m:val="on"/>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ctrlPr>
                        </m:radPr>
                        <m:deg/>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4</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𝑥</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sSup>
                            <m:sSup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ctrlPr>
                            </m:sSup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𝑥</m:t>
                              </m:r>
                            </m:e>
                            <m:sup>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2</m:t>
                              </m:r>
                            </m:sup>
                          </m:sSup>
                        </m:e>
                      </m:rad>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mbria Math" panose="02040503050406030204" pitchFamily="18" charset="0"/>
                        </a:rPr>
                        <m:t>⇒</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𝑡</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ctrlPr>
                        </m:d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0</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2</m:t>
                          </m:r>
                        </m:e>
                      </m:d>
                    </m:oMath>
                  </m:oMathPara>
                </a14:m>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629920" marR="0" lvl="0" indent="-228600" algn="just" defTabSz="914400" rtl="0" eaLnBrk="1" fontAlgn="auto" latinLnBrk="0" hangingPunct="1">
                  <a:lnSpc>
                    <a:spcPct val="115000"/>
                  </a:lnSpc>
                  <a:spcBef>
                    <a:spcPts val="0"/>
                  </a:spcBef>
                  <a:spcAft>
                    <a:spcPts val="20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ứng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mỗi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𝑡</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d>
                      <m:dPr>
                        <m:begChr m:val=""/>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ctrlPr>
                      </m:d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0</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2</m:t>
                        </m:r>
                      </m:e>
                    </m:d>
                  </m:oMath>
                </a14:m>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hai</a:t>
                </a:r>
                <a14:m>
                  <m:oMath xmlns:m="http://schemas.openxmlformats.org/officeDocument/2006/math">
                    <m:r>
                      <a:rPr kumimoji="0" lang="en-US" sz="24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mn-cs"/>
                      </a:rPr>
                      <m:t> </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𝑥</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ctrlPr>
                      </m:d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0</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4</m:t>
                        </m:r>
                      </m:e>
                    </m:d>
                  </m:oMath>
                </a14:m>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629920" marR="0" lvl="0" indent="-228600" algn="just" defTabSz="914400" rtl="0" eaLnBrk="1" fontAlgn="auto" latinLnBrk="0" hangingPunct="1">
                  <a:lnSpc>
                    <a:spcPct val="115000"/>
                  </a:lnSpc>
                  <a:spcBef>
                    <a:spcPts val="0"/>
                  </a:spcBef>
                  <a:spcAft>
                    <a:spcPts val="20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𝑚</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f>
                        <m:f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ctrlPr>
                        </m:fPr>
                        <m:num>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4</m:t>
                          </m:r>
                          <m:sSup>
                            <m:sSup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ctrlPr>
                            </m:sSup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𝑡</m:t>
                              </m:r>
                            </m:e>
                            <m:sup>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2</m:t>
                              </m:r>
                            </m:sup>
                          </m:sSup>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𝑡</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1</m:t>
                          </m:r>
                        </m:num>
                        <m:den>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𝑡</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1</m:t>
                          </m:r>
                        </m:den>
                      </m:f>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𝑓</m:t>
                      </m:r>
                      <m:d>
                        <m:d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ctrlPr>
                        </m:d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𝑡</m:t>
                          </m:r>
                        </m:e>
                      </m:d>
                    </m:oMath>
                  </m:oMathPara>
                </a14:m>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629920" marR="0" lvl="0" indent="-228600" algn="just" defTabSz="914400" rtl="0" eaLnBrk="1" fontAlgn="auto" latinLnBrk="0" hangingPunct="1">
                  <a:lnSpc>
                    <a:spcPct val="115000"/>
                  </a:lnSpc>
                  <a:spcBef>
                    <a:spcPts val="0"/>
                  </a:spcBef>
                  <a:spcAft>
                    <a:spcPts val="20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𝑓</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d>
                        <m:d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ctrlPr>
                        </m:d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𝑡</m:t>
                          </m:r>
                        </m:e>
                      </m:d>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&gt;</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0</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𝑡</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mbria Math" panose="02040503050406030204" pitchFamily="18" charset="0"/>
                        </a:rPr>
                        <m:t>∈</m:t>
                      </m:r>
                      <m:d>
                        <m:d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ctrlPr>
                        </m:d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0</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2</m:t>
                          </m:r>
                        </m:e>
                      </m:d>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𝐵</m:t>
                      </m:r>
                    </m:oMath>
                  </m:oMathPara>
                </a14:m>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324559" y="1864179"/>
                <a:ext cx="6059277" cy="2433358"/>
              </a:xfrm>
              <a:prstGeom prst="rect">
                <a:avLst/>
              </a:prstGeom>
              <a:blipFill rotWithShape="0">
                <a:blip r:embed="rId2"/>
                <a:stretch>
                  <a:fillRect t="-1003"/>
                </a:stretch>
              </a:blipFill>
            </p:spPr>
            <p:txBody>
              <a:bodyPr/>
              <a:lstStyle/>
              <a:p>
                <a:r>
                  <a:rPr lang="en-US">
                    <a:noFill/>
                  </a:rPr>
                  <a:t> </a:t>
                </a:r>
              </a:p>
            </p:txBody>
          </p:sp>
        </mc:Fallback>
      </mc:AlternateContent>
      <p:sp>
        <p:nvSpPr>
          <p:cNvPr id="5" name="Action Button: Back or Previous 4">
            <a:hlinkClick r:id="rId3" action="ppaction://hlinksldjump" highlightClick="1"/>
          </p:cNvPr>
          <p:cNvSpPr/>
          <p:nvPr/>
        </p:nvSpPr>
        <p:spPr>
          <a:xfrm>
            <a:off x="11665131" y="6518366"/>
            <a:ext cx="526869" cy="33963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08706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458837" y="358813"/>
                <a:ext cx="8305159" cy="1915781"/>
              </a:xfrm>
              <a:prstGeom prst="rect">
                <a:avLst/>
              </a:prstGeom>
            </p:spPr>
            <p:txBody>
              <a:bodyPr wrap="none">
                <a:spAutoFit/>
              </a:bodyPr>
              <a:lstStyle/>
              <a:p>
                <a:r>
                  <a:rPr lang="en-US" sz="3200" dirty="0" smtClean="0">
                    <a:latin typeface="UTM Centur"/>
                    <a:ea typeface="Times New Roman" panose="02020603050405020304" pitchFamily="18" charset="0"/>
                    <a:cs typeface="Times New Roman" panose="02020603050405020304" pitchFamily="18" charset="0"/>
                  </a:rPr>
                  <a:t>Ta </a:t>
                </a:r>
                <a:r>
                  <a:rPr lang="en-US" sz="3200" dirty="0" err="1">
                    <a:latin typeface="UTM Centur"/>
                    <a:ea typeface="Times New Roman" panose="02020603050405020304" pitchFamily="18" charset="0"/>
                    <a:cs typeface="Times New Roman" panose="02020603050405020304" pitchFamily="18" charset="0"/>
                  </a:rPr>
                  <a:t>có</a:t>
                </a:r>
                <a:r>
                  <a:rPr lang="en-US" sz="3200" dirty="0">
                    <a:latin typeface="UTM Centur"/>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3200" i="1">
                            <a:effectLst/>
                            <a:latin typeface="Cambria Math" panose="02040503050406030204" pitchFamily="18" charset="0"/>
                          </a:rPr>
                        </m:ctrlPr>
                      </m:dPr>
                      <m:e>
                        <m:eqArr>
                          <m:eqArrPr>
                            <m:ctrlPr>
                              <a:rPr lang="en-US" sz="3200" i="1">
                                <a:effectLst/>
                                <a:latin typeface="Cambria Math" panose="02040503050406030204" pitchFamily="18" charset="0"/>
                              </a:rPr>
                            </m:ctrlPr>
                          </m:eqArrPr>
                          <m:e>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&amp;</m:t>
                            </m:r>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en-US" sz="3200" i="1">
                                    <a:effectLst/>
                                    <a:latin typeface="Cambria Math" panose="02040503050406030204" pitchFamily="18" charset="0"/>
                                  </a:rPr>
                                </m:ctrlPr>
                              </m:dPr>
                              <m:e>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1</m:t>
                                </m:r>
                              </m:e>
                            </m:d>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4</m:t>
                            </m:r>
                          </m:e>
                          <m:e>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&amp;</m:t>
                            </m:r>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en-US" sz="3200" i="1">
                                    <a:effectLst/>
                                    <a:latin typeface="Cambria Math" panose="02040503050406030204" pitchFamily="18" charset="0"/>
                                  </a:rPr>
                                </m:ctrlPr>
                              </m:dPr>
                              <m:e>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2</m:t>
                                </m:r>
                              </m:e>
                            </m:d>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7</m:t>
                            </m:r>
                          </m:e>
                          <m:e>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&amp;</m:t>
                            </m:r>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en-US" sz="3200" i="1">
                                    <a:effectLst/>
                                    <a:latin typeface="Cambria Math" panose="02040503050406030204" pitchFamily="18" charset="0"/>
                                  </a:rPr>
                                </m:ctrlPr>
                              </m:dPr>
                              <m:e>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3</m:t>
                                </m:r>
                              </m:e>
                            </m:d>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2</m:t>
                            </m:r>
                          </m:e>
                        </m:eqArr>
                      </m:e>
                    </m:d>
                    <m:groupChr>
                      <m:groupChrPr>
                        <m:chr m:val="→"/>
                        <m:vertJc m:val="bot"/>
                        <m:ctrlPr>
                          <a:rPr lang="en-US" sz="3200" i="1">
                            <a:effectLst/>
                            <a:latin typeface="Cambria Math" panose="02040503050406030204" pitchFamily="18" charset="0"/>
                          </a:rPr>
                        </m:ctrlPr>
                      </m:groupChrPr>
                      <m:e>
                        <m:r>
                          <a:rPr lang="en-US" sz="3200" i="1">
                            <a:effectLst/>
                            <a:latin typeface="Cambria Math" panose="02040503050406030204" pitchFamily="18" charset="0"/>
                            <a:ea typeface="Times New Roman" panose="02020603050405020304" pitchFamily="18" charset="0"/>
                          </a:rPr>
                          <m:t>  </m:t>
                        </m:r>
                      </m:e>
                    </m:groupChr>
                    <m:limLow>
                      <m:limLowPr>
                        <m:ctrlPr>
                          <a:rPr lang="en-US" sz="3200" i="1">
                            <a:effectLst/>
                            <a:latin typeface="Cambria Math" panose="02040503050406030204" pitchFamily="18" charset="0"/>
                          </a:rPr>
                        </m:ctrlPr>
                      </m:limLowPr>
                      <m:e>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𝑚𝑎𝑥</m:t>
                        </m:r>
                      </m:e>
                      <m:lim>
                        <m:d>
                          <m:dPr>
                            <m:begChr m:val="["/>
                            <m:endChr m:val="]"/>
                            <m:ctrlPr>
                              <a:rPr lang="en-US" sz="3200" i="1">
                                <a:effectLst/>
                                <a:latin typeface="Cambria Math" panose="02040503050406030204" pitchFamily="18" charset="0"/>
                              </a:rPr>
                            </m:ctrlPr>
                          </m:dPr>
                          <m:e>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1;3</m:t>
                            </m:r>
                          </m:e>
                        </m:d>
                      </m:lim>
                    </m:limLow>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en-US" sz="3200" i="1">
                            <a:effectLst/>
                            <a:latin typeface="Cambria Math" panose="02040503050406030204" pitchFamily="18" charset="0"/>
                          </a:rPr>
                        </m:ctrlPr>
                      </m:dPr>
                      <m:e>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en-US" sz="3200" i="1">
                            <a:effectLst/>
                            <a:latin typeface="Cambria Math" panose="02040503050406030204" pitchFamily="18" charset="0"/>
                          </a:rPr>
                        </m:ctrlPr>
                      </m:dPr>
                      <m:e>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3</m:t>
                        </m:r>
                      </m:e>
                    </m:d>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2.</m:t>
                    </m:r>
                  </m:oMath>
                </a14:m>
                <a:r>
                  <a:rPr lang="en-US" sz="3200" dirty="0">
                    <a:effectLst/>
                    <a:latin typeface="UTM Centur"/>
                    <a:ea typeface="Times New Roman" panose="02020603050405020304" pitchFamily="18" charset="0"/>
                    <a:cs typeface="Times New Roman" panose="02020603050405020304" pitchFamily="18" charset="0"/>
                  </a:rPr>
                  <a:t> </a:t>
                </a:r>
                <a:endParaRPr lang="en-US" sz="3200" dirty="0">
                  <a:latin typeface="UTM Centur"/>
                </a:endParaRPr>
              </a:p>
            </p:txBody>
          </p:sp>
        </mc:Choice>
        <mc:Fallback xmlns="">
          <p:sp>
            <p:nvSpPr>
              <p:cNvPr id="4" name="Rectangle 3"/>
              <p:cNvSpPr>
                <a:spLocks noRot="1" noChangeAspect="1" noMove="1" noResize="1" noEditPoints="1" noAdjustHandles="1" noChangeArrowheads="1" noChangeShapeType="1" noTextEdit="1"/>
              </p:cNvSpPr>
              <p:nvPr/>
            </p:nvSpPr>
            <p:spPr>
              <a:xfrm>
                <a:off x="458837" y="358813"/>
                <a:ext cx="8305159" cy="1915781"/>
              </a:xfrm>
              <a:prstGeom prst="rect">
                <a:avLst/>
              </a:prstGeom>
              <a:blipFill rotWithShape="0">
                <a:blip r:embed="rId2"/>
                <a:stretch>
                  <a:fillRect l="-18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458837" y="2274594"/>
                <a:ext cx="11114464" cy="4431085"/>
              </a:xfrm>
              <a:prstGeom prst="rect">
                <a:avLst/>
              </a:prstGeom>
            </p:spPr>
            <p:txBody>
              <a:bodyPr wrap="square">
                <a:spAutoFit/>
              </a:bodyPr>
              <a:lstStyle/>
              <a:p>
                <a:pPr algn="just">
                  <a:spcAft>
                    <a:spcPts val="0"/>
                  </a:spcAft>
                  <a:tabLst>
                    <a:tab pos="228600" algn="l"/>
                    <a:tab pos="1257300" algn="l"/>
                    <a:tab pos="2514600" algn="l"/>
                    <a:tab pos="3771900" algn="l"/>
                  </a:tabLst>
                </a:pPr>
                <a:r>
                  <a:rPr lang="fr-FR" sz="3200" b="1" dirty="0" err="1">
                    <a:latin typeface="UTM Centur"/>
                    <a:ea typeface="Times New Roman" panose="02020603050405020304" pitchFamily="18" charset="0"/>
                  </a:rPr>
                  <a:t>Cách</a:t>
                </a:r>
                <a:r>
                  <a:rPr lang="fr-FR" sz="3200" b="1" dirty="0">
                    <a:latin typeface="UTM Centur"/>
                    <a:ea typeface="Times New Roman" panose="02020603050405020304" pitchFamily="18" charset="0"/>
                  </a:rPr>
                  <a:t> 2: </a:t>
                </a:r>
                <a:r>
                  <a:rPr lang="fr-FR" sz="3200" dirty="0" err="1">
                    <a:effectLst/>
                    <a:latin typeface="UTM Centur"/>
                    <a:ea typeface="Times New Roman" panose="02020603050405020304" pitchFamily="18" charset="0"/>
                  </a:rPr>
                  <a:t>Sử</a:t>
                </a:r>
                <a:r>
                  <a:rPr lang="fr-FR" sz="3200" dirty="0">
                    <a:effectLst/>
                    <a:latin typeface="UTM Centur"/>
                    <a:ea typeface="Times New Roman" panose="02020603050405020304" pitchFamily="18" charset="0"/>
                  </a:rPr>
                  <a:t> </a:t>
                </a:r>
                <a:r>
                  <a:rPr lang="fr-FR" sz="3200" dirty="0" err="1">
                    <a:effectLst/>
                    <a:latin typeface="UTM Centur"/>
                    <a:ea typeface="Times New Roman" panose="02020603050405020304" pitchFamily="18" charset="0"/>
                  </a:rPr>
                  <a:t>dụng</a:t>
                </a:r>
                <a:r>
                  <a:rPr lang="fr-FR" sz="3200" dirty="0">
                    <a:effectLst/>
                    <a:latin typeface="UTM Centur"/>
                    <a:ea typeface="Times New Roman" panose="02020603050405020304" pitchFamily="18" charset="0"/>
                  </a:rPr>
                  <a:t> </a:t>
                </a:r>
                <a:r>
                  <a:rPr lang="fr-FR" sz="3200" dirty="0" err="1">
                    <a:effectLst/>
                    <a:latin typeface="UTM Centur"/>
                    <a:ea typeface="Times New Roman" panose="02020603050405020304" pitchFamily="18" charset="0"/>
                  </a:rPr>
                  <a:t>công</a:t>
                </a:r>
                <a:r>
                  <a:rPr lang="fr-FR" sz="3200" dirty="0">
                    <a:effectLst/>
                    <a:latin typeface="UTM Centur"/>
                    <a:ea typeface="Times New Roman" panose="02020603050405020304" pitchFamily="18" charset="0"/>
                  </a:rPr>
                  <a:t> </a:t>
                </a:r>
                <a:r>
                  <a:rPr lang="fr-FR" sz="3200" dirty="0" err="1">
                    <a:effectLst/>
                    <a:latin typeface="UTM Centur"/>
                    <a:ea typeface="Times New Roman" panose="02020603050405020304" pitchFamily="18" charset="0"/>
                  </a:rPr>
                  <a:t>cụ</a:t>
                </a:r>
                <a:r>
                  <a:rPr lang="fr-FR" sz="3200" b="1" dirty="0">
                    <a:effectLst/>
                    <a:latin typeface="UTM Centur"/>
                    <a:ea typeface="Times New Roman" panose="02020603050405020304" pitchFamily="18" charset="0"/>
                  </a:rPr>
                  <a:t> TABLE </a:t>
                </a:r>
                <a:r>
                  <a:rPr lang="fr-FR" sz="3200" dirty="0">
                    <a:effectLst/>
                    <a:latin typeface="UTM Centur"/>
                    <a:ea typeface="Times New Roman" panose="02020603050405020304" pitchFamily="18" charset="0"/>
                  </a:rPr>
                  <a:t>(</a:t>
                </a:r>
                <a:r>
                  <a:rPr lang="fr-FR" sz="3200" b="1" dirty="0">
                    <a:effectLst/>
                    <a:latin typeface="UTM Centur"/>
                    <a:ea typeface="Times New Roman" panose="02020603050405020304" pitchFamily="18" charset="0"/>
                  </a:rPr>
                  <a:t>MODE 7</a:t>
                </a:r>
                <a:r>
                  <a:rPr lang="fr-FR" sz="3200" dirty="0">
                    <a:effectLst/>
                    <a:latin typeface="UTM Centur"/>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pPr algn="just">
                  <a:spcAft>
                    <a:spcPts val="0"/>
                  </a:spcAft>
                  <a:tabLst>
                    <a:tab pos="228600" algn="l"/>
                    <a:tab pos="1257300" algn="l"/>
                    <a:tab pos="2514600" algn="l"/>
                    <a:tab pos="3771900" algn="l"/>
                  </a:tabLst>
                </a:pPr>
                <a:r>
                  <a:rPr lang="fr-FR" sz="3200" b="1" dirty="0" err="1">
                    <a:effectLst/>
                    <a:latin typeface="UTM Centur"/>
                    <a:ea typeface="Times New Roman" panose="02020603050405020304" pitchFamily="18" charset="0"/>
                  </a:rPr>
                  <a:t>Bước</a:t>
                </a:r>
                <a:r>
                  <a:rPr lang="fr-FR" sz="3200" b="1" dirty="0">
                    <a:effectLst/>
                    <a:latin typeface="UTM Centur"/>
                    <a:ea typeface="Times New Roman" panose="02020603050405020304" pitchFamily="18" charset="0"/>
                  </a:rPr>
                  <a:t> 1:</a:t>
                </a:r>
                <a:r>
                  <a:rPr lang="fr-FR" sz="3200" dirty="0">
                    <a:effectLst/>
                    <a:latin typeface="UTM Centur"/>
                    <a:ea typeface="Times New Roman" panose="02020603050405020304" pitchFamily="18" charset="0"/>
                  </a:rPr>
                  <a:t> </a:t>
                </a:r>
                <a:r>
                  <a:rPr lang="fr-FR" sz="3200" dirty="0" err="1">
                    <a:effectLst/>
                    <a:latin typeface="UTM Centur"/>
                    <a:ea typeface="Times New Roman" panose="02020603050405020304" pitchFamily="18" charset="0"/>
                  </a:rPr>
                  <a:t>Bấm</a:t>
                </a:r>
                <a:r>
                  <a:rPr lang="fr-FR" sz="3200" dirty="0">
                    <a:effectLst/>
                    <a:latin typeface="UTM Centur"/>
                    <a:ea typeface="Times New Roman" panose="02020603050405020304" pitchFamily="18" charset="0"/>
                  </a:rPr>
                  <a:t> </a:t>
                </a:r>
                <a:r>
                  <a:rPr lang="fr-FR" sz="3200" dirty="0" err="1">
                    <a:effectLst/>
                    <a:latin typeface="UTM Centur"/>
                    <a:ea typeface="Times New Roman" panose="02020603050405020304" pitchFamily="18" charset="0"/>
                  </a:rPr>
                  <a:t>tổ</a:t>
                </a:r>
                <a:r>
                  <a:rPr lang="fr-FR" sz="3200" dirty="0">
                    <a:effectLst/>
                    <a:latin typeface="UTM Centur"/>
                    <a:ea typeface="Times New Roman" panose="02020603050405020304" pitchFamily="18" charset="0"/>
                  </a:rPr>
                  <a:t> </a:t>
                </a:r>
                <a:r>
                  <a:rPr lang="fr-FR" sz="3200" dirty="0" err="1">
                    <a:effectLst/>
                    <a:latin typeface="UTM Centur"/>
                    <a:ea typeface="Times New Roman" panose="02020603050405020304" pitchFamily="18" charset="0"/>
                  </a:rPr>
                  <a:t>hợp</a:t>
                </a:r>
                <a:r>
                  <a:rPr lang="fr-FR" sz="3200" dirty="0">
                    <a:effectLst/>
                    <a:latin typeface="UTM Centur"/>
                    <a:ea typeface="Times New Roman" panose="02020603050405020304" pitchFamily="18" charset="0"/>
                  </a:rPr>
                  <a:t> </a:t>
                </a:r>
                <a:r>
                  <a:rPr lang="fr-FR" sz="3200" dirty="0" err="1">
                    <a:effectLst/>
                    <a:latin typeface="UTM Centur"/>
                    <a:ea typeface="Times New Roman" panose="02020603050405020304" pitchFamily="18" charset="0"/>
                  </a:rPr>
                  <a:t>phím</a:t>
                </a:r>
                <a:r>
                  <a:rPr lang="fr-FR" sz="3200" dirty="0">
                    <a:effectLst/>
                    <a:latin typeface="UTM Centur"/>
                    <a:ea typeface="Times New Roman" panose="02020603050405020304" pitchFamily="18" charset="0"/>
                  </a:rPr>
                  <a:t> MODE 7.</a:t>
                </a:r>
                <a:endParaRPr lang="en-US" sz="3200" dirty="0">
                  <a:effectLst/>
                  <a:latin typeface="Times New Roman" panose="02020603050405020304" pitchFamily="18" charset="0"/>
                  <a:ea typeface="Times New Roman" panose="02020603050405020304" pitchFamily="18" charset="0"/>
                </a:endParaRPr>
              </a:p>
              <a:p>
                <a:pPr algn="just">
                  <a:spcAft>
                    <a:spcPts val="0"/>
                  </a:spcAft>
                  <a:tabLst>
                    <a:tab pos="228600" algn="l"/>
                    <a:tab pos="1257300" algn="l"/>
                    <a:tab pos="2514600" algn="l"/>
                    <a:tab pos="3771900" algn="l"/>
                  </a:tabLst>
                </a:pPr>
                <a:r>
                  <a:rPr lang="en-US" sz="3200" b="1" dirty="0" err="1">
                    <a:effectLst/>
                    <a:latin typeface="UTM Centur"/>
                    <a:ea typeface="Times New Roman" panose="02020603050405020304" pitchFamily="18" charset="0"/>
                  </a:rPr>
                  <a:t>Bước</a:t>
                </a:r>
                <a:r>
                  <a:rPr lang="en-US" sz="3200" b="1" dirty="0">
                    <a:effectLst/>
                    <a:latin typeface="UTM Centur"/>
                    <a:ea typeface="Times New Roman" panose="02020603050405020304" pitchFamily="18" charset="0"/>
                  </a:rPr>
                  <a:t> 2:</a:t>
                </a:r>
                <a:r>
                  <a:rPr lang="en-US" sz="3200" dirty="0">
                    <a:effectLst/>
                    <a:latin typeface="UTM Centur"/>
                    <a:ea typeface="Times New Roman" panose="02020603050405020304" pitchFamily="18" charset="0"/>
                  </a:rPr>
                  <a:t> </a:t>
                </a:r>
                <a:r>
                  <a:rPr lang="en-US" sz="3200" dirty="0" err="1">
                    <a:effectLst/>
                    <a:latin typeface="UTM Centur"/>
                    <a:ea typeface="Times New Roman" panose="02020603050405020304" pitchFamily="18" charset="0"/>
                  </a:rPr>
                  <a:t>Nhập</a:t>
                </a:r>
                <a:r>
                  <a:rPr lang="en-US" sz="3200" dirty="0">
                    <a:effectLst/>
                    <a:latin typeface="UTM Centur"/>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𝑓</m:t>
                    </m:r>
                    <m:d>
                      <m:dPr>
                        <m:ctrlPr>
                          <a:rPr lang="en-US" sz="3200" i="1">
                            <a:effectLst/>
                            <a:latin typeface="Cambria Math" panose="02040503050406030204" pitchFamily="18" charset="0"/>
                            <a:ea typeface="Times New Roman" panose="02020603050405020304" pitchFamily="18" charset="0"/>
                          </a:rPr>
                        </m:ctrlPr>
                      </m:dPr>
                      <m:e>
                        <m:r>
                          <a:rPr lang="en-US" sz="3200" i="1">
                            <a:effectLst/>
                            <a:latin typeface="Cambria Math" panose="02040503050406030204" pitchFamily="18" charset="0"/>
                            <a:ea typeface="Times New Roman" panose="02020603050405020304" pitchFamily="18" charset="0"/>
                          </a:rPr>
                          <m:t>𝑋</m:t>
                        </m:r>
                      </m:e>
                    </m:d>
                    <m:r>
                      <a:rPr lang="en-US" sz="3200" i="1">
                        <a:effectLst/>
                        <a:latin typeface="Cambria Math" panose="02040503050406030204" pitchFamily="18" charset="0"/>
                        <a:ea typeface="Times New Roman" panose="02020603050405020304" pitchFamily="18" charset="0"/>
                      </a:rPr>
                      <m:t>=</m:t>
                    </m:r>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𝑋</m:t>
                        </m:r>
                      </m:e>
                      <m:sup>
                        <m:r>
                          <a:rPr lang="en-US" sz="3200" i="1">
                            <a:effectLst/>
                            <a:latin typeface="Cambria Math" panose="02040503050406030204" pitchFamily="18" charset="0"/>
                            <a:ea typeface="Times New Roman" panose="02020603050405020304" pitchFamily="18" charset="0"/>
                          </a:rPr>
                          <m:t>3</m:t>
                        </m:r>
                      </m:sup>
                    </m:sSup>
                    <m:r>
                      <a:rPr lang="en-US" sz="3200" i="1">
                        <a:effectLst/>
                        <a:latin typeface="Cambria Math" panose="02040503050406030204" pitchFamily="18" charset="0"/>
                        <a:ea typeface="Times New Roman" panose="02020603050405020304" pitchFamily="18" charset="0"/>
                      </a:rPr>
                      <m:t>−2</m:t>
                    </m:r>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𝑋</m:t>
                        </m:r>
                      </m:e>
                      <m:sup>
                        <m:r>
                          <a:rPr lang="en-US" sz="3200" i="1">
                            <a:effectLst/>
                            <a:latin typeface="Cambria Math" panose="02040503050406030204" pitchFamily="18" charset="0"/>
                            <a:ea typeface="Times New Roman" panose="02020603050405020304" pitchFamily="18" charset="0"/>
                          </a:rPr>
                          <m:t>2</m:t>
                        </m:r>
                      </m:sup>
                    </m:sSup>
                    <m:r>
                      <a:rPr lang="en-US" sz="3200" i="1">
                        <a:effectLst/>
                        <a:latin typeface="Cambria Math" panose="02040503050406030204" pitchFamily="18" charset="0"/>
                        <a:ea typeface="Times New Roman" panose="02020603050405020304" pitchFamily="18" charset="0"/>
                      </a:rPr>
                      <m:t>−4</m:t>
                    </m:r>
                    <m:r>
                      <a:rPr lang="en-US" sz="3200" i="1">
                        <a:effectLst/>
                        <a:latin typeface="Cambria Math" panose="02040503050406030204" pitchFamily="18" charset="0"/>
                        <a:ea typeface="Times New Roman" panose="02020603050405020304" pitchFamily="18" charset="0"/>
                      </a:rPr>
                      <m:t>𝑋</m:t>
                    </m:r>
                    <m:r>
                      <a:rPr lang="en-US" sz="3200" i="1">
                        <a:effectLst/>
                        <a:latin typeface="Cambria Math" panose="02040503050406030204" pitchFamily="18" charset="0"/>
                        <a:ea typeface="Times New Roman" panose="02020603050405020304" pitchFamily="18" charset="0"/>
                      </a:rPr>
                      <m:t>+1.</m:t>
                    </m:r>
                  </m:oMath>
                </a14:m>
                <a:r>
                  <a:rPr lang="en-US" sz="3200" dirty="0">
                    <a:effectLst/>
                    <a:latin typeface="UTM Centur"/>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a:p>
                <a:pPr algn="just">
                  <a:spcAft>
                    <a:spcPts val="0"/>
                  </a:spcAft>
                  <a:tabLst>
                    <a:tab pos="228600" algn="l"/>
                    <a:tab pos="1257300" algn="l"/>
                    <a:tab pos="2514600" algn="l"/>
                    <a:tab pos="3771900" algn="l"/>
                  </a:tabLst>
                </a:pPr>
                <a:r>
                  <a:rPr lang="en-US" sz="3200" dirty="0" err="1">
                    <a:effectLst/>
                    <a:latin typeface="UTM Centur"/>
                    <a:ea typeface="Times New Roman" panose="02020603050405020304" pitchFamily="18" charset="0"/>
                  </a:rPr>
                  <a:t>Sau</a:t>
                </a:r>
                <a:r>
                  <a:rPr lang="en-US" sz="3200" dirty="0">
                    <a:effectLst/>
                    <a:latin typeface="UTM Centur"/>
                    <a:ea typeface="Times New Roman" panose="02020603050405020304" pitchFamily="18" charset="0"/>
                  </a:rPr>
                  <a:t> </a:t>
                </a:r>
                <a:r>
                  <a:rPr lang="en-US" sz="3200" dirty="0" err="1">
                    <a:effectLst/>
                    <a:latin typeface="UTM Centur"/>
                    <a:ea typeface="Times New Roman" panose="02020603050405020304" pitchFamily="18" charset="0"/>
                  </a:rPr>
                  <a:t>đó</a:t>
                </a:r>
                <a:r>
                  <a:rPr lang="en-US" sz="3200" b="1" dirty="0">
                    <a:effectLst/>
                    <a:latin typeface="UTM Centur"/>
                    <a:ea typeface="Times New Roman" panose="02020603050405020304" pitchFamily="18" charset="0"/>
                  </a:rPr>
                  <a:t> </a:t>
                </a:r>
                <a:r>
                  <a:rPr lang="en-US" sz="3200" dirty="0" err="1">
                    <a:effectLst/>
                    <a:latin typeface="UTM Centur"/>
                    <a:ea typeface="Times New Roman" panose="02020603050405020304" pitchFamily="18" charset="0"/>
                  </a:rPr>
                  <a:t>ấn</a:t>
                </a:r>
                <a:r>
                  <a:rPr lang="en-US" sz="3200" dirty="0">
                    <a:effectLst/>
                    <a:latin typeface="UTM Centur"/>
                    <a:ea typeface="Times New Roman" panose="02020603050405020304" pitchFamily="18" charset="0"/>
                  </a:rPr>
                  <a:t> </a:t>
                </a:r>
                <a:r>
                  <a:rPr lang="en-US" sz="3200" dirty="0" err="1">
                    <a:effectLst/>
                    <a:latin typeface="UTM Centur"/>
                    <a:ea typeface="Times New Roman" panose="02020603050405020304" pitchFamily="18" charset="0"/>
                  </a:rPr>
                  <a:t>phím</a:t>
                </a:r>
                <a:r>
                  <a:rPr lang="en-US" sz="3200" dirty="0">
                    <a:effectLst/>
                    <a:latin typeface="UTM Centur"/>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m:t>
                    </m:r>
                  </m:oMath>
                </a14:m>
                <a:r>
                  <a:rPr lang="en-US" sz="3200" dirty="0">
                    <a:effectLst/>
                    <a:latin typeface="UTM Centur"/>
                    <a:ea typeface="Times New Roman" panose="02020603050405020304" pitchFamily="18" charset="0"/>
                  </a:rPr>
                  <a:t> (</a:t>
                </a:r>
                <a:r>
                  <a:rPr lang="en-US" sz="3200" dirty="0" err="1">
                    <a:effectLst/>
                    <a:latin typeface="UTM Centur"/>
                    <a:ea typeface="Times New Roman" panose="02020603050405020304" pitchFamily="18" charset="0"/>
                  </a:rPr>
                  <a:t>nếu</a:t>
                </a:r>
                <a:r>
                  <a:rPr lang="en-US" sz="3200" dirty="0">
                    <a:effectLst/>
                    <a:latin typeface="UTM Centur"/>
                    <a:ea typeface="Times New Roman" panose="02020603050405020304" pitchFamily="18" charset="0"/>
                  </a:rPr>
                  <a:t> </a:t>
                </a:r>
                <a:r>
                  <a:rPr lang="en-US" sz="3200" dirty="0" err="1">
                    <a:effectLst/>
                    <a:latin typeface="UTM Centur"/>
                    <a:ea typeface="Times New Roman" panose="02020603050405020304" pitchFamily="18" charset="0"/>
                  </a:rPr>
                  <a:t>có</a:t>
                </a:r>
                <a:r>
                  <a:rPr lang="en-US" sz="3200" dirty="0">
                    <a:effectLst/>
                    <a:latin typeface="UTM Centur"/>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𝑔</m:t>
                    </m:r>
                    <m:d>
                      <m:dPr>
                        <m:ctrlPr>
                          <a:rPr lang="en-US" sz="3200" i="1">
                            <a:effectLst/>
                            <a:latin typeface="Cambria Math" panose="02040503050406030204" pitchFamily="18" charset="0"/>
                            <a:ea typeface="Times New Roman" panose="02020603050405020304" pitchFamily="18" charset="0"/>
                          </a:rPr>
                        </m:ctrlPr>
                      </m:dPr>
                      <m:e>
                        <m:r>
                          <a:rPr lang="en-US" sz="3200" i="1">
                            <a:effectLst/>
                            <a:latin typeface="Cambria Math" panose="02040503050406030204" pitchFamily="18" charset="0"/>
                            <a:ea typeface="Times New Roman" panose="02020603050405020304" pitchFamily="18" charset="0"/>
                          </a:rPr>
                          <m:t>𝑋</m:t>
                        </m:r>
                      </m:e>
                    </m:d>
                  </m:oMath>
                </a14:m>
                <a:r>
                  <a:rPr lang="en-US" sz="3200" dirty="0">
                    <a:effectLst/>
                    <a:latin typeface="UTM Centur"/>
                    <a:ea typeface="Times New Roman" panose="02020603050405020304" pitchFamily="18" charset="0"/>
                  </a:rPr>
                  <a:t> </a:t>
                </a:r>
                <a:r>
                  <a:rPr lang="en-US" sz="3200" dirty="0" err="1">
                    <a:effectLst/>
                    <a:latin typeface="UTM Centur"/>
                    <a:ea typeface="Times New Roman" panose="02020603050405020304" pitchFamily="18" charset="0"/>
                  </a:rPr>
                  <a:t>thì</a:t>
                </a:r>
                <a:r>
                  <a:rPr lang="en-US" sz="3200" dirty="0">
                    <a:effectLst/>
                    <a:latin typeface="UTM Centur"/>
                    <a:ea typeface="Times New Roman" panose="02020603050405020304" pitchFamily="18" charset="0"/>
                  </a:rPr>
                  <a:t> </a:t>
                </a:r>
                <a:r>
                  <a:rPr lang="en-US" sz="3200" dirty="0" err="1">
                    <a:effectLst/>
                    <a:latin typeface="UTM Centur"/>
                    <a:ea typeface="Times New Roman" panose="02020603050405020304" pitchFamily="18" charset="0"/>
                  </a:rPr>
                  <a:t>ấn</a:t>
                </a:r>
                <a:r>
                  <a:rPr lang="en-US" sz="3200" dirty="0">
                    <a:effectLst/>
                    <a:latin typeface="UTM Centur"/>
                    <a:ea typeface="Times New Roman" panose="02020603050405020304" pitchFamily="18" charset="0"/>
                  </a:rPr>
                  <a:t> </a:t>
                </a:r>
                <a:r>
                  <a:rPr lang="en-US" sz="3200" dirty="0" err="1">
                    <a:effectLst/>
                    <a:latin typeface="UTM Centur"/>
                    <a:ea typeface="Times New Roman" panose="02020603050405020304" pitchFamily="18" charset="0"/>
                  </a:rPr>
                  <a:t>tiếp</a:t>
                </a:r>
                <a:r>
                  <a:rPr lang="en-US" sz="3200" dirty="0">
                    <a:effectLst/>
                    <a:latin typeface="UTM Centur"/>
                    <a:ea typeface="Times New Roman" panose="02020603050405020304" pitchFamily="18" charset="0"/>
                  </a:rPr>
                  <a:t> </a:t>
                </a:r>
                <a:r>
                  <a:rPr lang="en-US" sz="3200" dirty="0" err="1">
                    <a:effectLst/>
                    <a:latin typeface="UTM Centur"/>
                    <a:ea typeface="Times New Roman" panose="02020603050405020304" pitchFamily="18" charset="0"/>
                  </a:rPr>
                  <a:t>phím</a:t>
                </a:r>
                <a:r>
                  <a:rPr lang="en-US" sz="3200" dirty="0">
                    <a:effectLst/>
                    <a:latin typeface="UTM Centur"/>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m:t>
                    </m:r>
                  </m:oMath>
                </a14:m>
                <a:r>
                  <a:rPr lang="en-US" sz="3200" dirty="0">
                    <a:effectLst/>
                    <a:latin typeface="UTM Centur"/>
                    <a:ea typeface="Times New Roman" panose="02020603050405020304" pitchFamily="18" charset="0"/>
                  </a:rPr>
                  <a:t>). </a:t>
                </a:r>
                <a:r>
                  <a:rPr lang="en-US" sz="3200" dirty="0" err="1">
                    <a:effectLst/>
                    <a:latin typeface="UTM Centur"/>
                    <a:ea typeface="Times New Roman" panose="02020603050405020304" pitchFamily="18" charset="0"/>
                  </a:rPr>
                  <a:t>Tiếp</a:t>
                </a:r>
                <a:r>
                  <a:rPr lang="en-US" sz="3200" dirty="0">
                    <a:effectLst/>
                    <a:latin typeface="UTM Centur"/>
                    <a:ea typeface="Times New Roman" panose="02020603050405020304" pitchFamily="18" charset="0"/>
                  </a:rPr>
                  <a:t> </a:t>
                </a:r>
                <a:r>
                  <a:rPr lang="en-US" sz="3200" dirty="0" err="1">
                    <a:effectLst/>
                    <a:latin typeface="UTM Centur"/>
                    <a:ea typeface="Times New Roman" panose="02020603050405020304" pitchFamily="18" charset="0"/>
                  </a:rPr>
                  <a:t>theo</a:t>
                </a:r>
                <a:r>
                  <a:rPr lang="en-US" sz="3200" dirty="0">
                    <a:effectLst/>
                    <a:latin typeface="UTM Centur"/>
                    <a:ea typeface="Times New Roman" panose="02020603050405020304" pitchFamily="18" charset="0"/>
                  </a:rPr>
                  <a:t> </a:t>
                </a:r>
                <a:r>
                  <a:rPr lang="en-US" sz="3200" dirty="0" err="1">
                    <a:effectLst/>
                    <a:latin typeface="UTM Centur"/>
                    <a:ea typeface="Times New Roman" panose="02020603050405020304" pitchFamily="18" charset="0"/>
                  </a:rPr>
                  <a:t>nhập</a:t>
                </a:r>
                <a:r>
                  <a:rPr lang="en-US" sz="3200" dirty="0">
                    <a:effectLst/>
                    <a:latin typeface="UTM Centur"/>
                    <a:ea typeface="Times New Roman" panose="02020603050405020304" pitchFamily="18" charset="0"/>
                  </a:rPr>
                  <a:t> </a:t>
                </a:r>
                <a14:m>
                  <m:oMath xmlns:m="http://schemas.openxmlformats.org/officeDocument/2006/math">
                    <m:d>
                      <m:dPr>
                        <m:begChr m:val="{"/>
                        <m:endChr m:val=""/>
                        <m:ctrlPr>
                          <a:rPr lang="en-US" sz="3200" i="1">
                            <a:effectLst/>
                            <a:latin typeface="Cambria Math" panose="02040503050406030204" pitchFamily="18" charset="0"/>
                            <a:ea typeface="Times New Roman" panose="02020603050405020304" pitchFamily="18" charset="0"/>
                          </a:rPr>
                        </m:ctrlPr>
                      </m:dPr>
                      <m:e>
                        <m:eqArr>
                          <m:eqArrPr>
                            <m:ctrlPr>
                              <a:rPr lang="en-US" sz="3200" i="1">
                                <a:effectLst/>
                                <a:latin typeface="Cambria Math" panose="02040503050406030204" pitchFamily="18" charset="0"/>
                                <a:ea typeface="Times New Roman" panose="02020603050405020304" pitchFamily="18" charset="0"/>
                              </a:rPr>
                            </m:ctrlPr>
                          </m:eqArrPr>
                          <m:e>
                            <m:r>
                              <a:rPr lang="en-US" sz="3200" i="1">
                                <a:effectLst/>
                                <a:latin typeface="Cambria Math" panose="02040503050406030204" pitchFamily="18" charset="0"/>
                                <a:ea typeface="Times New Roman" panose="02020603050405020304" pitchFamily="18" charset="0"/>
                              </a:rPr>
                              <m:t>&amp;</m:t>
                            </m:r>
                            <m:r>
                              <m:rPr>
                                <m:nor/>
                              </m:rPr>
                              <a:rPr lang="en-US" sz="3200">
                                <a:effectLst/>
                                <a:latin typeface="Cambria Math" panose="02040503050406030204" pitchFamily="18" charset="0"/>
                                <a:ea typeface="Times New Roman" panose="02020603050405020304" pitchFamily="18" charset="0"/>
                              </a:rPr>
                              <m:t>Start</m:t>
                            </m:r>
                            <m:r>
                              <a:rPr lang="en-US" sz="3200">
                                <a:effectLst/>
                                <a:latin typeface="Cambria Math" panose="02040503050406030204" pitchFamily="18" charset="0"/>
                                <a:ea typeface="Times New Roman" panose="02020603050405020304" pitchFamily="18" charset="0"/>
                              </a:rPr>
                              <m:t>=1</m:t>
                            </m:r>
                          </m:e>
                          <m:e>
                            <m:r>
                              <a:rPr lang="en-US" sz="3200" i="1">
                                <a:effectLst/>
                                <a:latin typeface="Cambria Math" panose="02040503050406030204" pitchFamily="18" charset="0"/>
                                <a:ea typeface="Times New Roman" panose="02020603050405020304" pitchFamily="18" charset="0"/>
                              </a:rPr>
                              <m:t>&amp;</m:t>
                            </m:r>
                            <m:r>
                              <m:rPr>
                                <m:nor/>
                              </m:rPr>
                              <a:rPr lang="en-US" sz="3200">
                                <a:effectLst/>
                                <a:latin typeface="Cambria Math" panose="02040503050406030204" pitchFamily="18" charset="0"/>
                                <a:ea typeface="Times New Roman" panose="02020603050405020304" pitchFamily="18" charset="0"/>
                              </a:rPr>
                              <m:t>End</m:t>
                            </m:r>
                            <m:r>
                              <a:rPr lang="en-US" sz="3200">
                                <a:effectLst/>
                                <a:latin typeface="Cambria Math" panose="02040503050406030204" pitchFamily="18" charset="0"/>
                                <a:ea typeface="Times New Roman" panose="02020603050405020304" pitchFamily="18" charset="0"/>
                              </a:rPr>
                              <m:t>=3</m:t>
                            </m:r>
                          </m:e>
                          <m:e>
                            <m:r>
                              <a:rPr lang="en-US" sz="3200" i="1">
                                <a:effectLst/>
                                <a:latin typeface="Cambria Math" panose="02040503050406030204" pitchFamily="18" charset="0"/>
                                <a:ea typeface="Times New Roman" panose="02020603050405020304" pitchFamily="18" charset="0"/>
                              </a:rPr>
                              <m:t>&amp;</m:t>
                            </m:r>
                            <m:r>
                              <m:rPr>
                                <m:nor/>
                              </m:rPr>
                              <a:rPr lang="en-US" sz="3200">
                                <a:effectLst/>
                                <a:latin typeface="Cambria Math" panose="02040503050406030204" pitchFamily="18" charset="0"/>
                                <a:ea typeface="Times New Roman" panose="02020603050405020304" pitchFamily="18" charset="0"/>
                              </a:rPr>
                              <m:t>Step</m:t>
                            </m:r>
                            <m:r>
                              <a:rPr lang="en-US" sz="3200">
                                <a:effectLst/>
                                <a:latin typeface="Cambria Math" panose="02040503050406030204" pitchFamily="18" charset="0"/>
                                <a:ea typeface="Times New Roman" panose="02020603050405020304" pitchFamily="18" charset="0"/>
                              </a:rPr>
                              <m:t>=0.2</m:t>
                            </m:r>
                          </m:e>
                        </m:eqArr>
                      </m:e>
                    </m:d>
                    <m:r>
                      <a:rPr lang="en-US" sz="3200" i="1">
                        <a:effectLst/>
                        <a:latin typeface="Cambria Math" panose="02040503050406030204" pitchFamily="18" charset="0"/>
                        <a:ea typeface="Times New Roman" panose="02020603050405020304" pitchFamily="18" charset="0"/>
                      </a:rPr>
                      <m:t>.</m:t>
                    </m:r>
                  </m:oMath>
                </a14:m>
                <a:r>
                  <a:rPr lang="en-US" sz="3200" dirty="0">
                    <a:effectLst/>
                    <a:latin typeface="UTM Centur"/>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a:p>
                <a:r>
                  <a:rPr lang="fr-FR" sz="3200" dirty="0">
                    <a:effectLst/>
                    <a:latin typeface="UTM Centur"/>
                    <a:ea typeface="Times New Roman" panose="02020603050405020304" pitchFamily="18" charset="0"/>
                    <a:cs typeface="Times New Roman" panose="02020603050405020304" pitchFamily="18" charset="0"/>
                  </a:rPr>
                  <a:t>(</a:t>
                </a:r>
                <a:r>
                  <a:rPr lang="fr-FR" sz="3200" b="1" dirty="0" err="1">
                    <a:effectLst/>
                    <a:latin typeface="UTM Centur"/>
                    <a:ea typeface="Times New Roman" panose="02020603050405020304" pitchFamily="18" charset="0"/>
                    <a:cs typeface="Times New Roman" panose="02020603050405020304" pitchFamily="18" charset="0"/>
                  </a:rPr>
                  <a:t>Chú</a:t>
                </a:r>
                <a:r>
                  <a:rPr lang="fr-FR" sz="3200" b="1" dirty="0">
                    <a:effectLst/>
                    <a:latin typeface="UTM Centur"/>
                    <a:ea typeface="Times New Roman" panose="02020603050405020304" pitchFamily="18" charset="0"/>
                    <a:cs typeface="Times New Roman" panose="02020603050405020304" pitchFamily="18" charset="0"/>
                  </a:rPr>
                  <a:t> ý:</a:t>
                </a:r>
                <a:r>
                  <a:rPr lang="fr-FR" sz="3200" dirty="0">
                    <a:effectLst/>
                    <a:latin typeface="UTM Centur"/>
                    <a:ea typeface="Times New Roman" panose="02020603050405020304" pitchFamily="18" charset="0"/>
                    <a:cs typeface="Times New Roman" panose="02020603050405020304" pitchFamily="18" charset="0"/>
                  </a:rPr>
                  <a:t> </a:t>
                </a:r>
                <a:r>
                  <a:rPr lang="fr-FR" sz="3200" dirty="0" err="1">
                    <a:effectLst/>
                    <a:latin typeface="UTM Centur"/>
                    <a:ea typeface="Times New Roman" panose="02020603050405020304" pitchFamily="18" charset="0"/>
                    <a:cs typeface="Times New Roman" panose="02020603050405020304" pitchFamily="18" charset="0"/>
                  </a:rPr>
                  <a:t>Thường</a:t>
                </a:r>
                <a:r>
                  <a:rPr lang="fr-FR" sz="3200" dirty="0">
                    <a:effectLst/>
                    <a:latin typeface="UTM Centur"/>
                    <a:ea typeface="Times New Roman" panose="02020603050405020304" pitchFamily="18" charset="0"/>
                    <a:cs typeface="Times New Roman" panose="02020603050405020304" pitchFamily="18" charset="0"/>
                  </a:rPr>
                  <a:t> ta </a:t>
                </a:r>
                <a:r>
                  <a:rPr lang="fr-FR" sz="3200" dirty="0" err="1">
                    <a:effectLst/>
                    <a:latin typeface="UTM Centur"/>
                    <a:ea typeface="Times New Roman" panose="02020603050405020304" pitchFamily="18" charset="0"/>
                    <a:cs typeface="Times New Roman" panose="02020603050405020304" pitchFamily="18" charset="0"/>
                  </a:rPr>
                  <a:t>chọn</a:t>
                </a:r>
                <a:r>
                  <a:rPr lang="fr-FR" sz="3200" dirty="0">
                    <a:effectLst/>
                    <a:latin typeface="UTM Centur"/>
                    <a:ea typeface="Times New Roman" panose="02020603050405020304" pitchFamily="18" charset="0"/>
                    <a:cs typeface="Times New Roman" panose="02020603050405020304" pitchFamily="18" charset="0"/>
                  </a:rPr>
                  <a:t> </a:t>
                </a:r>
                <a14:m>
                  <m:oMath xmlns:m="http://schemas.openxmlformats.org/officeDocument/2006/math">
                    <m:r>
                      <m:rPr>
                        <m:nor/>
                      </m:rPr>
                      <a:rPr lang="en-US" sz="3200">
                        <a:effectLst/>
                        <a:latin typeface="Cambria Math" panose="02040503050406030204" pitchFamily="18" charset="0"/>
                        <a:ea typeface="Times New Roman" panose="02020603050405020304" pitchFamily="18" charset="0"/>
                        <a:cs typeface="Times New Roman" panose="02020603050405020304" pitchFamily="18" charset="0"/>
                      </a:rPr>
                      <m:t>Step</m:t>
                    </m:r>
                    <m:r>
                      <a:rPr lang="en-US" sz="320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200" i="1">
                            <a:effectLst/>
                            <a:latin typeface="Cambria Math" panose="02040503050406030204" pitchFamily="18" charset="0"/>
                          </a:rPr>
                        </m:ctrlPr>
                      </m:fPr>
                      <m:num>
                        <m:r>
                          <m:rPr>
                            <m:nor/>
                          </m:rPr>
                          <a:rPr lang="en-US" sz="3200">
                            <a:effectLst/>
                            <a:latin typeface="Cambria Math" panose="02040503050406030204" pitchFamily="18" charset="0"/>
                            <a:ea typeface="Times New Roman" panose="02020603050405020304" pitchFamily="18" charset="0"/>
                            <a:cs typeface="Times New Roman" panose="02020603050405020304" pitchFamily="18" charset="0"/>
                          </a:rPr>
                          <m:t>End</m:t>
                        </m:r>
                        <m:r>
                          <a:rPr lang="en-US" sz="3200" i="1">
                            <a:effectLst/>
                            <a:latin typeface="Cambria Math" panose="02040503050406030204" pitchFamily="18" charset="0"/>
                            <a:ea typeface="Times New Roman" panose="02020603050405020304" pitchFamily="18" charset="0"/>
                          </a:rPr>
                          <m:t>−</m:t>
                        </m:r>
                        <m:r>
                          <m:rPr>
                            <m:nor/>
                          </m:rPr>
                          <a:rPr lang="en-US" sz="3200">
                            <a:effectLst/>
                            <a:latin typeface="Cambria Math" panose="02040503050406030204" pitchFamily="18" charset="0"/>
                            <a:ea typeface="Times New Roman" panose="02020603050405020304" pitchFamily="18" charset="0"/>
                            <a:cs typeface="Times New Roman" panose="02020603050405020304" pitchFamily="18" charset="0"/>
                          </a:rPr>
                          <m:t>Start</m:t>
                        </m:r>
                      </m:num>
                      <m:den>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10</m:t>
                        </m:r>
                      </m:den>
                    </m:f>
                  </m:oMath>
                </a14:m>
                <a:r>
                  <a:rPr lang="fr-FR" sz="3200" dirty="0">
                    <a:effectLst/>
                    <a:latin typeface="UTM Centur"/>
                    <a:ea typeface="Times New Roman" panose="02020603050405020304" pitchFamily="18" charset="0"/>
                    <a:cs typeface="Times New Roman" panose="02020603050405020304" pitchFamily="18" charset="0"/>
                  </a:rPr>
                  <a:t>)</a:t>
                </a:r>
                <a:endParaRPr lang="en-US" sz="3200" dirty="0"/>
              </a:p>
            </p:txBody>
          </p:sp>
        </mc:Choice>
        <mc:Fallback xmlns="">
          <p:sp>
            <p:nvSpPr>
              <p:cNvPr id="6" name="Rectangle 5"/>
              <p:cNvSpPr>
                <a:spLocks noRot="1" noChangeAspect="1" noMove="1" noResize="1" noEditPoints="1" noAdjustHandles="1" noChangeArrowheads="1" noChangeShapeType="1" noTextEdit="1"/>
              </p:cNvSpPr>
              <p:nvPr/>
            </p:nvSpPr>
            <p:spPr>
              <a:xfrm>
                <a:off x="458837" y="2274594"/>
                <a:ext cx="11114464" cy="4431085"/>
              </a:xfrm>
              <a:prstGeom prst="rect">
                <a:avLst/>
              </a:prstGeom>
              <a:blipFill rotWithShape="0">
                <a:blip r:embed="rId3"/>
                <a:stretch>
                  <a:fillRect l="-1371" t="-1926" r="-1371" b="-963"/>
                </a:stretch>
              </a:blipFill>
            </p:spPr>
            <p:txBody>
              <a:bodyPr/>
              <a:lstStyle/>
              <a:p>
                <a:r>
                  <a:rPr lang="en-US">
                    <a:noFill/>
                  </a:rPr>
                  <a:t> </a:t>
                </a:r>
              </a:p>
            </p:txBody>
          </p:sp>
        </mc:Fallback>
      </mc:AlternateContent>
    </p:spTree>
    <p:extLst>
      <p:ext uri="{BB962C8B-B14F-4D97-AF65-F5344CB8AC3E}">
        <p14:creationId xmlns:p14="http://schemas.microsoft.com/office/powerpoint/2010/main" val="407971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0">
            <a:extLst>
              <a:ext uri="{FF2B5EF4-FFF2-40B4-BE49-F238E27FC236}">
                <a16:creationId xmlns:a16="http://schemas.microsoft.com/office/drawing/2014/main" id="{43C051DC-C7D1-4F76-A0E4-E9725AEA5753}"/>
              </a:ext>
            </a:extLst>
          </p:cNvPr>
          <p:cNvSpPr>
            <a:spLocks noChangeArrowheads="1"/>
          </p:cNvSpPr>
          <p:nvPr/>
        </p:nvSpPr>
        <p:spPr bwMode="gray">
          <a:xfrm>
            <a:off x="2304335" y="788586"/>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0086"/>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86"/>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Phần</a:t>
            </a:r>
            <a:r>
              <a:rPr kumimoji="0" lang="en-US" sz="3200" b="1" i="0" u="none" strike="noStrike" kern="1200" cap="none" spc="0" normalizeH="0" baseline="0" noProof="0" dirty="0">
                <a:ln>
                  <a:noFill/>
                </a:ln>
                <a:solidFill>
                  <a:srgbClr val="000086"/>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 4. </a:t>
            </a:r>
            <a:r>
              <a:rPr kumimoji="0" lang="en-US" sz="3200" b="1" i="0" u="none" strike="noStrike" kern="1200" cap="none" spc="0" normalizeH="0" baseline="0" noProof="0" dirty="0" err="1">
                <a:ln>
                  <a:noFill/>
                </a:ln>
                <a:solidFill>
                  <a:srgbClr val="000086"/>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Vận</a:t>
            </a:r>
            <a:r>
              <a:rPr kumimoji="0" lang="en-US" sz="3200" b="1" i="0" u="none" strike="noStrike" kern="1200" cap="none" spc="0" normalizeH="0" baseline="0" noProof="0" dirty="0">
                <a:ln>
                  <a:noFill/>
                </a:ln>
                <a:solidFill>
                  <a:srgbClr val="000086"/>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86"/>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dụng</a:t>
            </a:r>
            <a:r>
              <a:rPr kumimoji="0" lang="en-US" sz="3200" b="1" i="0" u="none" strike="noStrike" kern="1200" cap="none" spc="0" normalizeH="0" baseline="0" noProof="0" dirty="0">
                <a:ln>
                  <a:noFill/>
                </a:ln>
                <a:solidFill>
                  <a:srgbClr val="000086"/>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86"/>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cao</a:t>
            </a:r>
            <a:endParaRPr kumimoji="0" lang="en-US" sz="3200" b="1" i="0" u="none" strike="noStrike" kern="1200" cap="none" spc="0" normalizeH="0" baseline="0" noProof="0" dirty="0">
              <a:ln>
                <a:noFill/>
              </a:ln>
              <a:solidFill>
                <a:srgbClr val="000086"/>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endParaRPr>
          </a:p>
        </p:txBody>
      </p:sp>
      <p:sp>
        <p:nvSpPr>
          <p:cNvPr id="21" name="TextBox 20">
            <a:hlinkClick r:id="rId2" action="ppaction://hlinksldjump"/>
            <a:extLst>
              <a:ext uri="{FF2B5EF4-FFF2-40B4-BE49-F238E27FC236}">
                <a16:creationId xmlns:a16="http://schemas.microsoft.com/office/drawing/2014/main" id="{098B84E5-3D5A-4303-8163-259271C3D175}"/>
              </a:ext>
            </a:extLst>
          </p:cNvPr>
          <p:cNvSpPr txBox="1"/>
          <p:nvPr/>
        </p:nvSpPr>
        <p:spPr>
          <a:xfrm>
            <a:off x="9199815" y="28748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err="1">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5</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22" name="TextBox 21">
            <a:hlinkClick r:id="rId3" action="ppaction://hlinksldjump"/>
            <a:extLst>
              <a:ext uri="{FF2B5EF4-FFF2-40B4-BE49-F238E27FC236}">
                <a16:creationId xmlns:a16="http://schemas.microsoft.com/office/drawing/2014/main" id="{2D116311-D887-475E-A44A-4AC352C1DFBC}"/>
              </a:ext>
            </a:extLst>
          </p:cNvPr>
          <p:cNvSpPr txBox="1"/>
          <p:nvPr/>
        </p:nvSpPr>
        <p:spPr>
          <a:xfrm>
            <a:off x="7186864" y="28748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Câu 4</a:t>
            </a:r>
          </a:p>
        </p:txBody>
      </p:sp>
      <p:sp>
        <p:nvSpPr>
          <p:cNvPr id="23" name="TextBox 22">
            <a:hlinkClick r:id="rId4" action="ppaction://hlinksldjump"/>
            <a:extLst>
              <a:ext uri="{FF2B5EF4-FFF2-40B4-BE49-F238E27FC236}">
                <a16:creationId xmlns:a16="http://schemas.microsoft.com/office/drawing/2014/main" id="{BA2A77EC-6A51-47F0-86B7-056DAF74C522}"/>
              </a:ext>
            </a:extLst>
          </p:cNvPr>
          <p:cNvSpPr txBox="1"/>
          <p:nvPr/>
        </p:nvSpPr>
        <p:spPr>
          <a:xfrm>
            <a:off x="5243764" y="28748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err="1">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3</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24" name="TextBox 23">
            <a:hlinkClick r:id="rId5" action="ppaction://hlinksldjump"/>
            <a:extLst>
              <a:ext uri="{FF2B5EF4-FFF2-40B4-BE49-F238E27FC236}">
                <a16:creationId xmlns:a16="http://schemas.microsoft.com/office/drawing/2014/main" id="{745C8C66-DF03-4067-9C7F-2C0016A87188}"/>
              </a:ext>
            </a:extLst>
          </p:cNvPr>
          <p:cNvSpPr txBox="1"/>
          <p:nvPr/>
        </p:nvSpPr>
        <p:spPr>
          <a:xfrm>
            <a:off x="3176839" y="28442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err="1">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2</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27" name="TextBox 26">
            <a:hlinkClick r:id="rId6" action="ppaction://hlinksldjump"/>
            <a:extLst>
              <a:ext uri="{FF2B5EF4-FFF2-40B4-BE49-F238E27FC236}">
                <a16:creationId xmlns:a16="http://schemas.microsoft.com/office/drawing/2014/main" id="{4CE7376D-CD54-4F35-A381-BF158D6A3505}"/>
              </a:ext>
            </a:extLst>
          </p:cNvPr>
          <p:cNvSpPr txBox="1"/>
          <p:nvPr/>
        </p:nvSpPr>
        <p:spPr>
          <a:xfrm>
            <a:off x="1119439" y="286327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1</a:t>
            </a:r>
          </a:p>
        </p:txBody>
      </p:sp>
    </p:spTree>
    <p:extLst>
      <p:ext uri="{BB962C8B-B14F-4D97-AF65-F5344CB8AC3E}">
        <p14:creationId xmlns:p14="http://schemas.microsoft.com/office/powerpoint/2010/main" val="7063318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838200" y="266649"/>
                <a:ext cx="10515600" cy="2434346"/>
              </a:xfrm>
            </p:spPr>
            <p:txBody>
              <a:bodyPr>
                <a:normAutofit fontScale="90000"/>
              </a:bodyPr>
              <a:lstStyle/>
              <a:p>
                <a:r>
                  <a:rPr lang="pt-BR" sz="2700" b="1" dirty="0">
                    <a:solidFill>
                      <a:srgbClr val="FF0000"/>
                    </a:solidFill>
                    <a:latin typeface="Times New Roman" panose="02020603050405020304" pitchFamily="18" charset="0"/>
                    <a:cs typeface="Times New Roman" panose="02020603050405020304" pitchFamily="18" charset="0"/>
                  </a:rPr>
                  <a:t>Câu </a:t>
                </a:r>
                <a:r>
                  <a:rPr lang="pt-BR" sz="2700" b="1" dirty="0" smtClean="0">
                    <a:solidFill>
                      <a:srgbClr val="FF0000"/>
                    </a:solidFill>
                    <a:latin typeface="Times New Roman" panose="02020603050405020304" pitchFamily="18" charset="0"/>
                    <a:cs typeface="Times New Roman" panose="02020603050405020304" pitchFamily="18" charset="0"/>
                  </a:rPr>
                  <a:t>1-VDC.</a:t>
                </a:r>
                <a:r>
                  <a:rPr lang="pt-BR" sz="2700" dirty="0" smtClean="0">
                    <a:solidFill>
                      <a:srgbClr val="FF0000"/>
                    </a:solidFill>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Một</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sợi</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dây</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kim</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loại</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dài</a:t>
                </a:r>
                <a:r>
                  <a:rPr lang="fr-FR" sz="2700" dirty="0">
                    <a:latin typeface="Times New Roman" panose="02020603050405020304" pitchFamily="18" charset="0"/>
                    <a:cs typeface="Times New Roman" panose="02020603050405020304" pitchFamily="18" charset="0"/>
                  </a:rPr>
                  <a:t> </a:t>
                </a:r>
                <a14:m>
                  <m:oMath xmlns:m="http://schemas.openxmlformats.org/officeDocument/2006/math">
                    <m:r>
                      <a:rPr lang="fr-FR" sz="2700" i="1">
                        <a:latin typeface="Cambria Math" panose="02040503050406030204" pitchFamily="18" charset="0"/>
                      </a:rPr>
                      <m:t>60</m:t>
                    </m:r>
                    <m:r>
                      <a:rPr lang="fr-FR" sz="2700" i="1">
                        <a:latin typeface="Cambria Math" panose="02040503050406030204" pitchFamily="18" charset="0"/>
                      </a:rPr>
                      <m:t>𝑐𝑚</m:t>
                    </m:r>
                  </m:oMath>
                </a14:m>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được</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cắt</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thành</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hai</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đoạn</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Đoạn</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dây</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thứ</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nhất</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uốn</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thành</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hình</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vuông</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cạnh</a:t>
                </a:r>
                <a:r>
                  <a:rPr lang="fr-FR" sz="2700" dirty="0">
                    <a:latin typeface="Times New Roman" panose="02020603050405020304" pitchFamily="18" charset="0"/>
                    <a:cs typeface="Times New Roman" panose="02020603050405020304" pitchFamily="18" charset="0"/>
                  </a:rPr>
                  <a:t> </a:t>
                </a:r>
                <a14:m>
                  <m:oMath xmlns:m="http://schemas.openxmlformats.org/officeDocument/2006/math">
                    <m:r>
                      <a:rPr lang="fr-FR" sz="2700" i="1">
                        <a:latin typeface="Cambria Math" panose="02040503050406030204" pitchFamily="18" charset="0"/>
                      </a:rPr>
                      <m:t>𝑎</m:t>
                    </m:r>
                    <m:r>
                      <a:rPr lang="fr-FR" sz="2700" i="1">
                        <a:latin typeface="Cambria Math" panose="02040503050406030204" pitchFamily="18" charset="0"/>
                      </a:rPr>
                      <m:t>,</m:t>
                    </m:r>
                  </m:oMath>
                </a14:m>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đoạn</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dây</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thứ</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hai</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uốn</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thành</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đường</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tròn</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bán</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kính</a:t>
                </a:r>
                <a:r>
                  <a:rPr lang="fr-FR" sz="2700" dirty="0">
                    <a:latin typeface="Times New Roman" panose="02020603050405020304" pitchFamily="18" charset="0"/>
                    <a:cs typeface="Times New Roman" panose="02020603050405020304" pitchFamily="18" charset="0"/>
                  </a:rPr>
                  <a:t> </a:t>
                </a:r>
                <a14:m>
                  <m:oMath xmlns:m="http://schemas.openxmlformats.org/officeDocument/2006/math">
                    <m:r>
                      <a:rPr lang="fr-FR" sz="2700" i="1">
                        <a:latin typeface="Cambria Math" panose="02040503050406030204" pitchFamily="18" charset="0"/>
                      </a:rPr>
                      <m:t>𝑟</m:t>
                    </m:r>
                    <m:r>
                      <a:rPr lang="fr-FR" sz="2700" i="1">
                        <a:latin typeface="Cambria Math" panose="02040503050406030204" pitchFamily="18" charset="0"/>
                      </a:rPr>
                      <m:t>.</m:t>
                    </m:r>
                  </m:oMath>
                </a14:m>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Để</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tổng</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diện</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tích</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của</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hình</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vuông</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và</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hình</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tròn</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nhỏ</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nhất</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thì</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tỉ</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số</a:t>
                </a:r>
                <a:r>
                  <a:rPr lang="fr-FR" sz="27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700" i="1">
                            <a:latin typeface="Cambria Math" panose="02040503050406030204" pitchFamily="18" charset="0"/>
                          </a:rPr>
                        </m:ctrlPr>
                      </m:fPr>
                      <m:num>
                        <m:r>
                          <a:rPr lang="en-US" sz="2700" i="1">
                            <a:latin typeface="Cambria Math" panose="02040503050406030204" pitchFamily="18" charset="0"/>
                          </a:rPr>
                          <m:t>𝑎</m:t>
                        </m:r>
                      </m:num>
                      <m:den>
                        <m:r>
                          <a:rPr lang="en-US" sz="2700" i="1">
                            <a:latin typeface="Cambria Math" panose="02040503050406030204" pitchFamily="18" charset="0"/>
                          </a:rPr>
                          <m:t>𝑟</m:t>
                        </m:r>
                      </m:den>
                    </m:f>
                  </m:oMath>
                </a14:m>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bằng</a:t>
                </a:r>
                <a:r>
                  <a:rPr lang="en-US" sz="2700" dirty="0">
                    <a:latin typeface="Times New Roman" panose="02020603050405020304" pitchFamily="18" charset="0"/>
                    <a:cs typeface="Times New Roman" panose="02020603050405020304" pitchFamily="18" charset="0"/>
                  </a:rPr>
                  <a:t/>
                </a:r>
                <a:br>
                  <a:rPr lang="en-US" sz="2700" dirty="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 </a:t>
                </a:r>
                <a:r>
                  <a:rPr lang="en-US" sz="2700" dirty="0" smtClean="0">
                    <a:latin typeface="Times New Roman" panose="02020603050405020304" pitchFamily="18" charset="0"/>
                    <a:cs typeface="Times New Roman" panose="02020603050405020304" pitchFamily="18" charset="0"/>
                  </a:rPr>
                  <a:t/>
                </a:r>
                <a:br>
                  <a:rPr lang="en-US" sz="2700" dirty="0" smtClean="0">
                    <a:latin typeface="Times New Roman" panose="02020603050405020304" pitchFamily="18" charset="0"/>
                    <a:cs typeface="Times New Roman" panose="02020603050405020304" pitchFamily="18" charset="0"/>
                  </a:rPr>
                </a:br>
                <a:r>
                  <a:rPr lang="en-US" sz="2700" b="1" dirty="0" smtClean="0">
                    <a:latin typeface="Times New Roman" panose="02020603050405020304" pitchFamily="18" charset="0"/>
                    <a:cs typeface="Times New Roman" panose="02020603050405020304" pitchFamily="18" charset="0"/>
                  </a:rPr>
                  <a:t>A</a:t>
                </a:r>
                <a:r>
                  <a:rPr lang="en-US" sz="2700" b="1" dirty="0">
                    <a:latin typeface="Times New Roman" panose="02020603050405020304" pitchFamily="18" charset="0"/>
                    <a:cs typeface="Times New Roman" panose="02020603050405020304" pitchFamily="18" charset="0"/>
                  </a:rPr>
                  <a:t>. </a:t>
                </a:r>
                <a14:m>
                  <m:oMath xmlns:m="http://schemas.openxmlformats.org/officeDocument/2006/math">
                    <m:r>
                      <a:rPr lang="en-US" sz="2700" i="1">
                        <a:latin typeface="Cambria Math" panose="02040503050406030204" pitchFamily="18" charset="0"/>
                      </a:rPr>
                      <m:t>1</m:t>
                    </m:r>
                    <m:r>
                      <a:rPr lang="en-US" sz="2700" i="1">
                        <a:latin typeface="Cambria Math" panose="02040503050406030204" pitchFamily="18" charset="0"/>
                      </a:rPr>
                      <m:t>.</m:t>
                    </m:r>
                  </m:oMath>
                </a14:m>
                <a:r>
                  <a:rPr lang="en-US" sz="2700" dirty="0">
                    <a:latin typeface="Times New Roman" panose="02020603050405020304" pitchFamily="18" charset="0"/>
                    <a:cs typeface="Times New Roman" panose="02020603050405020304" pitchFamily="18" charset="0"/>
                  </a:rPr>
                  <a:t>	</a:t>
                </a:r>
                <a:r>
                  <a:rPr lang="en-US" sz="2700" dirty="0" smtClean="0">
                    <a:latin typeface="Times New Roman" panose="02020603050405020304" pitchFamily="18" charset="0"/>
                    <a:cs typeface="Times New Roman" panose="02020603050405020304" pitchFamily="18" charset="0"/>
                  </a:rPr>
                  <a:t>    </a:t>
                </a:r>
                <a:r>
                  <a:rPr lang="en-US" sz="2700" b="1" dirty="0" smtClean="0">
                    <a:latin typeface="Times New Roman" panose="02020603050405020304" pitchFamily="18" charset="0"/>
                    <a:cs typeface="Times New Roman" panose="02020603050405020304" pitchFamily="18" charset="0"/>
                  </a:rPr>
                  <a:t>B</a:t>
                </a:r>
                <a:r>
                  <a:rPr lang="en-US" sz="2700" b="1" dirty="0">
                    <a:latin typeface="Times New Roman" panose="02020603050405020304" pitchFamily="18" charset="0"/>
                    <a:cs typeface="Times New Roman" panose="02020603050405020304" pitchFamily="18" charset="0"/>
                  </a:rPr>
                  <a:t>. </a:t>
                </a:r>
                <a14:m>
                  <m:oMath xmlns:m="http://schemas.openxmlformats.org/officeDocument/2006/math">
                    <m:r>
                      <a:rPr lang="en-US" sz="2700" i="1">
                        <a:latin typeface="Cambria Math" panose="02040503050406030204" pitchFamily="18" charset="0"/>
                      </a:rPr>
                      <m:t>2</m:t>
                    </m:r>
                    <m:r>
                      <a:rPr lang="en-US" sz="2700" i="1">
                        <a:latin typeface="Cambria Math" panose="02040503050406030204" pitchFamily="18" charset="0"/>
                      </a:rPr>
                      <m:t>.</m:t>
                    </m:r>
                  </m:oMath>
                </a14:m>
                <a:r>
                  <a:rPr lang="en-US" sz="2700" dirty="0">
                    <a:latin typeface="Times New Roman" panose="02020603050405020304" pitchFamily="18" charset="0"/>
                    <a:cs typeface="Times New Roman" panose="02020603050405020304" pitchFamily="18" charset="0"/>
                  </a:rPr>
                  <a:t>	</a:t>
                </a:r>
                <a:r>
                  <a:rPr lang="en-US" sz="2700" dirty="0" smtClean="0">
                    <a:latin typeface="Times New Roman" panose="02020603050405020304" pitchFamily="18" charset="0"/>
                    <a:cs typeface="Times New Roman" panose="02020603050405020304" pitchFamily="18" charset="0"/>
                  </a:rPr>
                  <a:t>       </a:t>
                </a:r>
                <a:r>
                  <a:rPr lang="en-US" sz="2700" b="1" dirty="0" smtClean="0">
                    <a:latin typeface="Times New Roman" panose="02020603050405020304" pitchFamily="18" charset="0"/>
                    <a:cs typeface="Times New Roman" panose="02020603050405020304" pitchFamily="18" charset="0"/>
                  </a:rPr>
                  <a:t>C</a:t>
                </a:r>
                <a:r>
                  <a:rPr lang="en-US" sz="2700" b="1" dirty="0">
                    <a:latin typeface="Times New Roman" panose="02020603050405020304" pitchFamily="18" charset="0"/>
                    <a:cs typeface="Times New Roman" panose="02020603050405020304" pitchFamily="18" charset="0"/>
                  </a:rPr>
                  <a:t>. </a:t>
                </a:r>
                <a14:m>
                  <m:oMath xmlns:m="http://schemas.openxmlformats.org/officeDocument/2006/math">
                    <m:r>
                      <a:rPr lang="en-US" sz="2700" i="1">
                        <a:latin typeface="Cambria Math" panose="02040503050406030204" pitchFamily="18" charset="0"/>
                      </a:rPr>
                      <m:t>3</m:t>
                    </m:r>
                    <m:r>
                      <a:rPr lang="en-US" sz="2700" i="1">
                        <a:latin typeface="Cambria Math" panose="02040503050406030204" pitchFamily="18" charset="0"/>
                      </a:rPr>
                      <m:t>.</m:t>
                    </m:r>
                  </m:oMath>
                </a14:m>
                <a:r>
                  <a:rPr lang="en-US" sz="2700" dirty="0">
                    <a:latin typeface="Times New Roman" panose="02020603050405020304" pitchFamily="18" charset="0"/>
                    <a:cs typeface="Times New Roman" panose="02020603050405020304" pitchFamily="18" charset="0"/>
                  </a:rPr>
                  <a:t>	</a:t>
                </a:r>
                <a:r>
                  <a:rPr lang="en-US" sz="2700" b="1" dirty="0" smtClean="0">
                    <a:latin typeface="Times New Roman" panose="02020603050405020304" pitchFamily="18" charset="0"/>
                    <a:cs typeface="Times New Roman" panose="02020603050405020304" pitchFamily="18" charset="0"/>
                  </a:rPr>
                  <a:t>D</a:t>
                </a:r>
                <a:r>
                  <a:rPr lang="en-US" sz="2700" b="1" dirty="0">
                    <a:latin typeface="Times New Roman" panose="02020603050405020304" pitchFamily="18" charset="0"/>
                    <a:cs typeface="Times New Roman" panose="02020603050405020304" pitchFamily="18" charset="0"/>
                  </a:rPr>
                  <a:t>. </a:t>
                </a:r>
                <a14:m>
                  <m:oMath xmlns:m="http://schemas.openxmlformats.org/officeDocument/2006/math">
                    <m:r>
                      <a:rPr lang="en-US" sz="2700" i="1">
                        <a:latin typeface="Cambria Math" panose="02040503050406030204" pitchFamily="18" charset="0"/>
                      </a:rPr>
                      <m:t>4</m:t>
                    </m:r>
                    <m:r>
                      <a:rPr lang="en-US" sz="2700" i="1">
                        <a:latin typeface="Cambria Math" panose="02040503050406030204" pitchFamily="18" charset="0"/>
                      </a:rPr>
                      <m:t>.</m:t>
                    </m:r>
                  </m:oMath>
                </a14:m>
                <a:r>
                  <a:rPr lang="en-US" dirty="0"/>
                  <a:t/>
                </a:r>
                <a:br>
                  <a:rPr lang="en-US" dirty="0"/>
                </a:b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838200" y="266649"/>
                <a:ext cx="10515600" cy="2434346"/>
              </a:xfrm>
              <a:blipFill rotWithShape="0">
                <a:blip r:embed="rId2"/>
                <a:stretch>
                  <a:fillRect l="-928" t="-2757" r="-4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838200" y="2180495"/>
                <a:ext cx="10515600" cy="4164036"/>
              </a:xfrm>
            </p:spPr>
            <p:txBody>
              <a:bodyPr>
                <a:noAutofit/>
              </a:bodyPr>
              <a:lstStyle/>
              <a:p>
                <a:pPr marL="0" indent="0">
                  <a:buNone/>
                </a:pPr>
                <a:r>
                  <a:rPr lang="en-US" sz="2000" b="1" dirty="0" err="1" smtClean="0">
                    <a:solidFill>
                      <a:srgbClr val="FF0000"/>
                    </a:solidFill>
                    <a:latin typeface="Times New Roman" panose="02020603050405020304" pitchFamily="18" charset="0"/>
                    <a:cs typeface="Times New Roman" panose="02020603050405020304" pitchFamily="18" charset="0"/>
                  </a:rPr>
                  <a:t>Đáp</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án</a:t>
                </a:r>
                <a:r>
                  <a:rPr lang="en-US" sz="2000" b="1" dirty="0" smtClean="0">
                    <a:solidFill>
                      <a:srgbClr val="FF0000"/>
                    </a:solidFill>
                    <a:latin typeface="Times New Roman" panose="02020603050405020304" pitchFamily="18" charset="0"/>
                    <a:cs typeface="Times New Roman" panose="02020603050405020304" pitchFamily="18" charset="0"/>
                  </a:rPr>
                  <a:t>: B. </a:t>
                </a:r>
                <a:r>
                  <a:rPr lang="en-US" sz="2000" dirty="0" err="1">
                    <a:latin typeface="Times New Roman" panose="02020603050405020304" pitchFamily="18" charset="0"/>
                    <a:cs typeface="Times New Roman" panose="02020603050405020304" pitchFamily="18" charset="0"/>
                  </a:rPr>
                  <a:t>Gọi</a:t>
                </a: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rPr>
                      <m:t>𝑥</m:t>
                    </m:r>
                  </m:oMath>
                </a14:m>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đoạn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cuộn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tròn</a:t>
                </a:r>
                <a:r>
                  <a:rPr lang="en-US" sz="2000"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sz="2000" i="1">
                            <a:latin typeface="Cambria Math" panose="02040503050406030204" pitchFamily="18" charset="0"/>
                          </a:rPr>
                        </m:ctrlPr>
                      </m:dPr>
                      <m:e>
                        <m:r>
                          <a:rPr lang="en-US" sz="2000" i="1">
                            <a:latin typeface="Cambria Math" panose="02040503050406030204" pitchFamily="18" charset="0"/>
                          </a:rPr>
                          <m:t>0</m:t>
                        </m:r>
                        <m:r>
                          <a:rPr lang="en-US" sz="2000" i="1">
                            <a:latin typeface="Cambria Math" panose="02040503050406030204" pitchFamily="18" charset="0"/>
                          </a:rPr>
                          <m:t>&lt;</m:t>
                        </m:r>
                        <m:r>
                          <a:rPr lang="en-US" sz="2000" i="1">
                            <a:latin typeface="Cambria Math" panose="02040503050406030204" pitchFamily="18" charset="0"/>
                          </a:rPr>
                          <m:t>𝑥</m:t>
                        </m:r>
                        <m:r>
                          <a:rPr lang="en-US" sz="2000" i="1">
                            <a:latin typeface="Cambria Math" panose="02040503050406030204" pitchFamily="18" charset="0"/>
                          </a:rPr>
                          <m:t>&lt;</m:t>
                        </m:r>
                        <m:r>
                          <a:rPr lang="en-US" sz="2000" i="1">
                            <a:latin typeface="Cambria Math" panose="02040503050406030204" pitchFamily="18" charset="0"/>
                          </a:rPr>
                          <m:t>60</m:t>
                        </m:r>
                      </m:e>
                    </m:d>
                    <m:r>
                      <a:rPr lang="en-US" sz="2000" i="1">
                        <a:latin typeface="Cambria Math" panose="02040503050406030204" pitchFamily="18" charset="0"/>
                      </a:rPr>
                      <m:t>.</m:t>
                    </m:r>
                  </m:oMath>
                </a14:m>
                <a:endParaRPr lang="en-US" sz="2000" dirty="0">
                  <a:latin typeface="Times New Roman" panose="02020603050405020304" pitchFamily="18" charset="0"/>
                  <a:cs typeface="Times New Roman" panose="02020603050405020304" pitchFamily="18" charset="0"/>
                </a:endParaRPr>
              </a:p>
              <a:p>
                <a:pPr marL="0" indent="0">
                  <a:buNone/>
                </a:pPr>
                <a:r>
                  <a:rPr lang="en-US" sz="2000" dirty="0" err="1">
                    <a:latin typeface="Times New Roman" panose="02020603050405020304" pitchFamily="18" charset="0"/>
                    <a:cs typeface="Times New Roman" panose="02020603050405020304" pitchFamily="18" charset="0"/>
                  </a:rPr>
                  <a:t>Suy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đoạn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còn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rPr>
                      <m:t>60</m:t>
                    </m:r>
                    <m:r>
                      <a:rPr lang="en-US" sz="2000" i="1">
                        <a:latin typeface="Cambria Math" panose="02040503050406030204" pitchFamily="18" charset="0"/>
                      </a:rPr>
                      <m:t>−</m:t>
                    </m:r>
                    <m:r>
                      <a:rPr lang="en-US" sz="2000" i="1">
                        <a:latin typeface="Cambria Math" panose="02040503050406030204" pitchFamily="18" charset="0"/>
                      </a:rPr>
                      <m:t>𝑥</m:t>
                    </m:r>
                    <m:r>
                      <a:rPr lang="en-US" sz="2000" i="1">
                        <a:latin typeface="Cambria Math" panose="02040503050406030204" pitchFamily="18" charset="0"/>
                      </a:rPr>
                      <m:t>.</m:t>
                    </m:r>
                  </m:oMath>
                </a14:m>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Chu vi </a:t>
                </a:r>
                <a:r>
                  <a:rPr lang="en-US" sz="2000" dirty="0" err="1">
                    <a:latin typeface="Times New Roman" panose="02020603050405020304" pitchFamily="18" charset="0"/>
                    <a:cs typeface="Times New Roman" panose="02020603050405020304" pitchFamily="18" charset="0"/>
                  </a:rPr>
                  <a:t>đường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tròn</a:t>
                </a: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rPr>
                      <m:t>2</m:t>
                    </m:r>
                    <m:r>
                      <a:rPr lang="en-US" sz="2400" i="1">
                        <a:latin typeface="Cambria Math" panose="02040503050406030204" pitchFamily="18" charset="0"/>
                      </a:rPr>
                      <m:t>𝜋</m:t>
                    </m:r>
                    <m:r>
                      <a:rPr lang="en-US" sz="2400" i="1">
                        <a:latin typeface="Cambria Math" panose="02040503050406030204" pitchFamily="18" charset="0"/>
                      </a:rPr>
                      <m:t>𝑟</m:t>
                    </m:r>
                    <m:r>
                      <a:rPr lang="en-US" sz="2400" i="1">
                        <a:latin typeface="Cambria Math" panose="02040503050406030204" pitchFamily="18" charset="0"/>
                      </a:rPr>
                      <m:t>=</m:t>
                    </m:r>
                    <m: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rPr>
                      <m:t>𝑟</m:t>
                    </m:r>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𝑥</m:t>
                        </m:r>
                      </m:num>
                      <m:den>
                        <m:r>
                          <a:rPr lang="en-US" sz="2400" i="1">
                            <a:latin typeface="Cambria Math" panose="02040503050406030204" pitchFamily="18" charset="0"/>
                          </a:rPr>
                          <m:t>2</m:t>
                        </m:r>
                        <m:r>
                          <a:rPr lang="en-US" sz="2400" i="1">
                            <a:latin typeface="Cambria Math" panose="02040503050406030204" pitchFamily="18" charset="0"/>
                          </a:rPr>
                          <m:t>𝜋</m:t>
                        </m:r>
                      </m:den>
                    </m:f>
                    <m:r>
                      <a:rPr lang="en-US" sz="2000" i="1" smtClean="0">
                        <a:solidFill>
                          <a:schemeClr val="tx1"/>
                        </a:solidFill>
                        <a:latin typeface="Cambria Math" charset="0"/>
                        <a:ea typeface="Cambria Math" charset="0"/>
                        <a:cs typeface="Cambria Math" charset="0"/>
                      </a:rPr>
                      <m:t>⟹</m:t>
                    </m:r>
                  </m:oMath>
                </a14:m>
                <a:r>
                  <a:rPr lang="en-US" sz="2000" dirty="0" err="1">
                    <a:solidFill>
                      <a:schemeClr val="tx1"/>
                    </a:solidFill>
                    <a:latin typeface="Times New Roman" panose="02020603050405020304" pitchFamily="18" charset="0"/>
                    <a:cs typeface="Times New Roman" panose="02020603050405020304" pitchFamily="18" charset="0"/>
                  </a:rPr>
                  <a:t>Diện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tích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hình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tròn</a:t>
                </a:r>
                <a:r>
                  <a:rPr lang="en-US" sz="20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𝑆</m:t>
                        </m:r>
                      </m:e>
                      <m:sub>
                        <m:r>
                          <a:rPr lang="en-US" sz="2000" i="1">
                            <a:solidFill>
                              <a:schemeClr val="tx1"/>
                            </a:solidFill>
                            <a:latin typeface="Cambria Math" panose="02040503050406030204" pitchFamily="18" charset="0"/>
                          </a:rPr>
                          <m:t>1</m:t>
                        </m:r>
                      </m:sub>
                    </m:sSub>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𝜋</m:t>
                    </m:r>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𝑟</m:t>
                        </m:r>
                      </m:e>
                      <m:sup>
                        <m:r>
                          <a:rPr lang="en-US" sz="2000" i="1">
                            <a:solidFill>
                              <a:schemeClr val="tx1"/>
                            </a:solidFill>
                            <a:latin typeface="Cambria Math" panose="02040503050406030204" pitchFamily="18" charset="0"/>
                          </a:rPr>
                          <m:t>2</m:t>
                        </m:r>
                      </m:sup>
                    </m:sSup>
                    <m:r>
                      <a:rPr lang="en-US" sz="2000" i="1">
                        <a:solidFill>
                          <a:schemeClr val="tx1"/>
                        </a:solidFill>
                        <a:latin typeface="Cambria Math" panose="02040503050406030204" pitchFamily="18" charset="0"/>
                      </a:rPr>
                      <m:t>=</m:t>
                    </m:r>
                    <m:f>
                      <m:fPr>
                        <m:ctrlPr>
                          <a:rPr lang="en-US" sz="2000" i="1">
                            <a:solidFill>
                              <a:schemeClr val="tx1"/>
                            </a:solidFill>
                            <a:latin typeface="Cambria Math" panose="02040503050406030204" pitchFamily="18" charset="0"/>
                          </a:rPr>
                        </m:ctrlPr>
                      </m:fPr>
                      <m:num>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𝑥</m:t>
                            </m:r>
                          </m:e>
                          <m:sup>
                            <m:r>
                              <a:rPr lang="en-US" sz="2000" i="1">
                                <a:solidFill>
                                  <a:schemeClr val="tx1"/>
                                </a:solidFill>
                                <a:latin typeface="Cambria Math" panose="02040503050406030204" pitchFamily="18" charset="0"/>
                              </a:rPr>
                              <m:t>2</m:t>
                            </m:r>
                          </m:sup>
                        </m:sSup>
                      </m:num>
                      <m:den>
                        <m:r>
                          <a:rPr lang="en-US" sz="2000" i="1">
                            <a:solidFill>
                              <a:schemeClr val="tx1"/>
                            </a:solidFill>
                            <a:latin typeface="Cambria Math" panose="02040503050406030204" pitchFamily="18" charset="0"/>
                          </a:rPr>
                          <m:t>4</m:t>
                        </m:r>
                        <m:r>
                          <a:rPr lang="en-US" sz="2000" i="1">
                            <a:solidFill>
                              <a:schemeClr val="tx1"/>
                            </a:solidFill>
                            <a:latin typeface="Cambria Math" panose="02040503050406030204" pitchFamily="18" charset="0"/>
                          </a:rPr>
                          <m:t>𝜋</m:t>
                        </m:r>
                      </m:den>
                    </m:f>
                  </m:oMath>
                </a14:m>
                <a:r>
                  <a:rPr lang="en-US" sz="2000" dirty="0">
                    <a:solidFill>
                      <a:schemeClr val="tx1"/>
                    </a:solidFill>
                    <a:latin typeface="Times New Roman" panose="02020603050405020304" pitchFamily="18" charset="0"/>
                    <a:cs typeface="Times New Roman" panose="02020603050405020304" pitchFamily="18" charset="0"/>
                  </a:rPr>
                  <a:t>  </a:t>
                </a:r>
              </a:p>
              <a:p>
                <a:pPr marL="0" indent="0">
                  <a:buNone/>
                </a:pPr>
                <a:r>
                  <a:rPr lang="en-US" sz="2000" dirty="0" err="1">
                    <a:solidFill>
                      <a:schemeClr val="tx1"/>
                    </a:solidFill>
                    <a:latin typeface="Times New Roman" panose="02020603050405020304" pitchFamily="18" charset="0"/>
                    <a:cs typeface="Times New Roman" panose="02020603050405020304" pitchFamily="18" charset="0"/>
                  </a:rPr>
                  <a:t>Diện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tích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hình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vuông</a:t>
                </a:r>
                <a:r>
                  <a:rPr lang="en-US" sz="20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𝑆</m:t>
                        </m:r>
                      </m:e>
                      <m:sub>
                        <m:r>
                          <a:rPr lang="en-US" sz="2000" i="1">
                            <a:solidFill>
                              <a:schemeClr val="tx1"/>
                            </a:solidFill>
                            <a:latin typeface="Cambria Math" panose="02040503050406030204" pitchFamily="18" charset="0"/>
                          </a:rPr>
                          <m:t>2</m:t>
                        </m:r>
                      </m:sub>
                    </m:sSub>
                    <m:r>
                      <a:rPr lang="en-US" sz="2000" i="1">
                        <a:solidFill>
                          <a:schemeClr val="tx1"/>
                        </a:solidFill>
                        <a:latin typeface="Cambria Math" panose="02040503050406030204" pitchFamily="18" charset="0"/>
                      </a:rPr>
                      <m:t>=</m:t>
                    </m:r>
                    <m:sSup>
                      <m:sSupPr>
                        <m:ctrlPr>
                          <a:rPr lang="en-US" sz="2000" i="1">
                            <a:solidFill>
                              <a:schemeClr val="tx1"/>
                            </a:solidFill>
                            <a:latin typeface="Cambria Math" panose="02040503050406030204" pitchFamily="18" charset="0"/>
                          </a:rPr>
                        </m:ctrlPr>
                      </m:sSupPr>
                      <m:e>
                        <m:d>
                          <m:dPr>
                            <m:ctrlPr>
                              <a:rPr lang="en-US" sz="2000" i="1">
                                <a:solidFill>
                                  <a:schemeClr val="tx1"/>
                                </a:solidFill>
                                <a:latin typeface="Cambria Math" panose="02040503050406030204" pitchFamily="18" charset="0"/>
                              </a:rPr>
                            </m:ctrlPr>
                          </m:dPr>
                          <m:e>
                            <m:f>
                              <m:fPr>
                                <m:ctrlPr>
                                  <a:rPr lang="en-US" sz="2000" i="1">
                                    <a:solidFill>
                                      <a:schemeClr val="tx1"/>
                                    </a:solidFill>
                                    <a:latin typeface="Cambria Math" panose="02040503050406030204" pitchFamily="18" charset="0"/>
                                  </a:rPr>
                                </m:ctrlPr>
                              </m:fPr>
                              <m:num>
                                <m:r>
                                  <a:rPr lang="en-US" sz="2000" i="1">
                                    <a:solidFill>
                                      <a:schemeClr val="tx1"/>
                                    </a:solidFill>
                                    <a:latin typeface="Cambria Math" panose="02040503050406030204" pitchFamily="18" charset="0"/>
                                  </a:rPr>
                                  <m:t>60</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𝑥</m:t>
                                </m:r>
                              </m:num>
                              <m:den>
                                <m:r>
                                  <a:rPr lang="en-US" sz="2000" i="1">
                                    <a:solidFill>
                                      <a:schemeClr val="tx1"/>
                                    </a:solidFill>
                                    <a:latin typeface="Cambria Math" panose="02040503050406030204" pitchFamily="18" charset="0"/>
                                  </a:rPr>
                                  <m:t>4</m:t>
                                </m:r>
                              </m:den>
                            </m:f>
                          </m:e>
                        </m:d>
                      </m:e>
                      <m:sup>
                        <m:r>
                          <a:rPr lang="en-US" sz="2000" i="1">
                            <a:solidFill>
                              <a:schemeClr val="tx1"/>
                            </a:solidFill>
                            <a:latin typeface="Cambria Math" panose="02040503050406030204" pitchFamily="18" charset="0"/>
                          </a:rPr>
                          <m:t>2</m:t>
                        </m:r>
                      </m:sup>
                    </m:sSup>
                    <m:r>
                      <a:rPr lang="en-US" sz="2000" i="1">
                        <a:solidFill>
                          <a:schemeClr val="tx1"/>
                        </a:solidFill>
                        <a:latin typeface="Cambria Math" panose="02040503050406030204" pitchFamily="18" charset="0"/>
                      </a:rPr>
                      <m:t>.</m:t>
                    </m:r>
                  </m:oMath>
                </a14:m>
                <a:endParaRPr lang="en-US" sz="2000" dirty="0">
                  <a:solidFill>
                    <a:schemeClr val="tx1"/>
                  </a:solidFill>
                  <a:latin typeface="Times New Roman" panose="02020603050405020304" pitchFamily="18" charset="0"/>
                  <a:cs typeface="Times New Roman" panose="02020603050405020304" pitchFamily="18" charset="0"/>
                </a:endParaRPr>
              </a:p>
              <a:p>
                <a:pPr marL="0" indent="0">
                  <a:buNone/>
                </a:pPr>
                <a:r>
                  <a:rPr lang="en-US" sz="2000" dirty="0" err="1">
                    <a:solidFill>
                      <a:schemeClr val="tx1"/>
                    </a:solidFill>
                    <a:latin typeface="Times New Roman" panose="02020603050405020304" pitchFamily="18" charset="0"/>
                    <a:cs typeface="Times New Roman" panose="02020603050405020304" pitchFamily="18" charset="0"/>
                  </a:rPr>
                  <a:t>Tổng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diện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tích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hai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hình</a:t>
                </a:r>
                <a:r>
                  <a:rPr lang="en-US" sz="20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sz="2000" i="1">
                        <a:solidFill>
                          <a:schemeClr val="tx1"/>
                        </a:solidFill>
                        <a:latin typeface="Cambria Math" panose="02040503050406030204" pitchFamily="18" charset="0"/>
                      </a:rPr>
                      <m:t>𝑆</m:t>
                    </m:r>
                    <m:r>
                      <a:rPr lang="en-US" sz="2000" i="1">
                        <a:solidFill>
                          <a:schemeClr val="tx1"/>
                        </a:solidFill>
                        <a:latin typeface="Cambria Math" panose="02040503050406030204" pitchFamily="18" charset="0"/>
                      </a:rPr>
                      <m:t>=</m:t>
                    </m:r>
                    <m:f>
                      <m:fPr>
                        <m:ctrlPr>
                          <a:rPr lang="en-US" sz="2000" i="1">
                            <a:solidFill>
                              <a:schemeClr val="tx1"/>
                            </a:solidFill>
                            <a:latin typeface="Cambria Math" panose="02040503050406030204" pitchFamily="18" charset="0"/>
                          </a:rPr>
                        </m:ctrlPr>
                      </m:fPr>
                      <m:num>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𝑥</m:t>
                            </m:r>
                          </m:e>
                          <m:sup>
                            <m:r>
                              <a:rPr lang="en-US" sz="2000" i="1">
                                <a:solidFill>
                                  <a:schemeClr val="tx1"/>
                                </a:solidFill>
                                <a:latin typeface="Cambria Math" panose="02040503050406030204" pitchFamily="18" charset="0"/>
                              </a:rPr>
                              <m:t>2</m:t>
                            </m:r>
                          </m:sup>
                        </m:sSup>
                      </m:num>
                      <m:den>
                        <m:r>
                          <a:rPr lang="en-US" sz="2000" i="1">
                            <a:solidFill>
                              <a:schemeClr val="tx1"/>
                            </a:solidFill>
                            <a:latin typeface="Cambria Math" panose="02040503050406030204" pitchFamily="18" charset="0"/>
                          </a:rPr>
                          <m:t>4</m:t>
                        </m:r>
                        <m:r>
                          <a:rPr lang="en-US" sz="2000" i="1">
                            <a:solidFill>
                              <a:schemeClr val="tx1"/>
                            </a:solidFill>
                            <a:latin typeface="Cambria Math" panose="02040503050406030204" pitchFamily="18" charset="0"/>
                          </a:rPr>
                          <m:t>𝜋</m:t>
                        </m:r>
                      </m:den>
                    </m:f>
                    <m:r>
                      <a:rPr lang="en-US" sz="2000" i="1">
                        <a:solidFill>
                          <a:schemeClr val="tx1"/>
                        </a:solidFill>
                        <a:latin typeface="Cambria Math" panose="02040503050406030204" pitchFamily="18" charset="0"/>
                      </a:rPr>
                      <m:t>+</m:t>
                    </m:r>
                    <m:sSup>
                      <m:sSupPr>
                        <m:ctrlPr>
                          <a:rPr lang="en-US" sz="2000" i="1">
                            <a:solidFill>
                              <a:schemeClr val="tx1"/>
                            </a:solidFill>
                            <a:latin typeface="Cambria Math" panose="02040503050406030204" pitchFamily="18" charset="0"/>
                          </a:rPr>
                        </m:ctrlPr>
                      </m:sSupPr>
                      <m:e>
                        <m:d>
                          <m:dPr>
                            <m:ctrlPr>
                              <a:rPr lang="en-US" sz="2000" i="1">
                                <a:solidFill>
                                  <a:schemeClr val="tx1"/>
                                </a:solidFill>
                                <a:latin typeface="Cambria Math" panose="02040503050406030204" pitchFamily="18" charset="0"/>
                              </a:rPr>
                            </m:ctrlPr>
                          </m:dPr>
                          <m:e>
                            <m:f>
                              <m:fPr>
                                <m:ctrlPr>
                                  <a:rPr lang="en-US" sz="2000" i="1">
                                    <a:solidFill>
                                      <a:schemeClr val="tx1"/>
                                    </a:solidFill>
                                    <a:latin typeface="Cambria Math" panose="02040503050406030204" pitchFamily="18" charset="0"/>
                                  </a:rPr>
                                </m:ctrlPr>
                              </m:fPr>
                              <m:num>
                                <m:r>
                                  <a:rPr lang="en-US" sz="2000" i="1">
                                    <a:solidFill>
                                      <a:schemeClr val="tx1"/>
                                    </a:solidFill>
                                    <a:latin typeface="Cambria Math" panose="02040503050406030204" pitchFamily="18" charset="0"/>
                                  </a:rPr>
                                  <m:t>60</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𝑥</m:t>
                                </m:r>
                              </m:num>
                              <m:den>
                                <m:r>
                                  <a:rPr lang="en-US" sz="2000" i="1">
                                    <a:solidFill>
                                      <a:schemeClr val="tx1"/>
                                    </a:solidFill>
                                    <a:latin typeface="Cambria Math" panose="02040503050406030204" pitchFamily="18" charset="0"/>
                                  </a:rPr>
                                  <m:t>4</m:t>
                                </m:r>
                              </m:den>
                            </m:f>
                          </m:e>
                        </m:d>
                      </m:e>
                      <m:sup>
                        <m:r>
                          <a:rPr lang="en-US" sz="2000" i="1">
                            <a:solidFill>
                              <a:schemeClr val="tx1"/>
                            </a:solidFill>
                            <a:latin typeface="Cambria Math" panose="02040503050406030204" pitchFamily="18" charset="0"/>
                          </a:rPr>
                          <m:t>2</m:t>
                        </m:r>
                      </m:sup>
                    </m:sSup>
                    <m:r>
                      <a:rPr lang="en-US" sz="2000" i="1">
                        <a:solidFill>
                          <a:schemeClr val="tx1"/>
                        </a:solidFill>
                        <a:latin typeface="Cambria Math" panose="02040503050406030204" pitchFamily="18" charset="0"/>
                      </a:rPr>
                      <m:t>=</m:t>
                    </m:r>
                    <m:f>
                      <m:fPr>
                        <m:ctrlPr>
                          <a:rPr lang="en-US" sz="2000" i="1">
                            <a:solidFill>
                              <a:schemeClr val="tx1"/>
                            </a:solidFill>
                            <a:latin typeface="Cambria Math" panose="02040503050406030204" pitchFamily="18" charset="0"/>
                          </a:rPr>
                        </m:ctrlPr>
                      </m:fPr>
                      <m:num>
                        <m:d>
                          <m:dPr>
                            <m:ctrlPr>
                              <a:rPr lang="en-US" sz="2000" i="1">
                                <a:solidFill>
                                  <a:schemeClr val="tx1"/>
                                </a:solidFill>
                                <a:latin typeface="Cambria Math" panose="02040503050406030204" pitchFamily="18" charset="0"/>
                              </a:rPr>
                            </m:ctrlPr>
                          </m:dPr>
                          <m:e>
                            <m:r>
                              <a:rPr lang="en-US" sz="2000" i="1">
                                <a:solidFill>
                                  <a:schemeClr val="tx1"/>
                                </a:solidFill>
                                <a:latin typeface="Cambria Math" panose="02040503050406030204" pitchFamily="18" charset="0"/>
                              </a:rPr>
                              <m:t>4</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𝜋</m:t>
                            </m:r>
                          </m:e>
                        </m:d>
                        <m:r>
                          <a:rPr lang="en-US" sz="2000" i="1">
                            <a:solidFill>
                              <a:schemeClr val="tx1"/>
                            </a:solidFill>
                            <a:latin typeface="Cambria Math" panose="02040503050406030204" pitchFamily="18" charset="0"/>
                          </a:rPr>
                          <m:t>.</m:t>
                        </m:r>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𝑥</m:t>
                            </m:r>
                          </m:e>
                          <m:sup>
                            <m:r>
                              <a:rPr lang="en-US" sz="2000" i="1">
                                <a:solidFill>
                                  <a:schemeClr val="tx1"/>
                                </a:solidFill>
                                <a:latin typeface="Cambria Math" panose="02040503050406030204" pitchFamily="18" charset="0"/>
                              </a:rPr>
                              <m:t>2</m:t>
                            </m:r>
                          </m:sup>
                        </m:sSup>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120</m:t>
                        </m:r>
                        <m:r>
                          <a:rPr lang="en-US" sz="2000" i="1">
                            <a:solidFill>
                              <a:schemeClr val="tx1"/>
                            </a:solidFill>
                            <a:latin typeface="Cambria Math" panose="02040503050406030204" pitchFamily="18" charset="0"/>
                          </a:rPr>
                          <m:t>𝜋</m:t>
                        </m:r>
                        <m:r>
                          <a:rPr lang="en-US" sz="2000" i="1">
                            <a:solidFill>
                              <a:schemeClr val="tx1"/>
                            </a:solidFill>
                            <a:latin typeface="Cambria Math" panose="02040503050406030204" pitchFamily="18" charset="0"/>
                          </a:rPr>
                          <m:t>𝑥</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3600</m:t>
                        </m:r>
                        <m:r>
                          <a:rPr lang="en-US" sz="2000" i="1">
                            <a:solidFill>
                              <a:schemeClr val="tx1"/>
                            </a:solidFill>
                            <a:latin typeface="Cambria Math" panose="02040503050406030204" pitchFamily="18" charset="0"/>
                          </a:rPr>
                          <m:t>𝜋</m:t>
                        </m:r>
                      </m:num>
                      <m:den>
                        <m:r>
                          <a:rPr lang="en-US" sz="2000" i="1">
                            <a:solidFill>
                              <a:schemeClr val="tx1"/>
                            </a:solidFill>
                            <a:latin typeface="Cambria Math" panose="02040503050406030204" pitchFamily="18" charset="0"/>
                          </a:rPr>
                          <m:t>16</m:t>
                        </m:r>
                        <m:r>
                          <a:rPr lang="en-US" sz="2000" i="1">
                            <a:solidFill>
                              <a:schemeClr val="tx1"/>
                            </a:solidFill>
                            <a:latin typeface="Cambria Math" panose="02040503050406030204" pitchFamily="18" charset="0"/>
                          </a:rPr>
                          <m:t>𝜋</m:t>
                        </m:r>
                      </m:den>
                    </m:f>
                    <m:r>
                      <a:rPr lang="en-US" sz="2000" i="1">
                        <a:solidFill>
                          <a:schemeClr val="tx1"/>
                        </a:solidFill>
                        <a:latin typeface="Cambria Math" panose="02040503050406030204" pitchFamily="18" charset="0"/>
                      </a:rPr>
                      <m:t>.</m:t>
                    </m:r>
                  </m:oMath>
                </a14:m>
                <a:endParaRPr lang="en-US" sz="2000" dirty="0">
                  <a:solidFill>
                    <a:schemeClr val="tx1"/>
                  </a:solidFill>
                  <a:latin typeface="Times New Roman" panose="02020603050405020304" pitchFamily="18" charset="0"/>
                  <a:cs typeface="Times New Roman" panose="02020603050405020304" pitchFamily="18" charset="0"/>
                </a:endParaRPr>
              </a:p>
              <a:p>
                <a:pPr marL="0" indent="0">
                  <a:buNone/>
                </a:pPr>
                <a:r>
                  <a:rPr lang="en-US" sz="2000" dirty="0" err="1">
                    <a:solidFill>
                      <a:schemeClr val="tx1"/>
                    </a:solidFill>
                    <a:latin typeface="Times New Roman" panose="02020603050405020304" pitchFamily="18" charset="0"/>
                    <a:cs typeface="Times New Roman" panose="02020603050405020304" pitchFamily="18" charset="0"/>
                  </a:rPr>
                  <a:t>Đạo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hàm</a:t>
                </a:r>
                <a:r>
                  <a:rPr lang="en-US" sz="20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𝑆</m:t>
                        </m:r>
                      </m:e>
                      <m:sup>
                        <m:r>
                          <a:rPr lang="en-US" sz="2000" i="1">
                            <a:solidFill>
                              <a:schemeClr val="tx1"/>
                            </a:solidFill>
                            <a:latin typeface="Cambria Math" panose="02040503050406030204" pitchFamily="18" charset="0"/>
                          </a:rPr>
                          <m:t>′</m:t>
                        </m:r>
                      </m:sup>
                    </m:sSup>
                    <m:r>
                      <a:rPr lang="en-US" sz="2000" i="1">
                        <a:solidFill>
                          <a:schemeClr val="tx1"/>
                        </a:solidFill>
                        <a:latin typeface="Cambria Math" panose="02040503050406030204" pitchFamily="18" charset="0"/>
                      </a:rPr>
                      <m:t>=</m:t>
                    </m:r>
                    <m:f>
                      <m:fPr>
                        <m:ctrlPr>
                          <a:rPr lang="en-US" sz="2000" i="1">
                            <a:solidFill>
                              <a:schemeClr val="tx1"/>
                            </a:solidFill>
                            <a:latin typeface="Cambria Math" panose="02040503050406030204" pitchFamily="18" charset="0"/>
                          </a:rPr>
                        </m:ctrlPr>
                      </m:fPr>
                      <m:num>
                        <m:d>
                          <m:dPr>
                            <m:ctrlPr>
                              <a:rPr lang="en-US" sz="2000" i="1">
                                <a:solidFill>
                                  <a:schemeClr val="tx1"/>
                                </a:solidFill>
                                <a:latin typeface="Cambria Math" panose="02040503050406030204" pitchFamily="18" charset="0"/>
                              </a:rPr>
                            </m:ctrlPr>
                          </m:dPr>
                          <m:e>
                            <m:r>
                              <a:rPr lang="en-US" sz="2000" i="1">
                                <a:solidFill>
                                  <a:schemeClr val="tx1"/>
                                </a:solidFill>
                                <a:latin typeface="Cambria Math" panose="02040503050406030204" pitchFamily="18" charset="0"/>
                              </a:rPr>
                              <m:t>4</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𝜋</m:t>
                            </m:r>
                          </m:e>
                        </m:d>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𝑥</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60</m:t>
                        </m:r>
                        <m:r>
                          <a:rPr lang="en-US" sz="2000" i="1">
                            <a:solidFill>
                              <a:schemeClr val="tx1"/>
                            </a:solidFill>
                            <a:latin typeface="Cambria Math" panose="02040503050406030204" pitchFamily="18" charset="0"/>
                          </a:rPr>
                          <m:t>𝜋</m:t>
                        </m:r>
                      </m:num>
                      <m:den>
                        <m:r>
                          <a:rPr lang="en-US" sz="2000" i="1">
                            <a:solidFill>
                              <a:schemeClr val="tx1"/>
                            </a:solidFill>
                            <a:latin typeface="Cambria Math" panose="02040503050406030204" pitchFamily="18" charset="0"/>
                          </a:rPr>
                          <m:t>8</m:t>
                        </m:r>
                        <m:r>
                          <a:rPr lang="en-US" sz="2000" i="1">
                            <a:solidFill>
                              <a:schemeClr val="tx1"/>
                            </a:solidFill>
                            <a:latin typeface="Cambria Math" panose="02040503050406030204" pitchFamily="18" charset="0"/>
                          </a:rPr>
                          <m:t>𝜋</m:t>
                        </m:r>
                      </m:den>
                    </m:f>
                    <m:r>
                      <a:rPr lang="en-US" sz="2000" i="1">
                        <a:solidFill>
                          <a:schemeClr val="tx1"/>
                        </a:solidFill>
                        <a:latin typeface="Cambria Math" panose="02040503050406030204" pitchFamily="18" charset="0"/>
                      </a:rPr>
                      <m:t>;</m:t>
                    </m:r>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𝑆</m:t>
                        </m:r>
                      </m:e>
                      <m:sup>
                        <m:r>
                          <a:rPr lang="en-US" sz="2000" i="1">
                            <a:solidFill>
                              <a:schemeClr val="tx1"/>
                            </a:solidFill>
                            <a:latin typeface="Cambria Math" panose="02040503050406030204" pitchFamily="18" charset="0"/>
                          </a:rPr>
                          <m:t>′</m:t>
                        </m:r>
                      </m:sup>
                    </m:sSup>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0</m:t>
                    </m:r>
                    <m:r>
                      <a:rPr lang="en-US" sz="2000" i="1">
                        <a:solidFill>
                          <a:schemeClr val="tx1"/>
                        </a:solidFill>
                        <a:latin typeface="Cambria Math" charset="0"/>
                        <a:ea typeface="Cambria Math" charset="0"/>
                        <a:cs typeface="Cambria Math" charset="0"/>
                      </a:rPr>
                      <m:t>⟺</m:t>
                    </m:r>
                    <m:r>
                      <a:rPr lang="en-US" sz="2000" i="1">
                        <a:solidFill>
                          <a:schemeClr val="tx1"/>
                        </a:solidFill>
                        <a:latin typeface="Cambria Math" panose="02040503050406030204" pitchFamily="18" charset="0"/>
                      </a:rPr>
                      <m:t>𝑥</m:t>
                    </m:r>
                    <m:r>
                      <a:rPr lang="en-US" sz="2000" i="1">
                        <a:solidFill>
                          <a:schemeClr val="tx1"/>
                        </a:solidFill>
                        <a:latin typeface="Cambria Math" panose="02040503050406030204" pitchFamily="18" charset="0"/>
                      </a:rPr>
                      <m:t>=</m:t>
                    </m:r>
                    <m:f>
                      <m:fPr>
                        <m:ctrlPr>
                          <a:rPr lang="en-US" sz="2000" i="1">
                            <a:solidFill>
                              <a:schemeClr val="tx1"/>
                            </a:solidFill>
                            <a:latin typeface="Cambria Math" panose="02040503050406030204" pitchFamily="18" charset="0"/>
                          </a:rPr>
                        </m:ctrlPr>
                      </m:fPr>
                      <m:num>
                        <m:r>
                          <a:rPr lang="en-US" sz="2000" i="1">
                            <a:solidFill>
                              <a:schemeClr val="tx1"/>
                            </a:solidFill>
                            <a:latin typeface="Cambria Math" panose="02040503050406030204" pitchFamily="18" charset="0"/>
                          </a:rPr>
                          <m:t>60</m:t>
                        </m:r>
                        <m:r>
                          <a:rPr lang="en-US" sz="2000" i="1">
                            <a:solidFill>
                              <a:schemeClr val="tx1"/>
                            </a:solidFill>
                            <a:latin typeface="Cambria Math" panose="02040503050406030204" pitchFamily="18" charset="0"/>
                          </a:rPr>
                          <m:t>𝜋</m:t>
                        </m:r>
                      </m:num>
                      <m:den>
                        <m:r>
                          <a:rPr lang="en-US" sz="2000" i="1">
                            <a:solidFill>
                              <a:schemeClr val="tx1"/>
                            </a:solidFill>
                            <a:latin typeface="Cambria Math" panose="02040503050406030204" pitchFamily="18" charset="0"/>
                          </a:rPr>
                          <m:t>4</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𝜋</m:t>
                        </m:r>
                      </m:den>
                    </m:f>
                    <m:r>
                      <a:rPr lang="en-US" sz="2000" i="1">
                        <a:solidFill>
                          <a:schemeClr val="tx1"/>
                        </a:solidFill>
                        <a:latin typeface="Cambria Math" panose="02040503050406030204" pitchFamily="18" charset="0"/>
                      </a:rPr>
                      <m:t>;</m:t>
                    </m:r>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𝑆</m:t>
                        </m:r>
                      </m:e>
                      <m:sup>
                        <m:r>
                          <a:rPr lang="en-US" sz="2000" i="1">
                            <a:solidFill>
                              <a:schemeClr val="tx1"/>
                            </a:solidFill>
                            <a:latin typeface="Cambria Math" panose="02040503050406030204" pitchFamily="18" charset="0"/>
                          </a:rPr>
                          <m:t>′′</m:t>
                        </m:r>
                      </m:sup>
                    </m:sSup>
                    <m:r>
                      <a:rPr lang="en-US" sz="2000" i="1">
                        <a:solidFill>
                          <a:schemeClr val="tx1"/>
                        </a:solidFill>
                        <a:latin typeface="Cambria Math" panose="02040503050406030204" pitchFamily="18" charset="0"/>
                      </a:rPr>
                      <m:t>=</m:t>
                    </m:r>
                    <m:f>
                      <m:fPr>
                        <m:ctrlPr>
                          <a:rPr lang="en-US" sz="2000" i="1">
                            <a:solidFill>
                              <a:schemeClr val="tx1"/>
                            </a:solidFill>
                            <a:latin typeface="Cambria Math" panose="02040503050406030204" pitchFamily="18" charset="0"/>
                          </a:rPr>
                        </m:ctrlPr>
                      </m:fPr>
                      <m:num>
                        <m:r>
                          <a:rPr lang="en-US" sz="2000" i="1">
                            <a:solidFill>
                              <a:schemeClr val="tx1"/>
                            </a:solidFill>
                            <a:latin typeface="Cambria Math" panose="02040503050406030204" pitchFamily="18" charset="0"/>
                          </a:rPr>
                          <m:t>4</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𝜋</m:t>
                        </m:r>
                      </m:num>
                      <m:den>
                        <m:r>
                          <a:rPr lang="en-US" sz="2000" i="1">
                            <a:solidFill>
                              <a:schemeClr val="tx1"/>
                            </a:solidFill>
                            <a:latin typeface="Cambria Math" panose="02040503050406030204" pitchFamily="18" charset="0"/>
                          </a:rPr>
                          <m:t>8</m:t>
                        </m:r>
                        <m:r>
                          <a:rPr lang="en-US" sz="2000" i="1">
                            <a:solidFill>
                              <a:schemeClr val="tx1"/>
                            </a:solidFill>
                            <a:latin typeface="Cambria Math" panose="02040503050406030204" pitchFamily="18" charset="0"/>
                          </a:rPr>
                          <m:t>𝜋</m:t>
                        </m:r>
                      </m:den>
                    </m:f>
                    <m:r>
                      <a:rPr lang="en-US" sz="2000" i="1">
                        <a:solidFill>
                          <a:schemeClr val="tx1"/>
                        </a:solidFill>
                        <a:latin typeface="Cambria Math" panose="02040503050406030204" pitchFamily="18" charset="0"/>
                      </a:rPr>
                      <m:t>&gt;</m:t>
                    </m:r>
                    <m:r>
                      <a:rPr lang="en-US" sz="2000" i="1">
                        <a:solidFill>
                          <a:schemeClr val="tx1"/>
                        </a:solidFill>
                        <a:latin typeface="Cambria Math" panose="02040503050406030204" pitchFamily="18" charset="0"/>
                      </a:rPr>
                      <m:t>0</m:t>
                    </m:r>
                  </m:oMath>
                </a14:m>
                <a:r>
                  <a:rPr lang="en-US" sz="2000" dirty="0">
                    <a:solidFill>
                      <a:schemeClr val="tx1"/>
                    </a:solidFill>
                    <a:latin typeface="Times New Roman" panose="02020603050405020304" pitchFamily="18" charset="0"/>
                    <a:cs typeface="Times New Roman" panose="02020603050405020304" pitchFamily="18" charset="0"/>
                  </a:rPr>
                  <a:t>.</a:t>
                </a:r>
              </a:p>
              <a:p>
                <a:pPr marL="0" indent="0">
                  <a:buNone/>
                </a:pPr>
                <a:r>
                  <a:rPr lang="en-US" sz="2000" dirty="0" err="1">
                    <a:solidFill>
                      <a:schemeClr val="tx1"/>
                    </a:solidFill>
                    <a:latin typeface="Times New Roman" panose="02020603050405020304" pitchFamily="18" charset="0"/>
                    <a:cs typeface="Times New Roman" panose="02020603050405020304" pitchFamily="18" charset="0"/>
                  </a:rPr>
                  <a:t>Suy</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ra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hàm</a:t>
                </a:r>
                <a:r>
                  <a:rPr lang="en-US" sz="20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sz="2000" i="1">
                        <a:solidFill>
                          <a:schemeClr val="tx1"/>
                        </a:solidFill>
                        <a:latin typeface="Cambria Math" panose="02040503050406030204" pitchFamily="18" charset="0"/>
                      </a:rPr>
                      <m:t>𝑆</m:t>
                    </m:r>
                  </m:oMath>
                </a14:m>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chỉ</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có</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một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cực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trị</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cực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tiểu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tại</a:t>
                </a:r>
                <a:r>
                  <a:rPr lang="en-US" sz="20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sz="2000" i="1">
                        <a:solidFill>
                          <a:schemeClr val="tx1"/>
                        </a:solidFill>
                        <a:latin typeface="Cambria Math" panose="02040503050406030204" pitchFamily="18" charset="0"/>
                      </a:rPr>
                      <m:t>𝑥</m:t>
                    </m:r>
                    <m:r>
                      <a:rPr lang="en-US" sz="2000" i="1">
                        <a:solidFill>
                          <a:schemeClr val="tx1"/>
                        </a:solidFill>
                        <a:latin typeface="Cambria Math" panose="02040503050406030204" pitchFamily="18" charset="0"/>
                      </a:rPr>
                      <m:t>=</m:t>
                    </m:r>
                    <m:f>
                      <m:fPr>
                        <m:ctrlPr>
                          <a:rPr lang="en-US" sz="2000" i="1">
                            <a:solidFill>
                              <a:schemeClr val="tx1"/>
                            </a:solidFill>
                            <a:latin typeface="Cambria Math" panose="02040503050406030204" pitchFamily="18" charset="0"/>
                          </a:rPr>
                        </m:ctrlPr>
                      </m:fPr>
                      <m:num>
                        <m:r>
                          <a:rPr lang="en-US" sz="2000" i="1">
                            <a:solidFill>
                              <a:schemeClr val="tx1"/>
                            </a:solidFill>
                            <a:latin typeface="Cambria Math" panose="02040503050406030204" pitchFamily="18" charset="0"/>
                          </a:rPr>
                          <m:t>60</m:t>
                        </m:r>
                        <m:r>
                          <a:rPr lang="en-US" sz="2000" i="1">
                            <a:solidFill>
                              <a:schemeClr val="tx1"/>
                            </a:solidFill>
                            <a:latin typeface="Cambria Math" panose="02040503050406030204" pitchFamily="18" charset="0"/>
                          </a:rPr>
                          <m:t>𝜋</m:t>
                        </m:r>
                      </m:num>
                      <m:den>
                        <m:r>
                          <a:rPr lang="en-US" sz="2000" i="1">
                            <a:solidFill>
                              <a:schemeClr val="tx1"/>
                            </a:solidFill>
                            <a:latin typeface="Cambria Math" panose="02040503050406030204" pitchFamily="18" charset="0"/>
                          </a:rPr>
                          <m:t>4</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𝜋</m:t>
                        </m:r>
                      </m:den>
                    </m:f>
                    <m:r>
                      <a:rPr lang="en-US" sz="2000" i="1">
                        <a:solidFill>
                          <a:schemeClr val="tx1"/>
                        </a:solidFill>
                        <a:latin typeface="Cambria Math" panose="02040503050406030204" pitchFamily="18" charset="0"/>
                      </a:rPr>
                      <m:t>.</m:t>
                    </m:r>
                  </m:oMath>
                </a14:m>
                <a:r>
                  <a:rPr lang="en-US" sz="2000" dirty="0">
                    <a:solidFill>
                      <a:schemeClr val="tx1"/>
                    </a:solidFill>
                    <a:latin typeface="Times New Roman" panose="02020603050405020304" pitchFamily="18" charset="0"/>
                    <a:cs typeface="Times New Roman" panose="02020603050405020304" pitchFamily="18" charset="0"/>
                  </a:rPr>
                  <a:t> Do </a:t>
                </a:r>
                <a:r>
                  <a:rPr lang="en-US" sz="2000" dirty="0" err="1">
                    <a:solidFill>
                      <a:schemeClr val="tx1"/>
                    </a:solidFill>
                    <a:latin typeface="Times New Roman" panose="02020603050405020304" pitchFamily="18" charset="0"/>
                    <a:cs typeface="Times New Roman" panose="02020603050405020304" pitchFamily="18" charset="0"/>
                  </a:rPr>
                  <a:t>đó</a:t>
                </a:r>
                <a:r>
                  <a:rPr lang="en-US" sz="20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sz="2000" i="1">
                        <a:solidFill>
                          <a:schemeClr val="tx1"/>
                        </a:solidFill>
                        <a:latin typeface="Cambria Math" panose="02040503050406030204" pitchFamily="18" charset="0"/>
                      </a:rPr>
                      <m:t>𝑆</m:t>
                    </m:r>
                  </m:oMath>
                </a14:m>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đạt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giá</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trị</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nhỏ</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nhất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tại</a:t>
                </a:r>
                <a:r>
                  <a:rPr lang="en-US" sz="20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sz="2000" i="1">
                        <a:solidFill>
                          <a:schemeClr val="tx1"/>
                        </a:solidFill>
                        <a:latin typeface="Cambria Math" panose="02040503050406030204" pitchFamily="18" charset="0"/>
                      </a:rPr>
                      <m:t>𝑥</m:t>
                    </m:r>
                    <m:r>
                      <a:rPr lang="en-US" sz="2000" i="1">
                        <a:solidFill>
                          <a:schemeClr val="tx1"/>
                        </a:solidFill>
                        <a:latin typeface="Cambria Math" panose="02040503050406030204" pitchFamily="18" charset="0"/>
                      </a:rPr>
                      <m:t>=</m:t>
                    </m:r>
                    <m:f>
                      <m:fPr>
                        <m:ctrlPr>
                          <a:rPr lang="en-US" sz="2000" i="1">
                            <a:solidFill>
                              <a:schemeClr val="tx1"/>
                            </a:solidFill>
                            <a:latin typeface="Cambria Math" panose="02040503050406030204" pitchFamily="18" charset="0"/>
                          </a:rPr>
                        </m:ctrlPr>
                      </m:fPr>
                      <m:num>
                        <m:r>
                          <a:rPr lang="en-US" sz="2000" i="1">
                            <a:solidFill>
                              <a:schemeClr val="tx1"/>
                            </a:solidFill>
                            <a:latin typeface="Cambria Math" panose="02040503050406030204" pitchFamily="18" charset="0"/>
                          </a:rPr>
                          <m:t>60</m:t>
                        </m:r>
                        <m:r>
                          <a:rPr lang="en-US" sz="2000" i="1">
                            <a:solidFill>
                              <a:schemeClr val="tx1"/>
                            </a:solidFill>
                            <a:latin typeface="Cambria Math" panose="02040503050406030204" pitchFamily="18" charset="0"/>
                          </a:rPr>
                          <m:t>𝜋</m:t>
                        </m:r>
                      </m:num>
                      <m:den>
                        <m:r>
                          <a:rPr lang="en-US" sz="2000" i="1">
                            <a:solidFill>
                              <a:schemeClr val="tx1"/>
                            </a:solidFill>
                            <a:latin typeface="Cambria Math" panose="02040503050406030204" pitchFamily="18" charset="0"/>
                          </a:rPr>
                          <m:t>4</m:t>
                        </m:r>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𝜋</m:t>
                        </m:r>
                      </m:den>
                    </m:f>
                    <m:r>
                      <a:rPr lang="en-US" sz="2000" i="1">
                        <a:solidFill>
                          <a:schemeClr val="tx1"/>
                        </a:solidFill>
                        <a:latin typeface="Cambria Math" panose="02040503050406030204" pitchFamily="18" charset="0"/>
                      </a:rPr>
                      <m:t>.</m:t>
                    </m:r>
                  </m:oMath>
                </a14:m>
                <a:endParaRPr lang="en-US" sz="2000" dirty="0">
                  <a:solidFill>
                    <a:schemeClr val="tx1"/>
                  </a:solidFill>
                  <a:latin typeface="Times New Roman" panose="02020603050405020304" pitchFamily="18" charset="0"/>
                  <a:cs typeface="Times New Roman" panose="02020603050405020304" pitchFamily="18" charset="0"/>
                </a:endParaRPr>
              </a:p>
              <a:p>
                <a:pPr marL="0" indent="0">
                  <a:buNone/>
                </a:pPr>
                <a:r>
                  <a:rPr lang="en-US" sz="2000" dirty="0" err="1">
                    <a:solidFill>
                      <a:schemeClr val="tx1"/>
                    </a:solidFill>
                    <a:latin typeface="Times New Roman" panose="02020603050405020304" pitchFamily="18" charset="0"/>
                    <a:cs typeface="Times New Roman" panose="02020603050405020304" pitchFamily="18" charset="0"/>
                  </a:rPr>
                  <a:t>Với</a:t>
                </a:r>
                <a:r>
                  <a:rPr lang="en-US" sz="20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sz="2400" i="1">
                        <a:solidFill>
                          <a:schemeClr val="tx1"/>
                        </a:solidFill>
                        <a:latin typeface="Cambria Math" panose="02040503050406030204" pitchFamily="18" charset="0"/>
                      </a:rPr>
                      <m:t>𝑥</m:t>
                    </m:r>
                    <m:r>
                      <a:rPr lang="en-US" sz="2400" i="1">
                        <a:solidFill>
                          <a:schemeClr val="tx1"/>
                        </a:solidFill>
                        <a:latin typeface="Cambria Math" panose="02040503050406030204" pitchFamily="18" charset="0"/>
                      </a:rPr>
                      <m:t>=</m:t>
                    </m:r>
                    <m:f>
                      <m:fPr>
                        <m:ctrlPr>
                          <a:rPr lang="en-US" sz="2400" i="1">
                            <a:solidFill>
                              <a:schemeClr val="tx1"/>
                            </a:solidFill>
                            <a:latin typeface="Cambria Math" panose="02040503050406030204" pitchFamily="18" charset="0"/>
                          </a:rPr>
                        </m:ctrlPr>
                      </m:fPr>
                      <m:num>
                        <m:r>
                          <a:rPr lang="en-US" sz="2400" i="1">
                            <a:solidFill>
                              <a:schemeClr val="tx1"/>
                            </a:solidFill>
                            <a:latin typeface="Cambria Math" panose="02040503050406030204" pitchFamily="18" charset="0"/>
                          </a:rPr>
                          <m:t>60</m:t>
                        </m:r>
                        <m:r>
                          <a:rPr lang="en-US" sz="2400" i="1">
                            <a:solidFill>
                              <a:schemeClr val="tx1"/>
                            </a:solidFill>
                            <a:latin typeface="Cambria Math" panose="02040503050406030204" pitchFamily="18" charset="0"/>
                          </a:rPr>
                          <m:t>𝜋</m:t>
                        </m:r>
                      </m:num>
                      <m:den>
                        <m:r>
                          <a:rPr lang="en-US" sz="2400" i="1">
                            <a:solidFill>
                              <a:schemeClr val="tx1"/>
                            </a:solidFill>
                            <a:latin typeface="Cambria Math" panose="02040503050406030204" pitchFamily="18" charset="0"/>
                          </a:rPr>
                          <m:t>4</m:t>
                        </m:r>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𝜋</m:t>
                        </m:r>
                      </m:den>
                    </m:f>
                    <m:r>
                      <a:rPr lang="en-US" sz="2000" i="1">
                        <a:solidFill>
                          <a:schemeClr val="tx1"/>
                        </a:solidFill>
                        <a:latin typeface="Cambria Math" charset="0"/>
                        <a:ea typeface="Cambria Math" charset="0"/>
                        <a:cs typeface="Cambria Math" charset="0"/>
                      </a:rPr>
                      <m:t>⟹</m:t>
                    </m:r>
                    <m:r>
                      <a:rPr lang="en-US" sz="2400" i="1">
                        <a:solidFill>
                          <a:schemeClr val="tx1"/>
                        </a:solidFill>
                        <a:latin typeface="Cambria Math" panose="02040503050406030204" pitchFamily="18" charset="0"/>
                      </a:rPr>
                      <m:t>𝑟</m:t>
                    </m:r>
                    <m:r>
                      <a:rPr lang="en-US" sz="2400" i="1">
                        <a:solidFill>
                          <a:schemeClr val="tx1"/>
                        </a:solidFill>
                        <a:latin typeface="Cambria Math" panose="02040503050406030204" pitchFamily="18" charset="0"/>
                      </a:rPr>
                      <m:t>=</m:t>
                    </m:r>
                    <m:f>
                      <m:fPr>
                        <m:ctrlPr>
                          <a:rPr lang="en-US" sz="2400" i="1">
                            <a:solidFill>
                              <a:schemeClr val="tx1"/>
                            </a:solidFill>
                            <a:latin typeface="Cambria Math" panose="02040503050406030204" pitchFamily="18" charset="0"/>
                          </a:rPr>
                        </m:ctrlPr>
                      </m:fPr>
                      <m:num>
                        <m:r>
                          <a:rPr lang="en-US" sz="2400" i="1">
                            <a:solidFill>
                              <a:schemeClr val="tx1"/>
                            </a:solidFill>
                            <a:latin typeface="Cambria Math" panose="02040503050406030204" pitchFamily="18" charset="0"/>
                          </a:rPr>
                          <m:t>30</m:t>
                        </m:r>
                      </m:num>
                      <m:den>
                        <m:d>
                          <m:dPr>
                            <m:ctrlPr>
                              <a:rPr lang="en-US" sz="2400" i="1">
                                <a:solidFill>
                                  <a:schemeClr val="tx1"/>
                                </a:solidFill>
                                <a:latin typeface="Cambria Math" panose="02040503050406030204" pitchFamily="18" charset="0"/>
                              </a:rPr>
                            </m:ctrlPr>
                          </m:dPr>
                          <m:e>
                            <m:r>
                              <a:rPr lang="en-US" sz="2400" i="1">
                                <a:solidFill>
                                  <a:schemeClr val="tx1"/>
                                </a:solidFill>
                                <a:latin typeface="Cambria Math" panose="02040503050406030204" pitchFamily="18" charset="0"/>
                              </a:rPr>
                              <m:t>4</m:t>
                            </m:r>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𝜋</m:t>
                            </m:r>
                          </m:e>
                        </m:d>
                      </m:den>
                    </m:f>
                  </m:oMath>
                </a14:m>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và</a:t>
                </a:r>
                <a:r>
                  <a:rPr lang="en-US" sz="20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sz="2400" i="1">
                        <a:solidFill>
                          <a:schemeClr val="tx1"/>
                        </a:solidFill>
                        <a:latin typeface="Cambria Math" panose="02040503050406030204" pitchFamily="18" charset="0"/>
                      </a:rPr>
                      <m:t>𝑎</m:t>
                    </m:r>
                    <m:r>
                      <a:rPr lang="en-US" sz="2400" i="1">
                        <a:solidFill>
                          <a:schemeClr val="tx1"/>
                        </a:solidFill>
                        <a:latin typeface="Cambria Math" panose="02040503050406030204" pitchFamily="18" charset="0"/>
                      </a:rPr>
                      <m:t>=</m:t>
                    </m:r>
                    <m:f>
                      <m:fPr>
                        <m:ctrlPr>
                          <a:rPr lang="en-US" sz="2400" i="1">
                            <a:solidFill>
                              <a:schemeClr val="tx1"/>
                            </a:solidFill>
                            <a:latin typeface="Cambria Math" panose="02040503050406030204" pitchFamily="18" charset="0"/>
                          </a:rPr>
                        </m:ctrlPr>
                      </m:fPr>
                      <m:num>
                        <m:r>
                          <a:rPr lang="en-US" sz="2400" i="1">
                            <a:solidFill>
                              <a:schemeClr val="tx1"/>
                            </a:solidFill>
                            <a:latin typeface="Cambria Math" panose="02040503050406030204" pitchFamily="18" charset="0"/>
                          </a:rPr>
                          <m:t>240</m:t>
                        </m:r>
                      </m:num>
                      <m:den>
                        <m:d>
                          <m:dPr>
                            <m:ctrlPr>
                              <a:rPr lang="en-US" sz="2400" i="1">
                                <a:solidFill>
                                  <a:schemeClr val="tx1"/>
                                </a:solidFill>
                                <a:latin typeface="Cambria Math" panose="02040503050406030204" pitchFamily="18" charset="0"/>
                              </a:rPr>
                            </m:ctrlPr>
                          </m:dPr>
                          <m:e>
                            <m:r>
                              <a:rPr lang="en-US" sz="2400" i="1">
                                <a:solidFill>
                                  <a:schemeClr val="tx1"/>
                                </a:solidFill>
                                <a:latin typeface="Cambria Math" panose="02040503050406030204" pitchFamily="18" charset="0"/>
                              </a:rPr>
                              <m:t>4</m:t>
                            </m:r>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𝜋</m:t>
                            </m:r>
                          </m:e>
                        </m:d>
                        <m:r>
                          <a:rPr lang="en-US" sz="2400" i="1">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4</m:t>
                        </m:r>
                      </m:den>
                    </m:f>
                    <m:r>
                      <a:rPr lang="en-US" sz="2000" i="1">
                        <a:solidFill>
                          <a:schemeClr val="tx1"/>
                        </a:solidFill>
                        <a:latin typeface="Cambria Math" charset="0"/>
                        <a:ea typeface="Cambria Math" charset="0"/>
                        <a:cs typeface="Cambria Math" charset="0"/>
                      </a:rPr>
                      <m:t>⟹</m:t>
                    </m:r>
                    <m:f>
                      <m:fPr>
                        <m:ctrlPr>
                          <a:rPr lang="en-US" sz="2400" i="1">
                            <a:solidFill>
                              <a:schemeClr val="tx1"/>
                            </a:solidFill>
                            <a:latin typeface="Cambria Math" panose="02040503050406030204" pitchFamily="18" charset="0"/>
                          </a:rPr>
                        </m:ctrlPr>
                      </m:fPr>
                      <m:num>
                        <m:r>
                          <a:rPr lang="en-US" sz="2400" i="1">
                            <a:solidFill>
                              <a:schemeClr val="tx1"/>
                            </a:solidFill>
                            <a:latin typeface="Cambria Math" panose="02040503050406030204" pitchFamily="18" charset="0"/>
                          </a:rPr>
                          <m:t>𝑎</m:t>
                        </m:r>
                      </m:num>
                      <m:den>
                        <m:r>
                          <a:rPr lang="en-US" sz="2400" i="1" smtClean="0">
                            <a:solidFill>
                              <a:schemeClr val="tx1"/>
                            </a:solidFill>
                            <a:latin typeface="Cambria Math" panose="02040503050406030204" pitchFamily="18" charset="0"/>
                          </a:rPr>
                          <m:t>𝑟</m:t>
                        </m:r>
                      </m:den>
                    </m:f>
                    <m:r>
                      <a:rPr lang="en-US" sz="2400" i="1">
                        <a:solidFill>
                          <a:schemeClr val="tx1"/>
                        </a:solidFill>
                        <a:latin typeface="Cambria Math" panose="02040503050406030204" pitchFamily="18" charset="0"/>
                      </a:rPr>
                      <m:t>=</m:t>
                    </m:r>
                    <m:f>
                      <m:fPr>
                        <m:ctrlPr>
                          <a:rPr lang="en-US" sz="2400" i="1">
                            <a:solidFill>
                              <a:schemeClr val="tx1"/>
                            </a:solidFill>
                            <a:latin typeface="Cambria Math" panose="02040503050406030204" pitchFamily="18" charset="0"/>
                          </a:rPr>
                        </m:ctrlPr>
                      </m:fPr>
                      <m:num>
                        <m:r>
                          <a:rPr lang="en-US" sz="2400" i="1">
                            <a:solidFill>
                              <a:schemeClr val="tx1"/>
                            </a:solidFill>
                            <a:latin typeface="Cambria Math" panose="02040503050406030204" pitchFamily="18" charset="0"/>
                          </a:rPr>
                          <m:t>240</m:t>
                        </m:r>
                      </m:num>
                      <m:den>
                        <m:r>
                          <a:rPr lang="en-US" sz="2400" i="1">
                            <a:solidFill>
                              <a:schemeClr val="tx1"/>
                            </a:solidFill>
                            <a:latin typeface="Cambria Math" panose="02040503050406030204" pitchFamily="18" charset="0"/>
                          </a:rPr>
                          <m:t>120</m:t>
                        </m:r>
                      </m:den>
                    </m:f>
                    <m:r>
                      <a:rPr lang="en-US" sz="2400" i="1">
                        <a:latin typeface="Cambria Math" panose="02040503050406030204" pitchFamily="18" charset="0"/>
                      </a:rPr>
                      <m:t>=</m:t>
                    </m:r>
                    <m:r>
                      <a:rPr lang="en-US" sz="2400" i="1">
                        <a:latin typeface="Cambria Math" panose="02040503050406030204" pitchFamily="18" charset="0"/>
                      </a:rPr>
                      <m:t>2</m:t>
                    </m:r>
                    <m:r>
                      <a:rPr lang="en-US" sz="2400" i="1">
                        <a:latin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a:t>
                </a:r>
                <a:endParaRPr lang="en-US" sz="2000" dirty="0">
                  <a:solidFill>
                    <a:srgbClr val="FF0000"/>
                  </a:solidFill>
                  <a:latin typeface="Times New Roman" panose="02020603050405020304" pitchFamily="18" charset="0"/>
                  <a:cs typeface="Times New Roman" panose="02020603050405020304" pitchFamily="18" charset="0"/>
                </a:endParaRPr>
              </a:p>
              <a:p>
                <a:pPr marL="0" indent="0">
                  <a:buNone/>
                </a:pPr>
                <a:endParaRPr lang="en-US" sz="1400"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838200" y="2180495"/>
                <a:ext cx="10515600" cy="4164036"/>
              </a:xfrm>
              <a:blipFill rotWithShape="0">
                <a:blip r:embed="rId3"/>
                <a:stretch>
                  <a:fillRect l="-638" t="-1611" b="-586"/>
                </a:stretch>
              </a:blipFill>
            </p:spPr>
            <p:txBody>
              <a:bodyPr/>
              <a:lstStyle/>
              <a:p>
                <a:r>
                  <a:rPr lang="en-US">
                    <a:noFill/>
                  </a:rPr>
                  <a:t> </a:t>
                </a:r>
              </a:p>
            </p:txBody>
          </p:sp>
        </mc:Fallback>
      </mc:AlternateContent>
      <p:pic>
        <p:nvPicPr>
          <p:cNvPr id="10" name="Pictur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79193" y="1583713"/>
            <a:ext cx="3117704" cy="1150400"/>
          </a:xfrm>
          <a:prstGeom prst="rect">
            <a:avLst/>
          </a:prstGeom>
          <a:noFill/>
          <a:ln>
            <a:noFill/>
          </a:ln>
        </p:spPr>
      </p:pic>
      <p:sp>
        <p:nvSpPr>
          <p:cNvPr id="4" name="Action Button: Back or Previous 3">
            <a:hlinkClick r:id="rId5" action="ppaction://hlinksldjump" highlightClick="1"/>
          </p:cNvPr>
          <p:cNvSpPr/>
          <p:nvPr/>
        </p:nvSpPr>
        <p:spPr>
          <a:xfrm>
            <a:off x="11665131" y="6557554"/>
            <a:ext cx="526869" cy="30044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9540413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838199" y="294786"/>
                <a:ext cx="10515600" cy="1196389"/>
              </a:xfrm>
            </p:spPr>
            <p:txBody>
              <a:bodyPr>
                <a:normAutofit/>
              </a:bodyPr>
              <a:lstStyle/>
              <a:p>
                <a:r>
                  <a:rPr lang="en-US" sz="2000" b="1" dirty="0">
                    <a:solidFill>
                      <a:srgbClr val="FF0000"/>
                    </a:solidFill>
                    <a:latin typeface="Times New Roman" panose="02020603050405020304" pitchFamily="18" charset="0"/>
                    <a:cs typeface="Times New Roman" panose="02020603050405020304" pitchFamily="18" charset="0"/>
                  </a:rPr>
                  <a:t>Câu 2</a:t>
                </a:r>
                <a:r>
                  <a:rPr lang="en-US" sz="2000" b="1" dirty="0" smtClean="0">
                    <a:solidFill>
                      <a:srgbClr val="FF0000"/>
                    </a:solidFill>
                    <a:latin typeface="Times New Roman" panose="02020603050405020304" pitchFamily="18" charset="0"/>
                    <a:cs typeface="Times New Roman" panose="02020603050405020304" pitchFamily="18" charset="0"/>
                  </a:rPr>
                  <a:t>-VDC. </a:t>
                </a:r>
                <a:r>
                  <a:rPr lang="en-US" sz="2000" dirty="0" err="1">
                    <a:latin typeface="Times New Roman" panose="02020603050405020304" pitchFamily="18" charset="0"/>
                    <a:cs typeface="Times New Roman" panose="02020603050405020304" pitchFamily="18" charset="0"/>
                  </a:rPr>
                  <a:t>Giá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lớn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r>
                <a:br>
                  <a:rPr lang="en-US" sz="2000" dirty="0" smtClean="0">
                    <a:latin typeface="Times New Roman" panose="02020603050405020304" pitchFamily="18" charset="0"/>
                    <a:cs typeface="Times New Roman" panose="02020603050405020304" pitchFamily="18" charset="0"/>
                  </a:rPr>
                </a:br>
                <a14:m>
                  <m:oMath xmlns:m="http://schemas.openxmlformats.org/officeDocument/2006/math">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i="1">
                            <a:latin typeface="Cambria Math" panose="02040503050406030204" pitchFamily="18" charset="0"/>
                          </a:rPr>
                          <m:t>𝑥</m:t>
                        </m:r>
                      </m:e>
                    </m:d>
                    <m:r>
                      <a:rPr lang="en-US" sz="2000" i="1">
                        <a:latin typeface="Cambria Math" panose="02040503050406030204" pitchFamily="18" charset="0"/>
                      </a:rPr>
                      <m:t>=</m:t>
                    </m:r>
                    <m:rad>
                      <m:radPr>
                        <m:degHide m:val="on"/>
                        <m:ctrlPr>
                          <a:rPr lang="en-US" sz="2000" i="1">
                            <a:latin typeface="Cambria Math" panose="02040503050406030204" pitchFamily="18" charset="0"/>
                          </a:rPr>
                        </m:ctrlPr>
                      </m:radPr>
                      <m:deg/>
                      <m:e>
                        <m:r>
                          <a:rPr lang="en-US" sz="2000" i="1">
                            <a:latin typeface="Cambria Math" panose="02040503050406030204" pitchFamily="18" charset="0"/>
                          </a:rPr>
                          <m:t>𝑥</m:t>
                        </m:r>
                        <m:r>
                          <a:rPr lang="en-US" sz="2000" i="1">
                            <a:latin typeface="Cambria Math" panose="02040503050406030204" pitchFamily="18" charset="0"/>
                          </a:rPr>
                          <m:t>−1</m:t>
                        </m:r>
                      </m:e>
                    </m:rad>
                    <m:r>
                      <a:rPr lang="en-US" sz="2000" i="1">
                        <a:latin typeface="Cambria Math" panose="02040503050406030204" pitchFamily="18" charset="0"/>
                      </a:rPr>
                      <m:t>+</m:t>
                    </m:r>
                    <m:rad>
                      <m:radPr>
                        <m:degHide m:val="on"/>
                        <m:ctrlPr>
                          <a:rPr lang="en-US" sz="2000" i="1">
                            <a:latin typeface="Cambria Math" panose="02040503050406030204" pitchFamily="18" charset="0"/>
                          </a:rPr>
                        </m:ctrlPr>
                      </m:radPr>
                      <m:deg/>
                      <m:e>
                        <m:r>
                          <a:rPr lang="en-US" sz="2000" i="1">
                            <a:latin typeface="Cambria Math" panose="02040503050406030204" pitchFamily="18" charset="0"/>
                          </a:rPr>
                          <m:t>3−</m:t>
                        </m:r>
                        <m:r>
                          <a:rPr lang="en-US" sz="2000" i="1">
                            <a:latin typeface="Cambria Math" panose="02040503050406030204" pitchFamily="18" charset="0"/>
                          </a:rPr>
                          <m:t>𝑥</m:t>
                        </m:r>
                      </m:e>
                    </m:rad>
                    <m:r>
                      <a:rPr lang="en-US" sz="2000" i="1">
                        <a:latin typeface="Cambria Math" panose="02040503050406030204" pitchFamily="18" charset="0"/>
                      </a:rPr>
                      <m:t>−2</m:t>
                    </m:r>
                    <m:rad>
                      <m:radPr>
                        <m:degHide m:val="on"/>
                        <m:ctrlPr>
                          <a:rPr lang="en-US" sz="2000" i="1">
                            <a:latin typeface="Cambria Math" panose="02040503050406030204" pitchFamily="18" charset="0"/>
                          </a:rPr>
                        </m:ctrlPr>
                      </m:radPr>
                      <m:deg/>
                      <m:e>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2</m:t>
                            </m:r>
                          </m:sup>
                        </m:sSup>
                        <m:r>
                          <a:rPr lang="en-US" sz="2000" i="1">
                            <a:latin typeface="Cambria Math" panose="02040503050406030204" pitchFamily="18" charset="0"/>
                          </a:rPr>
                          <m:t>+4</m:t>
                        </m:r>
                        <m:r>
                          <a:rPr lang="en-US" sz="2000" i="1">
                            <a:latin typeface="Cambria Math" panose="02040503050406030204" pitchFamily="18" charset="0"/>
                          </a:rPr>
                          <m:t>𝑥</m:t>
                        </m:r>
                        <m:r>
                          <a:rPr lang="en-US" sz="2000" i="1">
                            <a:latin typeface="Cambria Math" panose="02040503050406030204" pitchFamily="18" charset="0"/>
                          </a:rPr>
                          <m:t>−3</m:t>
                        </m:r>
                      </m:e>
                    </m:rad>
                  </m:oMath>
                </a14:m>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bằng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bao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nhiêu</a:t>
                </a:r>
                <a:r>
                  <a:rPr lang="en-US" sz="2000" dirty="0" smtClean="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A.</a:t>
                </a: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rPr>
                      <m:t>−</m:t>
                    </m:r>
                    <m:rad>
                      <m:radPr>
                        <m:degHide m:val="on"/>
                        <m:ctrlPr>
                          <a:rPr lang="en-US" sz="2000" i="1">
                            <a:latin typeface="Cambria Math" panose="02040503050406030204" pitchFamily="18" charset="0"/>
                          </a:rPr>
                        </m:ctrlPr>
                      </m:radPr>
                      <m:deg/>
                      <m:e>
                        <m:r>
                          <a:rPr lang="en-US" sz="2000" i="1">
                            <a:latin typeface="Cambria Math" panose="02040503050406030204" pitchFamily="18" charset="0"/>
                          </a:rPr>
                          <m:t>2</m:t>
                        </m:r>
                      </m:e>
                    </m:rad>
                    <m:r>
                      <a:rPr lang="en-US" sz="2000" i="1">
                        <a:latin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B</a:t>
                </a:r>
                <a:r>
                  <a:rPr lang="en-US" sz="2000" b="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rPr>
                      <m:t>0.</m:t>
                    </m:r>
                  </m:oMath>
                </a14:m>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C</a:t>
                </a:r>
                <a:r>
                  <a:rPr lang="en-US" sz="2000" b="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14:m>
                  <m:oMath xmlns:m="http://schemas.openxmlformats.org/officeDocument/2006/math">
                    <m:rad>
                      <m:radPr>
                        <m:degHide m:val="on"/>
                        <m:ctrlPr>
                          <a:rPr lang="en-US" sz="2000" i="1">
                            <a:latin typeface="Cambria Math" panose="02040503050406030204" pitchFamily="18" charset="0"/>
                          </a:rPr>
                        </m:ctrlPr>
                      </m:radPr>
                      <m:deg/>
                      <m:e>
                        <m:r>
                          <a:rPr lang="en-US" sz="2000" i="1">
                            <a:latin typeface="Cambria Math" panose="02040503050406030204" pitchFamily="18" charset="0"/>
                          </a:rPr>
                          <m:t>2</m:t>
                        </m:r>
                      </m:e>
                    </m:rad>
                    <m:r>
                      <a:rPr lang="en-US" sz="2000" i="1">
                        <a:latin typeface="Cambria Math" panose="02040503050406030204" pitchFamily="18" charset="0"/>
                      </a:rPr>
                      <m:t>.</m:t>
                    </m:r>
                  </m:oMath>
                </a14:m>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D.</a:t>
                </a:r>
                <a:r>
                  <a:rPr lang="en-US" sz="2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9</m:t>
                        </m:r>
                      </m:num>
                      <m:den>
                        <m:r>
                          <a:rPr lang="en-US" sz="2000" i="1">
                            <a:latin typeface="Cambria Math" panose="02040503050406030204" pitchFamily="18" charset="0"/>
                          </a:rPr>
                          <m:t>4</m:t>
                        </m:r>
                      </m:den>
                    </m:f>
                    <m:r>
                      <a:rPr lang="en-US" sz="2000" i="1">
                        <a:latin typeface="Cambria Math" panose="02040503050406030204" pitchFamily="18" charset="0"/>
                      </a:rPr>
                      <m:t>.</m:t>
                    </m:r>
                  </m:oMath>
                </a14:m>
                <a:endParaRPr lang="en-US" sz="2000" dirty="0">
                  <a:latin typeface="Times New Roman" panose="02020603050405020304" pitchFamily="18" charset="0"/>
                  <a:cs typeface="Times New Roman" panose="02020603050405020304" pitchFamily="18" charset="0"/>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838199" y="294786"/>
                <a:ext cx="10515600" cy="1196389"/>
              </a:xfrm>
              <a:blipFill rotWithShape="0">
                <a:blip r:embed="rId2"/>
                <a:stretch>
                  <a:fillRect l="-5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838199" y="1350498"/>
                <a:ext cx="10809849" cy="5331656"/>
              </a:xfrm>
            </p:spPr>
            <p:txBody>
              <a:bodyPr>
                <a:noAutofit/>
              </a:bodyPr>
              <a:lstStyle/>
              <a:p>
                <a:pPr marL="0" indent="0">
                  <a:buNone/>
                </a:pPr>
                <a:r>
                  <a:rPr lang="en-US" sz="1900" b="1" dirty="0" err="1" smtClean="0">
                    <a:solidFill>
                      <a:srgbClr val="FF0000"/>
                    </a:solidFill>
                    <a:latin typeface="Times New Roman" panose="02020603050405020304" pitchFamily="18" charset="0"/>
                    <a:cs typeface="Times New Roman" panose="02020603050405020304" pitchFamily="18" charset="0"/>
                  </a:rPr>
                  <a:t>Đáp</a:t>
                </a:r>
                <a:r>
                  <a:rPr lang="en-US" sz="1900" b="1" dirty="0" smtClean="0">
                    <a:solidFill>
                      <a:srgbClr val="FF0000"/>
                    </a:solidFill>
                    <a:latin typeface="Times New Roman" panose="02020603050405020304" pitchFamily="18" charset="0"/>
                    <a:cs typeface="Times New Roman" panose="02020603050405020304" pitchFamily="18" charset="0"/>
                  </a:rPr>
                  <a:t> </a:t>
                </a:r>
                <a:r>
                  <a:rPr lang="en-US" sz="1900" b="1" dirty="0" err="1" smtClean="0">
                    <a:solidFill>
                      <a:srgbClr val="FF0000"/>
                    </a:solidFill>
                    <a:latin typeface="Times New Roman" panose="02020603050405020304" pitchFamily="18" charset="0"/>
                    <a:cs typeface="Times New Roman" panose="02020603050405020304" pitchFamily="18" charset="0"/>
                  </a:rPr>
                  <a:t>án</a:t>
                </a:r>
                <a:r>
                  <a:rPr lang="en-US" sz="1900" b="1" dirty="0" smtClean="0">
                    <a:solidFill>
                      <a:srgbClr val="FF0000"/>
                    </a:solidFill>
                    <a:latin typeface="Times New Roman" panose="02020603050405020304" pitchFamily="18" charset="0"/>
                    <a:cs typeface="Times New Roman" panose="02020603050405020304" pitchFamily="18" charset="0"/>
                  </a:rPr>
                  <a:t>: C. </a:t>
                </a:r>
              </a:p>
              <a:p>
                <a:pPr marL="0" indent="0">
                  <a:buNone/>
                </a:pPr>
                <a:r>
                  <a:rPr lang="en-US" sz="1900" dirty="0" smtClean="0">
                    <a:solidFill>
                      <a:schemeClr val="tx1"/>
                    </a:solidFill>
                    <a:latin typeface="Times New Roman" panose="02020603050405020304" pitchFamily="18" charset="0"/>
                    <a:cs typeface="Times New Roman" panose="02020603050405020304" pitchFamily="18" charset="0"/>
                  </a:rPr>
                  <a:t>TXĐ</a:t>
                </a:r>
                <a:r>
                  <a:rPr lang="en-US" sz="19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sz="1900" i="1">
                        <a:solidFill>
                          <a:schemeClr val="tx1"/>
                        </a:solidFill>
                        <a:latin typeface="Cambria Math" panose="02040503050406030204" pitchFamily="18" charset="0"/>
                      </a:rPr>
                      <m:t>𝐷</m:t>
                    </m:r>
                    <m:r>
                      <a:rPr lang="en-US" sz="1900" i="1">
                        <a:solidFill>
                          <a:schemeClr val="tx1"/>
                        </a:solidFill>
                        <a:latin typeface="Cambria Math" panose="02040503050406030204" pitchFamily="18" charset="0"/>
                      </a:rPr>
                      <m:t>=</m:t>
                    </m:r>
                    <m:d>
                      <m:dPr>
                        <m:begChr m:val="["/>
                        <m:endChr m:val="]"/>
                        <m:ctrlPr>
                          <a:rPr lang="en-US" sz="1900" i="1">
                            <a:solidFill>
                              <a:schemeClr val="tx1"/>
                            </a:solidFill>
                            <a:latin typeface="Cambria Math" panose="02040503050406030204" pitchFamily="18" charset="0"/>
                          </a:rPr>
                        </m:ctrlPr>
                      </m:dPr>
                      <m:e>
                        <m:r>
                          <a:rPr lang="en-US" sz="1900" i="1">
                            <a:solidFill>
                              <a:schemeClr val="tx1"/>
                            </a:solidFill>
                            <a:latin typeface="Cambria Math" panose="02040503050406030204" pitchFamily="18" charset="0"/>
                          </a:rPr>
                          <m:t>1;3</m:t>
                        </m:r>
                      </m:e>
                    </m:d>
                    <m:r>
                      <a:rPr lang="en-US" sz="1900" i="1">
                        <a:solidFill>
                          <a:schemeClr val="tx1"/>
                        </a:solidFill>
                        <a:latin typeface="Cambria Math" panose="02040503050406030204" pitchFamily="18" charset="0"/>
                      </a:rPr>
                      <m:t>.</m:t>
                    </m:r>
                  </m:oMath>
                </a14:m>
                <a:r>
                  <a:rPr lang="en-US" sz="1900" dirty="0">
                    <a:solidFill>
                      <a:schemeClr val="tx1"/>
                    </a:solidFill>
                    <a:latin typeface="Times New Roman" panose="02020603050405020304" pitchFamily="18" charset="0"/>
                    <a:cs typeface="Times New Roman" panose="02020603050405020304" pitchFamily="18" charset="0"/>
                  </a:rPr>
                  <a:t> </a:t>
                </a:r>
                <a:r>
                  <a:rPr lang="fr-FR" sz="1900" dirty="0" err="1">
                    <a:solidFill>
                      <a:schemeClr val="tx1"/>
                    </a:solidFill>
                    <a:latin typeface="Times New Roman" panose="02020603050405020304" pitchFamily="18" charset="0"/>
                    <a:cs typeface="Times New Roman" panose="02020603050405020304" pitchFamily="18" charset="0"/>
                  </a:rPr>
                  <a:t>Đặt</a:t>
                </a:r>
                <a:r>
                  <a:rPr lang="fr-FR" sz="19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fr-FR" sz="1900" i="1">
                        <a:solidFill>
                          <a:schemeClr val="tx1"/>
                        </a:solidFill>
                        <a:latin typeface="Cambria Math" panose="02040503050406030204" pitchFamily="18" charset="0"/>
                      </a:rPr>
                      <m:t>𝑡</m:t>
                    </m:r>
                    <m:r>
                      <a:rPr lang="fr-FR" sz="1900" i="1">
                        <a:solidFill>
                          <a:schemeClr val="tx1"/>
                        </a:solidFill>
                        <a:latin typeface="Cambria Math" panose="02040503050406030204" pitchFamily="18" charset="0"/>
                      </a:rPr>
                      <m:t>=</m:t>
                    </m:r>
                    <m:rad>
                      <m:radPr>
                        <m:degHide m:val="on"/>
                        <m:ctrlPr>
                          <a:rPr lang="en-US" sz="1900" i="1">
                            <a:solidFill>
                              <a:schemeClr val="tx1"/>
                            </a:solidFill>
                            <a:latin typeface="Cambria Math" panose="02040503050406030204" pitchFamily="18" charset="0"/>
                          </a:rPr>
                        </m:ctrlPr>
                      </m:radPr>
                      <m:deg/>
                      <m:e>
                        <m:r>
                          <a:rPr lang="fr-FR" sz="1900" i="1">
                            <a:solidFill>
                              <a:schemeClr val="tx1"/>
                            </a:solidFill>
                            <a:latin typeface="Cambria Math" panose="02040503050406030204" pitchFamily="18" charset="0"/>
                          </a:rPr>
                          <m:t>𝑥</m:t>
                        </m:r>
                        <m:r>
                          <a:rPr lang="fr-FR" sz="1900" i="1">
                            <a:solidFill>
                              <a:schemeClr val="tx1"/>
                            </a:solidFill>
                            <a:latin typeface="Cambria Math" panose="02040503050406030204" pitchFamily="18" charset="0"/>
                          </a:rPr>
                          <m:t>−1</m:t>
                        </m:r>
                      </m:e>
                    </m:rad>
                    <m:r>
                      <a:rPr lang="fr-FR" sz="1900" i="1">
                        <a:solidFill>
                          <a:schemeClr val="tx1"/>
                        </a:solidFill>
                        <a:latin typeface="Cambria Math" panose="02040503050406030204" pitchFamily="18" charset="0"/>
                      </a:rPr>
                      <m:t>+</m:t>
                    </m:r>
                    <m:rad>
                      <m:radPr>
                        <m:degHide m:val="on"/>
                        <m:ctrlPr>
                          <a:rPr lang="en-US" sz="1900" i="1">
                            <a:solidFill>
                              <a:schemeClr val="tx1"/>
                            </a:solidFill>
                            <a:latin typeface="Cambria Math" panose="02040503050406030204" pitchFamily="18" charset="0"/>
                          </a:rPr>
                        </m:ctrlPr>
                      </m:radPr>
                      <m:deg/>
                      <m:e>
                        <m:r>
                          <a:rPr lang="fr-FR" sz="1900" i="1">
                            <a:solidFill>
                              <a:schemeClr val="tx1"/>
                            </a:solidFill>
                            <a:latin typeface="Cambria Math" panose="02040503050406030204" pitchFamily="18" charset="0"/>
                          </a:rPr>
                          <m:t>3−</m:t>
                        </m:r>
                        <m:r>
                          <a:rPr lang="fr-FR" sz="1900" i="1">
                            <a:solidFill>
                              <a:schemeClr val="tx1"/>
                            </a:solidFill>
                            <a:latin typeface="Cambria Math" panose="02040503050406030204" pitchFamily="18" charset="0"/>
                          </a:rPr>
                          <m:t>𝑥</m:t>
                        </m:r>
                      </m:e>
                    </m:rad>
                    <m:d>
                      <m:dPr>
                        <m:ctrlPr>
                          <a:rPr lang="en-US" sz="1900" i="1">
                            <a:solidFill>
                              <a:schemeClr val="tx1"/>
                            </a:solidFill>
                            <a:latin typeface="Cambria Math" panose="02040503050406030204" pitchFamily="18" charset="0"/>
                          </a:rPr>
                        </m:ctrlPr>
                      </m:dPr>
                      <m:e>
                        <m:rad>
                          <m:radPr>
                            <m:degHide m:val="on"/>
                            <m:ctrlPr>
                              <a:rPr lang="en-US" sz="1900" i="1">
                                <a:solidFill>
                                  <a:schemeClr val="tx1"/>
                                </a:solidFill>
                                <a:latin typeface="Cambria Math" panose="02040503050406030204" pitchFamily="18" charset="0"/>
                              </a:rPr>
                            </m:ctrlPr>
                          </m:radPr>
                          <m:deg/>
                          <m:e>
                            <m:r>
                              <a:rPr lang="fr-FR" sz="1900" i="1">
                                <a:solidFill>
                                  <a:schemeClr val="tx1"/>
                                </a:solidFill>
                                <a:latin typeface="Cambria Math" panose="02040503050406030204" pitchFamily="18" charset="0"/>
                              </a:rPr>
                              <m:t>2</m:t>
                            </m:r>
                          </m:e>
                        </m:rad>
                        <m:r>
                          <a:rPr lang="fr-FR" sz="1900" i="1">
                            <a:solidFill>
                              <a:schemeClr val="tx1"/>
                            </a:solidFill>
                            <a:latin typeface="Cambria Math" panose="02040503050406030204" pitchFamily="18" charset="0"/>
                          </a:rPr>
                          <m:t>≤</m:t>
                        </m:r>
                        <m:r>
                          <a:rPr lang="fr-FR" sz="1900" i="1">
                            <a:solidFill>
                              <a:schemeClr val="tx1"/>
                            </a:solidFill>
                            <a:latin typeface="Cambria Math" panose="02040503050406030204" pitchFamily="18" charset="0"/>
                          </a:rPr>
                          <m:t>𝑡</m:t>
                        </m:r>
                        <m:r>
                          <a:rPr lang="fr-FR" sz="1900" i="1">
                            <a:solidFill>
                              <a:schemeClr val="tx1"/>
                            </a:solidFill>
                            <a:latin typeface="Cambria Math" panose="02040503050406030204" pitchFamily="18" charset="0"/>
                          </a:rPr>
                          <m:t>≤2</m:t>
                        </m:r>
                      </m:e>
                    </m:d>
                  </m:oMath>
                </a14:m>
                <a:r>
                  <a:rPr lang="fr-FR" sz="1900" dirty="0">
                    <a:solidFill>
                      <a:schemeClr val="tx1"/>
                    </a:solidFill>
                    <a:latin typeface="Times New Roman" panose="02020603050405020304" pitchFamily="18" charset="0"/>
                    <a:cs typeface="Times New Roman" panose="02020603050405020304" pitchFamily="18" charset="0"/>
                  </a:rPr>
                  <a:t> </a:t>
                </a:r>
                <a:endParaRPr lang="en-US" sz="1900" dirty="0">
                  <a:solidFill>
                    <a:schemeClr val="tx1"/>
                  </a:solidFill>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left"/>
                    </m:oMathParaPr>
                    <m:oMath xmlns:m="http://schemas.openxmlformats.org/officeDocument/2006/math">
                      <m:r>
                        <m:rPr>
                          <m:nor/>
                        </m:rPr>
                        <a:rPr lang="en-US" sz="1900" b="1" dirty="0">
                          <a:solidFill>
                            <a:schemeClr val="tx1"/>
                          </a:solidFill>
                          <a:latin typeface="Times New Roman" panose="02020603050405020304" pitchFamily="18" charset="0"/>
                          <a:cs typeface="Times New Roman" panose="02020603050405020304" pitchFamily="18" charset="0"/>
                        </a:rPr>
                        <m:t>L</m:t>
                      </m:r>
                      <m:r>
                        <m:rPr>
                          <m:nor/>
                        </m:rPr>
                        <a:rPr lang="en-US" sz="1900" b="1" dirty="0">
                          <a:solidFill>
                            <a:schemeClr val="tx1"/>
                          </a:solidFill>
                          <a:latin typeface="Times New Roman" panose="02020603050405020304" pitchFamily="18" charset="0"/>
                          <a:cs typeface="Times New Roman" panose="02020603050405020304" pitchFamily="18" charset="0"/>
                        </a:rPr>
                        <m:t>ư</m:t>
                      </m:r>
                      <m:r>
                        <m:rPr>
                          <m:nor/>
                        </m:rPr>
                        <a:rPr lang="en-US" sz="1900" b="1" dirty="0">
                          <a:solidFill>
                            <a:schemeClr val="tx1"/>
                          </a:solidFill>
                          <a:latin typeface="Times New Roman" panose="02020603050405020304" pitchFamily="18" charset="0"/>
                          <a:cs typeface="Times New Roman" panose="02020603050405020304" pitchFamily="18" charset="0"/>
                        </a:rPr>
                        <m:t>u</m:t>
                      </m:r>
                      <m:r>
                        <m:rPr>
                          <m:nor/>
                        </m:rPr>
                        <a:rPr lang="en-US" sz="1900" b="1" dirty="0">
                          <a:solidFill>
                            <a:schemeClr val="tx1"/>
                          </a:solidFill>
                          <a:latin typeface="Times New Roman" panose="02020603050405020304" pitchFamily="18" charset="0"/>
                          <a:cs typeface="Times New Roman" panose="02020603050405020304" pitchFamily="18" charset="0"/>
                        </a:rPr>
                        <m:t> ý: </m:t>
                      </m:r>
                      <m:r>
                        <m:rPr>
                          <m:nor/>
                        </m:rPr>
                        <a:rPr lang="en-US" sz="1900" dirty="0" err="1">
                          <a:solidFill>
                            <a:schemeClr val="tx1"/>
                          </a:solidFill>
                          <a:latin typeface="Times New Roman" panose="02020603050405020304" pitchFamily="18" charset="0"/>
                          <a:cs typeface="Times New Roman" panose="02020603050405020304" pitchFamily="18" charset="0"/>
                        </a:rPr>
                        <m:t>T</m:t>
                      </m:r>
                      <m:r>
                        <m:rPr>
                          <m:nor/>
                        </m:rPr>
                        <a:rPr lang="en-US" sz="1900" dirty="0" err="1">
                          <a:solidFill>
                            <a:schemeClr val="tx1"/>
                          </a:solidFill>
                          <a:latin typeface="Times New Roman" panose="02020603050405020304" pitchFamily="18" charset="0"/>
                          <a:cs typeface="Times New Roman" panose="02020603050405020304" pitchFamily="18" charset="0"/>
                        </a:rPr>
                        <m:t>ừ </m:t>
                      </m:r>
                      <m:r>
                        <m:rPr>
                          <m:nor/>
                        </m:rPr>
                        <a:rPr lang="en-US" sz="1900" dirty="0" err="1">
                          <a:solidFill>
                            <a:schemeClr val="tx1"/>
                          </a:solidFill>
                          <a:latin typeface="Times New Roman" panose="02020603050405020304" pitchFamily="18" charset="0"/>
                          <a:cs typeface="Times New Roman" panose="02020603050405020304" pitchFamily="18" charset="0"/>
                        </a:rPr>
                        <m:t>ph</m:t>
                      </m:r>
                      <m:r>
                        <m:rPr>
                          <m:nor/>
                        </m:rPr>
                        <a:rPr lang="en-US" sz="1900" dirty="0" err="1">
                          <a:solidFill>
                            <a:schemeClr val="tx1"/>
                          </a:solidFill>
                          <a:latin typeface="Times New Roman" panose="02020603050405020304" pitchFamily="18" charset="0"/>
                          <a:cs typeface="Times New Roman" panose="02020603050405020304" pitchFamily="18" charset="0"/>
                        </a:rPr>
                        <m:t>é</m:t>
                      </m:r>
                      <m:r>
                        <m:rPr>
                          <m:nor/>
                        </m:rPr>
                        <a:rPr lang="en-US" sz="1900" dirty="0" err="1">
                          <a:solidFill>
                            <a:schemeClr val="tx1"/>
                          </a:solidFill>
                          <a:latin typeface="Times New Roman" panose="02020603050405020304" pitchFamily="18" charset="0"/>
                          <a:cs typeface="Times New Roman" panose="02020603050405020304" pitchFamily="18" charset="0"/>
                        </a:rPr>
                        <m:t>p</m:t>
                      </m:r>
                      <m:r>
                        <m:rPr>
                          <m:nor/>
                        </m:rPr>
                        <a:rPr lang="en-US" sz="1900" dirty="0">
                          <a:solidFill>
                            <a:schemeClr val="tx1"/>
                          </a:solidFill>
                          <a:latin typeface="Times New Roman" panose="02020603050405020304" pitchFamily="18" charset="0"/>
                          <a:cs typeface="Times New Roman" panose="02020603050405020304" pitchFamily="18" charset="0"/>
                        </a:rPr>
                        <m:t> </m:t>
                      </m:r>
                      <m:r>
                        <m:rPr>
                          <m:nor/>
                        </m:rPr>
                        <a:rPr lang="en-US" sz="1900" dirty="0" err="1">
                          <a:solidFill>
                            <a:schemeClr val="tx1"/>
                          </a:solidFill>
                          <a:latin typeface="Times New Roman" panose="02020603050405020304" pitchFamily="18" charset="0"/>
                          <a:cs typeface="Times New Roman" panose="02020603050405020304" pitchFamily="18" charset="0"/>
                        </a:rPr>
                        <m:t>đặ</m:t>
                      </m:r>
                      <m:r>
                        <m:rPr>
                          <m:nor/>
                        </m:rPr>
                        <a:rPr lang="en-US" sz="1900" dirty="0" err="1">
                          <a:solidFill>
                            <a:schemeClr val="tx1"/>
                          </a:solidFill>
                          <a:latin typeface="Times New Roman" panose="02020603050405020304" pitchFamily="18" charset="0"/>
                          <a:cs typeface="Times New Roman" panose="02020603050405020304" pitchFamily="18" charset="0"/>
                        </a:rPr>
                        <m:t>t</m:t>
                      </m:r>
                      <m:r>
                        <m:rPr>
                          <m:nor/>
                        </m:rPr>
                        <a:rPr lang="en-US" sz="1900" dirty="0">
                          <a:solidFill>
                            <a:schemeClr val="tx1"/>
                          </a:solidFill>
                          <a:latin typeface="Times New Roman" panose="02020603050405020304" pitchFamily="18" charset="0"/>
                          <a:cs typeface="Times New Roman" panose="02020603050405020304" pitchFamily="18" charset="0"/>
                        </a:rPr>
                        <m:t> </m:t>
                      </m:r>
                      <m:r>
                        <m:rPr>
                          <m:nor/>
                        </m:rPr>
                        <a:rPr lang="en-US" sz="1900" dirty="0" err="1">
                          <a:solidFill>
                            <a:schemeClr val="tx1"/>
                          </a:solidFill>
                          <a:latin typeface="Times New Roman" panose="02020603050405020304" pitchFamily="18" charset="0"/>
                          <a:cs typeface="Times New Roman" panose="02020603050405020304" pitchFamily="18" charset="0"/>
                        </a:rPr>
                        <m:t>ẩ</m:t>
                      </m:r>
                      <m:r>
                        <m:rPr>
                          <m:nor/>
                        </m:rPr>
                        <a:rPr lang="en-US" sz="1900" dirty="0" err="1">
                          <a:solidFill>
                            <a:schemeClr val="tx1"/>
                          </a:solidFill>
                          <a:latin typeface="Times New Roman" panose="02020603050405020304" pitchFamily="18" charset="0"/>
                          <a:cs typeface="Times New Roman" panose="02020603050405020304" pitchFamily="18" charset="0"/>
                        </a:rPr>
                        <m:t>n</m:t>
                      </m:r>
                      <m:r>
                        <m:rPr>
                          <m:nor/>
                        </m:rPr>
                        <a:rPr lang="en-US" sz="1900" dirty="0">
                          <a:solidFill>
                            <a:schemeClr val="tx1"/>
                          </a:solidFill>
                          <a:latin typeface="Times New Roman" panose="02020603050405020304" pitchFamily="18" charset="0"/>
                          <a:cs typeface="Times New Roman" panose="02020603050405020304" pitchFamily="18" charset="0"/>
                        </a:rPr>
                        <m:t> </m:t>
                      </m:r>
                      <m:r>
                        <m:rPr>
                          <m:nor/>
                        </m:rPr>
                        <a:rPr lang="en-US" sz="1900" dirty="0" err="1">
                          <a:solidFill>
                            <a:schemeClr val="tx1"/>
                          </a:solidFill>
                          <a:latin typeface="Times New Roman" panose="02020603050405020304" pitchFamily="18" charset="0"/>
                          <a:cs typeface="Times New Roman" panose="02020603050405020304" pitchFamily="18" charset="0"/>
                        </a:rPr>
                        <m:t>ph</m:t>
                      </m:r>
                      <m:r>
                        <m:rPr>
                          <m:nor/>
                        </m:rPr>
                        <a:rPr lang="en-US" sz="1900" dirty="0" err="1">
                          <a:solidFill>
                            <a:schemeClr val="tx1"/>
                          </a:solidFill>
                          <a:latin typeface="Times New Roman" panose="02020603050405020304" pitchFamily="18" charset="0"/>
                          <a:cs typeface="Times New Roman" panose="02020603050405020304" pitchFamily="18" charset="0"/>
                        </a:rPr>
                        <m:t>ụ </m:t>
                      </m:r>
                      <m:r>
                        <a:rPr lang="en-US" sz="1900" i="1">
                          <a:solidFill>
                            <a:schemeClr val="tx1"/>
                          </a:solidFill>
                          <a:latin typeface="Cambria Math" panose="02040503050406030204" pitchFamily="18" charset="0"/>
                        </a:rPr>
                        <m:t>𝑡</m:t>
                      </m:r>
                      <m:r>
                        <a:rPr lang="en-US" sz="1900" i="1">
                          <a:solidFill>
                            <a:schemeClr val="tx1"/>
                          </a:solidFill>
                          <a:latin typeface="Cambria Math" panose="02040503050406030204" pitchFamily="18" charset="0"/>
                        </a:rPr>
                        <m:t>=</m:t>
                      </m:r>
                      <m:rad>
                        <m:radPr>
                          <m:degHide m:val="on"/>
                          <m:ctrlPr>
                            <a:rPr lang="en-US" sz="1900" i="1">
                              <a:solidFill>
                                <a:schemeClr val="tx1"/>
                              </a:solidFill>
                              <a:latin typeface="Cambria Math" panose="02040503050406030204" pitchFamily="18" charset="0"/>
                            </a:rPr>
                          </m:ctrlPr>
                        </m:radPr>
                        <m:deg/>
                        <m:e>
                          <m:r>
                            <a:rPr lang="en-US" sz="1900" i="1">
                              <a:solidFill>
                                <a:schemeClr val="tx1"/>
                              </a:solidFill>
                              <a:latin typeface="Cambria Math" panose="02040503050406030204" pitchFamily="18" charset="0"/>
                            </a:rPr>
                            <m:t>𝑥</m:t>
                          </m:r>
                          <m:r>
                            <a:rPr lang="en-US" sz="1900" i="1">
                              <a:solidFill>
                                <a:schemeClr val="tx1"/>
                              </a:solidFill>
                              <a:latin typeface="Cambria Math" panose="02040503050406030204" pitchFamily="18" charset="0"/>
                            </a:rPr>
                            <m:t>−1</m:t>
                          </m:r>
                        </m:e>
                      </m:rad>
                      <m:r>
                        <a:rPr lang="en-US" sz="1900" i="1">
                          <a:solidFill>
                            <a:schemeClr val="tx1"/>
                          </a:solidFill>
                          <a:latin typeface="Cambria Math" panose="02040503050406030204" pitchFamily="18" charset="0"/>
                        </a:rPr>
                        <m:t>+</m:t>
                      </m:r>
                      <m:rad>
                        <m:radPr>
                          <m:degHide m:val="on"/>
                          <m:ctrlPr>
                            <a:rPr lang="en-US" sz="1900" i="1">
                              <a:solidFill>
                                <a:schemeClr val="tx1"/>
                              </a:solidFill>
                              <a:latin typeface="Cambria Math" panose="02040503050406030204" pitchFamily="18" charset="0"/>
                            </a:rPr>
                          </m:ctrlPr>
                        </m:radPr>
                        <m:deg/>
                        <m:e>
                          <m:r>
                            <a:rPr lang="en-US" sz="1900" i="1">
                              <a:solidFill>
                                <a:schemeClr val="tx1"/>
                              </a:solidFill>
                              <a:latin typeface="Cambria Math" panose="02040503050406030204" pitchFamily="18" charset="0"/>
                            </a:rPr>
                            <m:t>3−</m:t>
                          </m:r>
                          <m:r>
                            <a:rPr lang="en-US" sz="1900" i="1">
                              <a:solidFill>
                                <a:schemeClr val="tx1"/>
                              </a:solidFill>
                              <a:latin typeface="Cambria Math" panose="02040503050406030204" pitchFamily="18" charset="0"/>
                            </a:rPr>
                            <m:t>𝑥</m:t>
                          </m:r>
                        </m:e>
                      </m:rad>
                      <m:r>
                        <a:rPr lang="en-US" sz="1900" i="1">
                          <a:solidFill>
                            <a:schemeClr val="tx1"/>
                          </a:solidFill>
                          <a:latin typeface="Cambria Math" panose="02040503050406030204" pitchFamily="18" charset="0"/>
                        </a:rPr>
                        <m:t>=</m:t>
                      </m:r>
                      <m:r>
                        <a:rPr lang="en-US" sz="1900" i="1">
                          <a:solidFill>
                            <a:schemeClr val="tx1"/>
                          </a:solidFill>
                          <a:latin typeface="Cambria Math" panose="02040503050406030204" pitchFamily="18" charset="0"/>
                        </a:rPr>
                        <m:t>h</m:t>
                      </m:r>
                      <m:d>
                        <m:dPr>
                          <m:ctrlPr>
                            <a:rPr lang="en-US" sz="1900" i="1">
                              <a:solidFill>
                                <a:schemeClr val="tx1"/>
                              </a:solidFill>
                              <a:latin typeface="Cambria Math" panose="02040503050406030204" pitchFamily="18" charset="0"/>
                            </a:rPr>
                          </m:ctrlPr>
                        </m:dPr>
                        <m:e>
                          <m:r>
                            <a:rPr lang="en-US" sz="1900" i="1">
                              <a:solidFill>
                                <a:schemeClr val="tx1"/>
                              </a:solidFill>
                              <a:latin typeface="Cambria Math" panose="02040503050406030204" pitchFamily="18" charset="0"/>
                            </a:rPr>
                            <m:t>𝑥</m:t>
                          </m:r>
                        </m:e>
                      </m:d>
                      <m:r>
                        <a:rPr lang="en-US" sz="1900" i="1">
                          <a:solidFill>
                            <a:schemeClr val="tx1"/>
                          </a:solidFill>
                          <a:latin typeface="Cambria Math" panose="02040503050406030204" pitchFamily="18" charset="0"/>
                        </a:rPr>
                        <m:t>.</m:t>
                      </m:r>
                    </m:oMath>
                  </m:oMathPara>
                </a14:m>
                <a:endParaRPr lang="en-US" sz="1900" dirty="0">
                  <a:solidFill>
                    <a:schemeClr val="tx1"/>
                  </a:solidFill>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left"/>
                    </m:oMathParaPr>
                    <m:oMath xmlns:m="http://schemas.openxmlformats.org/officeDocument/2006/math">
                      <m:r>
                        <m:rPr>
                          <m:nor/>
                        </m:rPr>
                        <a:rPr lang="en-US" sz="1900" dirty="0" err="1">
                          <a:solidFill>
                            <a:schemeClr val="tx1"/>
                          </a:solidFill>
                          <a:latin typeface="Times New Roman" panose="02020603050405020304" pitchFamily="18" charset="0"/>
                          <a:cs typeface="Times New Roman" panose="02020603050405020304" pitchFamily="18" charset="0"/>
                        </a:rPr>
                        <m:t>Đạ</m:t>
                      </m:r>
                      <m:r>
                        <m:rPr>
                          <m:nor/>
                        </m:rPr>
                        <a:rPr lang="en-US" sz="1900" dirty="0" err="1">
                          <a:solidFill>
                            <a:schemeClr val="tx1"/>
                          </a:solidFill>
                          <a:latin typeface="Times New Roman" panose="02020603050405020304" pitchFamily="18" charset="0"/>
                          <a:cs typeface="Times New Roman" panose="02020603050405020304" pitchFamily="18" charset="0"/>
                        </a:rPr>
                        <m:t>o</m:t>
                      </m:r>
                      <m:r>
                        <m:rPr>
                          <m:nor/>
                        </m:rPr>
                        <a:rPr lang="en-US" sz="1900" dirty="0">
                          <a:solidFill>
                            <a:schemeClr val="tx1"/>
                          </a:solidFill>
                          <a:latin typeface="Times New Roman" panose="02020603050405020304" pitchFamily="18" charset="0"/>
                          <a:cs typeface="Times New Roman" panose="02020603050405020304" pitchFamily="18" charset="0"/>
                        </a:rPr>
                        <m:t> </m:t>
                      </m:r>
                      <m:r>
                        <m:rPr>
                          <m:nor/>
                        </m:rPr>
                        <a:rPr lang="en-US" sz="1900" dirty="0" err="1">
                          <a:solidFill>
                            <a:schemeClr val="tx1"/>
                          </a:solidFill>
                          <a:latin typeface="Times New Roman" panose="02020603050405020304" pitchFamily="18" charset="0"/>
                          <a:cs typeface="Times New Roman" panose="02020603050405020304" pitchFamily="18" charset="0"/>
                        </a:rPr>
                        <m:t>h</m:t>
                      </m:r>
                      <m:r>
                        <m:rPr>
                          <m:nor/>
                        </m:rPr>
                        <a:rPr lang="en-US" sz="1900" dirty="0" err="1">
                          <a:solidFill>
                            <a:schemeClr val="tx1"/>
                          </a:solidFill>
                          <a:latin typeface="Times New Roman" panose="02020603050405020304" pitchFamily="18" charset="0"/>
                          <a:cs typeface="Times New Roman" panose="02020603050405020304" pitchFamily="18" charset="0"/>
                        </a:rPr>
                        <m:t>à</m:t>
                      </m:r>
                      <m:r>
                        <m:rPr>
                          <m:nor/>
                        </m:rPr>
                        <a:rPr lang="en-US" sz="1900" dirty="0" err="1">
                          <a:solidFill>
                            <a:schemeClr val="tx1"/>
                          </a:solidFill>
                          <a:latin typeface="Times New Roman" panose="02020603050405020304" pitchFamily="18" charset="0"/>
                          <a:cs typeface="Times New Roman" panose="02020603050405020304" pitchFamily="18" charset="0"/>
                        </a:rPr>
                        <m:t>m</m:t>
                      </m:r>
                      <m:r>
                        <m:rPr>
                          <m:nor/>
                        </m:rPr>
                        <a:rPr lang="en-US" sz="1900" dirty="0">
                          <a:solidFill>
                            <a:schemeClr val="tx1"/>
                          </a:solidFill>
                          <a:latin typeface="Times New Roman" panose="02020603050405020304" pitchFamily="18" charset="0"/>
                          <a:cs typeface="Times New Roman" panose="02020603050405020304" pitchFamily="18" charset="0"/>
                        </a:rPr>
                        <m:t>: </m:t>
                      </m:r>
                      <m:sSup>
                        <m:sSupPr>
                          <m:ctrlPr>
                            <a:rPr lang="en-US" sz="1900" i="1">
                              <a:solidFill>
                                <a:schemeClr val="tx1"/>
                              </a:solidFill>
                              <a:latin typeface="Cambria Math" panose="02040503050406030204" pitchFamily="18" charset="0"/>
                            </a:rPr>
                          </m:ctrlPr>
                        </m:sSupPr>
                        <m:e>
                          <m:r>
                            <a:rPr lang="en-US" sz="1900" i="1">
                              <a:solidFill>
                                <a:schemeClr val="tx1"/>
                              </a:solidFill>
                              <a:latin typeface="Cambria Math" panose="02040503050406030204" pitchFamily="18" charset="0"/>
                            </a:rPr>
                            <m:t>h</m:t>
                          </m:r>
                        </m:e>
                        <m:sup>
                          <m:r>
                            <a:rPr lang="en-US" sz="1900" i="1">
                              <a:solidFill>
                                <a:schemeClr val="tx1"/>
                              </a:solidFill>
                              <a:latin typeface="Cambria Math" panose="02040503050406030204" pitchFamily="18" charset="0"/>
                            </a:rPr>
                            <m:t>′</m:t>
                          </m:r>
                        </m:sup>
                      </m:sSup>
                      <m:d>
                        <m:dPr>
                          <m:ctrlPr>
                            <a:rPr lang="en-US" sz="1900" i="1">
                              <a:solidFill>
                                <a:schemeClr val="tx1"/>
                              </a:solidFill>
                              <a:latin typeface="Cambria Math" panose="02040503050406030204" pitchFamily="18" charset="0"/>
                            </a:rPr>
                          </m:ctrlPr>
                        </m:dPr>
                        <m:e>
                          <m:r>
                            <a:rPr lang="en-US" sz="1900" i="1">
                              <a:solidFill>
                                <a:schemeClr val="tx1"/>
                              </a:solidFill>
                              <a:latin typeface="Cambria Math" panose="02040503050406030204" pitchFamily="18" charset="0"/>
                            </a:rPr>
                            <m:t>𝑥</m:t>
                          </m:r>
                        </m:e>
                      </m:d>
                      <m:r>
                        <a:rPr lang="en-US" sz="1900" i="1">
                          <a:solidFill>
                            <a:schemeClr val="tx1"/>
                          </a:solidFill>
                          <a:latin typeface="Cambria Math" panose="02040503050406030204" pitchFamily="18" charset="0"/>
                        </a:rPr>
                        <m:t>=</m:t>
                      </m:r>
                      <m:f>
                        <m:fPr>
                          <m:ctrlPr>
                            <a:rPr lang="en-US" sz="1900" i="1">
                              <a:solidFill>
                                <a:schemeClr val="tx1"/>
                              </a:solidFill>
                              <a:latin typeface="Cambria Math" panose="02040503050406030204" pitchFamily="18" charset="0"/>
                            </a:rPr>
                          </m:ctrlPr>
                        </m:fPr>
                        <m:num>
                          <m:r>
                            <a:rPr lang="en-US" sz="1900" i="1">
                              <a:solidFill>
                                <a:schemeClr val="tx1"/>
                              </a:solidFill>
                              <a:latin typeface="Cambria Math" panose="02040503050406030204" pitchFamily="18" charset="0"/>
                            </a:rPr>
                            <m:t>1</m:t>
                          </m:r>
                        </m:num>
                        <m:den>
                          <m:r>
                            <a:rPr lang="en-US" sz="1900" i="1">
                              <a:solidFill>
                                <a:schemeClr val="tx1"/>
                              </a:solidFill>
                              <a:latin typeface="Cambria Math" panose="02040503050406030204" pitchFamily="18" charset="0"/>
                            </a:rPr>
                            <m:t>2</m:t>
                          </m:r>
                          <m:rad>
                            <m:radPr>
                              <m:degHide m:val="on"/>
                              <m:ctrlPr>
                                <a:rPr lang="en-US" sz="1900" i="1">
                                  <a:solidFill>
                                    <a:schemeClr val="tx1"/>
                                  </a:solidFill>
                                  <a:latin typeface="Cambria Math" panose="02040503050406030204" pitchFamily="18" charset="0"/>
                                </a:rPr>
                              </m:ctrlPr>
                            </m:radPr>
                            <m:deg/>
                            <m:e>
                              <m:r>
                                <a:rPr lang="en-US" sz="1900" i="1">
                                  <a:solidFill>
                                    <a:schemeClr val="tx1"/>
                                  </a:solidFill>
                                  <a:latin typeface="Cambria Math" panose="02040503050406030204" pitchFamily="18" charset="0"/>
                                </a:rPr>
                                <m:t>𝑥</m:t>
                              </m:r>
                              <m:r>
                                <a:rPr lang="en-US" sz="1900" i="1">
                                  <a:solidFill>
                                    <a:schemeClr val="tx1"/>
                                  </a:solidFill>
                                  <a:latin typeface="Cambria Math" panose="02040503050406030204" pitchFamily="18" charset="0"/>
                                </a:rPr>
                                <m:t>−1</m:t>
                              </m:r>
                            </m:e>
                          </m:rad>
                        </m:den>
                      </m:f>
                      <m:r>
                        <a:rPr lang="en-US" sz="1900" i="1">
                          <a:solidFill>
                            <a:schemeClr val="tx1"/>
                          </a:solidFill>
                          <a:latin typeface="Cambria Math" panose="02040503050406030204" pitchFamily="18" charset="0"/>
                        </a:rPr>
                        <m:t>−</m:t>
                      </m:r>
                      <m:f>
                        <m:fPr>
                          <m:ctrlPr>
                            <a:rPr lang="en-US" sz="1900" i="1">
                              <a:solidFill>
                                <a:schemeClr val="tx1"/>
                              </a:solidFill>
                              <a:latin typeface="Cambria Math" panose="02040503050406030204" pitchFamily="18" charset="0"/>
                            </a:rPr>
                          </m:ctrlPr>
                        </m:fPr>
                        <m:num>
                          <m:r>
                            <a:rPr lang="en-US" sz="1900" i="1">
                              <a:solidFill>
                                <a:schemeClr val="tx1"/>
                              </a:solidFill>
                              <a:latin typeface="Cambria Math" panose="02040503050406030204" pitchFamily="18" charset="0"/>
                            </a:rPr>
                            <m:t>1</m:t>
                          </m:r>
                        </m:num>
                        <m:den>
                          <m:r>
                            <a:rPr lang="en-US" sz="1900" i="1">
                              <a:solidFill>
                                <a:schemeClr val="tx1"/>
                              </a:solidFill>
                              <a:latin typeface="Cambria Math" panose="02040503050406030204" pitchFamily="18" charset="0"/>
                            </a:rPr>
                            <m:t>2</m:t>
                          </m:r>
                          <m:rad>
                            <m:radPr>
                              <m:degHide m:val="on"/>
                              <m:ctrlPr>
                                <a:rPr lang="en-US" sz="1900" i="1">
                                  <a:solidFill>
                                    <a:schemeClr val="tx1"/>
                                  </a:solidFill>
                                  <a:latin typeface="Cambria Math" panose="02040503050406030204" pitchFamily="18" charset="0"/>
                                </a:rPr>
                              </m:ctrlPr>
                            </m:radPr>
                            <m:deg/>
                            <m:e>
                              <m:r>
                                <a:rPr lang="en-US" sz="1900" i="1">
                                  <a:solidFill>
                                    <a:schemeClr val="tx1"/>
                                  </a:solidFill>
                                  <a:latin typeface="Cambria Math" panose="02040503050406030204" pitchFamily="18" charset="0"/>
                                </a:rPr>
                                <m:t>3−</m:t>
                              </m:r>
                              <m:r>
                                <a:rPr lang="en-US" sz="1900" i="1">
                                  <a:solidFill>
                                    <a:schemeClr val="tx1"/>
                                  </a:solidFill>
                                  <a:latin typeface="Cambria Math" panose="02040503050406030204" pitchFamily="18" charset="0"/>
                                </a:rPr>
                                <m:t>𝑥</m:t>
                              </m:r>
                            </m:e>
                          </m:rad>
                        </m:den>
                      </m:f>
                      <m:r>
                        <a:rPr lang="en-US" sz="1900" i="1" smtClean="0">
                          <a:solidFill>
                            <a:schemeClr val="tx1"/>
                          </a:solidFill>
                          <a:latin typeface="Cambria Math" charset="0"/>
                          <a:ea typeface="Cambria Math" charset="0"/>
                          <a:cs typeface="Cambria Math" charset="0"/>
                        </a:rPr>
                        <m:t>⟹</m:t>
                      </m:r>
                      <m:sSup>
                        <m:sSupPr>
                          <m:ctrlPr>
                            <a:rPr lang="en-US" sz="1900" i="1">
                              <a:solidFill>
                                <a:schemeClr val="tx1"/>
                              </a:solidFill>
                              <a:latin typeface="Cambria Math" panose="02040503050406030204" pitchFamily="18" charset="0"/>
                            </a:rPr>
                          </m:ctrlPr>
                        </m:sSupPr>
                        <m:e>
                          <m:r>
                            <a:rPr lang="en-US" sz="1900" i="1">
                              <a:solidFill>
                                <a:schemeClr val="tx1"/>
                              </a:solidFill>
                              <a:latin typeface="Cambria Math" panose="02040503050406030204" pitchFamily="18" charset="0"/>
                            </a:rPr>
                            <m:t>h</m:t>
                          </m:r>
                        </m:e>
                        <m:sup>
                          <m:r>
                            <a:rPr lang="en-US" sz="1900" i="1">
                              <a:solidFill>
                                <a:schemeClr val="tx1"/>
                              </a:solidFill>
                              <a:latin typeface="Cambria Math" panose="02040503050406030204" pitchFamily="18" charset="0"/>
                            </a:rPr>
                            <m:t>′</m:t>
                          </m:r>
                        </m:sup>
                      </m:sSup>
                      <m:d>
                        <m:dPr>
                          <m:ctrlPr>
                            <a:rPr lang="en-US" sz="1900" i="1">
                              <a:solidFill>
                                <a:schemeClr val="tx1"/>
                              </a:solidFill>
                              <a:latin typeface="Cambria Math" panose="02040503050406030204" pitchFamily="18" charset="0"/>
                            </a:rPr>
                          </m:ctrlPr>
                        </m:dPr>
                        <m:e>
                          <m:r>
                            <a:rPr lang="en-US" sz="1900" i="1">
                              <a:solidFill>
                                <a:schemeClr val="tx1"/>
                              </a:solidFill>
                              <a:latin typeface="Cambria Math" panose="02040503050406030204" pitchFamily="18" charset="0"/>
                            </a:rPr>
                            <m:t>𝑥</m:t>
                          </m:r>
                        </m:e>
                      </m:d>
                      <m:r>
                        <a:rPr lang="en-US" sz="1900" i="1">
                          <a:solidFill>
                            <a:schemeClr val="tx1"/>
                          </a:solidFill>
                          <a:latin typeface="Cambria Math" panose="02040503050406030204" pitchFamily="18" charset="0"/>
                        </a:rPr>
                        <m:t>=0⇔</m:t>
                      </m:r>
                      <m:r>
                        <a:rPr lang="en-US" sz="1900" i="1">
                          <a:solidFill>
                            <a:schemeClr val="tx1"/>
                          </a:solidFill>
                          <a:latin typeface="Cambria Math" panose="02040503050406030204" pitchFamily="18" charset="0"/>
                        </a:rPr>
                        <m:t>𝑥</m:t>
                      </m:r>
                      <m:r>
                        <a:rPr lang="en-US" sz="1900" i="1">
                          <a:solidFill>
                            <a:schemeClr val="tx1"/>
                          </a:solidFill>
                          <a:latin typeface="Cambria Math" panose="02040503050406030204" pitchFamily="18" charset="0"/>
                        </a:rPr>
                        <m:t>=2∈</m:t>
                      </m:r>
                      <m:d>
                        <m:dPr>
                          <m:begChr m:val="["/>
                          <m:endChr m:val="]"/>
                          <m:ctrlPr>
                            <a:rPr lang="en-US" sz="1900" i="1">
                              <a:solidFill>
                                <a:schemeClr val="tx1"/>
                              </a:solidFill>
                              <a:latin typeface="Cambria Math" panose="02040503050406030204" pitchFamily="18" charset="0"/>
                            </a:rPr>
                          </m:ctrlPr>
                        </m:dPr>
                        <m:e>
                          <m:r>
                            <a:rPr lang="en-US" sz="1900" i="1">
                              <a:solidFill>
                                <a:schemeClr val="tx1"/>
                              </a:solidFill>
                              <a:latin typeface="Cambria Math" panose="02040503050406030204" pitchFamily="18" charset="0"/>
                            </a:rPr>
                            <m:t>1;3</m:t>
                          </m:r>
                        </m:e>
                      </m:d>
                      <m:r>
                        <a:rPr lang="en-US" sz="1900" i="1">
                          <a:solidFill>
                            <a:schemeClr val="tx1"/>
                          </a:solidFill>
                          <a:latin typeface="Cambria Math" panose="02040503050406030204" pitchFamily="18" charset="0"/>
                        </a:rPr>
                        <m:t>.</m:t>
                      </m:r>
                    </m:oMath>
                  </m:oMathPara>
                </a14:m>
                <a:endParaRPr lang="en-US" sz="1900" dirty="0">
                  <a:solidFill>
                    <a:schemeClr val="tx1"/>
                  </a:solidFill>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left"/>
                    </m:oMathParaPr>
                    <m:oMath xmlns:m="http://schemas.openxmlformats.org/officeDocument/2006/math">
                      <m:r>
                        <m:rPr>
                          <m:nor/>
                        </m:rPr>
                        <a:rPr lang="en-US" sz="1900" dirty="0">
                          <a:solidFill>
                            <a:schemeClr val="tx1"/>
                          </a:solidFill>
                          <a:latin typeface="Times New Roman" panose="02020603050405020304" pitchFamily="18" charset="0"/>
                          <a:cs typeface="Times New Roman" panose="02020603050405020304" pitchFamily="18" charset="0"/>
                        </a:rPr>
                        <m:t>Ta</m:t>
                      </m:r>
                      <m:r>
                        <m:rPr>
                          <m:nor/>
                        </m:rPr>
                        <a:rPr lang="en-US" sz="1900" dirty="0">
                          <a:solidFill>
                            <a:schemeClr val="tx1"/>
                          </a:solidFill>
                          <a:latin typeface="Times New Roman" panose="02020603050405020304" pitchFamily="18" charset="0"/>
                          <a:cs typeface="Times New Roman" panose="02020603050405020304" pitchFamily="18" charset="0"/>
                        </a:rPr>
                        <m:t> </m:t>
                      </m:r>
                      <m:r>
                        <m:rPr>
                          <m:nor/>
                        </m:rPr>
                        <a:rPr lang="en-US" sz="1900" dirty="0" err="1">
                          <a:solidFill>
                            <a:schemeClr val="tx1"/>
                          </a:solidFill>
                          <a:latin typeface="Times New Roman" panose="02020603050405020304" pitchFamily="18" charset="0"/>
                          <a:cs typeface="Times New Roman" panose="02020603050405020304" pitchFamily="18" charset="0"/>
                        </a:rPr>
                        <m:t>c</m:t>
                      </m:r>
                      <m:r>
                        <m:rPr>
                          <m:nor/>
                        </m:rPr>
                        <a:rPr lang="en-US" sz="1900" dirty="0" err="1">
                          <a:solidFill>
                            <a:schemeClr val="tx1"/>
                          </a:solidFill>
                          <a:latin typeface="Times New Roman" panose="02020603050405020304" pitchFamily="18" charset="0"/>
                          <a:cs typeface="Times New Roman" panose="02020603050405020304" pitchFamily="18" charset="0"/>
                        </a:rPr>
                        <m:t>ó </m:t>
                      </m:r>
                      <m:d>
                        <m:dPr>
                          <m:begChr m:val="{"/>
                          <m:endChr m:val=""/>
                          <m:ctrlPr>
                            <a:rPr lang="en-US" sz="1900" i="1">
                              <a:solidFill>
                                <a:schemeClr val="tx1"/>
                              </a:solidFill>
                              <a:latin typeface="Cambria Math" panose="02040503050406030204" pitchFamily="18" charset="0"/>
                            </a:rPr>
                          </m:ctrlPr>
                        </m:dPr>
                        <m:e>
                          <m:eqArr>
                            <m:eqArrPr>
                              <m:ctrlPr>
                                <a:rPr lang="en-US" sz="1900" i="1">
                                  <a:solidFill>
                                    <a:schemeClr val="tx1"/>
                                  </a:solidFill>
                                  <a:latin typeface="Cambria Math" panose="02040503050406030204" pitchFamily="18" charset="0"/>
                                </a:rPr>
                              </m:ctrlPr>
                            </m:eqArrPr>
                            <m:e>
                              <m:r>
                                <a:rPr lang="en-US" sz="1900" i="1">
                                  <a:solidFill>
                                    <a:schemeClr val="tx1"/>
                                  </a:solidFill>
                                  <a:latin typeface="Cambria Math" panose="02040503050406030204" pitchFamily="18" charset="0"/>
                                </a:rPr>
                                <m:t>h</m:t>
                              </m:r>
                              <m:d>
                                <m:dPr>
                                  <m:ctrlPr>
                                    <a:rPr lang="en-US" sz="1900" i="1">
                                      <a:solidFill>
                                        <a:schemeClr val="tx1"/>
                                      </a:solidFill>
                                      <a:latin typeface="Cambria Math" panose="02040503050406030204" pitchFamily="18" charset="0"/>
                                    </a:rPr>
                                  </m:ctrlPr>
                                </m:dPr>
                                <m:e>
                                  <m:r>
                                    <a:rPr lang="en-US" sz="1900" i="1">
                                      <a:solidFill>
                                        <a:schemeClr val="tx1"/>
                                      </a:solidFill>
                                      <a:latin typeface="Cambria Math" panose="02040503050406030204" pitchFamily="18" charset="0"/>
                                    </a:rPr>
                                    <m:t>1</m:t>
                                  </m:r>
                                </m:e>
                              </m:d>
                              <m:r>
                                <a:rPr lang="en-US" sz="1900" i="1">
                                  <a:solidFill>
                                    <a:schemeClr val="tx1"/>
                                  </a:solidFill>
                                  <a:latin typeface="Cambria Math" panose="02040503050406030204" pitchFamily="18" charset="0"/>
                                </a:rPr>
                                <m:t>=</m:t>
                              </m:r>
                              <m:rad>
                                <m:radPr>
                                  <m:degHide m:val="on"/>
                                  <m:ctrlPr>
                                    <a:rPr lang="en-US" sz="1900" i="1">
                                      <a:solidFill>
                                        <a:schemeClr val="tx1"/>
                                      </a:solidFill>
                                      <a:latin typeface="Cambria Math" panose="02040503050406030204" pitchFamily="18" charset="0"/>
                                    </a:rPr>
                                  </m:ctrlPr>
                                </m:radPr>
                                <m:deg/>
                                <m:e>
                                  <m:r>
                                    <a:rPr lang="en-US" sz="1900" i="1">
                                      <a:solidFill>
                                        <a:schemeClr val="tx1"/>
                                      </a:solidFill>
                                      <a:latin typeface="Cambria Math" panose="02040503050406030204" pitchFamily="18" charset="0"/>
                                    </a:rPr>
                                    <m:t>2</m:t>
                                  </m:r>
                                </m:e>
                              </m:rad>
                            </m:e>
                            <m:e>
                              <m:r>
                                <a:rPr lang="en-US" sz="1900" i="1">
                                  <a:solidFill>
                                    <a:schemeClr val="tx1"/>
                                  </a:solidFill>
                                  <a:latin typeface="Cambria Math" panose="02040503050406030204" pitchFamily="18" charset="0"/>
                                </a:rPr>
                                <m:t>h</m:t>
                              </m:r>
                              <m:d>
                                <m:dPr>
                                  <m:ctrlPr>
                                    <a:rPr lang="en-US" sz="1900" i="1">
                                      <a:solidFill>
                                        <a:schemeClr val="tx1"/>
                                      </a:solidFill>
                                      <a:latin typeface="Cambria Math" panose="02040503050406030204" pitchFamily="18" charset="0"/>
                                    </a:rPr>
                                  </m:ctrlPr>
                                </m:dPr>
                                <m:e>
                                  <m:r>
                                    <a:rPr lang="en-US" sz="1900" i="1">
                                      <a:solidFill>
                                        <a:schemeClr val="tx1"/>
                                      </a:solidFill>
                                      <a:latin typeface="Cambria Math" panose="02040503050406030204" pitchFamily="18" charset="0"/>
                                    </a:rPr>
                                    <m:t>2</m:t>
                                  </m:r>
                                </m:e>
                              </m:d>
                              <m:r>
                                <a:rPr lang="en-US" sz="1900" i="1">
                                  <a:solidFill>
                                    <a:schemeClr val="tx1"/>
                                  </a:solidFill>
                                  <a:latin typeface="Cambria Math" panose="02040503050406030204" pitchFamily="18" charset="0"/>
                                </a:rPr>
                                <m:t>=2</m:t>
                              </m:r>
                            </m:e>
                            <m:e>
                              <m:r>
                                <a:rPr lang="en-US" sz="1900" i="1">
                                  <a:solidFill>
                                    <a:schemeClr val="tx1"/>
                                  </a:solidFill>
                                  <a:latin typeface="Cambria Math" panose="02040503050406030204" pitchFamily="18" charset="0"/>
                                </a:rPr>
                                <m:t>h</m:t>
                              </m:r>
                              <m:d>
                                <m:dPr>
                                  <m:ctrlPr>
                                    <a:rPr lang="en-US" sz="1900" i="1">
                                      <a:solidFill>
                                        <a:schemeClr val="tx1"/>
                                      </a:solidFill>
                                      <a:latin typeface="Cambria Math" panose="02040503050406030204" pitchFamily="18" charset="0"/>
                                    </a:rPr>
                                  </m:ctrlPr>
                                </m:dPr>
                                <m:e>
                                  <m:r>
                                    <a:rPr lang="en-US" sz="1900" i="1">
                                      <a:solidFill>
                                        <a:schemeClr val="tx1"/>
                                      </a:solidFill>
                                      <a:latin typeface="Cambria Math" panose="02040503050406030204" pitchFamily="18" charset="0"/>
                                    </a:rPr>
                                    <m:t>3</m:t>
                                  </m:r>
                                </m:e>
                              </m:d>
                              <m:r>
                                <a:rPr lang="en-US" sz="1900" i="1">
                                  <a:solidFill>
                                    <a:schemeClr val="tx1"/>
                                  </a:solidFill>
                                  <a:latin typeface="Cambria Math" panose="02040503050406030204" pitchFamily="18" charset="0"/>
                                </a:rPr>
                                <m:t>=</m:t>
                              </m:r>
                              <m:rad>
                                <m:radPr>
                                  <m:degHide m:val="on"/>
                                  <m:ctrlPr>
                                    <a:rPr lang="en-US" sz="1900" i="1">
                                      <a:solidFill>
                                        <a:schemeClr val="tx1"/>
                                      </a:solidFill>
                                      <a:latin typeface="Cambria Math" panose="02040503050406030204" pitchFamily="18" charset="0"/>
                                    </a:rPr>
                                  </m:ctrlPr>
                                </m:radPr>
                                <m:deg/>
                                <m:e>
                                  <m:r>
                                    <a:rPr lang="en-US" sz="1900" i="1">
                                      <a:solidFill>
                                        <a:schemeClr val="tx1"/>
                                      </a:solidFill>
                                      <a:latin typeface="Cambria Math" panose="02040503050406030204" pitchFamily="18" charset="0"/>
                                    </a:rPr>
                                    <m:t>2</m:t>
                                  </m:r>
                                </m:e>
                              </m:rad>
                            </m:e>
                          </m:eqArr>
                        </m:e>
                      </m:d>
                      <m:r>
                        <a:rPr lang="en-US" sz="1900" i="1">
                          <a:solidFill>
                            <a:schemeClr val="tx1"/>
                          </a:solidFill>
                          <a:latin typeface="Cambria Math" charset="0"/>
                          <a:ea typeface="Cambria Math" charset="0"/>
                          <a:cs typeface="Cambria Math" charset="0"/>
                        </a:rPr>
                        <m:t>⟹</m:t>
                      </m:r>
                      <m:d>
                        <m:dPr>
                          <m:begChr m:val="{"/>
                          <m:endChr m:val=""/>
                          <m:ctrlPr>
                            <a:rPr lang="en-US" sz="1900" i="1">
                              <a:solidFill>
                                <a:schemeClr val="tx1"/>
                              </a:solidFill>
                              <a:latin typeface="Cambria Math" panose="02040503050406030204" pitchFamily="18" charset="0"/>
                            </a:rPr>
                          </m:ctrlPr>
                        </m:dPr>
                        <m:e>
                          <m:eqArr>
                            <m:eqArrPr>
                              <m:ctrlPr>
                                <a:rPr lang="en-US" sz="1900" i="1">
                                  <a:solidFill>
                                    <a:schemeClr val="tx1"/>
                                  </a:solidFill>
                                  <a:latin typeface="Cambria Math" panose="02040503050406030204" pitchFamily="18" charset="0"/>
                                </a:rPr>
                              </m:ctrlPr>
                            </m:eqArrPr>
                            <m:e>
                              <m:func>
                                <m:funcPr>
                                  <m:ctrlPr>
                                    <a:rPr lang="en-US" sz="1900" i="1">
                                      <a:solidFill>
                                        <a:schemeClr val="tx1"/>
                                      </a:solidFill>
                                      <a:latin typeface="Cambria Math" panose="02040503050406030204" pitchFamily="18" charset="0"/>
                                    </a:rPr>
                                  </m:ctrlPr>
                                </m:funcPr>
                                <m:fName>
                                  <m:limLow>
                                    <m:limLowPr>
                                      <m:ctrlPr>
                                        <a:rPr lang="en-US" sz="1900" i="1">
                                          <a:solidFill>
                                            <a:schemeClr val="tx1"/>
                                          </a:solidFill>
                                          <a:latin typeface="Cambria Math" panose="02040503050406030204" pitchFamily="18" charset="0"/>
                                        </a:rPr>
                                      </m:ctrlPr>
                                    </m:limLowPr>
                                    <m:e>
                                      <m:r>
                                        <m:rPr>
                                          <m:sty m:val="p"/>
                                        </m:rPr>
                                        <a:rPr lang="en-US" sz="1900">
                                          <a:solidFill>
                                            <a:schemeClr val="tx1"/>
                                          </a:solidFill>
                                          <a:latin typeface="Cambria Math" panose="02040503050406030204" pitchFamily="18" charset="0"/>
                                        </a:rPr>
                                        <m:t>min</m:t>
                                      </m:r>
                                    </m:e>
                                    <m:lim>
                                      <m:r>
                                        <a:rPr lang="en-US" sz="1900" i="1">
                                          <a:solidFill>
                                            <a:schemeClr val="tx1"/>
                                          </a:solidFill>
                                          <a:latin typeface="Cambria Math" panose="02040503050406030204" pitchFamily="18" charset="0"/>
                                        </a:rPr>
                                        <m:t>[1;3]</m:t>
                                      </m:r>
                                    </m:lim>
                                  </m:limLow>
                                </m:fName>
                                <m:e>
                                  <m:r>
                                    <a:rPr lang="en-US" sz="1900" i="1">
                                      <a:solidFill>
                                        <a:schemeClr val="tx1"/>
                                      </a:solidFill>
                                      <a:latin typeface="Cambria Math" panose="02040503050406030204" pitchFamily="18" charset="0"/>
                                    </a:rPr>
                                    <m:t>h</m:t>
                                  </m:r>
                                  <m:r>
                                    <a:rPr lang="en-US" sz="1900" i="1">
                                      <a:solidFill>
                                        <a:schemeClr val="tx1"/>
                                      </a:solidFill>
                                      <a:latin typeface="Cambria Math" panose="02040503050406030204" pitchFamily="18" charset="0"/>
                                    </a:rPr>
                                    <m:t>(</m:t>
                                  </m:r>
                                  <m:r>
                                    <a:rPr lang="en-US" sz="1900" i="1">
                                      <a:solidFill>
                                        <a:schemeClr val="tx1"/>
                                      </a:solidFill>
                                      <a:latin typeface="Cambria Math" panose="02040503050406030204" pitchFamily="18" charset="0"/>
                                    </a:rPr>
                                    <m:t>𝑥</m:t>
                                  </m:r>
                                  <m:r>
                                    <a:rPr lang="en-US" sz="1900" i="1">
                                      <a:solidFill>
                                        <a:schemeClr val="tx1"/>
                                      </a:solidFill>
                                      <a:latin typeface="Cambria Math" panose="02040503050406030204" pitchFamily="18" charset="0"/>
                                    </a:rPr>
                                    <m:t>)</m:t>
                                  </m:r>
                                </m:e>
                              </m:func>
                              <m:r>
                                <a:rPr lang="en-US" sz="1900" i="1">
                                  <a:solidFill>
                                    <a:schemeClr val="tx1"/>
                                  </a:solidFill>
                                  <a:latin typeface="Cambria Math" panose="02040503050406030204" pitchFamily="18" charset="0"/>
                                </a:rPr>
                                <m:t>=</m:t>
                              </m:r>
                              <m:rad>
                                <m:radPr>
                                  <m:degHide m:val="on"/>
                                  <m:ctrlPr>
                                    <a:rPr lang="en-US" sz="1900" i="1">
                                      <a:solidFill>
                                        <a:schemeClr val="tx1"/>
                                      </a:solidFill>
                                      <a:latin typeface="Cambria Math" panose="02040503050406030204" pitchFamily="18" charset="0"/>
                                    </a:rPr>
                                  </m:ctrlPr>
                                </m:radPr>
                                <m:deg/>
                                <m:e>
                                  <m:r>
                                    <a:rPr lang="en-US" sz="1900" i="1">
                                      <a:solidFill>
                                        <a:schemeClr val="tx1"/>
                                      </a:solidFill>
                                      <a:latin typeface="Cambria Math" panose="02040503050406030204" pitchFamily="18" charset="0"/>
                                    </a:rPr>
                                    <m:t>2</m:t>
                                  </m:r>
                                </m:e>
                              </m:rad>
                            </m:e>
                            <m:e>
                              <m:func>
                                <m:funcPr>
                                  <m:ctrlPr>
                                    <a:rPr lang="en-US" sz="1900" i="1">
                                      <a:solidFill>
                                        <a:schemeClr val="tx1"/>
                                      </a:solidFill>
                                      <a:latin typeface="Cambria Math" panose="02040503050406030204" pitchFamily="18" charset="0"/>
                                    </a:rPr>
                                  </m:ctrlPr>
                                </m:funcPr>
                                <m:fName>
                                  <m:limLow>
                                    <m:limLowPr>
                                      <m:ctrlPr>
                                        <a:rPr lang="en-US" sz="1900" i="1">
                                          <a:solidFill>
                                            <a:schemeClr val="tx1"/>
                                          </a:solidFill>
                                          <a:latin typeface="Cambria Math" panose="02040503050406030204" pitchFamily="18" charset="0"/>
                                        </a:rPr>
                                      </m:ctrlPr>
                                    </m:limLowPr>
                                    <m:e>
                                      <m:r>
                                        <m:rPr>
                                          <m:sty m:val="p"/>
                                        </m:rPr>
                                        <a:rPr lang="en-US" sz="1900">
                                          <a:solidFill>
                                            <a:schemeClr val="tx1"/>
                                          </a:solidFill>
                                          <a:latin typeface="Cambria Math" panose="02040503050406030204" pitchFamily="18" charset="0"/>
                                        </a:rPr>
                                        <m:t>max</m:t>
                                      </m:r>
                                    </m:e>
                                    <m:lim>
                                      <m:r>
                                        <a:rPr lang="en-US" sz="1900" i="1">
                                          <a:solidFill>
                                            <a:schemeClr val="tx1"/>
                                          </a:solidFill>
                                          <a:latin typeface="Cambria Math" panose="02040503050406030204" pitchFamily="18" charset="0"/>
                                        </a:rPr>
                                        <m:t>[1;3]</m:t>
                                      </m:r>
                                    </m:lim>
                                  </m:limLow>
                                </m:fName>
                                <m:e>
                                  <m:r>
                                    <a:rPr lang="en-US" sz="1900" i="1">
                                      <a:solidFill>
                                        <a:schemeClr val="tx1"/>
                                      </a:solidFill>
                                      <a:latin typeface="Cambria Math" panose="02040503050406030204" pitchFamily="18" charset="0"/>
                                    </a:rPr>
                                    <m:t>h</m:t>
                                  </m:r>
                                  <m:r>
                                    <a:rPr lang="en-US" sz="1900" i="1">
                                      <a:solidFill>
                                        <a:schemeClr val="tx1"/>
                                      </a:solidFill>
                                      <a:latin typeface="Cambria Math" panose="02040503050406030204" pitchFamily="18" charset="0"/>
                                    </a:rPr>
                                    <m:t>(</m:t>
                                  </m:r>
                                  <m:r>
                                    <a:rPr lang="en-US" sz="1900" i="1">
                                      <a:solidFill>
                                        <a:schemeClr val="tx1"/>
                                      </a:solidFill>
                                      <a:latin typeface="Cambria Math" panose="02040503050406030204" pitchFamily="18" charset="0"/>
                                    </a:rPr>
                                    <m:t>𝑥</m:t>
                                  </m:r>
                                  <m:r>
                                    <a:rPr lang="en-US" sz="1900" i="1">
                                      <a:solidFill>
                                        <a:schemeClr val="tx1"/>
                                      </a:solidFill>
                                      <a:latin typeface="Cambria Math" panose="02040503050406030204" pitchFamily="18" charset="0"/>
                                    </a:rPr>
                                    <m:t>)</m:t>
                                  </m:r>
                                </m:e>
                              </m:func>
                              <m:r>
                                <a:rPr lang="en-US" sz="1900" i="1">
                                  <a:solidFill>
                                    <a:schemeClr val="tx1"/>
                                  </a:solidFill>
                                  <a:latin typeface="Cambria Math" panose="02040503050406030204" pitchFamily="18" charset="0"/>
                                </a:rPr>
                                <m:t>=2</m:t>
                              </m:r>
                            </m:e>
                          </m:eqArr>
                          <m:r>
                            <a:rPr lang="en-US" sz="1900" i="1">
                              <a:solidFill>
                                <a:schemeClr val="tx1"/>
                              </a:solidFill>
                              <a:latin typeface="Cambria Math" charset="0"/>
                              <a:ea typeface="Cambria Math" charset="0"/>
                              <a:cs typeface="Cambria Math" charset="0"/>
                            </a:rPr>
                            <m:t>⟹</m:t>
                          </m:r>
                          <m:rad>
                            <m:radPr>
                              <m:degHide m:val="on"/>
                              <m:ctrlPr>
                                <a:rPr lang="en-US" sz="1900" i="1">
                                  <a:solidFill>
                                    <a:schemeClr val="tx1"/>
                                  </a:solidFill>
                                  <a:latin typeface="Cambria Math" panose="02040503050406030204" pitchFamily="18" charset="0"/>
                                </a:rPr>
                              </m:ctrlPr>
                            </m:radPr>
                            <m:deg/>
                            <m:e>
                              <m:r>
                                <a:rPr lang="en-US" sz="1900" i="1">
                                  <a:solidFill>
                                    <a:schemeClr val="tx1"/>
                                  </a:solidFill>
                                  <a:latin typeface="Cambria Math" panose="02040503050406030204" pitchFamily="18" charset="0"/>
                                </a:rPr>
                                <m:t>2</m:t>
                              </m:r>
                            </m:e>
                          </m:rad>
                          <m:r>
                            <a:rPr lang="en-US" sz="1900" i="1">
                              <a:solidFill>
                                <a:schemeClr val="tx1"/>
                              </a:solidFill>
                              <a:latin typeface="Cambria Math" panose="02040503050406030204" pitchFamily="18" charset="0"/>
                            </a:rPr>
                            <m:t>≤</m:t>
                          </m:r>
                          <m:r>
                            <a:rPr lang="en-US" sz="1900" i="1">
                              <a:solidFill>
                                <a:schemeClr val="tx1"/>
                              </a:solidFill>
                              <a:latin typeface="Cambria Math" panose="02040503050406030204" pitchFamily="18" charset="0"/>
                            </a:rPr>
                            <m:t>h</m:t>
                          </m:r>
                          <m:r>
                            <a:rPr lang="en-US" sz="1900" i="1">
                              <a:solidFill>
                                <a:schemeClr val="tx1"/>
                              </a:solidFill>
                              <a:latin typeface="Cambria Math" panose="02040503050406030204" pitchFamily="18" charset="0"/>
                            </a:rPr>
                            <m:t>(</m:t>
                          </m:r>
                          <m:r>
                            <a:rPr lang="en-US" sz="1900" i="1">
                              <a:solidFill>
                                <a:schemeClr val="tx1"/>
                              </a:solidFill>
                              <a:latin typeface="Cambria Math" panose="02040503050406030204" pitchFamily="18" charset="0"/>
                            </a:rPr>
                            <m:t>𝑥</m:t>
                          </m:r>
                          <m:r>
                            <a:rPr lang="en-US" sz="1900" i="1">
                              <a:solidFill>
                                <a:schemeClr val="tx1"/>
                              </a:solidFill>
                              <a:latin typeface="Cambria Math" panose="02040503050406030204" pitchFamily="18" charset="0"/>
                            </a:rPr>
                            <m:t>)≤2⟹</m:t>
                          </m:r>
                          <m:rad>
                            <m:radPr>
                              <m:degHide m:val="on"/>
                              <m:ctrlPr>
                                <a:rPr lang="en-US" sz="1900" i="1">
                                  <a:solidFill>
                                    <a:schemeClr val="tx1"/>
                                  </a:solidFill>
                                  <a:latin typeface="Cambria Math" panose="02040503050406030204" pitchFamily="18" charset="0"/>
                                </a:rPr>
                              </m:ctrlPr>
                            </m:radPr>
                            <m:deg/>
                            <m:e>
                              <m:r>
                                <a:rPr lang="en-US" sz="1900" i="1">
                                  <a:solidFill>
                                    <a:schemeClr val="tx1"/>
                                  </a:solidFill>
                                  <a:latin typeface="Cambria Math" panose="02040503050406030204" pitchFamily="18" charset="0"/>
                                </a:rPr>
                                <m:t>2</m:t>
                              </m:r>
                            </m:e>
                          </m:rad>
                          <m:r>
                            <a:rPr lang="en-US" sz="1900" i="1">
                              <a:solidFill>
                                <a:schemeClr val="tx1"/>
                              </a:solidFill>
                              <a:latin typeface="Cambria Math" panose="02040503050406030204" pitchFamily="18" charset="0"/>
                            </a:rPr>
                            <m:t>≤</m:t>
                          </m:r>
                          <m:r>
                            <a:rPr lang="en-US" sz="1900" i="1">
                              <a:solidFill>
                                <a:schemeClr val="tx1"/>
                              </a:solidFill>
                              <a:latin typeface="Cambria Math" panose="02040503050406030204" pitchFamily="18" charset="0"/>
                            </a:rPr>
                            <m:t>𝑡</m:t>
                          </m:r>
                          <m:r>
                            <a:rPr lang="en-US" sz="1900" i="1">
                              <a:solidFill>
                                <a:schemeClr val="tx1"/>
                              </a:solidFill>
                              <a:latin typeface="Cambria Math" panose="02040503050406030204" pitchFamily="18" charset="0"/>
                            </a:rPr>
                            <m:t>≤2</m:t>
                          </m:r>
                        </m:e>
                      </m:d>
                      <m:r>
                        <a:rPr lang="en-US" sz="1900" b="1" i="1">
                          <a:solidFill>
                            <a:schemeClr val="tx1"/>
                          </a:solidFill>
                          <a:latin typeface="Cambria Math" panose="02040503050406030204" pitchFamily="18" charset="0"/>
                        </a:rPr>
                        <m:t>.</m:t>
                      </m:r>
                    </m:oMath>
                  </m:oMathPara>
                </a14:m>
                <a:endParaRPr lang="en-US" sz="1900" dirty="0">
                  <a:solidFill>
                    <a:schemeClr val="tx1"/>
                  </a:solidFill>
                  <a:latin typeface="Times New Roman" panose="02020603050405020304" pitchFamily="18" charset="0"/>
                  <a:cs typeface="Times New Roman" panose="02020603050405020304" pitchFamily="18" charset="0"/>
                </a:endParaRPr>
              </a:p>
              <a:p>
                <a:pPr marL="0" indent="0">
                  <a:buNone/>
                </a:pPr>
                <a:r>
                  <a:rPr lang="en-US" sz="1900" dirty="0" smtClean="0">
                    <a:solidFill>
                      <a:schemeClr val="tx1"/>
                    </a:solidFill>
                    <a:latin typeface="Times New Roman" panose="02020603050405020304" pitchFamily="18" charset="0"/>
                    <a:cs typeface="Times New Roman" panose="02020603050405020304" pitchFamily="18" charset="0"/>
                  </a:rPr>
                  <a:t>Ta </a:t>
                </a:r>
                <a:r>
                  <a:rPr lang="en-US" sz="1900" dirty="0" err="1" smtClean="0">
                    <a:solidFill>
                      <a:schemeClr val="tx1"/>
                    </a:solidFill>
                    <a:latin typeface="Times New Roman" panose="02020603050405020304" pitchFamily="18" charset="0"/>
                    <a:cs typeface="Times New Roman" panose="02020603050405020304" pitchFamily="18" charset="0"/>
                  </a:rPr>
                  <a:t>suy</a:t>
                </a:r>
                <a:r>
                  <a:rPr lang="en-US" sz="1900" dirty="0" smtClean="0">
                    <a:solidFill>
                      <a:schemeClr val="tx1"/>
                    </a:solidFill>
                    <a:latin typeface="Times New Roman" panose="02020603050405020304" pitchFamily="18" charset="0"/>
                    <a:cs typeface="Times New Roman" panose="02020603050405020304" pitchFamily="18" charset="0"/>
                  </a:rPr>
                  <a:t> </a:t>
                </a:r>
                <a:r>
                  <a:rPr lang="en-US" sz="1900" dirty="0" err="1" smtClean="0">
                    <a:solidFill>
                      <a:schemeClr val="tx1"/>
                    </a:solidFill>
                    <a:latin typeface="Times New Roman" panose="02020603050405020304" pitchFamily="18" charset="0"/>
                    <a:cs typeface="Times New Roman" panose="02020603050405020304" pitchFamily="18" charset="0"/>
                  </a:rPr>
                  <a:t>ra</a:t>
                </a:r>
                <a:r>
                  <a:rPr lang="en-US" sz="1900" dirty="0"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1900" i="1">
                            <a:solidFill>
                              <a:schemeClr val="tx1"/>
                            </a:solidFill>
                            <a:latin typeface="Cambria Math" panose="02040503050406030204" pitchFamily="18" charset="0"/>
                          </a:rPr>
                        </m:ctrlPr>
                      </m:sSupPr>
                      <m:e>
                        <m:r>
                          <a:rPr lang="en-US" sz="1900" i="1">
                            <a:solidFill>
                              <a:schemeClr val="tx1"/>
                            </a:solidFill>
                            <a:latin typeface="Cambria Math" panose="02040503050406030204" pitchFamily="18" charset="0"/>
                          </a:rPr>
                          <m:t>𝑡</m:t>
                        </m:r>
                      </m:e>
                      <m:sup>
                        <m:r>
                          <a:rPr lang="en-US" sz="1900" i="1">
                            <a:solidFill>
                              <a:schemeClr val="tx1"/>
                            </a:solidFill>
                            <a:latin typeface="Cambria Math" panose="02040503050406030204" pitchFamily="18" charset="0"/>
                          </a:rPr>
                          <m:t>2</m:t>
                        </m:r>
                      </m:sup>
                    </m:sSup>
                    <m:r>
                      <a:rPr lang="en-US" sz="1900" i="1">
                        <a:solidFill>
                          <a:schemeClr val="tx1"/>
                        </a:solidFill>
                        <a:latin typeface="Cambria Math" panose="02040503050406030204" pitchFamily="18" charset="0"/>
                      </a:rPr>
                      <m:t>=</m:t>
                    </m:r>
                    <m:r>
                      <a:rPr lang="en-US" sz="1900" i="1">
                        <a:solidFill>
                          <a:schemeClr val="tx1"/>
                        </a:solidFill>
                        <a:latin typeface="Cambria Math" panose="02040503050406030204" pitchFamily="18" charset="0"/>
                      </a:rPr>
                      <m:t>𝑥</m:t>
                    </m:r>
                    <m:r>
                      <a:rPr lang="en-US" sz="1900" i="1">
                        <a:solidFill>
                          <a:schemeClr val="tx1"/>
                        </a:solidFill>
                        <a:latin typeface="Cambria Math" panose="02040503050406030204" pitchFamily="18" charset="0"/>
                      </a:rPr>
                      <m:t>−1+3−</m:t>
                    </m:r>
                    <m:r>
                      <a:rPr lang="en-US" sz="1900" i="1">
                        <a:solidFill>
                          <a:schemeClr val="tx1"/>
                        </a:solidFill>
                        <a:latin typeface="Cambria Math" panose="02040503050406030204" pitchFamily="18" charset="0"/>
                      </a:rPr>
                      <m:t>𝑥</m:t>
                    </m:r>
                    <m:r>
                      <a:rPr lang="en-US" sz="1900" i="1">
                        <a:solidFill>
                          <a:schemeClr val="tx1"/>
                        </a:solidFill>
                        <a:latin typeface="Cambria Math" panose="02040503050406030204" pitchFamily="18" charset="0"/>
                      </a:rPr>
                      <m:t>+2</m:t>
                    </m:r>
                    <m:rad>
                      <m:radPr>
                        <m:degHide m:val="on"/>
                        <m:ctrlPr>
                          <a:rPr lang="en-US" sz="1900" i="1">
                            <a:solidFill>
                              <a:schemeClr val="tx1"/>
                            </a:solidFill>
                            <a:latin typeface="Cambria Math" panose="02040503050406030204" pitchFamily="18" charset="0"/>
                          </a:rPr>
                        </m:ctrlPr>
                      </m:radPr>
                      <m:deg/>
                      <m:e>
                        <m:r>
                          <a:rPr lang="en-US" sz="1900" i="1">
                            <a:solidFill>
                              <a:schemeClr val="tx1"/>
                            </a:solidFill>
                            <a:latin typeface="Cambria Math" panose="02040503050406030204" pitchFamily="18" charset="0"/>
                          </a:rPr>
                          <m:t>𝑥</m:t>
                        </m:r>
                        <m:r>
                          <a:rPr lang="en-US" sz="1900" i="1">
                            <a:solidFill>
                              <a:schemeClr val="tx1"/>
                            </a:solidFill>
                            <a:latin typeface="Cambria Math" panose="02040503050406030204" pitchFamily="18" charset="0"/>
                          </a:rPr>
                          <m:t>−1</m:t>
                        </m:r>
                      </m:e>
                    </m:rad>
                    <m:rad>
                      <m:radPr>
                        <m:degHide m:val="on"/>
                        <m:ctrlPr>
                          <a:rPr lang="en-US" sz="1900" i="1">
                            <a:solidFill>
                              <a:schemeClr val="tx1"/>
                            </a:solidFill>
                            <a:latin typeface="Cambria Math" panose="02040503050406030204" pitchFamily="18" charset="0"/>
                          </a:rPr>
                        </m:ctrlPr>
                      </m:radPr>
                      <m:deg/>
                      <m:e>
                        <m:r>
                          <a:rPr lang="en-US" sz="1900" i="1">
                            <a:solidFill>
                              <a:schemeClr val="tx1"/>
                            </a:solidFill>
                            <a:latin typeface="Cambria Math" panose="02040503050406030204" pitchFamily="18" charset="0"/>
                          </a:rPr>
                          <m:t>3−</m:t>
                        </m:r>
                        <m:r>
                          <a:rPr lang="en-US" sz="1900" i="1">
                            <a:solidFill>
                              <a:schemeClr val="tx1"/>
                            </a:solidFill>
                            <a:latin typeface="Cambria Math" panose="02040503050406030204" pitchFamily="18" charset="0"/>
                          </a:rPr>
                          <m:t>𝑥</m:t>
                        </m:r>
                      </m:e>
                    </m:rad>
                    <m:r>
                      <a:rPr lang="en-US" sz="1900" i="1">
                        <a:solidFill>
                          <a:schemeClr val="tx1"/>
                        </a:solidFill>
                        <a:latin typeface="Cambria Math" charset="0"/>
                        <a:ea typeface="Cambria Math" charset="0"/>
                        <a:cs typeface="Cambria Math" charset="0"/>
                      </a:rPr>
                      <m:t>⟹</m:t>
                    </m:r>
                    <m:r>
                      <a:rPr lang="en-US" sz="1900" i="1">
                        <a:solidFill>
                          <a:schemeClr val="tx1"/>
                        </a:solidFill>
                        <a:latin typeface="Cambria Math" panose="02040503050406030204" pitchFamily="18" charset="0"/>
                      </a:rPr>
                      <m:t>−2</m:t>
                    </m:r>
                    <m:rad>
                      <m:radPr>
                        <m:degHide m:val="on"/>
                        <m:ctrlPr>
                          <a:rPr lang="en-US" sz="1900" i="1">
                            <a:solidFill>
                              <a:schemeClr val="tx1"/>
                            </a:solidFill>
                            <a:latin typeface="Cambria Math" panose="02040503050406030204" pitchFamily="18" charset="0"/>
                          </a:rPr>
                        </m:ctrlPr>
                      </m:radPr>
                      <m:deg/>
                      <m:e>
                        <m:r>
                          <a:rPr lang="en-US" sz="1900" i="1">
                            <a:solidFill>
                              <a:schemeClr val="tx1"/>
                            </a:solidFill>
                            <a:latin typeface="Cambria Math" panose="02040503050406030204" pitchFamily="18" charset="0"/>
                          </a:rPr>
                          <m:t>−</m:t>
                        </m:r>
                        <m:sSup>
                          <m:sSupPr>
                            <m:ctrlPr>
                              <a:rPr lang="en-US" sz="1900" i="1">
                                <a:solidFill>
                                  <a:schemeClr val="tx1"/>
                                </a:solidFill>
                                <a:latin typeface="Cambria Math" panose="02040503050406030204" pitchFamily="18" charset="0"/>
                              </a:rPr>
                            </m:ctrlPr>
                          </m:sSupPr>
                          <m:e>
                            <m:r>
                              <a:rPr lang="en-US" sz="1900" i="1">
                                <a:solidFill>
                                  <a:schemeClr val="tx1"/>
                                </a:solidFill>
                                <a:latin typeface="Cambria Math" panose="02040503050406030204" pitchFamily="18" charset="0"/>
                              </a:rPr>
                              <m:t>𝑥</m:t>
                            </m:r>
                          </m:e>
                          <m:sup>
                            <m:r>
                              <a:rPr lang="en-US" sz="1900" i="1">
                                <a:solidFill>
                                  <a:schemeClr val="tx1"/>
                                </a:solidFill>
                                <a:latin typeface="Cambria Math" panose="02040503050406030204" pitchFamily="18" charset="0"/>
                              </a:rPr>
                              <m:t>2</m:t>
                            </m:r>
                          </m:sup>
                        </m:sSup>
                        <m:r>
                          <a:rPr lang="en-US" sz="1900" i="1">
                            <a:solidFill>
                              <a:schemeClr val="tx1"/>
                            </a:solidFill>
                            <a:latin typeface="Cambria Math" panose="02040503050406030204" pitchFamily="18" charset="0"/>
                          </a:rPr>
                          <m:t>+4</m:t>
                        </m:r>
                        <m:r>
                          <a:rPr lang="en-US" sz="1900" i="1">
                            <a:solidFill>
                              <a:schemeClr val="tx1"/>
                            </a:solidFill>
                            <a:latin typeface="Cambria Math" panose="02040503050406030204" pitchFamily="18" charset="0"/>
                          </a:rPr>
                          <m:t>𝑥</m:t>
                        </m:r>
                        <m:r>
                          <a:rPr lang="en-US" sz="1900" i="1">
                            <a:solidFill>
                              <a:schemeClr val="tx1"/>
                            </a:solidFill>
                            <a:latin typeface="Cambria Math" panose="02040503050406030204" pitchFamily="18" charset="0"/>
                          </a:rPr>
                          <m:t>−3</m:t>
                        </m:r>
                      </m:e>
                    </m:rad>
                    <m:r>
                      <a:rPr lang="en-US" sz="1900" i="1">
                        <a:solidFill>
                          <a:schemeClr val="tx1"/>
                        </a:solidFill>
                        <a:latin typeface="Cambria Math" panose="02040503050406030204" pitchFamily="18" charset="0"/>
                      </a:rPr>
                      <m:t>=2−</m:t>
                    </m:r>
                    <m:sSup>
                      <m:sSupPr>
                        <m:ctrlPr>
                          <a:rPr lang="en-US" sz="1900" i="1">
                            <a:solidFill>
                              <a:schemeClr val="tx1"/>
                            </a:solidFill>
                            <a:latin typeface="Cambria Math" panose="02040503050406030204" pitchFamily="18" charset="0"/>
                          </a:rPr>
                        </m:ctrlPr>
                      </m:sSupPr>
                      <m:e>
                        <m:r>
                          <a:rPr lang="en-US" sz="1900" i="1">
                            <a:solidFill>
                              <a:schemeClr val="tx1"/>
                            </a:solidFill>
                            <a:latin typeface="Cambria Math" panose="02040503050406030204" pitchFamily="18" charset="0"/>
                          </a:rPr>
                          <m:t>𝑡</m:t>
                        </m:r>
                      </m:e>
                      <m:sup>
                        <m:r>
                          <a:rPr lang="en-US" sz="1900" i="1">
                            <a:solidFill>
                              <a:schemeClr val="tx1"/>
                            </a:solidFill>
                            <a:latin typeface="Cambria Math" panose="02040503050406030204" pitchFamily="18" charset="0"/>
                          </a:rPr>
                          <m:t>2</m:t>
                        </m:r>
                      </m:sup>
                    </m:sSup>
                    <m:r>
                      <a:rPr lang="en-US" sz="1900" i="1">
                        <a:solidFill>
                          <a:schemeClr val="tx1"/>
                        </a:solidFill>
                        <a:latin typeface="Cambria Math" panose="02040503050406030204" pitchFamily="18" charset="0"/>
                      </a:rPr>
                      <m:t>.</m:t>
                    </m:r>
                  </m:oMath>
                </a14:m>
                <a:endParaRPr lang="en-US" sz="1900" dirty="0">
                  <a:solidFill>
                    <a:schemeClr val="tx1"/>
                  </a:solidFill>
                  <a:latin typeface="Times New Roman" panose="02020603050405020304" pitchFamily="18" charset="0"/>
                  <a:cs typeface="Times New Roman" panose="02020603050405020304" pitchFamily="18" charset="0"/>
                </a:endParaRPr>
              </a:p>
              <a:p>
                <a:pPr marL="0" indent="0">
                  <a:buNone/>
                </a:pPr>
                <a:r>
                  <a:rPr lang="fr-FR" sz="1900" dirty="0">
                    <a:solidFill>
                      <a:schemeClr val="tx1"/>
                    </a:solidFill>
                    <a:latin typeface="Times New Roman" panose="02020603050405020304" pitchFamily="18" charset="0"/>
                    <a:cs typeface="Times New Roman" panose="02020603050405020304" pitchFamily="18" charset="0"/>
                  </a:rPr>
                  <a:t>Khi </a:t>
                </a:r>
                <a:r>
                  <a:rPr lang="fr-FR" sz="1900" dirty="0" err="1">
                    <a:solidFill>
                      <a:schemeClr val="tx1"/>
                    </a:solidFill>
                    <a:latin typeface="Times New Roman" panose="02020603050405020304" pitchFamily="18" charset="0"/>
                    <a:cs typeface="Times New Roman" panose="02020603050405020304" pitchFamily="18" charset="0"/>
                  </a:rPr>
                  <a:t>đó</a:t>
                </a:r>
                <a:r>
                  <a:rPr lang="fr-FR" sz="1900" dirty="0">
                    <a:solidFill>
                      <a:schemeClr val="tx1"/>
                    </a:solidFill>
                    <a:latin typeface="Times New Roman" panose="02020603050405020304" pitchFamily="18" charset="0"/>
                    <a:cs typeface="Times New Roman" panose="02020603050405020304" pitchFamily="18" charset="0"/>
                  </a:rPr>
                  <a:t>, </a:t>
                </a:r>
                <a:r>
                  <a:rPr lang="fr-FR" sz="1900" dirty="0" err="1">
                    <a:solidFill>
                      <a:schemeClr val="tx1"/>
                    </a:solidFill>
                    <a:latin typeface="Times New Roman" panose="02020603050405020304" pitchFamily="18" charset="0"/>
                    <a:cs typeface="Times New Roman" panose="02020603050405020304" pitchFamily="18" charset="0"/>
                  </a:rPr>
                  <a:t>bài</a:t>
                </a:r>
                <a:r>
                  <a:rPr lang="fr-FR" sz="1900" dirty="0">
                    <a:solidFill>
                      <a:schemeClr val="tx1"/>
                    </a:solidFill>
                    <a:latin typeface="Times New Roman" panose="02020603050405020304" pitchFamily="18" charset="0"/>
                    <a:cs typeface="Times New Roman" panose="02020603050405020304" pitchFamily="18" charset="0"/>
                  </a:rPr>
                  <a:t> </a:t>
                </a:r>
                <a:r>
                  <a:rPr lang="fr-FR" sz="1900" dirty="0" err="1">
                    <a:solidFill>
                      <a:schemeClr val="tx1"/>
                    </a:solidFill>
                    <a:latin typeface="Times New Roman" panose="02020603050405020304" pitchFamily="18" charset="0"/>
                    <a:cs typeface="Times New Roman" panose="02020603050405020304" pitchFamily="18" charset="0"/>
                  </a:rPr>
                  <a:t>toán</a:t>
                </a:r>
                <a:r>
                  <a:rPr lang="fr-FR" sz="1900" dirty="0">
                    <a:solidFill>
                      <a:schemeClr val="tx1"/>
                    </a:solidFill>
                    <a:latin typeface="Times New Roman" panose="02020603050405020304" pitchFamily="18" charset="0"/>
                    <a:cs typeface="Times New Roman" panose="02020603050405020304" pitchFamily="18" charset="0"/>
                  </a:rPr>
                  <a:t> </a:t>
                </a:r>
                <a:r>
                  <a:rPr lang="fr-FR" sz="1900" dirty="0" err="1">
                    <a:solidFill>
                      <a:schemeClr val="tx1"/>
                    </a:solidFill>
                    <a:latin typeface="Times New Roman" panose="02020603050405020304" pitchFamily="18" charset="0"/>
                    <a:cs typeface="Times New Roman" panose="02020603050405020304" pitchFamily="18" charset="0"/>
                  </a:rPr>
                  <a:t>trở</a:t>
                </a:r>
                <a:r>
                  <a:rPr lang="fr-FR" sz="1900" dirty="0">
                    <a:solidFill>
                      <a:schemeClr val="tx1"/>
                    </a:solidFill>
                    <a:latin typeface="Times New Roman" panose="02020603050405020304" pitchFamily="18" charset="0"/>
                    <a:cs typeface="Times New Roman" panose="02020603050405020304" pitchFamily="18" charset="0"/>
                  </a:rPr>
                  <a:t> </a:t>
                </a:r>
                <a:r>
                  <a:rPr lang="fr-FR" sz="1900" dirty="0" err="1">
                    <a:solidFill>
                      <a:schemeClr val="tx1"/>
                    </a:solidFill>
                    <a:latin typeface="Times New Roman" panose="02020603050405020304" pitchFamily="18" charset="0"/>
                    <a:cs typeface="Times New Roman" panose="02020603050405020304" pitchFamily="18" charset="0"/>
                  </a:rPr>
                  <a:t>thành</a:t>
                </a:r>
                <a:r>
                  <a:rPr lang="fr-FR" sz="19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fr-FR" sz="1900" i="1">
                        <a:solidFill>
                          <a:schemeClr val="tx1"/>
                        </a:solidFill>
                        <a:latin typeface="Cambria Math" panose="02040503050406030204" pitchFamily="18" charset="0"/>
                      </a:rPr>
                      <m:t>′′</m:t>
                    </m:r>
                  </m:oMath>
                </a14:m>
                <a:r>
                  <a:rPr lang="fr-FR" sz="1900" dirty="0" err="1">
                    <a:solidFill>
                      <a:schemeClr val="tx1"/>
                    </a:solidFill>
                    <a:latin typeface="Times New Roman" panose="02020603050405020304" pitchFamily="18" charset="0"/>
                    <a:cs typeface="Times New Roman" panose="02020603050405020304" pitchFamily="18" charset="0"/>
                  </a:rPr>
                  <a:t>Tìm</a:t>
                </a:r>
                <a:r>
                  <a:rPr lang="fr-FR" sz="1900" dirty="0">
                    <a:solidFill>
                      <a:schemeClr val="tx1"/>
                    </a:solidFill>
                    <a:latin typeface="Times New Roman" panose="02020603050405020304" pitchFamily="18" charset="0"/>
                    <a:cs typeface="Times New Roman" panose="02020603050405020304" pitchFamily="18" charset="0"/>
                  </a:rPr>
                  <a:t> </a:t>
                </a:r>
                <a:r>
                  <a:rPr lang="fr-FR" sz="1900" dirty="0" err="1">
                    <a:solidFill>
                      <a:schemeClr val="tx1"/>
                    </a:solidFill>
                    <a:latin typeface="Times New Roman" panose="02020603050405020304" pitchFamily="18" charset="0"/>
                    <a:cs typeface="Times New Roman" panose="02020603050405020304" pitchFamily="18" charset="0"/>
                  </a:rPr>
                  <a:t>giá</a:t>
                </a:r>
                <a:r>
                  <a:rPr lang="fr-FR" sz="1900" dirty="0">
                    <a:solidFill>
                      <a:schemeClr val="tx1"/>
                    </a:solidFill>
                    <a:latin typeface="Times New Roman" panose="02020603050405020304" pitchFamily="18" charset="0"/>
                    <a:cs typeface="Times New Roman" panose="02020603050405020304" pitchFamily="18" charset="0"/>
                  </a:rPr>
                  <a:t> </a:t>
                </a:r>
                <a:r>
                  <a:rPr lang="fr-FR" sz="1900" dirty="0" err="1">
                    <a:solidFill>
                      <a:schemeClr val="tx1"/>
                    </a:solidFill>
                    <a:latin typeface="Times New Roman" panose="02020603050405020304" pitchFamily="18" charset="0"/>
                    <a:cs typeface="Times New Roman" panose="02020603050405020304" pitchFamily="18" charset="0"/>
                  </a:rPr>
                  <a:t>trị</a:t>
                </a:r>
                <a:r>
                  <a:rPr lang="fr-FR" sz="1900" dirty="0">
                    <a:solidFill>
                      <a:schemeClr val="tx1"/>
                    </a:solidFill>
                    <a:latin typeface="Times New Roman" panose="02020603050405020304" pitchFamily="18" charset="0"/>
                    <a:cs typeface="Times New Roman" panose="02020603050405020304" pitchFamily="18" charset="0"/>
                  </a:rPr>
                  <a:t> </a:t>
                </a:r>
                <a:r>
                  <a:rPr lang="fr-FR" sz="1900" dirty="0" err="1">
                    <a:solidFill>
                      <a:schemeClr val="tx1"/>
                    </a:solidFill>
                    <a:latin typeface="Times New Roman" panose="02020603050405020304" pitchFamily="18" charset="0"/>
                    <a:cs typeface="Times New Roman" panose="02020603050405020304" pitchFamily="18" charset="0"/>
                  </a:rPr>
                  <a:t>lớn</a:t>
                </a:r>
                <a:r>
                  <a:rPr lang="fr-FR" sz="1900" dirty="0">
                    <a:solidFill>
                      <a:schemeClr val="tx1"/>
                    </a:solidFill>
                    <a:latin typeface="Times New Roman" panose="02020603050405020304" pitchFamily="18" charset="0"/>
                    <a:cs typeface="Times New Roman" panose="02020603050405020304" pitchFamily="18" charset="0"/>
                  </a:rPr>
                  <a:t> </a:t>
                </a:r>
                <a:r>
                  <a:rPr lang="fr-FR" sz="1900" dirty="0" err="1">
                    <a:solidFill>
                      <a:schemeClr val="tx1"/>
                    </a:solidFill>
                    <a:latin typeface="Times New Roman" panose="02020603050405020304" pitchFamily="18" charset="0"/>
                    <a:cs typeface="Times New Roman" panose="02020603050405020304" pitchFamily="18" charset="0"/>
                  </a:rPr>
                  <a:t>nhất</a:t>
                </a:r>
                <a:r>
                  <a:rPr lang="fr-FR" sz="1900" dirty="0">
                    <a:solidFill>
                      <a:schemeClr val="tx1"/>
                    </a:solidFill>
                    <a:latin typeface="Times New Roman" panose="02020603050405020304" pitchFamily="18" charset="0"/>
                    <a:cs typeface="Times New Roman" panose="02020603050405020304" pitchFamily="18" charset="0"/>
                  </a:rPr>
                  <a:t> </a:t>
                </a:r>
                <a:r>
                  <a:rPr lang="fr-FR" sz="1900" dirty="0" err="1">
                    <a:solidFill>
                      <a:schemeClr val="tx1"/>
                    </a:solidFill>
                    <a:latin typeface="Times New Roman" panose="02020603050405020304" pitchFamily="18" charset="0"/>
                    <a:cs typeface="Times New Roman" panose="02020603050405020304" pitchFamily="18" charset="0"/>
                  </a:rPr>
                  <a:t>của</a:t>
                </a:r>
                <a:r>
                  <a:rPr lang="fr-FR" sz="1900" dirty="0">
                    <a:solidFill>
                      <a:schemeClr val="tx1"/>
                    </a:solidFill>
                    <a:latin typeface="Times New Roman" panose="02020603050405020304" pitchFamily="18" charset="0"/>
                    <a:cs typeface="Times New Roman" panose="02020603050405020304" pitchFamily="18" charset="0"/>
                  </a:rPr>
                  <a:t> </a:t>
                </a:r>
                <a:r>
                  <a:rPr lang="fr-FR" sz="1900" dirty="0" err="1">
                    <a:solidFill>
                      <a:schemeClr val="tx1"/>
                    </a:solidFill>
                    <a:latin typeface="Times New Roman" panose="02020603050405020304" pitchFamily="18" charset="0"/>
                    <a:cs typeface="Times New Roman" panose="02020603050405020304" pitchFamily="18" charset="0"/>
                  </a:rPr>
                  <a:t>hàm</a:t>
                </a:r>
                <a:r>
                  <a:rPr lang="fr-FR" sz="1900" dirty="0">
                    <a:solidFill>
                      <a:schemeClr val="tx1"/>
                    </a:solidFill>
                    <a:latin typeface="Times New Roman" panose="02020603050405020304" pitchFamily="18" charset="0"/>
                    <a:cs typeface="Times New Roman" panose="02020603050405020304" pitchFamily="18" charset="0"/>
                  </a:rPr>
                  <a:t> </a:t>
                </a:r>
                <a:r>
                  <a:rPr lang="fr-FR" sz="1900" dirty="0" err="1">
                    <a:solidFill>
                      <a:schemeClr val="tx1"/>
                    </a:solidFill>
                    <a:latin typeface="Times New Roman" panose="02020603050405020304" pitchFamily="18" charset="0"/>
                    <a:cs typeface="Times New Roman" panose="02020603050405020304" pitchFamily="18" charset="0"/>
                  </a:rPr>
                  <a:t>số</a:t>
                </a:r>
                <a:r>
                  <a:rPr lang="fr-FR" sz="19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fr-FR" sz="1900" i="1">
                        <a:solidFill>
                          <a:schemeClr val="tx1"/>
                        </a:solidFill>
                        <a:latin typeface="Cambria Math" panose="02040503050406030204" pitchFamily="18" charset="0"/>
                      </a:rPr>
                      <m:t>𝑔</m:t>
                    </m:r>
                    <m:d>
                      <m:dPr>
                        <m:ctrlPr>
                          <a:rPr lang="en-US" sz="1900" i="1">
                            <a:solidFill>
                              <a:schemeClr val="tx1"/>
                            </a:solidFill>
                            <a:latin typeface="Cambria Math" panose="02040503050406030204" pitchFamily="18" charset="0"/>
                          </a:rPr>
                        </m:ctrlPr>
                      </m:dPr>
                      <m:e>
                        <m:r>
                          <a:rPr lang="fr-FR" sz="1900" i="1">
                            <a:solidFill>
                              <a:schemeClr val="tx1"/>
                            </a:solidFill>
                            <a:latin typeface="Cambria Math" panose="02040503050406030204" pitchFamily="18" charset="0"/>
                          </a:rPr>
                          <m:t>𝑡</m:t>
                        </m:r>
                      </m:e>
                    </m:d>
                    <m:r>
                      <a:rPr lang="fr-FR" sz="1900" i="1">
                        <a:solidFill>
                          <a:schemeClr val="tx1"/>
                        </a:solidFill>
                        <a:latin typeface="Cambria Math" panose="02040503050406030204" pitchFamily="18" charset="0"/>
                      </a:rPr>
                      <m:t>=−</m:t>
                    </m:r>
                    <m:sSup>
                      <m:sSupPr>
                        <m:ctrlPr>
                          <a:rPr lang="en-US" sz="1900" i="1">
                            <a:solidFill>
                              <a:schemeClr val="tx1"/>
                            </a:solidFill>
                            <a:latin typeface="Cambria Math" panose="02040503050406030204" pitchFamily="18" charset="0"/>
                          </a:rPr>
                        </m:ctrlPr>
                      </m:sSupPr>
                      <m:e>
                        <m:r>
                          <a:rPr lang="fr-FR" sz="1900" i="1">
                            <a:solidFill>
                              <a:schemeClr val="tx1"/>
                            </a:solidFill>
                            <a:latin typeface="Cambria Math" panose="02040503050406030204" pitchFamily="18" charset="0"/>
                          </a:rPr>
                          <m:t>𝑡</m:t>
                        </m:r>
                      </m:e>
                      <m:sup>
                        <m:r>
                          <a:rPr lang="fr-FR" sz="1900" i="1">
                            <a:solidFill>
                              <a:schemeClr val="tx1"/>
                            </a:solidFill>
                            <a:latin typeface="Cambria Math" panose="02040503050406030204" pitchFamily="18" charset="0"/>
                          </a:rPr>
                          <m:t>2</m:t>
                        </m:r>
                      </m:sup>
                    </m:sSup>
                    <m:r>
                      <a:rPr lang="fr-FR" sz="1900" i="1">
                        <a:solidFill>
                          <a:schemeClr val="tx1"/>
                        </a:solidFill>
                        <a:latin typeface="Cambria Math" panose="02040503050406030204" pitchFamily="18" charset="0"/>
                      </a:rPr>
                      <m:t>+</m:t>
                    </m:r>
                    <m:r>
                      <a:rPr lang="fr-FR" sz="1900" i="1">
                        <a:solidFill>
                          <a:schemeClr val="tx1"/>
                        </a:solidFill>
                        <a:latin typeface="Cambria Math" panose="02040503050406030204" pitchFamily="18" charset="0"/>
                      </a:rPr>
                      <m:t>𝑡</m:t>
                    </m:r>
                    <m:r>
                      <a:rPr lang="fr-FR" sz="1900" i="1">
                        <a:solidFill>
                          <a:schemeClr val="tx1"/>
                        </a:solidFill>
                        <a:latin typeface="Cambria Math" panose="02040503050406030204" pitchFamily="18" charset="0"/>
                      </a:rPr>
                      <m:t>+2</m:t>
                    </m:r>
                  </m:oMath>
                </a14:m>
                <a:r>
                  <a:rPr lang="fr-FR" sz="1900" dirty="0">
                    <a:solidFill>
                      <a:schemeClr val="tx1"/>
                    </a:solidFill>
                    <a:latin typeface="Times New Roman" panose="02020603050405020304" pitchFamily="18" charset="0"/>
                    <a:cs typeface="Times New Roman" panose="02020603050405020304" pitchFamily="18" charset="0"/>
                  </a:rPr>
                  <a:t> </a:t>
                </a:r>
                <a:r>
                  <a:rPr lang="fr-FR" sz="1900" dirty="0" err="1">
                    <a:solidFill>
                      <a:schemeClr val="tx1"/>
                    </a:solidFill>
                    <a:latin typeface="Times New Roman" panose="02020603050405020304" pitchFamily="18" charset="0"/>
                    <a:cs typeface="Times New Roman" panose="02020603050405020304" pitchFamily="18" charset="0"/>
                  </a:rPr>
                  <a:t>trên</a:t>
                </a:r>
                <a:r>
                  <a:rPr lang="fr-FR" sz="1900" dirty="0">
                    <a:solidFill>
                      <a:schemeClr val="tx1"/>
                    </a:solidFill>
                    <a:latin typeface="Times New Roman" panose="02020603050405020304" pitchFamily="18" charset="0"/>
                    <a:cs typeface="Times New Roman" panose="02020603050405020304" pitchFamily="18" charset="0"/>
                  </a:rPr>
                  <a:t> </a:t>
                </a:r>
                <a:r>
                  <a:rPr lang="fr-FR" sz="1900" dirty="0" err="1">
                    <a:solidFill>
                      <a:schemeClr val="tx1"/>
                    </a:solidFill>
                    <a:latin typeface="Times New Roman" panose="02020603050405020304" pitchFamily="18" charset="0"/>
                    <a:cs typeface="Times New Roman" panose="02020603050405020304" pitchFamily="18" charset="0"/>
                  </a:rPr>
                  <a:t>đoạn</a:t>
                </a:r>
                <a:r>
                  <a:rPr lang="fr-FR" sz="19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1900" i="1">
                            <a:solidFill>
                              <a:schemeClr val="tx1"/>
                            </a:solidFill>
                            <a:latin typeface="Cambria Math" panose="02040503050406030204" pitchFamily="18" charset="0"/>
                          </a:rPr>
                        </m:ctrlPr>
                      </m:dPr>
                      <m:e>
                        <m:rad>
                          <m:radPr>
                            <m:degHide m:val="on"/>
                            <m:ctrlPr>
                              <a:rPr lang="en-US" sz="1900" i="1">
                                <a:solidFill>
                                  <a:schemeClr val="tx1"/>
                                </a:solidFill>
                                <a:latin typeface="Cambria Math" panose="02040503050406030204" pitchFamily="18" charset="0"/>
                              </a:rPr>
                            </m:ctrlPr>
                          </m:radPr>
                          <m:deg/>
                          <m:e>
                            <m:r>
                              <a:rPr lang="fr-FR" sz="1900" i="1">
                                <a:solidFill>
                                  <a:schemeClr val="tx1"/>
                                </a:solidFill>
                                <a:latin typeface="Cambria Math" panose="02040503050406030204" pitchFamily="18" charset="0"/>
                              </a:rPr>
                              <m:t>2</m:t>
                            </m:r>
                          </m:e>
                        </m:rad>
                        <m:r>
                          <a:rPr lang="fr-FR" sz="1900" i="1">
                            <a:solidFill>
                              <a:schemeClr val="tx1"/>
                            </a:solidFill>
                            <a:latin typeface="Cambria Math" panose="02040503050406030204" pitchFamily="18" charset="0"/>
                          </a:rPr>
                          <m:t>;2</m:t>
                        </m:r>
                      </m:e>
                    </m:d>
                    <m:r>
                      <a:rPr lang="fr-FR" sz="1900" i="1">
                        <a:solidFill>
                          <a:schemeClr val="tx1"/>
                        </a:solidFill>
                        <a:latin typeface="Cambria Math" panose="02040503050406030204" pitchFamily="18" charset="0"/>
                      </a:rPr>
                      <m:t>′′</m:t>
                    </m:r>
                  </m:oMath>
                </a14:m>
                <a:r>
                  <a:rPr lang="en-US" sz="1900" dirty="0">
                    <a:solidFill>
                      <a:schemeClr val="tx1"/>
                    </a:solidFill>
                    <a:latin typeface="Times New Roman" panose="02020603050405020304" pitchFamily="18" charset="0"/>
                    <a:cs typeface="Times New Roman" panose="02020603050405020304" pitchFamily="18" charset="0"/>
                  </a:rPr>
                  <a:t>. </a:t>
                </a:r>
                <a:endParaRPr lang="en-US" sz="1900" dirty="0" smtClean="0">
                  <a:solidFill>
                    <a:schemeClr val="tx1"/>
                  </a:solidFill>
                  <a:latin typeface="Times New Roman" panose="02020603050405020304" pitchFamily="18" charset="0"/>
                  <a:cs typeface="Times New Roman" panose="02020603050405020304" pitchFamily="18" charset="0"/>
                </a:endParaRPr>
              </a:p>
              <a:p>
                <a:pPr marL="0" indent="0">
                  <a:buNone/>
                </a:pPr>
                <a:r>
                  <a:rPr lang="fr-FR" sz="1900" dirty="0" err="1" smtClean="0">
                    <a:solidFill>
                      <a:schemeClr val="tx1"/>
                    </a:solidFill>
                    <a:latin typeface="Times New Roman" panose="02020603050405020304" pitchFamily="18" charset="0"/>
                    <a:cs typeface="Times New Roman" panose="02020603050405020304" pitchFamily="18" charset="0"/>
                  </a:rPr>
                  <a:t>Xét</a:t>
                </a:r>
                <a:r>
                  <a:rPr lang="fr-FR" sz="1900" dirty="0" smtClean="0">
                    <a:solidFill>
                      <a:schemeClr val="tx1"/>
                    </a:solidFill>
                    <a:latin typeface="Times New Roman" panose="02020603050405020304" pitchFamily="18" charset="0"/>
                    <a:cs typeface="Times New Roman" panose="02020603050405020304" pitchFamily="18" charset="0"/>
                  </a:rPr>
                  <a:t> </a:t>
                </a:r>
                <a:r>
                  <a:rPr lang="fr-FR" sz="1900" dirty="0" err="1">
                    <a:solidFill>
                      <a:schemeClr val="tx1"/>
                    </a:solidFill>
                    <a:latin typeface="Times New Roman" panose="02020603050405020304" pitchFamily="18" charset="0"/>
                    <a:cs typeface="Times New Roman" panose="02020603050405020304" pitchFamily="18" charset="0"/>
                  </a:rPr>
                  <a:t>hàm</a:t>
                </a:r>
                <a:r>
                  <a:rPr lang="fr-FR" sz="1900" dirty="0">
                    <a:solidFill>
                      <a:schemeClr val="tx1"/>
                    </a:solidFill>
                    <a:latin typeface="Times New Roman" panose="02020603050405020304" pitchFamily="18" charset="0"/>
                    <a:cs typeface="Times New Roman" panose="02020603050405020304" pitchFamily="18" charset="0"/>
                  </a:rPr>
                  <a:t> </a:t>
                </a:r>
                <a:r>
                  <a:rPr lang="fr-FR" sz="1900" dirty="0" err="1">
                    <a:solidFill>
                      <a:schemeClr val="tx1"/>
                    </a:solidFill>
                    <a:latin typeface="Times New Roman" panose="02020603050405020304" pitchFamily="18" charset="0"/>
                    <a:cs typeface="Times New Roman" panose="02020603050405020304" pitchFamily="18" charset="0"/>
                  </a:rPr>
                  <a:t>số</a:t>
                </a:r>
                <a:r>
                  <a:rPr lang="fr-FR" sz="19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fr-FR" sz="1900" i="1">
                        <a:solidFill>
                          <a:schemeClr val="tx1"/>
                        </a:solidFill>
                        <a:latin typeface="Cambria Math" panose="02040503050406030204" pitchFamily="18" charset="0"/>
                      </a:rPr>
                      <m:t>𝑔</m:t>
                    </m:r>
                    <m:d>
                      <m:dPr>
                        <m:ctrlPr>
                          <a:rPr lang="en-US" sz="1900" i="1">
                            <a:solidFill>
                              <a:schemeClr val="tx1"/>
                            </a:solidFill>
                            <a:latin typeface="Cambria Math" panose="02040503050406030204" pitchFamily="18" charset="0"/>
                          </a:rPr>
                        </m:ctrlPr>
                      </m:dPr>
                      <m:e>
                        <m:r>
                          <a:rPr lang="fr-FR" sz="1900" i="1">
                            <a:solidFill>
                              <a:schemeClr val="tx1"/>
                            </a:solidFill>
                            <a:latin typeface="Cambria Math" panose="02040503050406030204" pitchFamily="18" charset="0"/>
                          </a:rPr>
                          <m:t>𝑡</m:t>
                        </m:r>
                      </m:e>
                    </m:d>
                    <m:r>
                      <a:rPr lang="fr-FR" sz="1900" i="1">
                        <a:solidFill>
                          <a:schemeClr val="tx1"/>
                        </a:solidFill>
                        <a:latin typeface="Cambria Math" panose="02040503050406030204" pitchFamily="18" charset="0"/>
                      </a:rPr>
                      <m:t>=−</m:t>
                    </m:r>
                    <m:sSup>
                      <m:sSupPr>
                        <m:ctrlPr>
                          <a:rPr lang="en-US" sz="1900" i="1">
                            <a:solidFill>
                              <a:schemeClr val="tx1"/>
                            </a:solidFill>
                            <a:latin typeface="Cambria Math" panose="02040503050406030204" pitchFamily="18" charset="0"/>
                          </a:rPr>
                        </m:ctrlPr>
                      </m:sSupPr>
                      <m:e>
                        <m:r>
                          <a:rPr lang="fr-FR" sz="1900" i="1">
                            <a:solidFill>
                              <a:schemeClr val="tx1"/>
                            </a:solidFill>
                            <a:latin typeface="Cambria Math" panose="02040503050406030204" pitchFamily="18" charset="0"/>
                          </a:rPr>
                          <m:t>𝑡</m:t>
                        </m:r>
                      </m:e>
                      <m:sup>
                        <m:r>
                          <a:rPr lang="fr-FR" sz="1900" i="1">
                            <a:solidFill>
                              <a:schemeClr val="tx1"/>
                            </a:solidFill>
                            <a:latin typeface="Cambria Math" panose="02040503050406030204" pitchFamily="18" charset="0"/>
                          </a:rPr>
                          <m:t>2</m:t>
                        </m:r>
                      </m:sup>
                    </m:sSup>
                    <m:r>
                      <a:rPr lang="fr-FR" sz="1900" i="1">
                        <a:solidFill>
                          <a:schemeClr val="tx1"/>
                        </a:solidFill>
                        <a:latin typeface="Cambria Math" panose="02040503050406030204" pitchFamily="18" charset="0"/>
                      </a:rPr>
                      <m:t>+</m:t>
                    </m:r>
                    <m:r>
                      <a:rPr lang="fr-FR" sz="1900" i="1">
                        <a:solidFill>
                          <a:schemeClr val="tx1"/>
                        </a:solidFill>
                        <a:latin typeface="Cambria Math" panose="02040503050406030204" pitchFamily="18" charset="0"/>
                      </a:rPr>
                      <m:t>𝑡</m:t>
                    </m:r>
                    <m:r>
                      <a:rPr lang="fr-FR" sz="1900" i="1">
                        <a:solidFill>
                          <a:schemeClr val="tx1"/>
                        </a:solidFill>
                        <a:latin typeface="Cambria Math" panose="02040503050406030204" pitchFamily="18" charset="0"/>
                      </a:rPr>
                      <m:t>+2</m:t>
                    </m:r>
                  </m:oMath>
                </a14:m>
                <a:r>
                  <a:rPr lang="fr-FR" sz="1900" dirty="0">
                    <a:solidFill>
                      <a:schemeClr val="tx1"/>
                    </a:solidFill>
                    <a:latin typeface="Times New Roman" panose="02020603050405020304" pitchFamily="18" charset="0"/>
                    <a:cs typeface="Times New Roman" panose="02020603050405020304" pitchFamily="18" charset="0"/>
                  </a:rPr>
                  <a:t> </a:t>
                </a:r>
                <a:r>
                  <a:rPr lang="fr-FR" sz="1900" dirty="0" err="1">
                    <a:solidFill>
                      <a:schemeClr val="tx1"/>
                    </a:solidFill>
                    <a:latin typeface="Times New Roman" panose="02020603050405020304" pitchFamily="18" charset="0"/>
                    <a:cs typeface="Times New Roman" panose="02020603050405020304" pitchFamily="18" charset="0"/>
                  </a:rPr>
                  <a:t>xác</a:t>
                </a:r>
                <a:r>
                  <a:rPr lang="fr-FR" sz="1900" dirty="0">
                    <a:solidFill>
                      <a:schemeClr val="tx1"/>
                    </a:solidFill>
                    <a:latin typeface="Times New Roman" panose="02020603050405020304" pitchFamily="18" charset="0"/>
                    <a:cs typeface="Times New Roman" panose="02020603050405020304" pitchFamily="18" charset="0"/>
                  </a:rPr>
                  <a:t> </a:t>
                </a:r>
                <a:r>
                  <a:rPr lang="fr-FR" sz="1900" dirty="0" err="1">
                    <a:solidFill>
                      <a:schemeClr val="tx1"/>
                    </a:solidFill>
                    <a:latin typeface="Times New Roman" panose="02020603050405020304" pitchFamily="18" charset="0"/>
                    <a:cs typeface="Times New Roman" panose="02020603050405020304" pitchFamily="18" charset="0"/>
                  </a:rPr>
                  <a:t>định</a:t>
                </a:r>
                <a:r>
                  <a:rPr lang="fr-FR" sz="1900" dirty="0">
                    <a:solidFill>
                      <a:schemeClr val="tx1"/>
                    </a:solidFill>
                    <a:latin typeface="Times New Roman" panose="02020603050405020304" pitchFamily="18" charset="0"/>
                    <a:cs typeface="Times New Roman" panose="02020603050405020304" pitchFamily="18" charset="0"/>
                  </a:rPr>
                  <a:t> </a:t>
                </a:r>
                <a:r>
                  <a:rPr lang="fr-FR" sz="1900" dirty="0" err="1">
                    <a:solidFill>
                      <a:schemeClr val="tx1"/>
                    </a:solidFill>
                    <a:latin typeface="Times New Roman" panose="02020603050405020304" pitchFamily="18" charset="0"/>
                    <a:cs typeface="Times New Roman" panose="02020603050405020304" pitchFamily="18" charset="0"/>
                  </a:rPr>
                  <a:t>và</a:t>
                </a:r>
                <a:r>
                  <a:rPr lang="fr-FR" sz="1900" dirty="0">
                    <a:solidFill>
                      <a:schemeClr val="tx1"/>
                    </a:solidFill>
                    <a:latin typeface="Times New Roman" panose="02020603050405020304" pitchFamily="18" charset="0"/>
                    <a:cs typeface="Times New Roman" panose="02020603050405020304" pitchFamily="18" charset="0"/>
                  </a:rPr>
                  <a:t> </a:t>
                </a:r>
                <a:r>
                  <a:rPr lang="fr-FR" sz="1900" dirty="0" err="1">
                    <a:solidFill>
                      <a:schemeClr val="tx1"/>
                    </a:solidFill>
                    <a:latin typeface="Times New Roman" panose="02020603050405020304" pitchFamily="18" charset="0"/>
                    <a:cs typeface="Times New Roman" panose="02020603050405020304" pitchFamily="18" charset="0"/>
                  </a:rPr>
                  <a:t>liên</a:t>
                </a:r>
                <a:r>
                  <a:rPr lang="fr-FR" sz="1900" dirty="0">
                    <a:solidFill>
                      <a:schemeClr val="tx1"/>
                    </a:solidFill>
                    <a:latin typeface="Times New Roman" panose="02020603050405020304" pitchFamily="18" charset="0"/>
                    <a:cs typeface="Times New Roman" panose="02020603050405020304" pitchFamily="18" charset="0"/>
                  </a:rPr>
                  <a:t> </a:t>
                </a:r>
                <a:r>
                  <a:rPr lang="fr-FR" sz="1900" dirty="0" err="1">
                    <a:solidFill>
                      <a:schemeClr val="tx1"/>
                    </a:solidFill>
                    <a:latin typeface="Times New Roman" panose="02020603050405020304" pitchFamily="18" charset="0"/>
                    <a:cs typeface="Times New Roman" panose="02020603050405020304" pitchFamily="18" charset="0"/>
                  </a:rPr>
                  <a:t>tục</a:t>
                </a:r>
                <a:r>
                  <a:rPr lang="fr-FR" sz="1900" dirty="0">
                    <a:solidFill>
                      <a:schemeClr val="tx1"/>
                    </a:solidFill>
                    <a:latin typeface="Times New Roman" panose="02020603050405020304" pitchFamily="18" charset="0"/>
                    <a:cs typeface="Times New Roman" panose="02020603050405020304" pitchFamily="18" charset="0"/>
                  </a:rPr>
                  <a:t> </a:t>
                </a:r>
                <a:r>
                  <a:rPr lang="fr-FR" sz="1900" dirty="0" err="1">
                    <a:solidFill>
                      <a:schemeClr val="tx1"/>
                    </a:solidFill>
                    <a:latin typeface="Times New Roman" panose="02020603050405020304" pitchFamily="18" charset="0"/>
                    <a:cs typeface="Times New Roman" panose="02020603050405020304" pitchFamily="18" charset="0"/>
                  </a:rPr>
                  <a:t>trên</a:t>
                </a:r>
                <a:r>
                  <a:rPr lang="fr-FR" sz="19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1900" i="1">
                            <a:solidFill>
                              <a:schemeClr val="tx1"/>
                            </a:solidFill>
                            <a:latin typeface="Cambria Math" panose="02040503050406030204" pitchFamily="18" charset="0"/>
                          </a:rPr>
                        </m:ctrlPr>
                      </m:dPr>
                      <m:e>
                        <m:rad>
                          <m:radPr>
                            <m:degHide m:val="on"/>
                            <m:ctrlPr>
                              <a:rPr lang="en-US" sz="1900" i="1">
                                <a:solidFill>
                                  <a:schemeClr val="tx1"/>
                                </a:solidFill>
                                <a:latin typeface="Cambria Math" panose="02040503050406030204" pitchFamily="18" charset="0"/>
                              </a:rPr>
                            </m:ctrlPr>
                          </m:radPr>
                          <m:deg/>
                          <m:e>
                            <m:r>
                              <a:rPr lang="fr-FR" sz="1900" i="1">
                                <a:solidFill>
                                  <a:schemeClr val="tx1"/>
                                </a:solidFill>
                                <a:latin typeface="Cambria Math" panose="02040503050406030204" pitchFamily="18" charset="0"/>
                              </a:rPr>
                              <m:t>2</m:t>
                            </m:r>
                          </m:e>
                        </m:rad>
                        <m:r>
                          <a:rPr lang="fr-FR" sz="1900" i="1">
                            <a:solidFill>
                              <a:schemeClr val="tx1"/>
                            </a:solidFill>
                            <a:latin typeface="Cambria Math" panose="02040503050406030204" pitchFamily="18" charset="0"/>
                          </a:rPr>
                          <m:t>;2</m:t>
                        </m:r>
                      </m:e>
                    </m:d>
                    <m:r>
                      <a:rPr lang="fr-FR" sz="1900" i="1">
                        <a:solidFill>
                          <a:schemeClr val="tx1"/>
                        </a:solidFill>
                        <a:latin typeface="Cambria Math" panose="02040503050406030204" pitchFamily="18" charset="0"/>
                      </a:rPr>
                      <m:t>.</m:t>
                    </m:r>
                  </m:oMath>
                </a14:m>
                <a:endParaRPr lang="en-US" sz="1900" dirty="0">
                  <a:solidFill>
                    <a:schemeClr val="tx1"/>
                  </a:solidFill>
                  <a:latin typeface="Times New Roman" panose="02020603050405020304" pitchFamily="18" charset="0"/>
                  <a:cs typeface="Times New Roman" panose="02020603050405020304" pitchFamily="18" charset="0"/>
                </a:endParaRPr>
              </a:p>
              <a:p>
                <a:pPr marL="0" indent="0">
                  <a:buNone/>
                </a:pPr>
                <a:r>
                  <a:rPr lang="en-US" sz="1900" dirty="0" err="1">
                    <a:solidFill>
                      <a:schemeClr val="tx1"/>
                    </a:solidFill>
                    <a:latin typeface="Times New Roman" panose="02020603050405020304" pitchFamily="18" charset="0"/>
                    <a:cs typeface="Times New Roman" panose="02020603050405020304" pitchFamily="18" charset="0"/>
                  </a:rPr>
                  <a:t>Đạo</a:t>
                </a:r>
                <a:r>
                  <a:rPr lang="en-US" sz="1900" dirty="0">
                    <a:solidFill>
                      <a:schemeClr val="tx1"/>
                    </a:solidFill>
                    <a:latin typeface="Times New Roman" panose="02020603050405020304" pitchFamily="18" charset="0"/>
                    <a:cs typeface="Times New Roman" panose="02020603050405020304" pitchFamily="18" charset="0"/>
                  </a:rPr>
                  <a:t> </a:t>
                </a:r>
                <a:r>
                  <a:rPr lang="en-US" sz="1900" dirty="0" err="1">
                    <a:solidFill>
                      <a:schemeClr val="tx1"/>
                    </a:solidFill>
                    <a:latin typeface="Times New Roman" panose="02020603050405020304" pitchFamily="18" charset="0"/>
                    <a:cs typeface="Times New Roman" panose="02020603050405020304" pitchFamily="18" charset="0"/>
                  </a:rPr>
                  <a:t>hàm</a:t>
                </a:r>
                <a:r>
                  <a:rPr lang="en-US" sz="19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1900" i="1">
                            <a:solidFill>
                              <a:schemeClr val="tx1"/>
                            </a:solidFill>
                            <a:latin typeface="Cambria Math" panose="02040503050406030204" pitchFamily="18" charset="0"/>
                          </a:rPr>
                        </m:ctrlPr>
                      </m:sSupPr>
                      <m:e>
                        <m:r>
                          <a:rPr lang="en-US" sz="1900" i="1">
                            <a:solidFill>
                              <a:schemeClr val="tx1"/>
                            </a:solidFill>
                            <a:latin typeface="Cambria Math" panose="02040503050406030204" pitchFamily="18" charset="0"/>
                          </a:rPr>
                          <m:t>𝑔</m:t>
                        </m:r>
                      </m:e>
                      <m:sup>
                        <m:r>
                          <a:rPr lang="en-US" sz="1900" i="1">
                            <a:solidFill>
                              <a:schemeClr val="tx1"/>
                            </a:solidFill>
                            <a:latin typeface="Cambria Math" panose="02040503050406030204" pitchFamily="18" charset="0"/>
                          </a:rPr>
                          <m:t>′</m:t>
                        </m:r>
                      </m:sup>
                    </m:sSup>
                    <m:d>
                      <m:dPr>
                        <m:ctrlPr>
                          <a:rPr lang="en-US" sz="1900" i="1">
                            <a:solidFill>
                              <a:schemeClr val="tx1"/>
                            </a:solidFill>
                            <a:latin typeface="Cambria Math" panose="02040503050406030204" pitchFamily="18" charset="0"/>
                          </a:rPr>
                        </m:ctrlPr>
                      </m:dPr>
                      <m:e>
                        <m:r>
                          <a:rPr lang="en-US" sz="1900" i="1">
                            <a:solidFill>
                              <a:schemeClr val="tx1"/>
                            </a:solidFill>
                            <a:latin typeface="Cambria Math" panose="02040503050406030204" pitchFamily="18" charset="0"/>
                          </a:rPr>
                          <m:t>𝑡</m:t>
                        </m:r>
                      </m:e>
                    </m:d>
                    <m:r>
                      <a:rPr lang="en-US" sz="1900" i="1">
                        <a:solidFill>
                          <a:schemeClr val="tx1"/>
                        </a:solidFill>
                        <a:latin typeface="Cambria Math" panose="02040503050406030204" pitchFamily="18" charset="0"/>
                      </a:rPr>
                      <m:t>=−2</m:t>
                    </m:r>
                    <m:r>
                      <a:rPr lang="en-US" sz="1900" i="1">
                        <a:solidFill>
                          <a:schemeClr val="tx1"/>
                        </a:solidFill>
                        <a:latin typeface="Cambria Math" panose="02040503050406030204" pitchFamily="18" charset="0"/>
                      </a:rPr>
                      <m:t>𝑡</m:t>
                    </m:r>
                    <m:r>
                      <a:rPr lang="en-US" sz="1900" i="1">
                        <a:solidFill>
                          <a:schemeClr val="tx1"/>
                        </a:solidFill>
                        <a:latin typeface="Cambria Math" panose="02040503050406030204" pitchFamily="18" charset="0"/>
                      </a:rPr>
                      <m:t>+1&lt;0,   ∀</m:t>
                    </m:r>
                    <m:r>
                      <a:rPr lang="en-US" sz="1900" i="1">
                        <a:solidFill>
                          <a:schemeClr val="tx1"/>
                        </a:solidFill>
                        <a:latin typeface="Cambria Math" panose="02040503050406030204" pitchFamily="18" charset="0"/>
                      </a:rPr>
                      <m:t>𝑡</m:t>
                    </m:r>
                    <m:r>
                      <a:rPr lang="en-US" sz="1900" i="1">
                        <a:solidFill>
                          <a:schemeClr val="tx1"/>
                        </a:solidFill>
                        <a:latin typeface="Cambria Math" panose="02040503050406030204" pitchFamily="18" charset="0"/>
                      </a:rPr>
                      <m:t>∈(</m:t>
                    </m:r>
                    <m:rad>
                      <m:radPr>
                        <m:degHide m:val="on"/>
                        <m:ctrlPr>
                          <a:rPr lang="en-US" sz="1900" i="1">
                            <a:solidFill>
                              <a:schemeClr val="tx1"/>
                            </a:solidFill>
                            <a:latin typeface="Cambria Math" panose="02040503050406030204" pitchFamily="18" charset="0"/>
                          </a:rPr>
                        </m:ctrlPr>
                      </m:radPr>
                      <m:deg/>
                      <m:e>
                        <m:r>
                          <a:rPr lang="en-US" sz="1900" i="1">
                            <a:solidFill>
                              <a:schemeClr val="tx1"/>
                            </a:solidFill>
                            <a:latin typeface="Cambria Math" panose="02040503050406030204" pitchFamily="18" charset="0"/>
                          </a:rPr>
                          <m:t>2</m:t>
                        </m:r>
                      </m:e>
                    </m:rad>
                    <m:r>
                      <a:rPr lang="en-US" sz="1900" i="1">
                        <a:solidFill>
                          <a:schemeClr val="tx1"/>
                        </a:solidFill>
                        <a:latin typeface="Cambria Math" panose="02040503050406030204" pitchFamily="18" charset="0"/>
                      </a:rPr>
                      <m:t>;2).</m:t>
                    </m:r>
                  </m:oMath>
                </a14:m>
                <a:endParaRPr lang="en-US" sz="1900" dirty="0">
                  <a:solidFill>
                    <a:schemeClr val="tx1"/>
                  </a:solidFill>
                  <a:latin typeface="Times New Roman" panose="02020603050405020304" pitchFamily="18" charset="0"/>
                  <a:cs typeface="Times New Roman" panose="02020603050405020304" pitchFamily="18" charset="0"/>
                </a:endParaRPr>
              </a:p>
              <a:p>
                <a:pPr marL="0" indent="0">
                  <a:buNone/>
                </a:pPr>
                <a:r>
                  <a:rPr lang="fr-FR" sz="1900" dirty="0" err="1">
                    <a:solidFill>
                      <a:schemeClr val="tx1"/>
                    </a:solidFill>
                    <a:latin typeface="Times New Roman" panose="02020603050405020304" pitchFamily="18" charset="0"/>
                    <a:cs typeface="Times New Roman" panose="02020603050405020304" pitchFamily="18" charset="0"/>
                  </a:rPr>
                  <a:t>Suy</a:t>
                </a:r>
                <a:r>
                  <a:rPr lang="fr-FR" sz="1900" dirty="0">
                    <a:solidFill>
                      <a:schemeClr val="tx1"/>
                    </a:solidFill>
                    <a:latin typeface="Times New Roman" panose="02020603050405020304" pitchFamily="18" charset="0"/>
                    <a:cs typeface="Times New Roman" panose="02020603050405020304" pitchFamily="18" charset="0"/>
                  </a:rPr>
                  <a:t> ra </a:t>
                </a:r>
                <a:r>
                  <a:rPr lang="fr-FR" sz="1900" dirty="0" err="1">
                    <a:solidFill>
                      <a:schemeClr val="tx1"/>
                    </a:solidFill>
                    <a:latin typeface="Times New Roman" panose="02020603050405020304" pitchFamily="18" charset="0"/>
                    <a:cs typeface="Times New Roman" panose="02020603050405020304" pitchFamily="18" charset="0"/>
                  </a:rPr>
                  <a:t>hàm</a:t>
                </a:r>
                <a:r>
                  <a:rPr lang="fr-FR" sz="1900" dirty="0">
                    <a:solidFill>
                      <a:schemeClr val="tx1"/>
                    </a:solidFill>
                    <a:latin typeface="Times New Roman" panose="02020603050405020304" pitchFamily="18" charset="0"/>
                    <a:cs typeface="Times New Roman" panose="02020603050405020304" pitchFamily="18" charset="0"/>
                  </a:rPr>
                  <a:t> </a:t>
                </a:r>
                <a:r>
                  <a:rPr lang="fr-FR" sz="1900" dirty="0" err="1">
                    <a:solidFill>
                      <a:schemeClr val="tx1"/>
                    </a:solidFill>
                    <a:latin typeface="Times New Roman" panose="02020603050405020304" pitchFamily="18" charset="0"/>
                    <a:cs typeface="Times New Roman" panose="02020603050405020304" pitchFamily="18" charset="0"/>
                  </a:rPr>
                  <a:t>số</a:t>
                </a:r>
                <a:r>
                  <a:rPr lang="fr-FR" sz="19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fr-FR" sz="1900" i="1">
                        <a:solidFill>
                          <a:schemeClr val="tx1"/>
                        </a:solidFill>
                        <a:latin typeface="Cambria Math" panose="02040503050406030204" pitchFamily="18" charset="0"/>
                      </a:rPr>
                      <m:t>𝑔</m:t>
                    </m:r>
                    <m:d>
                      <m:dPr>
                        <m:ctrlPr>
                          <a:rPr lang="en-US" sz="1900" i="1">
                            <a:solidFill>
                              <a:schemeClr val="tx1"/>
                            </a:solidFill>
                            <a:latin typeface="Cambria Math" panose="02040503050406030204" pitchFamily="18" charset="0"/>
                          </a:rPr>
                        </m:ctrlPr>
                      </m:dPr>
                      <m:e>
                        <m:r>
                          <a:rPr lang="fr-FR" sz="1900" i="1">
                            <a:solidFill>
                              <a:schemeClr val="tx1"/>
                            </a:solidFill>
                            <a:latin typeface="Cambria Math" panose="02040503050406030204" pitchFamily="18" charset="0"/>
                          </a:rPr>
                          <m:t>𝑡</m:t>
                        </m:r>
                      </m:e>
                    </m:d>
                  </m:oMath>
                </a14:m>
                <a:r>
                  <a:rPr lang="fr-FR" sz="1900" dirty="0">
                    <a:solidFill>
                      <a:schemeClr val="tx1"/>
                    </a:solidFill>
                    <a:latin typeface="Times New Roman" panose="02020603050405020304" pitchFamily="18" charset="0"/>
                    <a:cs typeface="Times New Roman" panose="02020603050405020304" pitchFamily="18" charset="0"/>
                  </a:rPr>
                  <a:t> </a:t>
                </a:r>
                <a:r>
                  <a:rPr lang="fr-FR" sz="1900" dirty="0" err="1">
                    <a:solidFill>
                      <a:schemeClr val="tx1"/>
                    </a:solidFill>
                    <a:latin typeface="Times New Roman" panose="02020603050405020304" pitchFamily="18" charset="0"/>
                    <a:cs typeface="Times New Roman" panose="02020603050405020304" pitchFamily="18" charset="0"/>
                  </a:rPr>
                  <a:t>nghịch</a:t>
                </a:r>
                <a:r>
                  <a:rPr lang="fr-FR" sz="1900" dirty="0">
                    <a:solidFill>
                      <a:schemeClr val="tx1"/>
                    </a:solidFill>
                    <a:latin typeface="Times New Roman" panose="02020603050405020304" pitchFamily="18" charset="0"/>
                    <a:cs typeface="Times New Roman" panose="02020603050405020304" pitchFamily="18" charset="0"/>
                  </a:rPr>
                  <a:t> </a:t>
                </a:r>
                <a:r>
                  <a:rPr lang="fr-FR" sz="1900" dirty="0" err="1">
                    <a:solidFill>
                      <a:schemeClr val="tx1"/>
                    </a:solidFill>
                    <a:latin typeface="Times New Roman" panose="02020603050405020304" pitchFamily="18" charset="0"/>
                    <a:cs typeface="Times New Roman" panose="02020603050405020304" pitchFamily="18" charset="0"/>
                  </a:rPr>
                  <a:t>biến</a:t>
                </a:r>
                <a:r>
                  <a:rPr lang="fr-FR" sz="1900" dirty="0">
                    <a:solidFill>
                      <a:schemeClr val="tx1"/>
                    </a:solidFill>
                    <a:latin typeface="Times New Roman" panose="02020603050405020304" pitchFamily="18" charset="0"/>
                    <a:cs typeface="Times New Roman" panose="02020603050405020304" pitchFamily="18" charset="0"/>
                  </a:rPr>
                  <a:t> </a:t>
                </a:r>
                <a:r>
                  <a:rPr lang="fr-FR" sz="1900" dirty="0" err="1">
                    <a:solidFill>
                      <a:schemeClr val="tx1"/>
                    </a:solidFill>
                    <a:latin typeface="Times New Roman" panose="02020603050405020304" pitchFamily="18" charset="0"/>
                    <a:cs typeface="Times New Roman" panose="02020603050405020304" pitchFamily="18" charset="0"/>
                  </a:rPr>
                  <a:t>trên</a:t>
                </a:r>
                <a:r>
                  <a:rPr lang="fr-FR" sz="1900" dirty="0">
                    <a:solidFill>
                      <a:schemeClr val="tx1"/>
                    </a:solidFill>
                    <a:latin typeface="Times New Roman" panose="02020603050405020304" pitchFamily="18" charset="0"/>
                    <a:cs typeface="Times New Roman" panose="02020603050405020304" pitchFamily="18" charset="0"/>
                  </a:rPr>
                  <a:t> </a:t>
                </a:r>
                <a:r>
                  <a:rPr lang="fr-FR" sz="1900" dirty="0" err="1">
                    <a:solidFill>
                      <a:schemeClr val="tx1"/>
                    </a:solidFill>
                    <a:latin typeface="Times New Roman" panose="02020603050405020304" pitchFamily="18" charset="0"/>
                    <a:cs typeface="Times New Roman" panose="02020603050405020304" pitchFamily="18" charset="0"/>
                  </a:rPr>
                  <a:t>đoạn</a:t>
                </a:r>
                <a:r>
                  <a:rPr lang="fr-FR" sz="19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1900" i="1">
                            <a:solidFill>
                              <a:schemeClr val="tx1"/>
                            </a:solidFill>
                            <a:latin typeface="Cambria Math" panose="02040503050406030204" pitchFamily="18" charset="0"/>
                          </a:rPr>
                        </m:ctrlPr>
                      </m:dPr>
                      <m:e>
                        <m:rad>
                          <m:radPr>
                            <m:degHide m:val="on"/>
                            <m:ctrlPr>
                              <a:rPr lang="en-US" sz="1900" i="1">
                                <a:solidFill>
                                  <a:schemeClr val="tx1"/>
                                </a:solidFill>
                                <a:latin typeface="Cambria Math" panose="02040503050406030204" pitchFamily="18" charset="0"/>
                              </a:rPr>
                            </m:ctrlPr>
                          </m:radPr>
                          <m:deg/>
                          <m:e>
                            <m:r>
                              <a:rPr lang="fr-FR" sz="1900" i="1">
                                <a:solidFill>
                                  <a:schemeClr val="tx1"/>
                                </a:solidFill>
                                <a:latin typeface="Cambria Math" panose="02040503050406030204" pitchFamily="18" charset="0"/>
                              </a:rPr>
                              <m:t>2</m:t>
                            </m:r>
                          </m:e>
                        </m:rad>
                        <m:r>
                          <a:rPr lang="fr-FR" sz="1900" i="1">
                            <a:solidFill>
                              <a:schemeClr val="tx1"/>
                            </a:solidFill>
                            <a:latin typeface="Cambria Math" panose="02040503050406030204" pitchFamily="18" charset="0"/>
                          </a:rPr>
                          <m:t>;2</m:t>
                        </m:r>
                      </m:e>
                    </m:d>
                    <m:r>
                      <a:rPr lang="fr-FR" sz="1900" i="1">
                        <a:solidFill>
                          <a:schemeClr val="tx1"/>
                        </a:solidFill>
                        <a:latin typeface="Cambria Math" panose="02040503050406030204" pitchFamily="18" charset="0"/>
                      </a:rPr>
                      <m:t>.</m:t>
                    </m:r>
                  </m:oMath>
                </a14:m>
                <a:endParaRPr lang="en-US" sz="1900" dirty="0">
                  <a:solidFill>
                    <a:schemeClr val="tx1"/>
                  </a:solidFill>
                  <a:latin typeface="Times New Roman" panose="02020603050405020304" pitchFamily="18" charset="0"/>
                  <a:cs typeface="Times New Roman" panose="02020603050405020304" pitchFamily="18" charset="0"/>
                </a:endParaRPr>
              </a:p>
              <a:p>
                <a:pPr marL="0" indent="0">
                  <a:buNone/>
                </a:pPr>
                <a:r>
                  <a:rPr lang="en-US" sz="1900" dirty="0">
                    <a:solidFill>
                      <a:schemeClr val="tx1"/>
                    </a:solidFill>
                    <a:latin typeface="Times New Roman" panose="02020603050405020304" pitchFamily="18" charset="0"/>
                    <a:cs typeface="Times New Roman" panose="02020603050405020304" pitchFamily="18" charset="0"/>
                  </a:rPr>
                  <a:t>Do </a:t>
                </a:r>
                <a:r>
                  <a:rPr lang="en-US" sz="1900" dirty="0" err="1">
                    <a:solidFill>
                      <a:schemeClr val="tx1"/>
                    </a:solidFill>
                    <a:latin typeface="Times New Roman" panose="02020603050405020304" pitchFamily="18" charset="0"/>
                    <a:cs typeface="Times New Roman" panose="02020603050405020304" pitchFamily="18" charset="0"/>
                  </a:rPr>
                  <a:t>đó</a:t>
                </a:r>
                <a:r>
                  <a:rPr lang="en-US" sz="19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unc>
                      <m:funcPr>
                        <m:ctrlPr>
                          <a:rPr lang="en-US" sz="1900" i="1">
                            <a:solidFill>
                              <a:schemeClr val="tx1"/>
                            </a:solidFill>
                            <a:latin typeface="Cambria Math" panose="02040503050406030204" pitchFamily="18" charset="0"/>
                          </a:rPr>
                        </m:ctrlPr>
                      </m:funcPr>
                      <m:fName>
                        <m:limLow>
                          <m:limLowPr>
                            <m:ctrlPr>
                              <a:rPr lang="en-US" sz="1900" i="1">
                                <a:solidFill>
                                  <a:schemeClr val="tx1"/>
                                </a:solidFill>
                                <a:latin typeface="Cambria Math" panose="02040503050406030204" pitchFamily="18" charset="0"/>
                              </a:rPr>
                            </m:ctrlPr>
                          </m:limLowPr>
                          <m:e>
                            <m:r>
                              <m:rPr>
                                <m:sty m:val="p"/>
                              </m:rPr>
                              <a:rPr lang="en-US" sz="1900">
                                <a:solidFill>
                                  <a:schemeClr val="tx1"/>
                                </a:solidFill>
                                <a:latin typeface="Cambria Math" panose="02040503050406030204" pitchFamily="18" charset="0"/>
                              </a:rPr>
                              <m:t>max</m:t>
                            </m:r>
                          </m:e>
                          <m:lim>
                            <m:r>
                              <a:rPr lang="en-US" sz="1900" i="1">
                                <a:solidFill>
                                  <a:schemeClr val="tx1"/>
                                </a:solidFill>
                                <a:latin typeface="Cambria Math" panose="02040503050406030204" pitchFamily="18" charset="0"/>
                              </a:rPr>
                              <m:t>[</m:t>
                            </m:r>
                            <m:rad>
                              <m:radPr>
                                <m:degHide m:val="on"/>
                                <m:ctrlPr>
                                  <a:rPr lang="en-US" sz="1900" i="1">
                                    <a:solidFill>
                                      <a:schemeClr val="tx1"/>
                                    </a:solidFill>
                                    <a:latin typeface="Cambria Math" panose="02040503050406030204" pitchFamily="18" charset="0"/>
                                  </a:rPr>
                                </m:ctrlPr>
                              </m:radPr>
                              <m:deg/>
                              <m:e>
                                <m:r>
                                  <a:rPr lang="en-US" sz="1900" i="1">
                                    <a:solidFill>
                                      <a:schemeClr val="tx1"/>
                                    </a:solidFill>
                                    <a:latin typeface="Cambria Math" panose="02040503050406030204" pitchFamily="18" charset="0"/>
                                  </a:rPr>
                                  <m:t>2</m:t>
                                </m:r>
                              </m:e>
                            </m:rad>
                            <m:r>
                              <a:rPr lang="en-US" sz="1900" i="1">
                                <a:solidFill>
                                  <a:schemeClr val="tx1"/>
                                </a:solidFill>
                                <a:latin typeface="Cambria Math" panose="02040503050406030204" pitchFamily="18" charset="0"/>
                              </a:rPr>
                              <m:t>;2]</m:t>
                            </m:r>
                          </m:lim>
                        </m:limLow>
                      </m:fName>
                      <m:e>
                        <m:r>
                          <a:rPr lang="en-US" sz="1900" i="1">
                            <a:solidFill>
                              <a:schemeClr val="tx1"/>
                            </a:solidFill>
                            <a:latin typeface="Cambria Math" panose="02040503050406030204" pitchFamily="18" charset="0"/>
                          </a:rPr>
                          <m:t>𝑔</m:t>
                        </m:r>
                        <m:d>
                          <m:dPr>
                            <m:ctrlPr>
                              <a:rPr lang="en-US" sz="1900" i="1">
                                <a:solidFill>
                                  <a:schemeClr val="tx1"/>
                                </a:solidFill>
                                <a:latin typeface="Cambria Math" panose="02040503050406030204" pitchFamily="18" charset="0"/>
                              </a:rPr>
                            </m:ctrlPr>
                          </m:dPr>
                          <m:e>
                            <m:r>
                              <a:rPr lang="en-US" sz="1900" i="1">
                                <a:solidFill>
                                  <a:schemeClr val="tx1"/>
                                </a:solidFill>
                                <a:latin typeface="Cambria Math" panose="02040503050406030204" pitchFamily="18" charset="0"/>
                              </a:rPr>
                              <m:t>𝑡</m:t>
                            </m:r>
                          </m:e>
                        </m:d>
                        <m:r>
                          <a:rPr lang="en-US" sz="1900" i="1">
                            <a:solidFill>
                              <a:schemeClr val="tx1"/>
                            </a:solidFill>
                            <a:latin typeface="Cambria Math" panose="02040503050406030204" pitchFamily="18" charset="0"/>
                          </a:rPr>
                          <m:t>=</m:t>
                        </m:r>
                        <m:r>
                          <a:rPr lang="en-US" sz="1900" i="1">
                            <a:solidFill>
                              <a:schemeClr val="tx1"/>
                            </a:solidFill>
                            <a:latin typeface="Cambria Math" panose="02040503050406030204" pitchFamily="18" charset="0"/>
                          </a:rPr>
                          <m:t>𝑔</m:t>
                        </m:r>
                        <m:d>
                          <m:dPr>
                            <m:ctrlPr>
                              <a:rPr lang="en-US" sz="1900" i="1">
                                <a:solidFill>
                                  <a:schemeClr val="tx1"/>
                                </a:solidFill>
                                <a:latin typeface="Cambria Math" panose="02040503050406030204" pitchFamily="18" charset="0"/>
                              </a:rPr>
                            </m:ctrlPr>
                          </m:dPr>
                          <m:e>
                            <m:rad>
                              <m:radPr>
                                <m:degHide m:val="on"/>
                                <m:ctrlPr>
                                  <a:rPr lang="en-US" sz="1900" i="1">
                                    <a:solidFill>
                                      <a:schemeClr val="tx1"/>
                                    </a:solidFill>
                                    <a:latin typeface="Cambria Math" panose="02040503050406030204" pitchFamily="18" charset="0"/>
                                  </a:rPr>
                                </m:ctrlPr>
                              </m:radPr>
                              <m:deg/>
                              <m:e>
                                <m:r>
                                  <a:rPr lang="en-US" sz="1900" i="1">
                                    <a:solidFill>
                                      <a:schemeClr val="tx1"/>
                                    </a:solidFill>
                                    <a:latin typeface="Cambria Math" panose="02040503050406030204" pitchFamily="18" charset="0"/>
                                  </a:rPr>
                                  <m:t>2</m:t>
                                </m:r>
                              </m:e>
                            </m:rad>
                          </m:e>
                        </m:d>
                        <m:r>
                          <a:rPr lang="en-US" sz="1900" i="1">
                            <a:solidFill>
                              <a:schemeClr val="tx1"/>
                            </a:solidFill>
                            <a:latin typeface="Cambria Math" panose="02040503050406030204" pitchFamily="18" charset="0"/>
                          </a:rPr>
                          <m:t>=</m:t>
                        </m:r>
                        <m:rad>
                          <m:radPr>
                            <m:degHide m:val="on"/>
                            <m:ctrlPr>
                              <a:rPr lang="en-US" sz="1900" i="1">
                                <a:solidFill>
                                  <a:schemeClr val="tx1"/>
                                </a:solidFill>
                                <a:latin typeface="Cambria Math" panose="02040503050406030204" pitchFamily="18" charset="0"/>
                              </a:rPr>
                            </m:ctrlPr>
                          </m:radPr>
                          <m:deg/>
                          <m:e>
                            <m:r>
                              <a:rPr lang="en-US" sz="1900" i="1">
                                <a:solidFill>
                                  <a:schemeClr val="tx1"/>
                                </a:solidFill>
                                <a:latin typeface="Cambria Math" panose="02040503050406030204" pitchFamily="18" charset="0"/>
                              </a:rPr>
                              <m:t>2</m:t>
                            </m:r>
                          </m:e>
                        </m:rad>
                        <m:r>
                          <a:rPr lang="en-US" sz="1900" i="1">
                            <a:solidFill>
                              <a:schemeClr val="tx1"/>
                            </a:solidFill>
                            <a:latin typeface="Cambria Math" charset="0"/>
                            <a:ea typeface="Cambria Math" charset="0"/>
                            <a:cs typeface="Cambria Math" charset="0"/>
                          </a:rPr>
                          <m:t>⟹</m:t>
                        </m:r>
                        <m:func>
                          <m:funcPr>
                            <m:ctrlPr>
                              <a:rPr lang="en-US" sz="1900" i="1">
                                <a:solidFill>
                                  <a:schemeClr val="tx1"/>
                                </a:solidFill>
                                <a:latin typeface="Cambria Math" panose="02040503050406030204" pitchFamily="18" charset="0"/>
                              </a:rPr>
                            </m:ctrlPr>
                          </m:funcPr>
                          <m:fName>
                            <m:limLow>
                              <m:limLowPr>
                                <m:ctrlPr>
                                  <a:rPr lang="en-US" sz="1900" i="1">
                                    <a:solidFill>
                                      <a:schemeClr val="tx1"/>
                                    </a:solidFill>
                                    <a:latin typeface="Cambria Math" panose="02040503050406030204" pitchFamily="18" charset="0"/>
                                  </a:rPr>
                                </m:ctrlPr>
                              </m:limLowPr>
                              <m:e>
                                <m:r>
                                  <m:rPr>
                                    <m:sty m:val="p"/>
                                  </m:rPr>
                                  <a:rPr lang="en-US" sz="1900">
                                    <a:solidFill>
                                      <a:schemeClr val="tx1"/>
                                    </a:solidFill>
                                    <a:latin typeface="Cambria Math" panose="02040503050406030204" pitchFamily="18" charset="0"/>
                                  </a:rPr>
                                  <m:t>max</m:t>
                                </m:r>
                              </m:e>
                              <m:lim>
                                <m:r>
                                  <a:rPr lang="en-US" sz="1900" i="1">
                                    <a:solidFill>
                                      <a:schemeClr val="tx1"/>
                                    </a:solidFill>
                                    <a:latin typeface="Cambria Math" panose="02040503050406030204" pitchFamily="18" charset="0"/>
                                  </a:rPr>
                                  <m:t>[1;3]</m:t>
                                </m:r>
                              </m:lim>
                            </m:limLow>
                          </m:fName>
                          <m:e>
                            <m:r>
                              <a:rPr lang="en-US" sz="1900" i="1">
                                <a:solidFill>
                                  <a:schemeClr val="tx1"/>
                                </a:solidFill>
                                <a:latin typeface="Cambria Math" panose="02040503050406030204" pitchFamily="18" charset="0"/>
                              </a:rPr>
                              <m:t>𝑓</m:t>
                            </m:r>
                            <m:d>
                              <m:dPr>
                                <m:ctrlPr>
                                  <a:rPr lang="en-US" sz="1900" i="1">
                                    <a:solidFill>
                                      <a:schemeClr val="tx1"/>
                                    </a:solidFill>
                                    <a:latin typeface="Cambria Math" panose="02040503050406030204" pitchFamily="18" charset="0"/>
                                  </a:rPr>
                                </m:ctrlPr>
                              </m:dPr>
                              <m:e>
                                <m:r>
                                  <a:rPr lang="en-US" sz="1900" i="1">
                                    <a:solidFill>
                                      <a:schemeClr val="tx1"/>
                                    </a:solidFill>
                                    <a:latin typeface="Cambria Math" panose="02040503050406030204" pitchFamily="18" charset="0"/>
                                  </a:rPr>
                                  <m:t>𝑥</m:t>
                                </m:r>
                              </m:e>
                            </m:d>
                            <m:r>
                              <a:rPr lang="en-US" sz="1900" i="1">
                                <a:solidFill>
                                  <a:schemeClr val="tx1"/>
                                </a:solidFill>
                                <a:latin typeface="Cambria Math" panose="02040503050406030204" pitchFamily="18" charset="0"/>
                              </a:rPr>
                              <m:t>=</m:t>
                            </m:r>
                            <m:rad>
                              <m:radPr>
                                <m:degHide m:val="on"/>
                                <m:ctrlPr>
                                  <a:rPr lang="en-US" sz="1900" i="1">
                                    <a:solidFill>
                                      <a:schemeClr val="tx1"/>
                                    </a:solidFill>
                                    <a:latin typeface="Cambria Math" panose="02040503050406030204" pitchFamily="18" charset="0"/>
                                  </a:rPr>
                                </m:ctrlPr>
                              </m:radPr>
                              <m:deg/>
                              <m:e>
                                <m:r>
                                  <a:rPr lang="en-US" sz="1900" i="1">
                                    <a:solidFill>
                                      <a:schemeClr val="tx1"/>
                                    </a:solidFill>
                                    <a:latin typeface="Cambria Math" panose="02040503050406030204" pitchFamily="18" charset="0"/>
                                  </a:rPr>
                                  <m:t>2</m:t>
                                </m:r>
                              </m:e>
                            </m:rad>
                          </m:e>
                        </m:func>
                      </m:e>
                    </m:func>
                    <m:r>
                      <a:rPr lang="fr-FR" sz="1900" i="1">
                        <a:latin typeface="Cambria Math" panose="02040503050406030204" pitchFamily="18" charset="0"/>
                      </a:rPr>
                      <m:t>.</m:t>
                    </m:r>
                  </m:oMath>
                </a14:m>
                <a:endParaRPr lang="en-US" sz="19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838199" y="1350498"/>
                <a:ext cx="10809849" cy="5331656"/>
              </a:xfrm>
              <a:blipFill rotWithShape="0">
                <a:blip r:embed="rId3"/>
                <a:stretch>
                  <a:fillRect l="-507" t="-1144"/>
                </a:stretch>
              </a:blipFill>
            </p:spPr>
            <p:txBody>
              <a:bodyPr/>
              <a:lstStyle/>
              <a:p>
                <a:r>
                  <a:rPr lang="en-US">
                    <a:noFill/>
                  </a:rPr>
                  <a:t> </a:t>
                </a:r>
              </a:p>
            </p:txBody>
          </p:sp>
        </mc:Fallback>
      </mc:AlternateContent>
      <p:sp>
        <p:nvSpPr>
          <p:cNvPr id="4" name="Action Button: Back or Previous 3">
            <a:hlinkClick r:id="rId4" action="ppaction://hlinksldjump" highlightClick="1"/>
          </p:cNvPr>
          <p:cNvSpPr/>
          <p:nvPr/>
        </p:nvSpPr>
        <p:spPr>
          <a:xfrm>
            <a:off x="11665131" y="6518366"/>
            <a:ext cx="526869" cy="33963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0686451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763929" y="365124"/>
                <a:ext cx="10810755" cy="2030835"/>
              </a:xfrm>
            </p:spPr>
            <p:txBody>
              <a:bodyPr>
                <a:noAutofit/>
              </a:bodyPr>
              <a:lstStyle/>
              <a:p>
                <a:r>
                  <a:rPr lang="en-US" sz="2400" b="1" dirty="0" smtClean="0">
                    <a:solidFill>
                      <a:srgbClr val="FF0000"/>
                    </a:solidFill>
                    <a:latin typeface="Times New Roman" charset="0"/>
                    <a:ea typeface="Times New Roman" charset="0"/>
                    <a:cs typeface="Times New Roman" charset="0"/>
                  </a:rPr>
                  <a:t>Câu 3 – VDC</a:t>
                </a:r>
                <a:r>
                  <a:rPr lang="en-US" sz="2400" dirty="0" smtClean="0">
                    <a:solidFill>
                      <a:srgbClr val="FF0000"/>
                    </a:solidFill>
                    <a:latin typeface="Times New Roman" charset="0"/>
                    <a:ea typeface="Times New Roman" charset="0"/>
                    <a:cs typeface="Times New Roman" charset="0"/>
                  </a:rPr>
                  <a:t>: </a:t>
                </a:r>
                <a:r>
                  <a:rPr lang="fr-FR" sz="2400" dirty="0">
                    <a:latin typeface="Times New Roman" charset="0"/>
                    <a:ea typeface="Times New Roman" charset="0"/>
                    <a:cs typeface="Times New Roman" charset="0"/>
                  </a:rPr>
                  <a:t>Cho </a:t>
                </a:r>
                <a:r>
                  <a:rPr lang="fr-FR" sz="2400" dirty="0" err="1">
                    <a:latin typeface="Times New Roman" charset="0"/>
                    <a:ea typeface="Times New Roman" charset="0"/>
                    <a:cs typeface="Times New Roman" charset="0"/>
                  </a:rPr>
                  <a:t>hàm</a:t>
                </a:r>
                <a:r>
                  <a:rPr lang="fr-FR" sz="2400" dirty="0">
                    <a:latin typeface="Times New Roman" charset="0"/>
                    <a:ea typeface="Times New Roman" charset="0"/>
                    <a:cs typeface="Times New Roman" charset="0"/>
                  </a:rPr>
                  <a:t> </a:t>
                </a:r>
                <a:r>
                  <a:rPr lang="fr-FR" sz="2400" dirty="0" err="1">
                    <a:latin typeface="Times New Roman" charset="0"/>
                    <a:ea typeface="Times New Roman" charset="0"/>
                    <a:cs typeface="Times New Roman" charset="0"/>
                  </a:rPr>
                  <a:t>số</a:t>
                </a:r>
                <a:r>
                  <a:rPr lang="fr-FR" sz="2400" dirty="0">
                    <a:latin typeface="Times New Roman" charset="0"/>
                    <a:ea typeface="Times New Roman" charset="0"/>
                    <a:cs typeface="Times New Roman" charset="0"/>
                  </a:rPr>
                  <a:t> </a:t>
                </a:r>
                <a14:m>
                  <m:oMath xmlns:m="http://schemas.openxmlformats.org/officeDocument/2006/math">
                    <m:r>
                      <a:rPr lang="fr-FR" sz="2400" i="1">
                        <a:latin typeface="Cambria Math" panose="02040503050406030204" pitchFamily="18" charset="0"/>
                        <a:ea typeface="Times New Roman" charset="0"/>
                        <a:cs typeface="Times New Roman" charset="0"/>
                      </a:rPr>
                      <m:t>𝑓</m:t>
                    </m:r>
                    <m:d>
                      <m:dPr>
                        <m:ctrlPr>
                          <a:rPr lang="en-US" sz="2400" i="1">
                            <a:latin typeface="Cambria Math" panose="02040503050406030204" pitchFamily="18" charset="0"/>
                            <a:ea typeface="Times New Roman" charset="0"/>
                            <a:cs typeface="Times New Roman" charset="0"/>
                          </a:rPr>
                        </m:ctrlPr>
                      </m:dPr>
                      <m:e>
                        <m:r>
                          <a:rPr lang="fr-FR" sz="2400" i="1">
                            <a:latin typeface="Cambria Math" panose="02040503050406030204" pitchFamily="18" charset="0"/>
                            <a:ea typeface="Times New Roman" charset="0"/>
                            <a:cs typeface="Times New Roman" charset="0"/>
                          </a:rPr>
                          <m:t>𝑥</m:t>
                        </m:r>
                      </m:e>
                    </m:d>
                    <m:r>
                      <a:rPr lang="fr-FR" sz="2400" i="1">
                        <a:latin typeface="Cambria Math" panose="02040503050406030204" pitchFamily="18" charset="0"/>
                        <a:ea typeface="Times New Roman" charset="0"/>
                        <a:cs typeface="Times New Roman" charset="0"/>
                      </a:rPr>
                      <m:t>=</m:t>
                    </m:r>
                    <m:sSup>
                      <m:sSupPr>
                        <m:ctrlPr>
                          <a:rPr lang="en-US" sz="2400" i="1">
                            <a:latin typeface="Cambria Math" panose="02040503050406030204" pitchFamily="18" charset="0"/>
                            <a:ea typeface="Times New Roman" charset="0"/>
                            <a:cs typeface="Times New Roman" charset="0"/>
                          </a:rPr>
                        </m:ctrlPr>
                      </m:sSupPr>
                      <m:e>
                        <m:r>
                          <a:rPr lang="fr-FR" sz="2400" i="1">
                            <a:latin typeface="Cambria Math" panose="02040503050406030204" pitchFamily="18" charset="0"/>
                            <a:ea typeface="Times New Roman" charset="0"/>
                            <a:cs typeface="Times New Roman" charset="0"/>
                          </a:rPr>
                          <m:t>𝑥</m:t>
                        </m:r>
                      </m:e>
                      <m:sup>
                        <m:r>
                          <a:rPr lang="fr-FR" sz="2400" i="1">
                            <a:latin typeface="Cambria Math" panose="02040503050406030204" pitchFamily="18" charset="0"/>
                            <a:ea typeface="Times New Roman" charset="0"/>
                            <a:cs typeface="Times New Roman" charset="0"/>
                          </a:rPr>
                          <m:t>3</m:t>
                        </m:r>
                      </m:sup>
                    </m:sSup>
                    <m:r>
                      <a:rPr lang="fr-FR" sz="2400" i="1">
                        <a:latin typeface="Cambria Math" panose="02040503050406030204" pitchFamily="18" charset="0"/>
                        <a:ea typeface="Times New Roman" charset="0"/>
                        <a:cs typeface="Times New Roman" charset="0"/>
                      </a:rPr>
                      <m:t>+</m:t>
                    </m:r>
                    <m:r>
                      <a:rPr lang="fr-FR" sz="2400" i="1">
                        <a:latin typeface="Cambria Math" panose="02040503050406030204" pitchFamily="18" charset="0"/>
                        <a:ea typeface="Times New Roman" charset="0"/>
                        <a:cs typeface="Times New Roman" charset="0"/>
                      </a:rPr>
                      <m:t>3</m:t>
                    </m:r>
                    <m:sSup>
                      <m:sSupPr>
                        <m:ctrlPr>
                          <a:rPr lang="en-US" sz="2400" i="1">
                            <a:latin typeface="Cambria Math" panose="02040503050406030204" pitchFamily="18" charset="0"/>
                            <a:ea typeface="Times New Roman" charset="0"/>
                            <a:cs typeface="Times New Roman" charset="0"/>
                          </a:rPr>
                        </m:ctrlPr>
                      </m:sSupPr>
                      <m:e>
                        <m:r>
                          <a:rPr lang="fr-FR" sz="2400" i="1">
                            <a:latin typeface="Cambria Math" panose="02040503050406030204" pitchFamily="18" charset="0"/>
                            <a:ea typeface="Times New Roman" charset="0"/>
                            <a:cs typeface="Times New Roman" charset="0"/>
                          </a:rPr>
                          <m:t>𝑥</m:t>
                        </m:r>
                      </m:e>
                      <m:sup>
                        <m:r>
                          <a:rPr lang="fr-FR" sz="2400" i="1">
                            <a:latin typeface="Cambria Math" panose="02040503050406030204" pitchFamily="18" charset="0"/>
                            <a:ea typeface="Times New Roman" charset="0"/>
                            <a:cs typeface="Times New Roman" charset="0"/>
                          </a:rPr>
                          <m:t>2</m:t>
                        </m:r>
                      </m:sup>
                    </m:sSup>
                    <m:r>
                      <a:rPr lang="fr-FR" sz="2400" i="1">
                        <a:latin typeface="Cambria Math" panose="02040503050406030204" pitchFamily="18" charset="0"/>
                        <a:ea typeface="Times New Roman" charset="0"/>
                        <a:cs typeface="Times New Roman" charset="0"/>
                      </a:rPr>
                      <m:t>+(</m:t>
                    </m:r>
                    <m:r>
                      <a:rPr lang="fr-FR" sz="2400" i="1">
                        <a:latin typeface="Cambria Math" panose="02040503050406030204" pitchFamily="18" charset="0"/>
                        <a:ea typeface="Times New Roman" charset="0"/>
                        <a:cs typeface="Times New Roman" charset="0"/>
                      </a:rPr>
                      <m:t>𝑎</m:t>
                    </m:r>
                    <m:r>
                      <a:rPr lang="fr-FR" sz="2400" i="1">
                        <a:latin typeface="Cambria Math" panose="02040503050406030204" pitchFamily="18" charset="0"/>
                        <a:ea typeface="Times New Roman" charset="0"/>
                        <a:cs typeface="Times New Roman" charset="0"/>
                      </a:rPr>
                      <m:t>+</m:t>
                    </m:r>
                    <m:r>
                      <a:rPr lang="fr-FR" sz="2400" i="1">
                        <a:latin typeface="Cambria Math" panose="02040503050406030204" pitchFamily="18" charset="0"/>
                        <a:ea typeface="Times New Roman" charset="0"/>
                        <a:cs typeface="Times New Roman" charset="0"/>
                      </a:rPr>
                      <m:t>2</m:t>
                    </m:r>
                    <m:r>
                      <a:rPr lang="fr-FR" sz="2400" i="1">
                        <a:latin typeface="Cambria Math" panose="02040503050406030204" pitchFamily="18" charset="0"/>
                        <a:ea typeface="Times New Roman" charset="0"/>
                        <a:cs typeface="Times New Roman" charset="0"/>
                      </a:rPr>
                      <m:t>)</m:t>
                    </m:r>
                    <m:r>
                      <a:rPr lang="fr-FR" sz="2400" i="1">
                        <a:latin typeface="Cambria Math" panose="02040503050406030204" pitchFamily="18" charset="0"/>
                        <a:ea typeface="Times New Roman" charset="0"/>
                        <a:cs typeface="Times New Roman" charset="0"/>
                      </a:rPr>
                      <m:t>𝑥</m:t>
                    </m:r>
                    <m:r>
                      <a:rPr lang="fr-FR" sz="2400" i="1">
                        <a:latin typeface="Cambria Math" panose="02040503050406030204" pitchFamily="18" charset="0"/>
                        <a:ea typeface="Times New Roman" charset="0"/>
                        <a:cs typeface="Times New Roman" charset="0"/>
                      </a:rPr>
                      <m:t>+</m:t>
                    </m:r>
                    <m:r>
                      <a:rPr lang="fr-FR" sz="2400" i="1">
                        <a:latin typeface="Cambria Math" panose="02040503050406030204" pitchFamily="18" charset="0"/>
                        <a:ea typeface="Times New Roman" charset="0"/>
                        <a:cs typeface="Times New Roman" charset="0"/>
                      </a:rPr>
                      <m:t>𝑎</m:t>
                    </m:r>
                    <m:r>
                      <a:rPr lang="fr-FR" sz="2400" i="1">
                        <a:latin typeface="Cambria Math" panose="02040503050406030204" pitchFamily="18" charset="0"/>
                        <a:ea typeface="Times New Roman" charset="0"/>
                        <a:cs typeface="Times New Roman" charset="0"/>
                      </a:rPr>
                      <m:t>+</m:t>
                    </m:r>
                    <m:r>
                      <a:rPr lang="fr-FR" sz="2400" i="1">
                        <a:latin typeface="Cambria Math" panose="02040503050406030204" pitchFamily="18" charset="0"/>
                        <a:ea typeface="Times New Roman" charset="0"/>
                        <a:cs typeface="Times New Roman" charset="0"/>
                      </a:rPr>
                      <m:t>3</m:t>
                    </m:r>
                  </m:oMath>
                </a14:m>
                <a:r>
                  <a:rPr lang="fr-FR" sz="2400" dirty="0">
                    <a:latin typeface="Times New Roman" charset="0"/>
                    <a:ea typeface="Times New Roman" charset="0"/>
                    <a:cs typeface="Times New Roman" charset="0"/>
                  </a:rPr>
                  <a:t> (</a:t>
                </a:r>
                <a:r>
                  <a:rPr lang="fr-FR" sz="2400" dirty="0" err="1">
                    <a:latin typeface="Times New Roman" charset="0"/>
                    <a:ea typeface="Times New Roman" charset="0"/>
                    <a:cs typeface="Times New Roman" charset="0"/>
                  </a:rPr>
                  <a:t>với</a:t>
                </a:r>
                <a:r>
                  <a:rPr lang="fr-FR" sz="2400" dirty="0">
                    <a:latin typeface="Times New Roman" charset="0"/>
                    <a:ea typeface="Times New Roman" charset="0"/>
                    <a:cs typeface="Times New Roman" charset="0"/>
                  </a:rPr>
                  <a:t> </a:t>
                </a:r>
                <a14:m>
                  <m:oMath xmlns:m="http://schemas.openxmlformats.org/officeDocument/2006/math">
                    <m:r>
                      <a:rPr lang="en-US" sz="2400" i="1">
                        <a:latin typeface="Cambria Math" panose="02040503050406030204" pitchFamily="18" charset="0"/>
                        <a:ea typeface="Times New Roman" charset="0"/>
                        <a:cs typeface="Times New Roman" charset="0"/>
                      </a:rPr>
                      <m:t>𝑎</m:t>
                    </m:r>
                  </m:oMath>
                </a14:m>
                <a:r>
                  <a:rPr lang="fr-FR" sz="2400" dirty="0">
                    <a:latin typeface="Times New Roman" charset="0"/>
                    <a:ea typeface="Times New Roman" charset="0"/>
                    <a:cs typeface="Times New Roman" charset="0"/>
                  </a:rPr>
                  <a:t> là </a:t>
                </a:r>
                <a:r>
                  <a:rPr lang="fr-FR" sz="2400" dirty="0" err="1">
                    <a:latin typeface="Times New Roman" charset="0"/>
                    <a:ea typeface="Times New Roman" charset="0"/>
                    <a:cs typeface="Times New Roman" charset="0"/>
                  </a:rPr>
                  <a:t>tham</a:t>
                </a:r>
                <a:r>
                  <a:rPr lang="fr-FR" sz="2400" dirty="0">
                    <a:latin typeface="Times New Roman" charset="0"/>
                    <a:ea typeface="Times New Roman" charset="0"/>
                    <a:cs typeface="Times New Roman" charset="0"/>
                  </a:rPr>
                  <a:t> </a:t>
                </a:r>
                <a:r>
                  <a:rPr lang="fr-FR" sz="2400" dirty="0" err="1">
                    <a:latin typeface="Times New Roman" charset="0"/>
                    <a:ea typeface="Times New Roman" charset="0"/>
                    <a:cs typeface="Times New Roman" charset="0"/>
                  </a:rPr>
                  <a:t>số</a:t>
                </a:r>
                <a:r>
                  <a:rPr lang="fr-FR" sz="2400" dirty="0">
                    <a:latin typeface="Times New Roman" charset="0"/>
                    <a:ea typeface="Times New Roman" charset="0"/>
                    <a:cs typeface="Times New Roman" charset="0"/>
                  </a:rPr>
                  <a:t> </a:t>
                </a:r>
                <a:r>
                  <a:rPr lang="fr-FR" sz="2400" dirty="0" err="1">
                    <a:latin typeface="Times New Roman" charset="0"/>
                    <a:ea typeface="Times New Roman" charset="0"/>
                    <a:cs typeface="Times New Roman" charset="0"/>
                  </a:rPr>
                  <a:t>thực</a:t>
                </a:r>
                <a:r>
                  <a:rPr lang="fr-FR" sz="2400" dirty="0">
                    <a:latin typeface="Times New Roman" charset="0"/>
                    <a:ea typeface="Times New Roman" charset="0"/>
                    <a:cs typeface="Times New Roman" charset="0"/>
                  </a:rPr>
                  <a:t>). </a:t>
                </a:r>
                <a:r>
                  <a:rPr lang="fr-FR" sz="2400" dirty="0" err="1">
                    <a:latin typeface="Times New Roman" charset="0"/>
                    <a:ea typeface="Times New Roman" charset="0"/>
                    <a:cs typeface="Times New Roman" charset="0"/>
                  </a:rPr>
                  <a:t>Gọi</a:t>
                </a:r>
                <a:r>
                  <a:rPr lang="fr-FR" sz="2400" dirty="0">
                    <a:latin typeface="Times New Roman" charset="0"/>
                    <a:ea typeface="Times New Roman" charset="0"/>
                    <a:cs typeface="Times New Roman" charset="0"/>
                  </a:rPr>
                  <a:t> </a:t>
                </a:r>
                <a14:m>
                  <m:oMath xmlns:m="http://schemas.openxmlformats.org/officeDocument/2006/math">
                    <m:r>
                      <a:rPr lang="en-US" sz="2400" i="1">
                        <a:latin typeface="Cambria Math" panose="02040503050406030204" pitchFamily="18" charset="0"/>
                        <a:ea typeface="Times New Roman" charset="0"/>
                        <a:cs typeface="Times New Roman" charset="0"/>
                      </a:rPr>
                      <m:t>𝑀</m:t>
                    </m:r>
                    <m:r>
                      <a:rPr lang="fr-FR" sz="2400" i="1">
                        <a:latin typeface="Cambria Math" panose="02040503050406030204" pitchFamily="18" charset="0"/>
                        <a:ea typeface="Times New Roman" charset="0"/>
                        <a:cs typeface="Times New Roman" charset="0"/>
                      </a:rPr>
                      <m:t>,</m:t>
                    </m:r>
                  </m:oMath>
                </a14:m>
                <a:r>
                  <a:rPr lang="fr-FR" sz="2400" dirty="0">
                    <a:latin typeface="Times New Roman" charset="0"/>
                    <a:ea typeface="Times New Roman" charset="0"/>
                    <a:cs typeface="Times New Roman" charset="0"/>
                  </a:rPr>
                  <a:t> </a:t>
                </a:r>
                <a14:m>
                  <m:oMath xmlns:m="http://schemas.openxmlformats.org/officeDocument/2006/math">
                    <m:r>
                      <a:rPr lang="en-US" sz="2400" i="1">
                        <a:latin typeface="Cambria Math" panose="02040503050406030204" pitchFamily="18" charset="0"/>
                        <a:ea typeface="Times New Roman" charset="0"/>
                        <a:cs typeface="Times New Roman" charset="0"/>
                      </a:rPr>
                      <m:t>𝑚</m:t>
                    </m:r>
                  </m:oMath>
                </a14:m>
                <a:r>
                  <a:rPr lang="fr-FR" sz="2400" dirty="0">
                    <a:latin typeface="Times New Roman" charset="0"/>
                    <a:ea typeface="Times New Roman" charset="0"/>
                    <a:cs typeface="Times New Roman" charset="0"/>
                  </a:rPr>
                  <a:t> </a:t>
                </a:r>
                <a:r>
                  <a:rPr lang="fr-FR" sz="2400" dirty="0" err="1">
                    <a:latin typeface="Times New Roman" charset="0"/>
                    <a:ea typeface="Times New Roman" charset="0"/>
                    <a:cs typeface="Times New Roman" charset="0"/>
                  </a:rPr>
                  <a:t>lần</a:t>
                </a:r>
                <a:r>
                  <a:rPr lang="fr-FR" sz="2400" dirty="0">
                    <a:latin typeface="Times New Roman" charset="0"/>
                    <a:ea typeface="Times New Roman" charset="0"/>
                    <a:cs typeface="Times New Roman" charset="0"/>
                  </a:rPr>
                  <a:t> </a:t>
                </a:r>
                <a:r>
                  <a:rPr lang="fr-FR" sz="2400" dirty="0" err="1">
                    <a:latin typeface="Times New Roman" charset="0"/>
                    <a:ea typeface="Times New Roman" charset="0"/>
                    <a:cs typeface="Times New Roman" charset="0"/>
                  </a:rPr>
                  <a:t>lượt</a:t>
                </a:r>
                <a:r>
                  <a:rPr lang="fr-FR" sz="2400" dirty="0">
                    <a:latin typeface="Times New Roman" charset="0"/>
                    <a:ea typeface="Times New Roman" charset="0"/>
                    <a:cs typeface="Times New Roman" charset="0"/>
                  </a:rPr>
                  <a:t> là GTLN </a:t>
                </a:r>
                <a:r>
                  <a:rPr lang="fr-FR" sz="2400" dirty="0" err="1">
                    <a:latin typeface="Times New Roman" charset="0"/>
                    <a:ea typeface="Times New Roman" charset="0"/>
                    <a:cs typeface="Times New Roman" charset="0"/>
                  </a:rPr>
                  <a:t>và</a:t>
                </a:r>
                <a:r>
                  <a:rPr lang="fr-FR" sz="2400" dirty="0">
                    <a:latin typeface="Times New Roman" charset="0"/>
                    <a:ea typeface="Times New Roman" charset="0"/>
                    <a:cs typeface="Times New Roman" charset="0"/>
                  </a:rPr>
                  <a:t> GTNN </a:t>
                </a:r>
                <a:r>
                  <a:rPr lang="fr-FR" sz="2400" dirty="0" err="1">
                    <a:latin typeface="Times New Roman" charset="0"/>
                    <a:ea typeface="Times New Roman" charset="0"/>
                    <a:cs typeface="Times New Roman" charset="0"/>
                  </a:rPr>
                  <a:t>của</a:t>
                </a:r>
                <a:r>
                  <a:rPr lang="fr-FR" sz="2400" dirty="0">
                    <a:latin typeface="Times New Roman" charset="0"/>
                    <a:ea typeface="Times New Roman" charset="0"/>
                    <a:cs typeface="Times New Roman" charset="0"/>
                  </a:rPr>
                  <a:t> </a:t>
                </a:r>
                <a:r>
                  <a:rPr lang="fr-FR" sz="2400" dirty="0" err="1">
                    <a:latin typeface="Times New Roman" charset="0"/>
                    <a:ea typeface="Times New Roman" charset="0"/>
                    <a:cs typeface="Times New Roman" charset="0"/>
                  </a:rPr>
                  <a:t>hàm</a:t>
                </a:r>
                <a:r>
                  <a:rPr lang="fr-FR" sz="2400" dirty="0">
                    <a:latin typeface="Times New Roman" charset="0"/>
                    <a:ea typeface="Times New Roman" charset="0"/>
                    <a:cs typeface="Times New Roman" charset="0"/>
                  </a:rPr>
                  <a:t> </a:t>
                </a:r>
                <a:r>
                  <a:rPr lang="fr-FR" sz="2400" dirty="0" err="1">
                    <a:latin typeface="Times New Roman" charset="0"/>
                    <a:ea typeface="Times New Roman" charset="0"/>
                    <a:cs typeface="Times New Roman" charset="0"/>
                  </a:rPr>
                  <a:t>số</a:t>
                </a:r>
                <a:r>
                  <a:rPr lang="fr-FR" sz="2400" dirty="0">
                    <a:latin typeface="Times New Roman" charset="0"/>
                    <a:ea typeface="Times New Roman" charset="0"/>
                    <a:cs typeface="Times New Roman" charset="0"/>
                  </a:rPr>
                  <a:t>  </a:t>
                </a:r>
                <a:r>
                  <a:rPr lang="fr-FR" sz="2400" dirty="0" err="1">
                    <a:latin typeface="Times New Roman" charset="0"/>
                    <a:ea typeface="Times New Roman" charset="0"/>
                    <a:cs typeface="Times New Roman" charset="0"/>
                  </a:rPr>
                  <a:t>trên</a:t>
                </a:r>
                <a:r>
                  <a:rPr lang="fr-FR" sz="2400" dirty="0">
                    <a:latin typeface="Times New Roman" charset="0"/>
                    <a:ea typeface="Times New Roman" charset="0"/>
                    <a:cs typeface="Times New Roman" charset="0"/>
                  </a:rPr>
                  <a:t> </a:t>
                </a:r>
                <a14:m>
                  <m:oMath xmlns:m="http://schemas.openxmlformats.org/officeDocument/2006/math">
                    <m:d>
                      <m:dPr>
                        <m:begChr m:val="["/>
                        <m:endChr m:val="]"/>
                        <m:ctrlPr>
                          <a:rPr lang="en-US" sz="2400" i="1">
                            <a:latin typeface="Cambria Math" panose="02040503050406030204" pitchFamily="18" charset="0"/>
                            <a:ea typeface="Times New Roman" charset="0"/>
                            <a:cs typeface="Times New Roman" charset="0"/>
                          </a:rPr>
                        </m:ctrlPr>
                      </m:dPr>
                      <m:e>
                        <m:r>
                          <a:rPr lang="fr-FR" sz="2400" i="1">
                            <a:latin typeface="Cambria Math" panose="02040503050406030204" pitchFamily="18" charset="0"/>
                            <a:ea typeface="Times New Roman" charset="0"/>
                            <a:cs typeface="Times New Roman" charset="0"/>
                          </a:rPr>
                          <m:t>1</m:t>
                        </m:r>
                        <m:r>
                          <a:rPr lang="fr-FR" sz="2400" i="1">
                            <a:latin typeface="Cambria Math" panose="02040503050406030204" pitchFamily="18" charset="0"/>
                            <a:ea typeface="Times New Roman" charset="0"/>
                            <a:cs typeface="Times New Roman" charset="0"/>
                          </a:rPr>
                          <m:t>−</m:t>
                        </m:r>
                        <m:r>
                          <a:rPr lang="fr-FR" sz="2400" i="1">
                            <a:latin typeface="Cambria Math" panose="02040503050406030204" pitchFamily="18" charset="0"/>
                            <a:ea typeface="Times New Roman" charset="0"/>
                            <a:cs typeface="Times New Roman" charset="0"/>
                          </a:rPr>
                          <m:t>2</m:t>
                        </m:r>
                        <m:r>
                          <a:rPr lang="en-US" sz="2400" i="1">
                            <a:latin typeface="Cambria Math" panose="02040503050406030204" pitchFamily="18" charset="0"/>
                            <a:ea typeface="Times New Roman" charset="0"/>
                            <a:cs typeface="Times New Roman" charset="0"/>
                          </a:rPr>
                          <m:t>𝑎</m:t>
                        </m:r>
                        <m:r>
                          <a:rPr lang="fr-FR" sz="2400" i="1">
                            <a:latin typeface="Cambria Math" panose="02040503050406030204" pitchFamily="18" charset="0"/>
                            <a:ea typeface="Times New Roman" charset="0"/>
                            <a:cs typeface="Times New Roman" charset="0"/>
                          </a:rPr>
                          <m:t>;</m:t>
                        </m:r>
                        <m:r>
                          <a:rPr lang="fr-FR" sz="2400" i="1">
                            <a:latin typeface="Cambria Math" panose="02040503050406030204" pitchFamily="18" charset="0"/>
                            <a:ea typeface="Times New Roman" charset="0"/>
                            <a:cs typeface="Times New Roman" charset="0"/>
                          </a:rPr>
                          <m:t>2</m:t>
                        </m:r>
                        <m:r>
                          <a:rPr lang="en-US" sz="2400" i="1">
                            <a:latin typeface="Cambria Math" panose="02040503050406030204" pitchFamily="18" charset="0"/>
                            <a:ea typeface="Times New Roman" charset="0"/>
                            <a:cs typeface="Times New Roman" charset="0"/>
                          </a:rPr>
                          <m:t>𝑎</m:t>
                        </m:r>
                        <m:r>
                          <a:rPr lang="fr-FR" sz="2400" i="1">
                            <a:latin typeface="Cambria Math" panose="02040503050406030204" pitchFamily="18" charset="0"/>
                            <a:ea typeface="Times New Roman" charset="0"/>
                            <a:cs typeface="Times New Roman" charset="0"/>
                          </a:rPr>
                          <m:t>−</m:t>
                        </m:r>
                        <m:r>
                          <a:rPr lang="fr-FR" sz="2400" i="1">
                            <a:latin typeface="Cambria Math" panose="02040503050406030204" pitchFamily="18" charset="0"/>
                            <a:ea typeface="Times New Roman" charset="0"/>
                            <a:cs typeface="Times New Roman" charset="0"/>
                          </a:rPr>
                          <m:t>3</m:t>
                        </m:r>
                      </m:e>
                    </m:d>
                    <m:r>
                      <a:rPr lang="fr-FR" sz="2400" i="1">
                        <a:latin typeface="Cambria Math" panose="02040503050406030204" pitchFamily="18" charset="0"/>
                        <a:ea typeface="Times New Roman" charset="0"/>
                        <a:cs typeface="Times New Roman" charset="0"/>
                      </a:rPr>
                      <m:t>.</m:t>
                    </m:r>
                  </m:oMath>
                </a14:m>
                <a:r>
                  <a:rPr lang="fr-FR" sz="2400" dirty="0">
                    <a:latin typeface="Times New Roman" charset="0"/>
                    <a:ea typeface="Times New Roman" charset="0"/>
                    <a:cs typeface="Times New Roman" charset="0"/>
                  </a:rPr>
                  <a:t> </a:t>
                </a:r>
                <a:r>
                  <a:rPr lang="fr-FR" sz="2400" dirty="0" err="1">
                    <a:latin typeface="Times New Roman" charset="0"/>
                    <a:ea typeface="Times New Roman" charset="0"/>
                    <a:cs typeface="Times New Roman" charset="0"/>
                  </a:rPr>
                  <a:t>Tính</a:t>
                </a:r>
                <a:r>
                  <a:rPr lang="fr-FR" sz="2400" dirty="0">
                    <a:latin typeface="Times New Roman" charset="0"/>
                    <a:ea typeface="Times New Roman" charset="0"/>
                    <a:cs typeface="Times New Roman" charset="0"/>
                  </a:rPr>
                  <a:t> </a:t>
                </a:r>
                <a14:m>
                  <m:oMath xmlns:m="http://schemas.openxmlformats.org/officeDocument/2006/math">
                    <m:r>
                      <a:rPr lang="en-US" sz="2400" i="1">
                        <a:latin typeface="Cambria Math" panose="02040503050406030204" pitchFamily="18" charset="0"/>
                        <a:ea typeface="Times New Roman" charset="0"/>
                        <a:cs typeface="Times New Roman" charset="0"/>
                      </a:rPr>
                      <m:t>𝑃</m:t>
                    </m:r>
                    <m:r>
                      <a:rPr lang="fr-FR" sz="2400" i="1">
                        <a:latin typeface="Cambria Math" panose="02040503050406030204" pitchFamily="18" charset="0"/>
                        <a:ea typeface="Times New Roman" charset="0"/>
                        <a:cs typeface="Times New Roman" charset="0"/>
                      </a:rPr>
                      <m:t>=</m:t>
                    </m:r>
                    <m:f>
                      <m:fPr>
                        <m:ctrlPr>
                          <a:rPr lang="en-US" sz="2400" i="1">
                            <a:latin typeface="Cambria Math" panose="02040503050406030204" pitchFamily="18" charset="0"/>
                            <a:ea typeface="Times New Roman" charset="0"/>
                            <a:cs typeface="Times New Roman" charset="0"/>
                          </a:rPr>
                        </m:ctrlPr>
                      </m:fPr>
                      <m:num>
                        <m:r>
                          <a:rPr lang="en-US" sz="2400" i="1">
                            <a:latin typeface="Cambria Math" panose="02040503050406030204" pitchFamily="18" charset="0"/>
                            <a:ea typeface="Times New Roman" charset="0"/>
                            <a:cs typeface="Times New Roman" charset="0"/>
                          </a:rPr>
                          <m:t>𝑚</m:t>
                        </m:r>
                        <m:r>
                          <a:rPr lang="fr-FR" sz="2400" i="1">
                            <a:latin typeface="Cambria Math" panose="02040503050406030204" pitchFamily="18" charset="0"/>
                            <a:ea typeface="Times New Roman" charset="0"/>
                            <a:cs typeface="Times New Roman" charset="0"/>
                          </a:rPr>
                          <m:t>+</m:t>
                        </m:r>
                        <m:r>
                          <a:rPr lang="en-US" sz="2400" i="1">
                            <a:latin typeface="Cambria Math" panose="02040503050406030204" pitchFamily="18" charset="0"/>
                            <a:ea typeface="Times New Roman" charset="0"/>
                            <a:cs typeface="Times New Roman" charset="0"/>
                          </a:rPr>
                          <m:t>𝑀</m:t>
                        </m:r>
                      </m:num>
                      <m:den>
                        <m:r>
                          <a:rPr lang="fr-FR" sz="2400" i="1">
                            <a:latin typeface="Cambria Math" panose="02040503050406030204" pitchFamily="18" charset="0"/>
                            <a:ea typeface="Times New Roman" charset="0"/>
                            <a:cs typeface="Times New Roman" charset="0"/>
                          </a:rPr>
                          <m:t>2</m:t>
                        </m:r>
                      </m:den>
                    </m:f>
                    <m:r>
                      <a:rPr lang="fr-FR" sz="2400" i="1">
                        <a:latin typeface="Cambria Math" panose="02040503050406030204" pitchFamily="18" charset="0"/>
                        <a:ea typeface="Times New Roman" charset="0"/>
                        <a:cs typeface="Times New Roman" charset="0"/>
                      </a:rPr>
                      <m:t>.</m:t>
                    </m:r>
                  </m:oMath>
                </a14:m>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fr-FR" sz="2400" b="1" dirty="0">
                    <a:latin typeface="Times New Roman" charset="0"/>
                    <a:ea typeface="Times New Roman" charset="0"/>
                    <a:cs typeface="Times New Roman" charset="0"/>
                  </a:rPr>
                  <a:t>	A.</a:t>
                </a:r>
                <a:r>
                  <a:rPr lang="fr-FR" sz="2400" dirty="0">
                    <a:latin typeface="Times New Roman" charset="0"/>
                    <a:ea typeface="Times New Roman" charset="0"/>
                    <a:cs typeface="Times New Roman" charset="0"/>
                  </a:rPr>
                  <a:t> </a:t>
                </a:r>
                <a14:m>
                  <m:oMath xmlns:m="http://schemas.openxmlformats.org/officeDocument/2006/math">
                    <m:r>
                      <a:rPr lang="en-US" sz="2400" i="1">
                        <a:latin typeface="Cambria Math" panose="02040503050406030204" pitchFamily="18" charset="0"/>
                        <a:ea typeface="Times New Roman" charset="0"/>
                        <a:cs typeface="Times New Roman" charset="0"/>
                      </a:rPr>
                      <m:t>𝑃</m:t>
                    </m:r>
                    <m:r>
                      <a:rPr lang="fr-FR" sz="2400" i="1">
                        <a:latin typeface="Cambria Math" panose="02040503050406030204" pitchFamily="18" charset="0"/>
                        <a:ea typeface="Times New Roman" charset="0"/>
                        <a:cs typeface="Times New Roman" charset="0"/>
                      </a:rPr>
                      <m:t>=</m:t>
                    </m:r>
                    <m:r>
                      <a:rPr lang="fr-FR" sz="2400" i="1">
                        <a:latin typeface="Cambria Math" panose="02040503050406030204" pitchFamily="18" charset="0"/>
                        <a:ea typeface="Times New Roman" charset="0"/>
                        <a:cs typeface="Times New Roman" charset="0"/>
                      </a:rPr>
                      <m:t>1</m:t>
                    </m:r>
                    <m:r>
                      <a:rPr lang="fr-FR" sz="2400" i="1">
                        <a:latin typeface="Cambria Math" panose="02040503050406030204" pitchFamily="18" charset="0"/>
                        <a:ea typeface="Times New Roman" charset="0"/>
                        <a:cs typeface="Times New Roman" charset="0"/>
                      </a:rPr>
                      <m:t>.</m:t>
                    </m:r>
                  </m:oMath>
                </a14:m>
                <a:r>
                  <a:rPr lang="fr-FR" sz="2400" dirty="0">
                    <a:latin typeface="Times New Roman" charset="0"/>
                    <a:ea typeface="Times New Roman" charset="0"/>
                    <a:cs typeface="Times New Roman" charset="0"/>
                  </a:rPr>
                  <a:t> 	</a:t>
                </a:r>
                <a:r>
                  <a:rPr lang="fr-FR" sz="2400" b="1" dirty="0">
                    <a:latin typeface="Times New Roman" charset="0"/>
                    <a:ea typeface="Times New Roman" charset="0"/>
                    <a:cs typeface="Times New Roman" charset="0"/>
                  </a:rPr>
                  <a:t>B.</a:t>
                </a:r>
                <a:r>
                  <a:rPr lang="fr-FR" sz="2400" dirty="0">
                    <a:latin typeface="Times New Roman" charset="0"/>
                    <a:ea typeface="Times New Roman" charset="0"/>
                    <a:cs typeface="Times New Roman" charset="0"/>
                  </a:rPr>
                  <a:t> </a:t>
                </a:r>
                <a14:m>
                  <m:oMath xmlns:m="http://schemas.openxmlformats.org/officeDocument/2006/math">
                    <m:r>
                      <a:rPr lang="en-US" sz="2400" i="1">
                        <a:latin typeface="Cambria Math" panose="02040503050406030204" pitchFamily="18" charset="0"/>
                        <a:ea typeface="Times New Roman" charset="0"/>
                        <a:cs typeface="Times New Roman" charset="0"/>
                      </a:rPr>
                      <m:t>𝑃</m:t>
                    </m:r>
                    <m:r>
                      <a:rPr lang="fr-FR" sz="2400" i="1">
                        <a:latin typeface="Cambria Math" panose="02040503050406030204" pitchFamily="18" charset="0"/>
                        <a:ea typeface="Times New Roman" charset="0"/>
                        <a:cs typeface="Times New Roman" charset="0"/>
                      </a:rPr>
                      <m:t>=</m:t>
                    </m:r>
                    <m:f>
                      <m:fPr>
                        <m:ctrlPr>
                          <a:rPr lang="en-US" sz="2400" i="1">
                            <a:latin typeface="Cambria Math" panose="02040503050406030204" pitchFamily="18" charset="0"/>
                            <a:ea typeface="Times New Roman" charset="0"/>
                            <a:cs typeface="Times New Roman" charset="0"/>
                          </a:rPr>
                        </m:ctrlPr>
                      </m:fPr>
                      <m:num>
                        <m:r>
                          <a:rPr lang="fr-FR" sz="2400" i="1">
                            <a:latin typeface="Cambria Math" panose="02040503050406030204" pitchFamily="18" charset="0"/>
                            <a:ea typeface="Times New Roman" charset="0"/>
                            <a:cs typeface="Times New Roman" charset="0"/>
                          </a:rPr>
                          <m:t>3</m:t>
                        </m:r>
                      </m:num>
                      <m:den>
                        <m:r>
                          <a:rPr lang="fr-FR" sz="2400" i="1">
                            <a:latin typeface="Cambria Math" panose="02040503050406030204" pitchFamily="18" charset="0"/>
                            <a:ea typeface="Times New Roman" charset="0"/>
                            <a:cs typeface="Times New Roman" charset="0"/>
                          </a:rPr>
                          <m:t>2</m:t>
                        </m:r>
                      </m:den>
                    </m:f>
                    <m:r>
                      <a:rPr lang="fr-FR" sz="2400" i="1">
                        <a:latin typeface="Cambria Math" panose="02040503050406030204" pitchFamily="18" charset="0"/>
                        <a:ea typeface="Times New Roman" charset="0"/>
                        <a:cs typeface="Times New Roman" charset="0"/>
                      </a:rPr>
                      <m:t>.</m:t>
                    </m:r>
                  </m:oMath>
                </a14:m>
                <a:r>
                  <a:rPr lang="fr-FR" sz="2400" dirty="0">
                    <a:latin typeface="Times New Roman" charset="0"/>
                    <a:ea typeface="Times New Roman" charset="0"/>
                    <a:cs typeface="Times New Roman" charset="0"/>
                  </a:rPr>
                  <a:t> 	</a:t>
                </a:r>
                <a:r>
                  <a:rPr lang="fr-FR" sz="2400" b="1" dirty="0">
                    <a:latin typeface="Times New Roman" charset="0"/>
                    <a:ea typeface="Times New Roman" charset="0"/>
                    <a:cs typeface="Times New Roman" charset="0"/>
                  </a:rPr>
                  <a:t>C.</a:t>
                </a:r>
                <a:r>
                  <a:rPr lang="fr-FR" sz="2400" dirty="0">
                    <a:latin typeface="Times New Roman" charset="0"/>
                    <a:ea typeface="Times New Roman" charset="0"/>
                    <a:cs typeface="Times New Roman" charset="0"/>
                  </a:rPr>
                  <a:t> </a:t>
                </a:r>
                <a14:m>
                  <m:oMath xmlns:m="http://schemas.openxmlformats.org/officeDocument/2006/math">
                    <m:r>
                      <a:rPr lang="en-US" sz="2400" i="1">
                        <a:latin typeface="Cambria Math" panose="02040503050406030204" pitchFamily="18" charset="0"/>
                        <a:ea typeface="Times New Roman" charset="0"/>
                        <a:cs typeface="Times New Roman" charset="0"/>
                      </a:rPr>
                      <m:t>𝑃</m:t>
                    </m:r>
                    <m:r>
                      <a:rPr lang="fr-FR" sz="2400" i="1">
                        <a:latin typeface="Cambria Math" panose="02040503050406030204" pitchFamily="18" charset="0"/>
                        <a:ea typeface="Times New Roman" charset="0"/>
                        <a:cs typeface="Times New Roman" charset="0"/>
                      </a:rPr>
                      <m:t>=</m:t>
                    </m:r>
                    <m:r>
                      <a:rPr lang="fr-FR" sz="2400" i="1">
                        <a:latin typeface="Cambria Math" panose="02040503050406030204" pitchFamily="18" charset="0"/>
                        <a:ea typeface="Times New Roman" charset="0"/>
                        <a:cs typeface="Times New Roman" charset="0"/>
                      </a:rPr>
                      <m:t>3</m:t>
                    </m:r>
                    <m:r>
                      <a:rPr lang="fr-FR" sz="2400" i="1">
                        <a:latin typeface="Cambria Math" panose="02040503050406030204" pitchFamily="18" charset="0"/>
                        <a:ea typeface="Times New Roman" charset="0"/>
                        <a:cs typeface="Times New Roman" charset="0"/>
                      </a:rPr>
                      <m:t>.</m:t>
                    </m:r>
                  </m:oMath>
                </a14:m>
                <a:r>
                  <a:rPr lang="fr-FR" sz="2400" dirty="0">
                    <a:latin typeface="Times New Roman" charset="0"/>
                    <a:ea typeface="Times New Roman" charset="0"/>
                    <a:cs typeface="Times New Roman" charset="0"/>
                  </a:rPr>
                  <a:t> 	</a:t>
                </a:r>
                <a:r>
                  <a:rPr lang="fr-FR" sz="2400" b="1" dirty="0">
                    <a:latin typeface="Times New Roman" charset="0"/>
                    <a:ea typeface="Times New Roman" charset="0"/>
                    <a:cs typeface="Times New Roman" charset="0"/>
                  </a:rPr>
                  <a:t>D.</a:t>
                </a:r>
                <a:r>
                  <a:rPr lang="fr-FR" sz="2400" dirty="0">
                    <a:latin typeface="Times New Roman" charset="0"/>
                    <a:ea typeface="Times New Roman" charset="0"/>
                    <a:cs typeface="Times New Roman" charset="0"/>
                  </a:rPr>
                  <a:t> </a:t>
                </a:r>
                <a14:m>
                  <m:oMath xmlns:m="http://schemas.openxmlformats.org/officeDocument/2006/math">
                    <m:r>
                      <a:rPr lang="en-US" sz="2400" i="1">
                        <a:latin typeface="Cambria Math" panose="02040503050406030204" pitchFamily="18" charset="0"/>
                        <a:ea typeface="Times New Roman" charset="0"/>
                        <a:cs typeface="Times New Roman" charset="0"/>
                      </a:rPr>
                      <m:t>𝑃</m:t>
                    </m:r>
                    <m:r>
                      <a:rPr lang="fr-FR" sz="2400" i="1">
                        <a:latin typeface="Cambria Math" panose="02040503050406030204" pitchFamily="18" charset="0"/>
                        <a:ea typeface="Times New Roman" charset="0"/>
                        <a:cs typeface="Times New Roman" charset="0"/>
                      </a:rPr>
                      <m:t>=</m:t>
                    </m:r>
                    <m:r>
                      <a:rPr lang="fr-FR" sz="2400" i="1">
                        <a:latin typeface="Cambria Math" panose="02040503050406030204" pitchFamily="18" charset="0"/>
                        <a:ea typeface="Times New Roman" charset="0"/>
                        <a:cs typeface="Times New Roman" charset="0"/>
                      </a:rPr>
                      <m:t>6</m:t>
                    </m:r>
                    <m:r>
                      <a:rPr lang="fr-FR" sz="2400" i="1">
                        <a:latin typeface="Cambria Math" panose="02040503050406030204" pitchFamily="18" charset="0"/>
                        <a:ea typeface="Times New Roman" charset="0"/>
                        <a:cs typeface="Times New Roman" charset="0"/>
                      </a:rPr>
                      <m:t>.</m:t>
                    </m:r>
                  </m:oMath>
                </a14:m>
                <a:r>
                  <a:rPr lang="fr-FR" sz="2400" dirty="0">
                    <a:latin typeface="Times New Roman" charset="0"/>
                    <a:ea typeface="Times New Roman" charset="0"/>
                    <a:cs typeface="Times New Roman" charset="0"/>
                  </a:rPr>
                  <a:t> </a:t>
                </a: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endParaRPr lang="en-US" sz="2400" dirty="0">
                  <a:latin typeface="Times New Roman" charset="0"/>
                  <a:ea typeface="Times New Roman" charset="0"/>
                  <a:cs typeface="Times New Roman" charset="0"/>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763929" y="365124"/>
                <a:ext cx="10810755" cy="2030835"/>
              </a:xfrm>
              <a:blipFill rotWithShape="0">
                <a:blip r:embed="rId2"/>
                <a:stretch>
                  <a:fillRect l="-846" t="-36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itle 1"/>
              <p:cNvSpPr txBox="1">
                <a:spLocks/>
              </p:cNvSpPr>
              <p:nvPr/>
            </p:nvSpPr>
            <p:spPr>
              <a:xfrm>
                <a:off x="763929" y="2071869"/>
                <a:ext cx="11189531" cy="42494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charset="0"/>
                    <a:ea typeface="Times New Roman" charset="0"/>
                    <a:cs typeface="Times New Roman" charset="0"/>
                  </a:rPr>
                  <a:t>Đáp</a:t>
                </a:r>
                <a:r>
                  <a:rPr kumimoji="0" lang="en-US" sz="2400" b="1" i="0" u="none" strike="noStrike" kern="1200" cap="none" spc="0" normalizeH="0" baseline="0" noProof="0" dirty="0">
                    <a:ln>
                      <a:noFill/>
                    </a:ln>
                    <a:solidFill>
                      <a:srgbClr val="FF0000"/>
                    </a:solidFill>
                    <a:effectLst/>
                    <a:uLnTx/>
                    <a:uFillTx/>
                    <a:latin typeface="Times New Roman" charset="0"/>
                    <a:ea typeface="Times New Roman" charset="0"/>
                    <a:cs typeface="Times New Roman" charset="0"/>
                  </a:rPr>
                  <a:t> </a:t>
                </a:r>
                <a:r>
                  <a:rPr kumimoji="0" lang="en-US" sz="2400" b="1" i="0" u="none" strike="noStrike" kern="1200" cap="none" spc="0" normalizeH="0" baseline="0" noProof="0" dirty="0" err="1">
                    <a:ln>
                      <a:noFill/>
                    </a:ln>
                    <a:solidFill>
                      <a:srgbClr val="FF0000"/>
                    </a:solidFill>
                    <a:effectLst/>
                    <a:uLnTx/>
                    <a:uFillTx/>
                    <a:latin typeface="Times New Roman" charset="0"/>
                    <a:ea typeface="Times New Roman" charset="0"/>
                    <a:cs typeface="Times New Roman" charset="0"/>
                  </a:rPr>
                  <a:t>án</a:t>
                </a:r>
                <a:r>
                  <a:rPr kumimoji="0" lang="en-US" sz="2400" b="1" i="0" u="none" strike="noStrike" kern="1200" cap="none" spc="0" normalizeH="0" baseline="0" noProof="0" dirty="0">
                    <a:ln>
                      <a:noFill/>
                    </a:ln>
                    <a:solidFill>
                      <a:srgbClr val="FF0000"/>
                    </a:solidFill>
                    <a:effectLst/>
                    <a:uLnTx/>
                    <a:uFillTx/>
                    <a:latin typeface="Times New Roman" charset="0"/>
                    <a:ea typeface="Times New Roman" charset="0"/>
                    <a:cs typeface="Times New Roman" charset="0"/>
                  </a:rPr>
                  <a:t>: </a:t>
                </a:r>
                <a:r>
                  <a:rPr kumimoji="0" lang="en-US" sz="2400" b="1" i="0" u="none" strike="noStrike" kern="1200" cap="none" spc="0" normalizeH="0" baseline="0" noProof="0" dirty="0" smtClean="0">
                    <a:ln>
                      <a:noFill/>
                    </a:ln>
                    <a:solidFill>
                      <a:srgbClr val="FF0000"/>
                    </a:solidFill>
                    <a:effectLst/>
                    <a:uLnTx/>
                    <a:uFillTx/>
                    <a:latin typeface="Times New Roman" charset="0"/>
                    <a:ea typeface="Times New Roman" charset="0"/>
                    <a:cs typeface="Times New Roman" charset="0"/>
                  </a:rPr>
                  <a:t>C.</a:t>
                </a:r>
                <a:endParaRPr kumimoji="0" lang="en-US" sz="2400" b="1" i="0" u="none" strike="noStrike" kern="1200" cap="none" spc="0" normalizeH="0" baseline="0" noProof="0" dirty="0">
                  <a:ln>
                    <a:noFill/>
                  </a:ln>
                  <a:solidFill>
                    <a:srgbClr val="FF0000"/>
                  </a:solidFill>
                  <a:effectLst/>
                  <a:uLnTx/>
                  <a:uFillTx/>
                  <a:latin typeface="Times New Roman" charset="0"/>
                  <a:ea typeface="Times New Roman" charset="0"/>
                  <a:cs typeface="Times New Roman"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err="1" smtClean="0">
                    <a:ln>
                      <a:noFill/>
                    </a:ln>
                    <a:solidFill>
                      <a:prstClr val="black"/>
                    </a:solidFill>
                    <a:effectLst/>
                    <a:uLnTx/>
                    <a:uFillTx/>
                    <a:latin typeface="Times New Roman" charset="0"/>
                    <a:ea typeface="Times New Roman" charset="0"/>
                    <a:cs typeface="Times New Roman" charset="0"/>
                  </a:rPr>
                  <a:t>Lời</a:t>
                </a:r>
                <a:r>
                  <a:rPr kumimoji="0" lang="en-US" sz="2400" b="1" i="0" u="none" strike="noStrike" kern="1200" cap="none" spc="0" normalizeH="0" baseline="0" noProof="0" dirty="0" smtClean="0">
                    <a:ln>
                      <a:noFill/>
                    </a:ln>
                    <a:solidFill>
                      <a:prstClr val="black"/>
                    </a:solidFill>
                    <a:effectLst/>
                    <a:uLnTx/>
                    <a:uFillTx/>
                    <a:latin typeface="Times New Roman" charset="0"/>
                    <a:ea typeface="Times New Roman" charset="0"/>
                    <a:cs typeface="Times New Roman" charset="0"/>
                  </a:rPr>
                  <a:t> </a:t>
                </a:r>
                <a:r>
                  <a:rPr kumimoji="0" lang="en-US" sz="2400" b="1" i="0" u="none" strike="noStrike" kern="1200" cap="none" spc="0" normalizeH="0" baseline="0" noProof="0" dirty="0" err="1" smtClean="0">
                    <a:ln>
                      <a:noFill/>
                    </a:ln>
                    <a:solidFill>
                      <a:prstClr val="black"/>
                    </a:solidFill>
                    <a:effectLst/>
                    <a:uLnTx/>
                    <a:uFillTx/>
                    <a:latin typeface="Times New Roman" charset="0"/>
                    <a:ea typeface="Times New Roman" charset="0"/>
                    <a:cs typeface="Times New Roman" charset="0"/>
                  </a:rPr>
                  <a:t>giải</a:t>
                </a:r>
                <a:r>
                  <a:rPr kumimoji="0" lang="en-US" sz="2400" b="1" i="0" u="none" strike="noStrike" kern="1200" cap="none" spc="0" normalizeH="0" baseline="0" noProof="0" dirty="0" smtClean="0">
                    <a:ln>
                      <a:noFill/>
                    </a:ln>
                    <a:solidFill>
                      <a:prstClr val="black"/>
                    </a:solidFill>
                    <a:effectLst/>
                    <a:uLnTx/>
                    <a:uFillTx/>
                    <a:latin typeface="Times New Roman" charset="0"/>
                    <a:ea typeface="Times New Roman" charset="0"/>
                    <a:cs typeface="Times New Roman" charset="0"/>
                  </a:rPr>
                  <a:t>: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400" b="0" i="0" u="none" strike="noStrike" kern="1200" cap="none" spc="0" normalizeH="0" baseline="0" noProof="0" dirty="0" err="1">
                    <a:ln>
                      <a:noFill/>
                    </a:ln>
                    <a:solidFill>
                      <a:prstClr val="black"/>
                    </a:solidFill>
                    <a:effectLst/>
                    <a:uLnTx/>
                    <a:uFillTx/>
                    <a:latin typeface="Times New Roman" charset="0"/>
                    <a:ea typeface="Times New Roman" charset="0"/>
                    <a:cs typeface="Times New Roman" charset="0"/>
                  </a:rPr>
                  <a:t>Điều</a:t>
                </a:r>
                <a:r>
                  <a:rPr kumimoji="0" lang="fr-FR" sz="2400" b="0"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t> </a:t>
                </a:r>
                <a:r>
                  <a:rPr kumimoji="0" lang="fr-FR" sz="2400" b="0" i="0" u="none" strike="noStrike" kern="1200" cap="none" spc="0" normalizeH="0" baseline="0" noProof="0" dirty="0" err="1">
                    <a:ln>
                      <a:noFill/>
                    </a:ln>
                    <a:solidFill>
                      <a:prstClr val="black"/>
                    </a:solidFill>
                    <a:effectLst/>
                    <a:uLnTx/>
                    <a:uFillTx/>
                    <a:latin typeface="Times New Roman" charset="0"/>
                    <a:ea typeface="Times New Roman" charset="0"/>
                    <a:cs typeface="Times New Roman" charset="0"/>
                  </a:rPr>
                  <a:t>kiện</a:t>
                </a:r>
                <a:r>
                  <a:rPr kumimoji="0" lang="fr-FR" sz="2400" b="0"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t>: </a:t>
                </a:r>
                <a14:m>
                  <m:oMath xmlns:m="http://schemas.openxmlformats.org/officeDocument/2006/math">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1</m:t>
                    </m:r>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m:t>
                    </m:r>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2</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𝑎</m:t>
                    </m:r>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&lt;</m:t>
                    </m:r>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2</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𝑎</m:t>
                    </m:r>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m:t>
                    </m:r>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3</m:t>
                    </m:r>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𝑎</m:t>
                    </m:r>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&gt;</m:t>
                    </m:r>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1</m:t>
                    </m:r>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m:t>
                    </m:r>
                  </m:oMath>
                </a14:m>
                <a:endParaRPr kumimoji="0" lang="en-US" sz="2400" b="0"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400" b="0" i="0" u="none" strike="noStrike" kern="1200" cap="none" spc="0" normalizeH="0" baseline="0" noProof="0" dirty="0" err="1">
                    <a:ln>
                      <a:noFill/>
                    </a:ln>
                    <a:solidFill>
                      <a:prstClr val="black"/>
                    </a:solidFill>
                    <a:effectLst/>
                    <a:uLnTx/>
                    <a:uFillTx/>
                    <a:latin typeface="Times New Roman" charset="0"/>
                    <a:ea typeface="Times New Roman" charset="0"/>
                    <a:cs typeface="Times New Roman" charset="0"/>
                  </a:rPr>
                  <a:t>Đạo</a:t>
                </a:r>
                <a:r>
                  <a:rPr kumimoji="0" lang="fr-FR" sz="2400" b="0"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t> </a:t>
                </a:r>
                <a:r>
                  <a:rPr kumimoji="0" lang="fr-FR" sz="2400" b="0" i="0" u="none" strike="noStrike" kern="1200" cap="none" spc="0" normalizeH="0" baseline="0" noProof="0" dirty="0" err="1">
                    <a:ln>
                      <a:noFill/>
                    </a:ln>
                    <a:solidFill>
                      <a:prstClr val="black"/>
                    </a:solidFill>
                    <a:effectLst/>
                    <a:uLnTx/>
                    <a:uFillTx/>
                    <a:latin typeface="Times New Roman" charset="0"/>
                    <a:ea typeface="Times New Roman" charset="0"/>
                    <a:cs typeface="Times New Roman" charset="0"/>
                  </a:rPr>
                  <a:t>hàm</a:t>
                </a:r>
                <a:r>
                  <a:rPr kumimoji="0" lang="fr-FR" sz="2400" b="0"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t>: </a:t>
                </a:r>
                <a14:m>
                  <m:oMath xmlns:m="http://schemas.openxmlformats.org/officeDocument/2006/math">
                    <m:sSup>
                      <m:sSup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ctrlPr>
                      </m:sSupPr>
                      <m:e>
                        <m:r>
                          <m:rPr>
                            <m:sty m:val="p"/>
                          </m:rPr>
                          <a:rPr kumimoji="0" lang="fr-FR" sz="2400" b="0" i="0"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f</m:t>
                        </m:r>
                      </m:e>
                      <m:sup>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m:t>
                        </m:r>
                      </m:sup>
                    </m:sSup>
                    <m:d>
                      <m:d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ctrlPr>
                      </m:dPr>
                      <m:e>
                        <m:r>
                          <m:rPr>
                            <m:sty m:val="p"/>
                          </m:rPr>
                          <a:rPr kumimoji="0" lang="fr-FR" sz="2400" b="0" i="0"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x</m:t>
                        </m:r>
                      </m:e>
                    </m:d>
                    <m:r>
                      <a:rPr kumimoji="0" lang="fr-FR" sz="2400" b="0" i="0"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m:t>
                    </m:r>
                    <m:r>
                      <a:rPr kumimoji="0" lang="fr-FR" sz="2400" b="0" i="0"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3</m:t>
                    </m:r>
                    <m:sSup>
                      <m:sSup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ctrlPr>
                      </m:sSupPr>
                      <m:e>
                        <m:r>
                          <m:rPr>
                            <m:sty m:val="p"/>
                          </m:rPr>
                          <a:rPr kumimoji="0" lang="fr-FR" sz="2400" b="0" i="0"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x</m:t>
                        </m:r>
                      </m:e>
                      <m:sup>
                        <m:r>
                          <a:rPr kumimoji="0" lang="fr-FR" sz="2400" b="0" i="0"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2</m:t>
                        </m:r>
                      </m:sup>
                    </m:sSup>
                    <m:r>
                      <a:rPr kumimoji="0" lang="fr-FR" sz="2400" b="0" i="0"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m:t>
                    </m:r>
                    <m:r>
                      <a:rPr kumimoji="0" lang="fr-FR" sz="2400" b="0" i="0"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6</m:t>
                    </m:r>
                    <m:r>
                      <m:rPr>
                        <m:sty m:val="p"/>
                      </m:rPr>
                      <a:rPr kumimoji="0" lang="fr-FR" sz="2400" b="0" i="0"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x</m:t>
                    </m:r>
                    <m:r>
                      <a:rPr kumimoji="0" lang="fr-FR" sz="2400" b="0" i="0"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m:t>
                    </m:r>
                    <m:r>
                      <m:rPr>
                        <m:sty m:val="p"/>
                      </m:rPr>
                      <a:rPr kumimoji="0" lang="fr-FR" sz="2400" b="0" i="0"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a</m:t>
                    </m:r>
                    <m:r>
                      <a:rPr kumimoji="0" lang="fr-FR" sz="2400" b="0" i="0"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m:t>
                    </m:r>
                    <m:r>
                      <a:rPr kumimoji="0" lang="fr-FR" sz="2400" b="0" i="0"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2</m:t>
                    </m:r>
                    <m:r>
                      <a:rPr kumimoji="0" lang="fr-FR" sz="2400" b="0" i="0"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&gt;</m:t>
                    </m:r>
                    <m:r>
                      <a:rPr kumimoji="0" lang="fr-FR" sz="2400" b="0" i="0"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0</m:t>
                    </m:r>
                    <m:r>
                      <a:rPr kumimoji="0" lang="fr-FR" sz="2400" b="0" i="0"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 ∀</m:t>
                    </m:r>
                    <m:r>
                      <m:rPr>
                        <m:sty m:val="p"/>
                      </m:rPr>
                      <a:rPr kumimoji="0" lang="fr-FR" sz="2400" b="0" i="0"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x</m:t>
                    </m:r>
                    <m:r>
                      <a:rPr kumimoji="0" lang="fr-FR" sz="2400" b="0" i="0"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m:t>
                    </m:r>
                    <m:r>
                      <m:rPr>
                        <m:sty m:val="p"/>
                      </m:rPr>
                      <a:rPr kumimoji="0" lang="fr-FR" sz="2400" b="0" i="0"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R</m:t>
                    </m:r>
                  </m:oMath>
                </a14:m>
                <a:r>
                  <a:rPr kumimoji="0" lang="fr-FR" sz="2400" b="0"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t> (do </a:t>
                </a:r>
                <a14:m>
                  <m:oMath xmlns:m="http://schemas.openxmlformats.org/officeDocument/2006/math">
                    <m:r>
                      <m:rPr>
                        <m:sty m:val="p"/>
                      </m:rPr>
                      <a:rPr kumimoji="0" lang="en-US" sz="2400" b="0" i="0"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a</m:t>
                    </m:r>
                    <m:r>
                      <a:rPr kumimoji="0" lang="fr-FR" sz="2400" b="0" i="0"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&gt;</m:t>
                    </m:r>
                    <m:r>
                      <a:rPr kumimoji="0" lang="fr-FR" sz="2400" b="0" i="0"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1</m:t>
                    </m:r>
                  </m:oMath>
                </a14:m>
                <a:r>
                  <a:rPr kumimoji="0" lang="fr-FR" sz="2400" b="0"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t>).</a:t>
                </a:r>
                <a:endParaRPr kumimoji="0" lang="en-US" sz="2400" b="0"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400" b="0" i="0" u="none" strike="noStrike" kern="1200" cap="none" spc="0" normalizeH="0" baseline="0" noProof="0" dirty="0" err="1">
                    <a:ln>
                      <a:noFill/>
                    </a:ln>
                    <a:solidFill>
                      <a:prstClr val="black"/>
                    </a:solidFill>
                    <a:effectLst/>
                    <a:uLnTx/>
                    <a:uFillTx/>
                    <a:latin typeface="Times New Roman" charset="0"/>
                    <a:ea typeface="Times New Roman" charset="0"/>
                    <a:cs typeface="Times New Roman" charset="0"/>
                  </a:rPr>
                  <a:t>Suy</a:t>
                </a:r>
                <a:r>
                  <a:rPr kumimoji="0" lang="fr-FR" sz="2400" b="0"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t> ra </a:t>
                </a:r>
                <a:r>
                  <a:rPr kumimoji="0" lang="fr-FR" sz="2400" b="0" i="0" u="none" strike="noStrike" kern="1200" cap="none" spc="0" normalizeH="0" baseline="0" noProof="0" dirty="0" err="1">
                    <a:ln>
                      <a:noFill/>
                    </a:ln>
                    <a:solidFill>
                      <a:prstClr val="black"/>
                    </a:solidFill>
                    <a:effectLst/>
                    <a:uLnTx/>
                    <a:uFillTx/>
                    <a:latin typeface="Times New Roman" charset="0"/>
                    <a:ea typeface="Times New Roman" charset="0"/>
                    <a:cs typeface="Times New Roman" charset="0"/>
                  </a:rPr>
                  <a:t>hàm</a:t>
                </a:r>
                <a:r>
                  <a:rPr kumimoji="0" lang="fr-FR" sz="2400" b="0"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t> </a:t>
                </a:r>
                <a:r>
                  <a:rPr kumimoji="0" lang="fr-FR" sz="2400" b="0" i="0" u="none" strike="noStrike" kern="1200" cap="none" spc="0" normalizeH="0" baseline="0" noProof="0" dirty="0" err="1">
                    <a:ln>
                      <a:noFill/>
                    </a:ln>
                    <a:solidFill>
                      <a:prstClr val="black"/>
                    </a:solidFill>
                    <a:effectLst/>
                    <a:uLnTx/>
                    <a:uFillTx/>
                    <a:latin typeface="Times New Roman" charset="0"/>
                    <a:ea typeface="Times New Roman" charset="0"/>
                    <a:cs typeface="Times New Roman" charset="0"/>
                  </a:rPr>
                  <a:t>số</a:t>
                </a:r>
                <a:r>
                  <a:rPr kumimoji="0" lang="fr-FR" sz="2400" b="0"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t> </a:t>
                </a:r>
                <a14:m>
                  <m:oMath xmlns:m="http://schemas.openxmlformats.org/officeDocument/2006/math">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𝑓</m:t>
                    </m:r>
                    <m:d>
                      <m:d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ctrlPr>
                      </m:d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𝑥</m:t>
                        </m:r>
                      </m:e>
                    </m:d>
                  </m:oMath>
                </a14:m>
                <a:r>
                  <a:rPr kumimoji="0" lang="fr-FR" sz="2400" b="0"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t> </a:t>
                </a:r>
                <a:r>
                  <a:rPr kumimoji="0" lang="fr-FR" sz="2400" b="0" i="0" u="none" strike="noStrike" kern="1200" cap="none" spc="0" normalizeH="0" baseline="0" noProof="0" dirty="0" err="1">
                    <a:ln>
                      <a:noFill/>
                    </a:ln>
                    <a:solidFill>
                      <a:prstClr val="black"/>
                    </a:solidFill>
                    <a:effectLst/>
                    <a:uLnTx/>
                    <a:uFillTx/>
                    <a:latin typeface="Times New Roman" charset="0"/>
                    <a:ea typeface="Times New Roman" charset="0"/>
                    <a:cs typeface="Times New Roman" charset="0"/>
                  </a:rPr>
                  <a:t>tăng</a:t>
                </a:r>
                <a:r>
                  <a:rPr kumimoji="0" lang="fr-FR" sz="2400" b="0"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t> </a:t>
                </a:r>
                <a:r>
                  <a:rPr kumimoji="0" lang="fr-FR" sz="2400" b="0" i="0" u="none" strike="noStrike" kern="1200" cap="none" spc="0" normalizeH="0" baseline="0" noProof="0" dirty="0" err="1">
                    <a:ln>
                      <a:noFill/>
                    </a:ln>
                    <a:solidFill>
                      <a:prstClr val="black"/>
                    </a:solidFill>
                    <a:effectLst/>
                    <a:uLnTx/>
                    <a:uFillTx/>
                    <a:latin typeface="Times New Roman" charset="0"/>
                    <a:ea typeface="Times New Roman" charset="0"/>
                    <a:cs typeface="Times New Roman" charset="0"/>
                  </a:rPr>
                  <a:t>trên</a:t>
                </a:r>
                <a:r>
                  <a:rPr kumimoji="0" lang="fr-FR" sz="2400" b="0"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t> </a:t>
                </a:r>
                <a14:m>
                  <m:oMath xmlns:m="http://schemas.openxmlformats.org/officeDocument/2006/math">
                    <m:d>
                      <m:dPr>
                        <m:begChr m:val="["/>
                        <m:endChr m:val="]"/>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ctrlPr>
                      </m:dPr>
                      <m:e>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1</m:t>
                        </m:r>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m:t>
                        </m:r>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2</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𝑎</m:t>
                        </m:r>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m:t>
                        </m:r>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2</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𝑎</m:t>
                        </m:r>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m:t>
                        </m:r>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3</m:t>
                        </m:r>
                      </m:e>
                    </m:d>
                  </m:oMath>
                </a14:m>
                <a:r>
                  <a:rPr kumimoji="0" lang="fr-FR" sz="2400" b="0"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t> </a:t>
                </a:r>
                <a:r>
                  <a:rPr kumimoji="0" lang="fr-FR" sz="2400" b="0" i="0" u="none" strike="noStrike" kern="1200" cap="none" spc="0" normalizeH="0" baseline="0" noProof="0" dirty="0" err="1">
                    <a:ln>
                      <a:noFill/>
                    </a:ln>
                    <a:solidFill>
                      <a:prstClr val="black"/>
                    </a:solidFill>
                    <a:effectLst/>
                    <a:uLnTx/>
                    <a:uFillTx/>
                    <a:latin typeface="Times New Roman" charset="0"/>
                    <a:ea typeface="Times New Roman" charset="0"/>
                    <a:cs typeface="Times New Roman" charset="0"/>
                  </a:rPr>
                  <a:t>nên</a:t>
                </a:r>
                <a:r>
                  <a:rPr kumimoji="0" lang="fr-FR" sz="2400" b="0"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t> </a:t>
                </a:r>
                <a:endParaRPr kumimoji="0" lang="en-US" sz="2400" b="0"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endParaRPr>
              </a:p>
              <a:p>
                <a:pPr marL="0" marR="0" lvl="0" indent="0" algn="l" defTabSz="914400" rtl="0" eaLnBrk="1" fontAlgn="auto" latinLnBrk="0" hangingPunct="1">
                  <a:lnSpc>
                    <a:spcPct val="90000"/>
                  </a:lnSpc>
                  <a:spcBef>
                    <a:spcPct val="0"/>
                  </a:spcBef>
                  <a:spcAft>
                    <a:spcPts val="0"/>
                  </a:spcAft>
                  <a:buClrTx/>
                  <a:buSzTx/>
                  <a:buFontTx/>
                  <a:buNone/>
                  <a:tabLst/>
                  <a:defRPr/>
                </a:pPr>
                <a14:m>
                  <m:oMath xmlns:m="http://schemas.openxmlformats.org/officeDocument/2006/math">
                    <m:d>
                      <m:dPr>
                        <m:begChr m:val="{"/>
                        <m:endChr m:val=""/>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ctrlPr>
                      </m:dPr>
                      <m:e>
                        <m:eqArr>
                          <m:eqArr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ctrlPr>
                          </m:eqArrPr>
                          <m:e>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&amp;</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𝑀</m:t>
                            </m:r>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𝑓</m:t>
                            </m:r>
                            <m:d>
                              <m:d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ctrlPr>
                              </m:dPr>
                              <m:e>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2</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𝑎</m:t>
                                </m:r>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m:t>
                                </m:r>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3</m:t>
                                </m:r>
                              </m:e>
                            </m:d>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m:t>
                            </m:r>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8</m:t>
                            </m:r>
                            <m:sSup>
                              <m:sSup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ctrlPr>
                              </m:sSup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𝑎</m:t>
                                </m:r>
                              </m:e>
                              <m:sup>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3</m:t>
                                </m:r>
                              </m:sup>
                            </m:sSup>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m:t>
                            </m:r>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22</m:t>
                            </m:r>
                            <m:sSup>
                              <m:sSup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ctrlPr>
                              </m:sSup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𝑎</m:t>
                                </m:r>
                              </m:e>
                              <m:sup>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2</m:t>
                                </m:r>
                              </m:sup>
                            </m:sSup>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m:t>
                            </m:r>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20</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𝑎</m:t>
                            </m:r>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m:t>
                            </m:r>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3</m:t>
                            </m:r>
                          </m:e>
                          <m:e>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&amp;</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𝑚</m:t>
                            </m:r>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𝑓</m:t>
                            </m:r>
                            <m:d>
                              <m:d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ctrlPr>
                              </m:dPr>
                              <m:e>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1</m:t>
                                </m:r>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m:t>
                                </m:r>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2</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𝑎</m:t>
                                </m:r>
                              </m:e>
                            </m:d>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m:t>
                            </m:r>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8</m:t>
                            </m:r>
                            <m:sSup>
                              <m:sSup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ctrlPr>
                              </m:sSup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𝑎</m:t>
                                </m:r>
                              </m:e>
                              <m:sup>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3</m:t>
                                </m:r>
                              </m:sup>
                            </m:sSup>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m:t>
                            </m:r>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22</m:t>
                            </m:r>
                            <m:sSup>
                              <m:sSup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ctrlPr>
                              </m:sSup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𝑎</m:t>
                                </m:r>
                              </m:e>
                              <m:sup>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2</m:t>
                                </m:r>
                              </m:sup>
                            </m:sSup>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m:t>
                            </m:r>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20</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𝑎</m:t>
                            </m:r>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m:t>
                            </m:r>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9</m:t>
                            </m:r>
                          </m:e>
                        </m:eqArr>
                      </m:e>
                    </m:d>
                    <m:groupChr>
                      <m:groupChrPr>
                        <m:chr m:val="→"/>
                        <m:vertJc m:val="bot"/>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ctrlPr>
                      </m:groupChrPr>
                      <m:e>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  </m:t>
                        </m:r>
                      </m:e>
                    </m:groupCh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𝑃</m:t>
                    </m:r>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m:t>
                    </m:r>
                    <m:f>
                      <m:f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ctrlPr>
                      </m:fPr>
                      <m:num>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𝑚</m:t>
                        </m:r>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𝑀</m:t>
                        </m:r>
                      </m:num>
                      <m:den>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2</m:t>
                        </m:r>
                      </m:den>
                    </m:f>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m:t>
                    </m:r>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3</m:t>
                    </m:r>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m:t>
                    </m:r>
                  </m:oMath>
                </a14:m>
                <a:r>
                  <a:rPr kumimoji="0" lang="fr-FR" sz="2400" b="0"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t> </a:t>
                </a:r>
                <a:endParaRPr kumimoji="0" lang="en-US" sz="2400" b="0"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endParaRPr>
              </a:p>
            </p:txBody>
          </p:sp>
        </mc:Choice>
        <mc:Fallback xmlns="">
          <p:sp>
            <p:nvSpPr>
              <p:cNvPr id="5" name="Title 1"/>
              <p:cNvSpPr txBox="1">
                <a:spLocks noRot="1" noChangeAspect="1" noMove="1" noResize="1" noEditPoints="1" noAdjustHandles="1" noChangeArrowheads="1" noChangeShapeType="1" noTextEdit="1"/>
              </p:cNvSpPr>
              <p:nvPr/>
            </p:nvSpPr>
            <p:spPr>
              <a:xfrm>
                <a:off x="763929" y="2071869"/>
                <a:ext cx="11189531" cy="4249418"/>
              </a:xfrm>
              <a:prstGeom prst="rect">
                <a:avLst/>
              </a:prstGeom>
              <a:blipFill rotWithShape="0">
                <a:blip r:embed="rId3"/>
                <a:stretch>
                  <a:fillRect l="-817"/>
                </a:stretch>
              </a:blipFill>
            </p:spPr>
            <p:txBody>
              <a:bodyPr/>
              <a:lstStyle/>
              <a:p>
                <a:r>
                  <a:rPr lang="en-US">
                    <a:noFill/>
                  </a:rPr>
                  <a:t> </a:t>
                </a:r>
              </a:p>
            </p:txBody>
          </p:sp>
        </mc:Fallback>
      </mc:AlternateContent>
      <p:sp>
        <p:nvSpPr>
          <p:cNvPr id="4" name="Action Button: Back or Previous 3">
            <a:hlinkClick r:id="rId4" action="ppaction://hlinksldjump" highlightClick="1"/>
          </p:cNvPr>
          <p:cNvSpPr/>
          <p:nvPr/>
        </p:nvSpPr>
        <p:spPr>
          <a:xfrm>
            <a:off x="11665131" y="6518366"/>
            <a:ext cx="526869" cy="33963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83069371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838200" y="294785"/>
                <a:ext cx="10515600" cy="1576217"/>
              </a:xfrm>
            </p:spPr>
            <p:txBody>
              <a:bodyPr>
                <a:no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Câu</a:t>
                </a:r>
                <a:r>
                  <a:rPr lang="en-US" sz="2400" b="1" dirty="0">
                    <a:solidFill>
                      <a:srgbClr val="FF0000"/>
                    </a:solidFill>
                    <a:latin typeface="Times New Roman" panose="02020603050405020304" pitchFamily="18" charset="0"/>
                    <a:cs typeface="Times New Roman" panose="02020603050405020304" pitchFamily="18" charset="0"/>
                  </a:rPr>
                  <a:t> 4</a:t>
                </a:r>
                <a:r>
                  <a:rPr lang="en-US" sz="2400" b="1" dirty="0" smtClean="0">
                    <a:solidFill>
                      <a:srgbClr val="FF0000"/>
                    </a:solidFill>
                    <a:latin typeface="Times New Roman" panose="02020603050405020304" pitchFamily="18" charset="0"/>
                    <a:cs typeface="Times New Roman" panose="02020603050405020304" pitchFamily="18" charset="0"/>
                  </a:rPr>
                  <a:t>-VDC.</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Cho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dài</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12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rộng</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8. </a:t>
                </a:r>
                <a:r>
                  <a:rPr lang="en-US" sz="2400" dirty="0" err="1">
                    <a:latin typeface="Times New Roman" panose="02020603050405020304" pitchFamily="18" charset="0"/>
                    <a:cs typeface="Times New Roman" panose="02020603050405020304" pitchFamily="18" charset="0"/>
                  </a:rPr>
                  <a:t>Gấp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đỉnh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dưới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rPr>
                      <m:t>𝑦</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rPr>
                      <m:t>𝑦</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nhiêu</a:t>
                </a:r>
                <a:r>
                  <a:rPr lang="en-US" sz="2400" dirty="0" smtClean="0">
                    <a:latin typeface="Times New Roman" panose="02020603050405020304" pitchFamily="18" charset="0"/>
                    <a:cs typeface="Times New Roman" panose="02020603050405020304" pitchFamily="18" charset="0"/>
                  </a:rPr>
                  <a:t>?</a:t>
                </a:r>
                <a:br>
                  <a:rPr lang="en-US" sz="2400" dirty="0" smtClean="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A. </a:t>
                </a:r>
                <a14:m>
                  <m:oMath xmlns:m="http://schemas.openxmlformats.org/officeDocument/2006/math">
                    <m:r>
                      <a:rPr lang="en-US" sz="2400" i="1">
                        <a:latin typeface="Cambria Math" panose="02040503050406030204" pitchFamily="18" charset="0"/>
                      </a:rPr>
                      <m:t>3</m:t>
                    </m:r>
                    <m:rad>
                      <m:radPr>
                        <m:degHide m:val="on"/>
                        <m:ctrlPr>
                          <a:rPr lang="en-US" sz="2400" i="1">
                            <a:latin typeface="Cambria Math" panose="02040503050406030204" pitchFamily="18" charset="0"/>
                          </a:rPr>
                        </m:ctrlPr>
                      </m:radPr>
                      <m:deg/>
                      <m:e>
                        <m:r>
                          <a:rPr lang="en-US" sz="2400" i="1">
                            <a:latin typeface="Cambria Math" panose="02040503050406030204" pitchFamily="18" charset="0"/>
                          </a:rPr>
                          <m:t>5</m:t>
                        </m:r>
                      </m:e>
                    </m:rad>
                    <m:r>
                      <a:rPr lang="en-US" sz="2400" i="1">
                        <a:latin typeface="Cambria Math" panose="02040503050406030204" pitchFamily="18" charset="0"/>
                      </a:rPr>
                      <m:t>.</m:t>
                    </m:r>
                  </m:oMath>
                </a14:m>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B. </a:t>
                </a:r>
                <a14:m>
                  <m:oMath xmlns:m="http://schemas.openxmlformats.org/officeDocument/2006/math">
                    <m:r>
                      <a:rPr lang="en-US" sz="2400" i="1">
                        <a:latin typeface="Cambria Math" panose="02040503050406030204" pitchFamily="18" charset="0"/>
                      </a:rPr>
                      <m:t>3</m:t>
                    </m:r>
                    <m:rad>
                      <m:radPr>
                        <m:degHide m:val="on"/>
                        <m:ctrlPr>
                          <a:rPr lang="en-US" sz="2400" i="1">
                            <a:latin typeface="Cambria Math" panose="02040503050406030204" pitchFamily="18" charset="0"/>
                          </a:rPr>
                        </m:ctrlPr>
                      </m:radPr>
                      <m:deg/>
                      <m:e>
                        <m:r>
                          <a:rPr lang="en-US" sz="2400" i="1">
                            <a:latin typeface="Cambria Math" panose="02040503050406030204" pitchFamily="18" charset="0"/>
                          </a:rPr>
                          <m:t>7</m:t>
                        </m:r>
                      </m:e>
                    </m:rad>
                    <m:r>
                      <a:rPr lang="en-US" sz="2400" i="1">
                        <a:latin typeface="Cambria Math" panose="02040503050406030204" pitchFamily="18" charset="0"/>
                      </a:rPr>
                      <m:t>.</m:t>
                    </m:r>
                  </m:oMath>
                </a14:m>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rPr>
                      <m:t>6</m:t>
                    </m:r>
                    <m:rad>
                      <m:radPr>
                        <m:degHide m:val="on"/>
                        <m:ctrlPr>
                          <a:rPr lang="en-US" sz="2400" i="1">
                            <a:latin typeface="Cambria Math" panose="02040503050406030204" pitchFamily="18" charset="0"/>
                          </a:rPr>
                        </m:ctrlPr>
                      </m:radPr>
                      <m:deg/>
                      <m:e>
                        <m:r>
                          <a:rPr lang="vi-VN" sz="2400" b="0" i="1" smtClean="0">
                            <a:latin typeface="Cambria Math" charset="0"/>
                          </a:rPr>
                          <m:t>5</m:t>
                        </m:r>
                      </m:e>
                    </m:rad>
                    <m:r>
                      <a:rPr lang="en-US" sz="2400" i="1">
                        <a:latin typeface="Cambria Math" panose="02040503050406030204" pitchFamily="18" charset="0"/>
                      </a:rPr>
                      <m:t>.</m:t>
                    </m:r>
                  </m:oMath>
                </a14:m>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D. </a:t>
                </a:r>
                <a14:m>
                  <m:oMath xmlns:m="http://schemas.openxmlformats.org/officeDocument/2006/math">
                    <m:r>
                      <a:rPr lang="en-US" sz="2400" i="1">
                        <a:latin typeface="Cambria Math" panose="02040503050406030204" pitchFamily="18" charset="0"/>
                      </a:rPr>
                      <m:t>6</m:t>
                    </m:r>
                    <m:rad>
                      <m:radPr>
                        <m:degHide m:val="on"/>
                        <m:ctrlPr>
                          <a:rPr lang="en-US" sz="2400" i="1">
                            <a:latin typeface="Cambria Math" panose="02040503050406030204" pitchFamily="18" charset="0"/>
                          </a:rPr>
                        </m:ctrlPr>
                      </m:radPr>
                      <m:deg/>
                      <m:e>
                        <m:r>
                          <a:rPr lang="en-US" sz="2400" i="1">
                            <a:latin typeface="Cambria Math" panose="02040503050406030204" pitchFamily="18" charset="0"/>
                          </a:rPr>
                          <m:t>3</m:t>
                        </m:r>
                      </m:e>
                    </m:rad>
                    <m:r>
                      <a:rPr lang="en-US" sz="2400" i="1">
                        <a:latin typeface="Cambria Math" panose="02040503050406030204" pitchFamily="18" charset="0"/>
                      </a:rPr>
                      <m:t>.</m:t>
                    </m:r>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838200" y="294785"/>
                <a:ext cx="10515600" cy="1576217"/>
              </a:xfrm>
              <a:blipFill rotWithShape="0">
                <a:blip r:embed="rId2"/>
                <a:stretch>
                  <a:fillRect l="-928" t="-1158" b="-46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838200" y="1871002"/>
                <a:ext cx="10515600" cy="4825220"/>
              </a:xfrm>
            </p:spPr>
            <p:txBody>
              <a:bodyPr>
                <a:normAutofit lnSpcReduction="10000"/>
              </a:bodyPr>
              <a:lstStyle/>
              <a:p>
                <a:pPr marL="0" indent="0">
                  <a:buNone/>
                </a:pP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Đáp</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án</a:t>
                </a:r>
                <a:r>
                  <a:rPr lang="en-US" sz="2000" b="1" dirty="0" smtClean="0">
                    <a:solidFill>
                      <a:srgbClr val="FF0000"/>
                    </a:solidFill>
                    <a:latin typeface="Times New Roman" panose="02020603050405020304" pitchFamily="18" charset="0"/>
                    <a:cs typeface="Times New Roman" panose="02020603050405020304" pitchFamily="18" charset="0"/>
                  </a:rPr>
                  <a:t>: D</a:t>
                </a:r>
                <a:endParaRPr lang="en-US" sz="2000" b="1" dirty="0">
                  <a:solidFill>
                    <a:srgbClr val="FF0000"/>
                  </a:solidFill>
                  <a:latin typeface="Times New Roman" panose="02020603050405020304" pitchFamily="18" charset="0"/>
                  <a:cs typeface="Times New Roman" panose="02020603050405020304" pitchFamily="18" charset="0"/>
                </a:endParaRPr>
              </a:p>
              <a:p>
                <a:pPr marL="0" indent="0">
                  <a:buNone/>
                </a:pPr>
                <a:r>
                  <a:rPr lang="en-US" sz="2000" dirty="0" err="1" smtClean="0">
                    <a:latin typeface="Times New Roman" panose="02020603050405020304" pitchFamily="18" charset="0"/>
                    <a:cs typeface="Times New Roman" panose="02020603050405020304" pitchFamily="18" charset="0"/>
                  </a:rPr>
                  <a:t>Gọi</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kẻ</a:t>
                </a: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rPr>
                      <m:t>𝑃𝑄</m:t>
                    </m:r>
                  </m:oMath>
                </a14:m>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vuông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góc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rPr>
                      <m:t>𝐶𝐷</m:t>
                    </m:r>
                    <m:r>
                      <a:rPr lang="en-US" sz="2000" i="1">
                        <a:latin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Đặt  </a:t>
                </a:r>
                <a14:m>
                  <m:oMath xmlns:m="http://schemas.openxmlformats.org/officeDocument/2006/math">
                    <m:r>
                      <a:rPr lang="en-US" sz="2000" i="1">
                        <a:latin typeface="Cambria Math" panose="02040503050406030204" pitchFamily="18" charset="0"/>
                      </a:rPr>
                      <m:t>𝐵𝑀</m:t>
                    </m:r>
                    <m:r>
                      <a:rPr lang="en-US" sz="2000" i="1">
                        <a:latin typeface="Cambria Math" panose="02040503050406030204" pitchFamily="18" charset="0"/>
                      </a:rPr>
                      <m:t>=</m:t>
                    </m:r>
                    <m:r>
                      <a:rPr lang="en-US" sz="2000" i="1">
                        <a:latin typeface="Cambria Math" panose="02040503050406030204" pitchFamily="18" charset="0"/>
                      </a:rPr>
                      <m:t>𝑥</m:t>
                    </m:r>
                    <m:r>
                      <a:rPr lang="en-US" sz="2000" i="1">
                        <a:latin typeface="Cambria Math" panose="02040503050406030204" pitchFamily="18" charset="0"/>
                      </a:rPr>
                      <m:t> </m:t>
                    </m:r>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i="1">
                            <a:latin typeface="Cambria Math" panose="02040503050406030204" pitchFamily="18" charset="0"/>
                          </a:rPr>
                          <m:t>≤</m:t>
                        </m:r>
                        <m:r>
                          <a:rPr lang="en-US" sz="2000" i="1">
                            <a:latin typeface="Cambria Math" panose="02040503050406030204" pitchFamily="18" charset="0"/>
                          </a:rPr>
                          <m:t>8</m:t>
                        </m:r>
                      </m:e>
                    </m:d>
                    <m:r>
                      <a:rPr lang="en-US" sz="2000" i="1">
                        <a:latin typeface="Cambria Math" panose="02040503050406030204" pitchFamily="18" charset="0"/>
                      </a:rPr>
                      <m:t>.</m:t>
                    </m:r>
                  </m:oMath>
                </a14:m>
                <a:endParaRPr lang="en-US" sz="2000" dirty="0">
                  <a:latin typeface="Times New Roman" panose="02020603050405020304" pitchFamily="18" charset="0"/>
                  <a:cs typeface="Times New Roman" panose="02020603050405020304" pitchFamily="18" charset="0"/>
                </a:endParaRPr>
              </a:p>
              <a:p>
                <a:pPr marL="0" indent="0">
                  <a:buNone/>
                </a:pP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rPr>
                      <m:t>𝑁</m:t>
                    </m:r>
                  </m:oMath>
                </a14:m>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chạm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đáy</a:t>
                </a: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rPr>
                      <m:t>𝐶𝑄</m:t>
                    </m:r>
                  </m:oMath>
                </a14:m>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thì</a:t>
                </a: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rPr>
                      <m:t>𝑀𝐵</m:t>
                    </m:r>
                    <m:r>
                      <a:rPr lang="en-US" sz="2000" i="1">
                        <a:latin typeface="Cambria Math" panose="02040503050406030204" pitchFamily="18" charset="0"/>
                      </a:rPr>
                      <m:t>&gt;</m:t>
                    </m:r>
                    <m:r>
                      <a:rPr lang="en-US" sz="2000" i="1">
                        <a:latin typeface="Cambria Math" panose="02040503050406030204" pitchFamily="18" charset="0"/>
                      </a:rPr>
                      <m:t>𝑀𝐶</m:t>
                    </m:r>
                  </m:oMath>
                </a14:m>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nên</a:t>
                </a: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rPr>
                      <m:t>𝑥</m:t>
                    </m:r>
                    <m:r>
                      <a:rPr lang="en-US" sz="2000" i="1">
                        <a:latin typeface="Cambria Math" panose="02040503050406030204" pitchFamily="18" charset="0"/>
                      </a:rPr>
                      <m:t>&gt;</m:t>
                    </m:r>
                    <m:r>
                      <a:rPr lang="en-US" sz="2000" i="1">
                        <a:latin typeface="Cambria Math" panose="02040503050406030204" pitchFamily="18" charset="0"/>
                      </a:rPr>
                      <m:t>4</m:t>
                    </m:r>
                    <m:r>
                      <a:rPr lang="en-US" sz="2000" i="1">
                        <a:latin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a:t>
                </a:r>
              </a:p>
              <a:p>
                <a:pPr marL="0" indent="0">
                  <a:buNone/>
                </a:pPr>
                <a:r>
                  <a:rPr lang="en-US" sz="2000" dirty="0">
                    <a:latin typeface="Times New Roman" panose="02020603050405020304" pitchFamily="18" charset="0"/>
                    <a:cs typeface="Times New Roman" panose="02020603050405020304" pitchFamily="18" charset="0"/>
                  </a:rPr>
                  <a:t>Ta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rPr>
                      <m:t>𝛥</m:t>
                    </m:r>
                    <m:r>
                      <a:rPr lang="en-US" sz="2000" i="1">
                        <a:latin typeface="Cambria Math" panose="02040503050406030204" pitchFamily="18" charset="0"/>
                      </a:rPr>
                      <m:t>𝑀𝑁𝐶</m:t>
                    </m:r>
                    <m:r>
                      <a:rPr lang="en-US" sz="2000" i="1">
                        <a:latin typeface="Cambria Math" panose="02040503050406030204" pitchFamily="18" charset="0"/>
                      </a:rPr>
                      <m:t>∽</m:t>
                    </m:r>
                    <m:r>
                      <a:rPr lang="en-US" sz="2000" i="1">
                        <a:latin typeface="Cambria Math" panose="02040503050406030204" pitchFamily="18" charset="0"/>
                      </a:rPr>
                      <m:t>𝛥</m:t>
                    </m:r>
                    <m:r>
                      <a:rPr lang="en-US" sz="2000" i="1">
                        <a:latin typeface="Cambria Math" panose="02040503050406030204" pitchFamily="18" charset="0"/>
                      </a:rPr>
                      <m:t>𝑁𝑃𝑄</m:t>
                    </m:r>
                  </m:oMath>
                </a14:m>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nên</a:t>
                </a:r>
              </a:p>
              <a:p>
                <a:pPr marL="0" indent="0">
                  <a:buNone/>
                </a:pPr>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𝑀𝑁</m:t>
                        </m:r>
                      </m:num>
                      <m:den>
                        <m:r>
                          <a:rPr lang="en-US" sz="2000" i="1">
                            <a:latin typeface="Cambria Math" panose="02040503050406030204" pitchFamily="18" charset="0"/>
                          </a:rPr>
                          <m:t>𝑁𝑃</m:t>
                        </m:r>
                      </m:den>
                    </m:f>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𝑁𝐶</m:t>
                        </m:r>
                      </m:num>
                      <m:den>
                        <m:r>
                          <a:rPr lang="en-US" sz="2000" i="1">
                            <a:latin typeface="Cambria Math" panose="02040503050406030204" pitchFamily="18" charset="0"/>
                          </a:rPr>
                          <m:t>𝑃𝑄</m:t>
                        </m:r>
                      </m:den>
                    </m:f>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𝑥</m:t>
                        </m:r>
                      </m:num>
                      <m:den>
                        <m:r>
                          <a:rPr lang="en-US" sz="2000" i="1">
                            <a:latin typeface="Cambria Math" panose="02040503050406030204" pitchFamily="18" charset="0"/>
                          </a:rPr>
                          <m:t>𝑃𝐵</m:t>
                        </m:r>
                      </m:den>
                    </m:f>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𝑁𝐶</m:t>
                        </m:r>
                      </m:num>
                      <m:den>
                        <m:r>
                          <a:rPr lang="en-US" sz="2000" i="1">
                            <a:latin typeface="Cambria Math" panose="02040503050406030204" pitchFamily="18" charset="0"/>
                          </a:rPr>
                          <m:t>8</m:t>
                        </m:r>
                      </m:den>
                    </m:f>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𝑥</m:t>
                        </m:r>
                      </m:num>
                      <m:den>
                        <m:rad>
                          <m:radPr>
                            <m:degHide m:val="on"/>
                            <m:ctrlPr>
                              <a:rPr lang="en-US" sz="2000" i="1">
                                <a:latin typeface="Cambria Math" panose="02040503050406030204" pitchFamily="18" charset="0"/>
                              </a:rPr>
                            </m:ctrlPr>
                          </m:radPr>
                          <m:deg/>
                          <m:e>
                            <m:sSup>
                              <m:sSupPr>
                                <m:ctrlPr>
                                  <a:rPr lang="en-US" sz="2000" i="1">
                                    <a:latin typeface="Cambria Math" panose="02040503050406030204" pitchFamily="18" charset="0"/>
                                  </a:rPr>
                                </m:ctrlPr>
                              </m:sSupPr>
                              <m:e>
                                <m:r>
                                  <a:rPr lang="en-US" sz="2000" i="1">
                                    <a:latin typeface="Cambria Math" panose="02040503050406030204" pitchFamily="18" charset="0"/>
                                  </a:rPr>
                                  <m:t>𝑦</m:t>
                                </m:r>
                              </m:e>
                              <m:sup>
                                <m:r>
                                  <a:rPr lang="en-US" sz="2000" i="1">
                                    <a:latin typeface="Cambria Math" panose="02040503050406030204" pitchFamily="18" charset="0"/>
                                  </a:rPr>
                                  <m:t>2</m:t>
                                </m:r>
                              </m:sup>
                            </m:sSup>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2</m:t>
                                </m:r>
                              </m:sup>
                            </m:sSup>
                          </m:e>
                        </m:rad>
                      </m:den>
                    </m:f>
                    <m:r>
                      <a:rPr lang="en-US" sz="2000" i="1">
                        <a:latin typeface="Cambria Math" panose="02040503050406030204" pitchFamily="18" charset="0"/>
                      </a:rPr>
                      <m:t>=</m:t>
                    </m:r>
                    <m:f>
                      <m:fPr>
                        <m:ctrlPr>
                          <a:rPr lang="en-US" sz="2000" i="1">
                            <a:latin typeface="Cambria Math" panose="02040503050406030204" pitchFamily="18" charset="0"/>
                          </a:rPr>
                        </m:ctrlPr>
                      </m:fPr>
                      <m:num>
                        <m:rad>
                          <m:radPr>
                            <m:degHide m:val="on"/>
                            <m:ctrlPr>
                              <a:rPr lang="en-US" sz="2000" i="1">
                                <a:latin typeface="Cambria Math" panose="02040503050406030204" pitchFamily="18" charset="0"/>
                              </a:rPr>
                            </m:ctrlPr>
                          </m:radPr>
                          <m:deg/>
                          <m:e>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2</m:t>
                                </m:r>
                              </m:sup>
                            </m:sSup>
                            <m:r>
                              <a:rPr lang="en-US" sz="2000" i="1">
                                <a:latin typeface="Cambria Math" panose="02040503050406030204" pitchFamily="18" charset="0"/>
                              </a:rPr>
                              <m:t>−</m:t>
                            </m:r>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en-US" sz="2000" i="1">
                                        <a:latin typeface="Cambria Math" panose="02040503050406030204" pitchFamily="18" charset="0"/>
                                      </a:rPr>
                                      <m:t>8</m:t>
                                    </m:r>
                                    <m:r>
                                      <a:rPr lang="en-US" sz="2000" i="1">
                                        <a:latin typeface="Cambria Math" panose="02040503050406030204" pitchFamily="18" charset="0"/>
                                      </a:rPr>
                                      <m:t>−</m:t>
                                    </m:r>
                                    <m:r>
                                      <a:rPr lang="en-US" sz="2000" i="1">
                                        <a:latin typeface="Cambria Math" panose="02040503050406030204" pitchFamily="18" charset="0"/>
                                      </a:rPr>
                                      <m:t>𝑥</m:t>
                                    </m:r>
                                  </m:e>
                                </m:d>
                              </m:e>
                              <m:sup>
                                <m:r>
                                  <a:rPr lang="en-US" sz="2000" i="1">
                                    <a:latin typeface="Cambria Math" panose="02040503050406030204" pitchFamily="18" charset="0"/>
                                  </a:rPr>
                                  <m:t>2</m:t>
                                </m:r>
                              </m:sup>
                            </m:sSup>
                          </m:e>
                        </m:rad>
                      </m:num>
                      <m:den>
                        <m:r>
                          <a:rPr lang="en-US" sz="2000" i="1">
                            <a:latin typeface="Cambria Math" panose="02040503050406030204" pitchFamily="18" charset="0"/>
                          </a:rPr>
                          <m:t>8</m:t>
                        </m:r>
                      </m:den>
                    </m:f>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𝑦</m:t>
                        </m:r>
                      </m:e>
                      <m:sup>
                        <m:r>
                          <a:rPr lang="en-US" sz="2000" i="1">
                            <a:latin typeface="Cambria Math" panose="02040503050406030204" pitchFamily="18" charset="0"/>
                          </a:rPr>
                          <m:t>2</m:t>
                        </m:r>
                      </m:sup>
                    </m:sSup>
                    <m:r>
                      <a:rPr lang="en-US" sz="2000" i="1">
                        <a:latin typeface="Cambria Math" panose="02040503050406030204" pitchFamily="18" charset="0"/>
                      </a:rPr>
                      <m:t>=</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3</m:t>
                            </m:r>
                          </m:sup>
                        </m:sSup>
                      </m:num>
                      <m:den>
                        <m:r>
                          <a:rPr lang="en-US" sz="2000" i="1">
                            <a:latin typeface="Cambria Math" panose="02040503050406030204" pitchFamily="18" charset="0"/>
                          </a:rPr>
                          <m:t>𝑥</m:t>
                        </m:r>
                        <m:r>
                          <a:rPr lang="en-US" sz="2000" i="1">
                            <a:latin typeface="Cambria Math" panose="02040503050406030204" pitchFamily="18" charset="0"/>
                          </a:rPr>
                          <m:t>−</m:t>
                        </m:r>
                        <m:r>
                          <a:rPr lang="en-US" sz="2000" i="1">
                            <a:latin typeface="Cambria Math" panose="02040503050406030204" pitchFamily="18" charset="0"/>
                          </a:rPr>
                          <m:t>4</m:t>
                        </m:r>
                      </m:den>
                    </m:f>
                    <m:r>
                      <a:rPr lang="en-US" sz="2000" i="1">
                        <a:latin typeface="Cambria Math" panose="02040503050406030204" pitchFamily="18" charset="0"/>
                      </a:rPr>
                      <m:t>.</m:t>
                    </m:r>
                  </m:oMath>
                </a14:m>
                <a:endParaRPr lang="en-US" sz="2000" dirty="0" smtClean="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Ta </a:t>
                </a:r>
                <a:r>
                  <a:rPr lang="en-US" sz="2000" dirty="0" err="1">
                    <a:latin typeface="Times New Roman" panose="02020603050405020304" pitchFamily="18" charset="0"/>
                    <a:cs typeface="Times New Roman" panose="02020603050405020304" pitchFamily="18" charset="0"/>
                  </a:rPr>
                  <a:t>chú</a:t>
                </a:r>
                <a:r>
                  <a:rPr lang="en-US" sz="2000" dirty="0">
                    <a:latin typeface="Times New Roman" panose="02020603050405020304" pitchFamily="18" charset="0"/>
                    <a:cs typeface="Times New Roman" panose="02020603050405020304" pitchFamily="18" charset="0"/>
                  </a:rPr>
                  <a:t> ý </a:t>
                </a:r>
                <a:r>
                  <a:rPr lang="en-US" sz="2000" dirty="0" err="1">
                    <a:latin typeface="Times New Roman" panose="02020603050405020304" pitchFamily="18" charset="0"/>
                    <a:cs typeface="Times New Roman" panose="02020603050405020304" pitchFamily="18" charset="0"/>
                  </a:rPr>
                  <a:t>thêm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kiện</a:t>
                </a: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rPr>
                      <m:t>𝑃𝐵</m:t>
                    </m:r>
                    <m:r>
                      <a:rPr lang="en-US" sz="2000" i="1">
                        <a:latin typeface="Cambria Math" panose="02040503050406030204" pitchFamily="18" charset="0"/>
                      </a:rPr>
                      <m:t>≤</m:t>
                    </m:r>
                    <m:r>
                      <a:rPr lang="en-US" sz="2000" i="1">
                        <a:latin typeface="Cambria Math" panose="02040503050406030204" pitchFamily="18" charset="0"/>
                      </a:rPr>
                      <m:t>𝐴𝐵</m:t>
                    </m:r>
                    <m:r>
                      <a:rPr lang="en-US" sz="2000" i="1">
                        <a:latin typeface="Cambria Math" panose="02040503050406030204" pitchFamily="18" charset="0"/>
                      </a:rPr>
                      <m:t>=</m:t>
                    </m:r>
                    <m:r>
                      <a:rPr lang="en-US" sz="2000" i="1">
                        <a:latin typeface="Cambria Math" panose="02040503050406030204" pitchFamily="18" charset="0"/>
                      </a:rPr>
                      <m:t>12</m:t>
                    </m:r>
                    <m:r>
                      <a:rPr lang="en-US" sz="2000" i="1">
                        <a:latin typeface="Cambria Math" panose="02040503050406030204" pitchFamily="18" charset="0"/>
                      </a:rPr>
                      <m:t>⇒</m:t>
                    </m:r>
                    <m:rad>
                      <m:radPr>
                        <m:degHide m:val="on"/>
                        <m:ctrlPr>
                          <a:rPr lang="en-US" sz="2000" i="1">
                            <a:latin typeface="Cambria Math" panose="02040503050406030204" pitchFamily="18" charset="0"/>
                          </a:rPr>
                        </m:ctrlPr>
                      </m:radPr>
                      <m:deg/>
                      <m:e>
                        <m:sSup>
                          <m:sSupPr>
                            <m:ctrlPr>
                              <a:rPr lang="en-US" sz="2000" i="1">
                                <a:latin typeface="Cambria Math" panose="02040503050406030204" pitchFamily="18" charset="0"/>
                              </a:rPr>
                            </m:ctrlPr>
                          </m:sSupPr>
                          <m:e>
                            <m:r>
                              <a:rPr lang="en-US" sz="2000" i="1">
                                <a:latin typeface="Cambria Math" panose="02040503050406030204" pitchFamily="18" charset="0"/>
                              </a:rPr>
                              <m:t>𝑦</m:t>
                            </m:r>
                          </m:e>
                          <m:sup>
                            <m:r>
                              <a:rPr lang="en-US" sz="2000" i="1">
                                <a:latin typeface="Cambria Math" panose="02040503050406030204" pitchFamily="18" charset="0"/>
                              </a:rPr>
                              <m:t>2</m:t>
                            </m:r>
                          </m:sup>
                        </m:sSup>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2</m:t>
                            </m:r>
                          </m:sup>
                        </m:sSup>
                      </m:e>
                    </m:rad>
                    <m:r>
                      <a:rPr lang="en-US" sz="2000" i="1">
                        <a:latin typeface="Cambria Math" panose="02040503050406030204" pitchFamily="18" charset="0"/>
                      </a:rPr>
                      <m:t>≤</m:t>
                    </m:r>
                    <m:r>
                      <a:rPr lang="en-US" sz="2000" i="1">
                        <a:latin typeface="Cambria Math" panose="02040503050406030204" pitchFamily="18" charset="0"/>
                      </a:rPr>
                      <m:t>12</m:t>
                    </m:r>
                  </m:oMath>
                </a14:m>
                <a:endParaRPr lang="en-US" sz="2000" dirty="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m:t>
                      </m:r>
                      <m:rad>
                        <m:radPr>
                          <m:degHide m:val="on"/>
                          <m:ctrlPr>
                            <a:rPr lang="en-US" sz="2000" i="1">
                              <a:latin typeface="Cambria Math" panose="02040503050406030204" pitchFamily="18" charset="0"/>
                            </a:rPr>
                          </m:ctrlPr>
                        </m:radPr>
                        <m:deg/>
                        <m:e>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3</m:t>
                                  </m:r>
                                </m:sup>
                              </m:sSup>
                            </m:num>
                            <m:den>
                              <m:r>
                                <a:rPr lang="en-US" sz="2000" i="1">
                                  <a:latin typeface="Cambria Math" panose="02040503050406030204" pitchFamily="18" charset="0"/>
                                </a:rPr>
                                <m:t>𝑥</m:t>
                              </m:r>
                              <m:r>
                                <a:rPr lang="en-US" sz="2000" i="1">
                                  <a:latin typeface="Cambria Math" panose="02040503050406030204" pitchFamily="18" charset="0"/>
                                </a:rPr>
                                <m:t>−</m:t>
                              </m:r>
                              <m:r>
                                <a:rPr lang="en-US" sz="2000" i="1">
                                  <a:latin typeface="Cambria Math" panose="02040503050406030204" pitchFamily="18" charset="0"/>
                                </a:rPr>
                                <m:t>4</m:t>
                              </m:r>
                            </m:den>
                          </m:f>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2</m:t>
                              </m:r>
                            </m:sup>
                          </m:sSup>
                        </m:e>
                      </m:rad>
                      <m:r>
                        <a:rPr lang="en-US" sz="2000" i="1">
                          <a:latin typeface="Cambria Math" panose="02040503050406030204" pitchFamily="18" charset="0"/>
                        </a:rPr>
                        <m:t>≤</m:t>
                      </m:r>
                      <m:r>
                        <a:rPr lang="en-US" sz="2000" i="1">
                          <a:latin typeface="Cambria Math" panose="02040503050406030204" pitchFamily="18" charset="0"/>
                        </a:rPr>
                        <m:t>12</m:t>
                      </m:r>
                      <m:r>
                        <a:rPr lang="en-US" sz="2000" i="1">
                          <a:latin typeface="Cambria Math" panose="02040503050406030204" pitchFamily="18" charset="0"/>
                        </a:rPr>
                        <m:t>⇔</m:t>
                      </m:r>
                      <m:r>
                        <a:rPr lang="en-US" sz="2000" i="1">
                          <a:latin typeface="Cambria Math" panose="02040503050406030204" pitchFamily="18" charset="0"/>
                        </a:rPr>
                        <m:t>18</m:t>
                      </m:r>
                      <m:r>
                        <a:rPr lang="en-US" sz="2000" i="1">
                          <a:latin typeface="Cambria Math" panose="02040503050406030204" pitchFamily="18" charset="0"/>
                        </a:rPr>
                        <m:t>−</m:t>
                      </m:r>
                      <m:r>
                        <a:rPr lang="en-US" sz="2000" i="1">
                          <a:latin typeface="Cambria Math" panose="02040503050406030204" pitchFamily="18" charset="0"/>
                        </a:rPr>
                        <m:t>6</m:t>
                      </m:r>
                      <m:rad>
                        <m:radPr>
                          <m:degHide m:val="on"/>
                          <m:ctrlPr>
                            <a:rPr lang="en-US" sz="2000" i="1">
                              <a:latin typeface="Cambria Math" panose="02040503050406030204" pitchFamily="18" charset="0"/>
                            </a:rPr>
                          </m:ctrlPr>
                        </m:radPr>
                        <m:deg/>
                        <m:e>
                          <m:r>
                            <a:rPr lang="en-US" sz="2000" i="1">
                              <a:latin typeface="Cambria Math" panose="02040503050406030204" pitchFamily="18" charset="0"/>
                            </a:rPr>
                            <m:t>5</m:t>
                          </m:r>
                        </m:e>
                      </m:rad>
                      <m:r>
                        <a:rPr lang="en-US" sz="2000" i="1">
                          <a:latin typeface="Cambria Math" panose="02040503050406030204" pitchFamily="18" charset="0"/>
                        </a:rPr>
                        <m:t>≤</m:t>
                      </m:r>
                      <m:r>
                        <a:rPr lang="en-US" sz="2000" i="1">
                          <a:latin typeface="Cambria Math" panose="02040503050406030204" pitchFamily="18" charset="0"/>
                        </a:rPr>
                        <m:t>𝑥</m:t>
                      </m:r>
                      <m:r>
                        <a:rPr lang="en-US" sz="2000" i="1">
                          <a:latin typeface="Cambria Math" panose="02040503050406030204" pitchFamily="18" charset="0"/>
                        </a:rPr>
                        <m:t>≤</m:t>
                      </m:r>
                      <m:r>
                        <a:rPr lang="en-US" sz="2000" i="1">
                          <a:latin typeface="Cambria Math" panose="02040503050406030204" pitchFamily="18" charset="0"/>
                        </a:rPr>
                        <m:t>18</m:t>
                      </m:r>
                      <m:r>
                        <a:rPr lang="en-US" sz="2000" i="1">
                          <a:latin typeface="Cambria Math" panose="02040503050406030204" pitchFamily="18" charset="0"/>
                        </a:rPr>
                        <m:t>+</m:t>
                      </m:r>
                      <m:r>
                        <a:rPr lang="en-US" sz="2000" i="1">
                          <a:latin typeface="Cambria Math" panose="02040503050406030204" pitchFamily="18" charset="0"/>
                        </a:rPr>
                        <m:t>6</m:t>
                      </m:r>
                      <m:rad>
                        <m:radPr>
                          <m:degHide m:val="on"/>
                          <m:ctrlPr>
                            <a:rPr lang="en-US" sz="2000" i="1">
                              <a:latin typeface="Cambria Math" panose="02040503050406030204" pitchFamily="18" charset="0"/>
                            </a:rPr>
                          </m:ctrlPr>
                        </m:radPr>
                        <m:deg/>
                        <m:e>
                          <m:r>
                            <a:rPr lang="en-US" sz="2000" i="1">
                              <a:latin typeface="Cambria Math" panose="02040503050406030204" pitchFamily="18" charset="0"/>
                            </a:rPr>
                            <m:t>5</m:t>
                          </m:r>
                        </m:e>
                      </m:rad>
                      <m:r>
                        <a:rPr lang="en-US" sz="2000" i="1">
                          <a:latin typeface="Cambria Math" panose="02040503050406030204" pitchFamily="18" charset="0"/>
                        </a:rPr>
                        <m:t> </m:t>
                      </m:r>
                      <m:groupChr>
                        <m:groupChrPr>
                          <m:chr m:val="→"/>
                          <m:vertJc m:val="bot"/>
                          <m:ctrlPr>
                            <a:rPr lang="en-US" sz="2000" i="1">
                              <a:latin typeface="Cambria Math" panose="02040503050406030204" pitchFamily="18" charset="0"/>
                            </a:rPr>
                          </m:ctrlPr>
                        </m:groupChrPr>
                        <m:e>
                          <m:r>
                            <a:rPr lang="en-US" sz="2000" i="1">
                              <a:latin typeface="Cambria Math" panose="02040503050406030204" pitchFamily="18" charset="0"/>
                            </a:rPr>
                            <m:t>𝑥</m:t>
                          </m:r>
                          <m:r>
                            <a:rPr lang="en-US" sz="2000" i="1">
                              <a:latin typeface="Cambria Math" panose="02040503050406030204" pitchFamily="18" charset="0"/>
                            </a:rPr>
                            <m:t>≤</m:t>
                          </m:r>
                          <m:r>
                            <a:rPr lang="en-US" sz="2000" i="1">
                              <a:latin typeface="Cambria Math" panose="02040503050406030204" pitchFamily="18" charset="0"/>
                            </a:rPr>
                            <m:t>8</m:t>
                          </m:r>
                          <m:r>
                            <a:rPr lang="en-US" sz="2000" i="1">
                              <a:latin typeface="Cambria Math" panose="02040503050406030204" pitchFamily="18" charset="0"/>
                            </a:rPr>
                            <m:t> </m:t>
                          </m:r>
                        </m:e>
                      </m:groupChr>
                      <m:r>
                        <a:rPr lang="en-US" sz="2000" i="1">
                          <a:latin typeface="Cambria Math" panose="02040503050406030204" pitchFamily="18" charset="0"/>
                        </a:rPr>
                        <m:t>18</m:t>
                      </m:r>
                      <m:r>
                        <a:rPr lang="en-US" sz="2000" i="1">
                          <a:latin typeface="Cambria Math" panose="02040503050406030204" pitchFamily="18" charset="0"/>
                        </a:rPr>
                        <m:t>−</m:t>
                      </m:r>
                      <m:r>
                        <a:rPr lang="en-US" sz="2000" i="1">
                          <a:latin typeface="Cambria Math" panose="02040503050406030204" pitchFamily="18" charset="0"/>
                        </a:rPr>
                        <m:t>6</m:t>
                      </m:r>
                      <m:rad>
                        <m:radPr>
                          <m:degHide m:val="on"/>
                          <m:ctrlPr>
                            <a:rPr lang="en-US" sz="2000" i="1">
                              <a:latin typeface="Cambria Math" panose="02040503050406030204" pitchFamily="18" charset="0"/>
                            </a:rPr>
                          </m:ctrlPr>
                        </m:radPr>
                        <m:deg/>
                        <m:e>
                          <m:r>
                            <a:rPr lang="en-US" sz="2000" i="1">
                              <a:latin typeface="Cambria Math" panose="02040503050406030204" pitchFamily="18" charset="0"/>
                            </a:rPr>
                            <m:t>5</m:t>
                          </m:r>
                        </m:e>
                      </m:rad>
                      <m:r>
                        <a:rPr lang="en-US" sz="2000" i="1">
                          <a:latin typeface="Cambria Math" panose="02040503050406030204" pitchFamily="18" charset="0"/>
                        </a:rPr>
                        <m:t>≤</m:t>
                      </m:r>
                      <m:r>
                        <a:rPr lang="en-US" sz="2000" i="1">
                          <a:latin typeface="Cambria Math" panose="02040503050406030204" pitchFamily="18" charset="0"/>
                        </a:rPr>
                        <m:t>𝑥</m:t>
                      </m:r>
                      <m:r>
                        <a:rPr lang="en-US" sz="2000" i="1">
                          <a:latin typeface="Cambria Math" panose="02040503050406030204" pitchFamily="18" charset="0"/>
                        </a:rPr>
                        <m:t>≤</m:t>
                      </m:r>
                      <m:r>
                        <a:rPr lang="en-US" sz="2000" i="1">
                          <a:latin typeface="Cambria Math" panose="02040503050406030204" pitchFamily="18" charset="0"/>
                        </a:rPr>
                        <m:t>8</m:t>
                      </m:r>
                      <m:r>
                        <a:rPr lang="en-US" sz="2000" i="1">
                          <a:latin typeface="Cambria Math" panose="02040503050406030204" pitchFamily="18" charset="0"/>
                        </a:rPr>
                        <m:t>.</m:t>
                      </m:r>
                    </m:oMath>
                  </m:oMathPara>
                </a14:m>
                <a:endParaRPr lang="en-US" sz="2000" dirty="0">
                  <a:latin typeface="Times New Roman" panose="02020603050405020304" pitchFamily="18" charset="0"/>
                  <a:cs typeface="Times New Roman" panose="02020603050405020304" pitchFamily="18" charset="0"/>
                </a:endParaRPr>
              </a:p>
              <a:p>
                <a:pPr marL="0" indent="0">
                  <a:buNone/>
                </a:pPr>
                <a:r>
                  <a:rPr lang="en-US" sz="2000" dirty="0" err="1">
                    <a:latin typeface="Times New Roman" panose="02020603050405020304" pitchFamily="18" charset="0"/>
                    <a:cs typeface="Times New Roman" panose="02020603050405020304" pitchFamily="18" charset="0"/>
                  </a:rPr>
                  <a:t>Xét</a:t>
                </a:r>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hàm </a:t>
                </a:r>
                <a14:m>
                  <m:oMath xmlns:m="http://schemas.openxmlformats.org/officeDocument/2006/math">
                    <m:r>
                      <a:rPr lang="vi-VN" sz="2000" i="1">
                        <a:latin typeface="Cambria Math" panose="02040503050406030204" pitchFamily="18" charset="0"/>
                      </a:rPr>
                      <m:t>𝑓</m:t>
                    </m:r>
                    <m:d>
                      <m:dPr>
                        <m:ctrlPr>
                          <a:rPr lang="en-US" sz="2000" i="1">
                            <a:latin typeface="Cambria Math" panose="02040503050406030204" pitchFamily="18" charset="0"/>
                          </a:rPr>
                        </m:ctrlPr>
                      </m:dPr>
                      <m:e>
                        <m:r>
                          <a:rPr lang="vi-VN" sz="2000" i="1">
                            <a:latin typeface="Cambria Math" panose="02040503050406030204" pitchFamily="18" charset="0"/>
                          </a:rPr>
                          <m:t>𝑥</m:t>
                        </m:r>
                      </m:e>
                    </m:d>
                    <m:r>
                      <a:rPr lang="vi-VN" sz="2000" i="1">
                        <a:latin typeface="Cambria Math" panose="02040503050406030204" pitchFamily="18" charset="0"/>
                      </a:rPr>
                      <m:t>=</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vi-VN" sz="2000" i="1">
                                <a:latin typeface="Cambria Math" panose="02040503050406030204" pitchFamily="18" charset="0"/>
                              </a:rPr>
                              <m:t>𝑥</m:t>
                            </m:r>
                          </m:e>
                          <m:sup>
                            <m:r>
                              <a:rPr lang="vi-VN" sz="2000" i="1">
                                <a:latin typeface="Cambria Math" panose="02040503050406030204" pitchFamily="18" charset="0"/>
                              </a:rPr>
                              <m:t>3</m:t>
                            </m:r>
                          </m:sup>
                        </m:sSup>
                      </m:num>
                      <m:den>
                        <m:r>
                          <a:rPr lang="vi-VN" sz="2000" i="1">
                            <a:latin typeface="Cambria Math" panose="02040503050406030204" pitchFamily="18" charset="0"/>
                          </a:rPr>
                          <m:t>𝑥</m:t>
                        </m:r>
                        <m:r>
                          <a:rPr lang="vi-VN" sz="2000" i="1">
                            <a:latin typeface="Cambria Math" panose="02040503050406030204" pitchFamily="18" charset="0"/>
                          </a:rPr>
                          <m:t>−</m:t>
                        </m:r>
                        <m:r>
                          <a:rPr lang="vi-VN" sz="2000" i="1">
                            <a:latin typeface="Cambria Math" panose="02040503050406030204" pitchFamily="18" charset="0"/>
                          </a:rPr>
                          <m:t>4</m:t>
                        </m:r>
                      </m:den>
                    </m:f>
                  </m:oMath>
                </a14:m>
                <a:r>
                  <a:rPr lang="vi-VN" sz="2000" dirty="0">
                    <a:latin typeface="Times New Roman" panose="02020603050405020304" pitchFamily="18" charset="0"/>
                    <a:cs typeface="Times New Roman" panose="02020603050405020304" pitchFamily="18" charset="0"/>
                  </a:rPr>
                  <a:t> trên </a:t>
                </a:r>
                <a14:m>
                  <m:oMath xmlns:m="http://schemas.openxmlformats.org/officeDocument/2006/math">
                    <m:d>
                      <m:dPr>
                        <m:begChr m:val="["/>
                        <m:endChr m:val="]"/>
                        <m:ctrlPr>
                          <a:rPr lang="en-US" sz="2000" i="1">
                            <a:latin typeface="Cambria Math" panose="02040503050406030204" pitchFamily="18" charset="0"/>
                          </a:rPr>
                        </m:ctrlPr>
                      </m:dPr>
                      <m:e>
                        <m:r>
                          <a:rPr lang="vi-VN" sz="2000" i="1">
                            <a:latin typeface="Cambria Math" panose="02040503050406030204" pitchFamily="18" charset="0"/>
                          </a:rPr>
                          <m:t>18</m:t>
                        </m:r>
                        <m:r>
                          <a:rPr lang="vi-VN" sz="2000" i="1">
                            <a:latin typeface="Cambria Math" panose="02040503050406030204" pitchFamily="18" charset="0"/>
                          </a:rPr>
                          <m:t>−</m:t>
                        </m:r>
                        <m:r>
                          <a:rPr lang="vi-VN" sz="2000" i="1">
                            <a:latin typeface="Cambria Math" panose="02040503050406030204" pitchFamily="18" charset="0"/>
                          </a:rPr>
                          <m:t>6</m:t>
                        </m:r>
                        <m:rad>
                          <m:radPr>
                            <m:degHide m:val="on"/>
                            <m:ctrlPr>
                              <a:rPr lang="en-US" sz="2000" i="1">
                                <a:latin typeface="Cambria Math" panose="02040503050406030204" pitchFamily="18" charset="0"/>
                              </a:rPr>
                            </m:ctrlPr>
                          </m:radPr>
                          <m:deg/>
                          <m:e>
                            <m:r>
                              <a:rPr lang="vi-VN" sz="2000" i="1">
                                <a:latin typeface="Cambria Math" panose="02040503050406030204" pitchFamily="18" charset="0"/>
                              </a:rPr>
                              <m:t>5</m:t>
                            </m:r>
                          </m:e>
                        </m:rad>
                        <m:r>
                          <a:rPr lang="vi-VN" sz="2000" i="1">
                            <a:latin typeface="Cambria Math" panose="02040503050406030204" pitchFamily="18" charset="0"/>
                          </a:rPr>
                          <m:t>;</m:t>
                        </m:r>
                        <m:r>
                          <a:rPr lang="vi-VN" sz="2000" i="1">
                            <a:latin typeface="Cambria Math" panose="02040503050406030204" pitchFamily="18" charset="0"/>
                          </a:rPr>
                          <m:t>8</m:t>
                        </m:r>
                      </m:e>
                    </m:d>
                    <m:r>
                      <a:rPr lang="vi-VN" sz="2000" i="1">
                        <a:latin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ta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14:m>
                  <m:oMath xmlns:m="http://schemas.openxmlformats.org/officeDocument/2006/math">
                    <m:func>
                      <m:funcPr>
                        <m:ctrlPr>
                          <a:rPr lang="en-US" sz="2000" i="1">
                            <a:latin typeface="Cambria Math" panose="02040503050406030204" pitchFamily="18" charset="0"/>
                          </a:rPr>
                        </m:ctrlPr>
                      </m:funcPr>
                      <m:fName>
                        <m:limLow>
                          <m:limLowPr>
                            <m:ctrlPr>
                              <a:rPr lang="en-US" sz="2000" i="1">
                                <a:latin typeface="Cambria Math" panose="02040503050406030204" pitchFamily="18" charset="0"/>
                              </a:rPr>
                            </m:ctrlPr>
                          </m:limLowPr>
                          <m:e>
                            <m:r>
                              <m:rPr>
                                <m:sty m:val="p"/>
                              </m:rPr>
                              <a:rPr lang="en-US" sz="2000">
                                <a:latin typeface="Cambria Math" panose="02040503050406030204" pitchFamily="18" charset="0"/>
                              </a:rPr>
                              <m:t>min</m:t>
                            </m:r>
                          </m:e>
                          <m:lim>
                            <m:d>
                              <m:dPr>
                                <m:begChr m:val="["/>
                                <m:endChr m:val="]"/>
                                <m:ctrlPr>
                                  <a:rPr lang="en-US" sz="2000" i="1">
                                    <a:latin typeface="Cambria Math" panose="02040503050406030204" pitchFamily="18" charset="0"/>
                                  </a:rPr>
                                </m:ctrlPr>
                              </m:dPr>
                              <m:e>
                                <m:r>
                                  <a:rPr lang="en-US" sz="2000" i="1">
                                    <a:latin typeface="Cambria Math" panose="02040503050406030204" pitchFamily="18" charset="0"/>
                                  </a:rPr>
                                  <m:t>18</m:t>
                                </m:r>
                                <m:r>
                                  <a:rPr lang="en-US" sz="2000" i="1">
                                    <a:latin typeface="Cambria Math" panose="02040503050406030204" pitchFamily="18" charset="0"/>
                                  </a:rPr>
                                  <m:t>−</m:t>
                                </m:r>
                                <m:r>
                                  <a:rPr lang="en-US" sz="2000" i="1">
                                    <a:latin typeface="Cambria Math" panose="02040503050406030204" pitchFamily="18" charset="0"/>
                                  </a:rPr>
                                  <m:t>6</m:t>
                                </m:r>
                                <m:rad>
                                  <m:radPr>
                                    <m:degHide m:val="on"/>
                                    <m:ctrlPr>
                                      <a:rPr lang="en-US" sz="2000" i="1">
                                        <a:latin typeface="Cambria Math" panose="02040503050406030204" pitchFamily="18" charset="0"/>
                                      </a:rPr>
                                    </m:ctrlPr>
                                  </m:radPr>
                                  <m:deg/>
                                  <m:e>
                                    <m:r>
                                      <a:rPr lang="en-US" sz="2000" i="1">
                                        <a:latin typeface="Cambria Math" panose="02040503050406030204" pitchFamily="18" charset="0"/>
                                      </a:rPr>
                                      <m:t>5</m:t>
                                    </m:r>
                                  </m:e>
                                </m:rad>
                                <m:r>
                                  <a:rPr lang="en-US" sz="2000" i="1">
                                    <a:latin typeface="Cambria Math" panose="02040503050406030204" pitchFamily="18" charset="0"/>
                                  </a:rPr>
                                  <m:t>;</m:t>
                                </m:r>
                                <m:r>
                                  <a:rPr lang="en-US" sz="2000" i="1">
                                    <a:latin typeface="Cambria Math" panose="02040503050406030204" pitchFamily="18" charset="0"/>
                                  </a:rPr>
                                  <m:t>8</m:t>
                                </m:r>
                              </m:e>
                            </m:d>
                          </m:lim>
                        </m:limLow>
                      </m:fName>
                      <m:e>
                        <m:r>
                          <a:rPr lang="en-US" sz="2000" i="1">
                            <a:latin typeface="Cambria Math" panose="02040503050406030204" pitchFamily="18" charset="0"/>
                          </a:rPr>
                          <m:t>𝑓</m:t>
                        </m:r>
                        <m:r>
                          <a:rPr lang="en-US" sz="2000" i="1">
                            <a:latin typeface="Cambria Math" panose="02040503050406030204" pitchFamily="18" charset="0"/>
                          </a:rPr>
                          <m:t>(</m:t>
                        </m:r>
                        <m:r>
                          <a:rPr lang="en-US" sz="2000" i="1">
                            <a:latin typeface="Cambria Math" panose="02040503050406030204" pitchFamily="18" charset="0"/>
                          </a:rPr>
                          <m:t>𝑥</m:t>
                        </m:r>
                        <m:r>
                          <a:rPr lang="en-US" sz="2000" i="1">
                            <a:latin typeface="Cambria Math" panose="02040503050406030204" pitchFamily="18" charset="0"/>
                          </a:rPr>
                          <m:t>)</m:t>
                        </m:r>
                      </m:e>
                    </m:func>
                    <m:r>
                      <a:rPr lang="en-US" sz="2000" i="1">
                        <a:latin typeface="Cambria Math" panose="02040503050406030204" pitchFamily="18" charset="0"/>
                      </a:rPr>
                      <m:t>=</m:t>
                    </m:r>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i="1">
                            <a:latin typeface="Cambria Math" panose="02040503050406030204" pitchFamily="18" charset="0"/>
                          </a:rPr>
                          <m:t>6</m:t>
                        </m:r>
                      </m:e>
                    </m:d>
                    <m:r>
                      <a:rPr lang="en-US" sz="2000" i="1">
                        <a:latin typeface="Cambria Math" panose="02040503050406030204" pitchFamily="18" charset="0"/>
                      </a:rPr>
                      <m:t>=</m:t>
                    </m:r>
                    <m:r>
                      <a:rPr lang="en-US" sz="2000" i="1">
                        <a:latin typeface="Cambria Math" panose="02040503050406030204" pitchFamily="18" charset="0"/>
                      </a:rPr>
                      <m:t>108</m:t>
                    </m:r>
                    <m:r>
                      <a:rPr lang="en-US" sz="2000" i="1">
                        <a:latin typeface="Cambria Math" panose="02040503050406030204" pitchFamily="18" charset="0"/>
                      </a:rPr>
                      <m:t>.</m:t>
                    </m:r>
                  </m:oMath>
                </a14:m>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Suy</a:t>
                </a:r>
                <a:r>
                  <a:rPr lang="fr-FR" sz="2000" dirty="0">
                    <a:latin typeface="Times New Roman" panose="02020603050405020304" pitchFamily="18" charset="0"/>
                    <a:cs typeface="Times New Roman" panose="02020603050405020304" pitchFamily="18" charset="0"/>
                  </a:rPr>
                  <a:t> ra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i="1">
                            <a:latin typeface="Cambria Math" panose="02040503050406030204" pitchFamily="18" charset="0"/>
                          </a:rPr>
                          <m:t>𝑚𝑖𝑛</m:t>
                        </m:r>
                      </m:sub>
                    </m:sSub>
                    <m:r>
                      <a:rPr lang="en-US" sz="2000" i="1">
                        <a:latin typeface="Cambria Math" panose="02040503050406030204" pitchFamily="18" charset="0"/>
                      </a:rPr>
                      <m:t>=</m:t>
                    </m:r>
                    <m:rad>
                      <m:radPr>
                        <m:degHide m:val="on"/>
                        <m:ctrlPr>
                          <a:rPr lang="en-US" sz="2000" i="1">
                            <a:latin typeface="Cambria Math" panose="02040503050406030204" pitchFamily="18" charset="0"/>
                          </a:rPr>
                        </m:ctrlPr>
                      </m:radPr>
                      <m:deg/>
                      <m:e>
                        <m:r>
                          <a:rPr lang="en-US" sz="2000" i="1">
                            <a:latin typeface="Cambria Math" panose="02040503050406030204" pitchFamily="18" charset="0"/>
                          </a:rPr>
                          <m:t>108</m:t>
                        </m:r>
                      </m:e>
                    </m:rad>
                    <m:r>
                      <a:rPr lang="en-US" sz="2000" i="1">
                        <a:latin typeface="Cambria Math" panose="02040503050406030204" pitchFamily="18" charset="0"/>
                      </a:rPr>
                      <m:t>=</m:t>
                    </m:r>
                    <m:r>
                      <a:rPr lang="en-US" sz="2000" i="1">
                        <a:latin typeface="Cambria Math" panose="02040503050406030204" pitchFamily="18" charset="0"/>
                      </a:rPr>
                      <m:t>6</m:t>
                    </m:r>
                    <m:rad>
                      <m:radPr>
                        <m:degHide m:val="on"/>
                        <m:ctrlPr>
                          <a:rPr lang="en-US" sz="2000" i="1">
                            <a:latin typeface="Cambria Math" panose="02040503050406030204" pitchFamily="18" charset="0"/>
                          </a:rPr>
                        </m:ctrlPr>
                      </m:radPr>
                      <m:deg/>
                      <m:e>
                        <m:r>
                          <a:rPr lang="en-US" sz="2000" i="1">
                            <a:latin typeface="Cambria Math" panose="02040503050406030204" pitchFamily="18" charset="0"/>
                          </a:rPr>
                          <m:t>3</m:t>
                        </m:r>
                      </m:e>
                    </m:rad>
                    <m:r>
                      <a:rPr lang="vi-VN" sz="2000" b="0" i="0" smtClean="0">
                        <a:latin typeface="Cambria Math" charset="0"/>
                      </a:rPr>
                      <m:t>.</m:t>
                    </m:r>
                  </m:oMath>
                </a14:m>
                <a:endParaRPr lang="en-US" sz="2000" dirty="0">
                  <a:solidFill>
                    <a:srgbClr val="FF0000"/>
                  </a:solidFill>
                  <a:latin typeface="Times New Roman" panose="02020603050405020304" pitchFamily="18" charset="0"/>
                  <a:cs typeface="Times New Roman" panose="02020603050405020304" pitchFamily="18" charset="0"/>
                </a:endParaRPr>
              </a:p>
              <a:p>
                <a:endParaRPr lang="en-US" sz="1900"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838200" y="1871002"/>
                <a:ext cx="10515600" cy="4825220"/>
              </a:xfrm>
              <a:blipFill rotWithShape="0">
                <a:blip r:embed="rId3"/>
                <a:stretch>
                  <a:fillRect l="-638" t="-2023"/>
                </a:stretch>
              </a:blipFill>
            </p:spPr>
            <p:txBody>
              <a:bodyPr/>
              <a:lstStyle/>
              <a:p>
                <a:r>
                  <a:rPr lang="en-US">
                    <a:noFill/>
                  </a:rPr>
                  <a:t> </a:t>
                </a:r>
              </a:p>
            </p:txBody>
          </p:sp>
        </mc:Fallback>
      </mc:AlternateContent>
      <p:pic>
        <p:nvPicPr>
          <p:cNvPr id="9" name="Pictur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79287" y="1469886"/>
            <a:ext cx="2480971" cy="1391801"/>
          </a:xfrm>
          <a:prstGeom prst="rect">
            <a:avLst/>
          </a:prstGeom>
          <a:noFill/>
          <a:ln>
            <a:noFill/>
          </a:ln>
        </p:spPr>
      </p:pic>
      <p:pic>
        <p:nvPicPr>
          <p:cNvPr id="13" name="Picture 12"/>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79287" y="3046103"/>
            <a:ext cx="2974513" cy="1713981"/>
          </a:xfrm>
          <a:prstGeom prst="rect">
            <a:avLst/>
          </a:prstGeom>
          <a:noFill/>
          <a:ln>
            <a:noFill/>
          </a:ln>
        </p:spPr>
      </p:pic>
      <p:sp>
        <p:nvSpPr>
          <p:cNvPr id="6" name="Action Button: Back or Previous 5">
            <a:hlinkClick r:id="rId6" action="ppaction://hlinksldjump" highlightClick="1"/>
          </p:cNvPr>
          <p:cNvSpPr/>
          <p:nvPr/>
        </p:nvSpPr>
        <p:spPr>
          <a:xfrm>
            <a:off x="11665131" y="6518366"/>
            <a:ext cx="526869" cy="33963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15280833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613458" y="2124477"/>
                <a:ext cx="11076972" cy="4230023"/>
              </a:xfrm>
            </p:spPr>
            <p:txBody>
              <a:bodyPr>
                <a:normAutofit/>
              </a:bodyPr>
              <a:lstStyle/>
              <a:p>
                <a:pPr/>
                <a:r>
                  <a:rPr lang="fr-FR" sz="2400" b="1" dirty="0" err="1">
                    <a:solidFill>
                      <a:srgbClr val="FF0000"/>
                    </a:solidFill>
                    <a:latin typeface="Times New Roman" charset="0"/>
                    <a:ea typeface="Times New Roman" charset="0"/>
                    <a:cs typeface="Times New Roman" charset="0"/>
                  </a:rPr>
                  <a:t>Đáp</a:t>
                </a:r>
                <a:r>
                  <a:rPr lang="fr-FR" sz="2400" b="1" dirty="0">
                    <a:solidFill>
                      <a:srgbClr val="FF0000"/>
                    </a:solidFill>
                    <a:latin typeface="Times New Roman" charset="0"/>
                    <a:ea typeface="Times New Roman" charset="0"/>
                    <a:cs typeface="Times New Roman" charset="0"/>
                  </a:rPr>
                  <a:t> </a:t>
                </a:r>
                <a:r>
                  <a:rPr lang="fr-FR" sz="2400" b="1" dirty="0" err="1">
                    <a:solidFill>
                      <a:srgbClr val="FF0000"/>
                    </a:solidFill>
                    <a:latin typeface="Times New Roman" charset="0"/>
                    <a:ea typeface="Times New Roman" charset="0"/>
                    <a:cs typeface="Times New Roman" charset="0"/>
                  </a:rPr>
                  <a:t>án</a:t>
                </a:r>
                <a:r>
                  <a:rPr lang="fr-FR" sz="2400" b="1" dirty="0">
                    <a:solidFill>
                      <a:srgbClr val="FF0000"/>
                    </a:solidFill>
                    <a:latin typeface="Times New Roman" charset="0"/>
                    <a:ea typeface="Times New Roman" charset="0"/>
                    <a:cs typeface="Times New Roman" charset="0"/>
                  </a:rPr>
                  <a:t>: </a:t>
                </a:r>
                <a:r>
                  <a:rPr lang="fr-FR" sz="2400" b="1" dirty="0" smtClean="0">
                    <a:solidFill>
                      <a:srgbClr val="FF0000"/>
                    </a:solidFill>
                    <a:latin typeface="Times New Roman" charset="0"/>
                    <a:ea typeface="Times New Roman" charset="0"/>
                    <a:cs typeface="Times New Roman" charset="0"/>
                  </a:rPr>
                  <a:t>C</a:t>
                </a:r>
                <a:r>
                  <a:rPr lang="en-US" sz="2400" dirty="0" smtClean="0">
                    <a:latin typeface="Times New Roman" charset="0"/>
                    <a:ea typeface="Times New Roman" charset="0"/>
                    <a:cs typeface="Times New Roman" charset="0"/>
                  </a:rPr>
                  <a:t/>
                </a:r>
                <a:br>
                  <a:rPr lang="en-US" sz="2400" dirty="0" smtClean="0">
                    <a:latin typeface="Times New Roman" charset="0"/>
                    <a:ea typeface="Times New Roman" charset="0"/>
                    <a:cs typeface="Times New Roman" charset="0"/>
                  </a:rPr>
                </a:br>
                <a:r>
                  <a:rPr lang="fr-FR" sz="2400" dirty="0" smtClean="0">
                    <a:latin typeface="Times New Roman" charset="0"/>
                    <a:ea typeface="Times New Roman" charset="0"/>
                    <a:cs typeface="Times New Roman" charset="0"/>
                  </a:rPr>
                  <a:t>Ta </a:t>
                </a:r>
                <a:r>
                  <a:rPr lang="fr-FR" sz="2400" dirty="0" err="1" smtClean="0">
                    <a:latin typeface="Times New Roman" charset="0"/>
                    <a:ea typeface="Times New Roman" charset="0"/>
                    <a:cs typeface="Times New Roman" charset="0"/>
                  </a:rPr>
                  <a:t>có</a:t>
                </a:r>
                <a:r>
                  <a:rPr lang="en-US" sz="2400" dirty="0" smtClean="0">
                    <a:latin typeface="Times New Roman" charset="0"/>
                    <a:ea typeface="Times New Roman" charset="0"/>
                    <a:cs typeface="Times New Roman" charset="0"/>
                  </a:rPr>
                  <a:t> </a:t>
                </a:r>
                <a14:m>
                  <m:oMath xmlns:m="http://schemas.openxmlformats.org/officeDocument/2006/math">
                    <m:d>
                      <m:dPr>
                        <m:ctrlPr>
                          <a:rPr lang="en-US" sz="2400" i="1">
                            <a:latin typeface="Cambria Math" panose="02040503050406030204" pitchFamily="18" charset="0"/>
                            <a:ea typeface="Times New Roman" charset="0"/>
                            <a:cs typeface="Times New Roman" charset="0"/>
                          </a:rPr>
                        </m:ctrlPr>
                      </m:dPr>
                      <m:e>
                        <m:r>
                          <a:rPr lang="en-US" sz="2400" i="1">
                            <a:latin typeface="Cambria Math" charset="0"/>
                            <a:ea typeface="Times New Roman" charset="0"/>
                            <a:cs typeface="Times New Roman" charset="0"/>
                          </a:rPr>
                          <m:t>𝑥</m:t>
                        </m:r>
                        <m:r>
                          <a:rPr lang="fr-FR" sz="2400" i="1">
                            <a:latin typeface="Cambria Math" charset="0"/>
                            <a:ea typeface="Times New Roman" charset="0"/>
                            <a:cs typeface="Times New Roman" charset="0"/>
                          </a:rPr>
                          <m:t>+</m:t>
                        </m:r>
                        <m:r>
                          <a:rPr lang="en-US" sz="2400" i="1">
                            <a:latin typeface="Cambria Math" charset="0"/>
                            <a:ea typeface="Times New Roman" charset="0"/>
                            <a:cs typeface="Times New Roman" charset="0"/>
                          </a:rPr>
                          <m:t>𝑦</m:t>
                        </m:r>
                      </m:e>
                    </m:d>
                    <m:d>
                      <m:dPr>
                        <m:ctrlPr>
                          <a:rPr lang="en-US" sz="2400" i="1">
                            <a:latin typeface="Cambria Math" panose="02040503050406030204" pitchFamily="18" charset="0"/>
                            <a:ea typeface="Times New Roman" charset="0"/>
                            <a:cs typeface="Times New Roman" charset="0"/>
                          </a:rPr>
                        </m:ctrlPr>
                      </m:dPr>
                      <m:e>
                        <m:r>
                          <a:rPr lang="en-US" sz="2400" i="1">
                            <a:latin typeface="Cambria Math" charset="0"/>
                            <a:ea typeface="Times New Roman" charset="0"/>
                            <a:cs typeface="Times New Roman" charset="0"/>
                          </a:rPr>
                          <m:t>𝑥</m:t>
                        </m:r>
                        <m:r>
                          <a:rPr lang="fr-FR" sz="2400" i="1">
                            <a:latin typeface="Cambria Math" charset="0"/>
                            <a:ea typeface="Times New Roman" charset="0"/>
                            <a:cs typeface="Times New Roman" charset="0"/>
                          </a:rPr>
                          <m:t>+</m:t>
                        </m:r>
                        <m:r>
                          <a:rPr lang="en-US" sz="2400" i="1">
                            <a:latin typeface="Cambria Math" charset="0"/>
                            <a:ea typeface="Times New Roman" charset="0"/>
                            <a:cs typeface="Times New Roman" charset="0"/>
                          </a:rPr>
                          <m:t>𝑧</m:t>
                        </m:r>
                      </m:e>
                    </m:d>
                    <m:r>
                      <a:rPr lang="fr-FR" sz="2400" i="1">
                        <a:latin typeface="Cambria Math" charset="0"/>
                        <a:ea typeface="Times New Roman" charset="0"/>
                        <a:cs typeface="Times New Roman" charset="0"/>
                      </a:rPr>
                      <m:t>=</m:t>
                    </m:r>
                    <m:sSup>
                      <m:sSupPr>
                        <m:ctrlPr>
                          <a:rPr lang="en-US" sz="2400" i="1">
                            <a:latin typeface="Cambria Math" panose="02040503050406030204" pitchFamily="18" charset="0"/>
                            <a:ea typeface="Times New Roman" charset="0"/>
                            <a:cs typeface="Times New Roman" charset="0"/>
                          </a:rPr>
                        </m:ctrlPr>
                      </m:sSupPr>
                      <m:e>
                        <m:r>
                          <a:rPr lang="fr-FR" sz="2400" i="1">
                            <a:latin typeface="Cambria Math" charset="0"/>
                            <a:ea typeface="Times New Roman" charset="0"/>
                            <a:cs typeface="Times New Roman" charset="0"/>
                          </a:rPr>
                          <m:t>𝑥</m:t>
                        </m:r>
                      </m:e>
                      <m:sup>
                        <m:r>
                          <a:rPr lang="fr-FR" sz="2400" i="1">
                            <a:latin typeface="Cambria Math" charset="0"/>
                            <a:ea typeface="Times New Roman" charset="0"/>
                            <a:cs typeface="Times New Roman" charset="0"/>
                          </a:rPr>
                          <m:t>2</m:t>
                        </m:r>
                      </m:sup>
                    </m:sSup>
                    <m:r>
                      <a:rPr lang="fr-FR" sz="2400" i="1">
                        <a:latin typeface="Cambria Math" charset="0"/>
                        <a:ea typeface="Times New Roman" charset="0"/>
                        <a:cs typeface="Times New Roman" charset="0"/>
                      </a:rPr>
                      <m:t>+</m:t>
                    </m:r>
                    <m:r>
                      <a:rPr lang="fr-FR" sz="2400" i="1">
                        <a:latin typeface="Cambria Math" charset="0"/>
                        <a:ea typeface="Times New Roman" charset="0"/>
                        <a:cs typeface="Times New Roman" charset="0"/>
                      </a:rPr>
                      <m:t>𝑥𝑦</m:t>
                    </m:r>
                    <m:r>
                      <a:rPr lang="fr-FR" sz="2400" i="1">
                        <a:latin typeface="Cambria Math" charset="0"/>
                        <a:ea typeface="Times New Roman" charset="0"/>
                        <a:cs typeface="Times New Roman" charset="0"/>
                      </a:rPr>
                      <m:t>+</m:t>
                    </m:r>
                    <m:r>
                      <a:rPr lang="fr-FR" sz="2400" i="1">
                        <a:latin typeface="Cambria Math" charset="0"/>
                        <a:ea typeface="Times New Roman" charset="0"/>
                        <a:cs typeface="Times New Roman" charset="0"/>
                      </a:rPr>
                      <m:t>𝑥𝑧</m:t>
                    </m:r>
                    <m:r>
                      <a:rPr lang="fr-FR" sz="2400" i="1">
                        <a:latin typeface="Cambria Math" charset="0"/>
                        <a:ea typeface="Times New Roman" charset="0"/>
                        <a:cs typeface="Times New Roman" charset="0"/>
                      </a:rPr>
                      <m:t>+</m:t>
                    </m:r>
                    <m:r>
                      <a:rPr lang="fr-FR" sz="2400" i="1">
                        <a:latin typeface="Cambria Math" charset="0"/>
                        <a:ea typeface="Times New Roman" charset="0"/>
                        <a:cs typeface="Times New Roman" charset="0"/>
                      </a:rPr>
                      <m:t>𝑦𝑧</m:t>
                    </m:r>
                    <m:r>
                      <a:rPr lang="fr-FR" sz="2400" i="1">
                        <a:latin typeface="Cambria Math" charset="0"/>
                        <a:ea typeface="Times New Roman" charset="0"/>
                        <a:cs typeface="Times New Roman" charset="0"/>
                      </a:rPr>
                      <m:t>=</m:t>
                    </m:r>
                    <m:r>
                      <a:rPr lang="fr-FR" sz="2400" i="1">
                        <a:latin typeface="Cambria Math" charset="0"/>
                        <a:ea typeface="Times New Roman" charset="0"/>
                        <a:cs typeface="Times New Roman" charset="0"/>
                      </a:rPr>
                      <m:t>𝑥</m:t>
                    </m:r>
                    <m:d>
                      <m:dPr>
                        <m:ctrlPr>
                          <a:rPr lang="en-US" sz="2400" i="1">
                            <a:latin typeface="Cambria Math" panose="02040503050406030204" pitchFamily="18" charset="0"/>
                            <a:ea typeface="Times New Roman" charset="0"/>
                            <a:cs typeface="Times New Roman" charset="0"/>
                          </a:rPr>
                        </m:ctrlPr>
                      </m:dPr>
                      <m:e>
                        <m:r>
                          <a:rPr lang="fr-FR" sz="2400" i="1">
                            <a:latin typeface="Cambria Math" charset="0"/>
                            <a:ea typeface="Times New Roman" charset="0"/>
                            <a:cs typeface="Times New Roman" charset="0"/>
                          </a:rPr>
                          <m:t>𝑥</m:t>
                        </m:r>
                        <m:r>
                          <a:rPr lang="fr-FR" sz="2400" i="1">
                            <a:latin typeface="Cambria Math" charset="0"/>
                            <a:ea typeface="Times New Roman" charset="0"/>
                            <a:cs typeface="Times New Roman" charset="0"/>
                          </a:rPr>
                          <m:t>+</m:t>
                        </m:r>
                        <m:r>
                          <a:rPr lang="fr-FR" sz="2400" i="1">
                            <a:latin typeface="Cambria Math" charset="0"/>
                            <a:ea typeface="Times New Roman" charset="0"/>
                            <a:cs typeface="Times New Roman" charset="0"/>
                          </a:rPr>
                          <m:t>𝑦</m:t>
                        </m:r>
                        <m:r>
                          <a:rPr lang="fr-FR" sz="2400" i="1">
                            <a:latin typeface="Cambria Math" charset="0"/>
                            <a:ea typeface="Times New Roman" charset="0"/>
                            <a:cs typeface="Times New Roman" charset="0"/>
                          </a:rPr>
                          <m:t>+</m:t>
                        </m:r>
                        <m:r>
                          <a:rPr lang="fr-FR" sz="2400" i="1">
                            <a:latin typeface="Cambria Math" charset="0"/>
                            <a:ea typeface="Times New Roman" charset="0"/>
                            <a:cs typeface="Times New Roman" charset="0"/>
                          </a:rPr>
                          <m:t>𝑧</m:t>
                        </m:r>
                      </m:e>
                    </m:d>
                    <m:r>
                      <a:rPr lang="fr-FR" sz="2400" i="1">
                        <a:latin typeface="Cambria Math" charset="0"/>
                        <a:ea typeface="Times New Roman" charset="0"/>
                        <a:cs typeface="Times New Roman" charset="0"/>
                      </a:rPr>
                      <m:t>+</m:t>
                    </m:r>
                    <m:r>
                      <a:rPr lang="fr-FR" sz="2400" i="1">
                        <a:latin typeface="Cambria Math" charset="0"/>
                        <a:ea typeface="Times New Roman" charset="0"/>
                        <a:cs typeface="Times New Roman" charset="0"/>
                      </a:rPr>
                      <m:t>𝑦𝑧</m:t>
                    </m:r>
                    <m:r>
                      <a:rPr lang="fr-FR" sz="2400" i="1">
                        <a:latin typeface="Cambria Math" charset="0"/>
                        <a:ea typeface="Times New Roman" charset="0"/>
                        <a:cs typeface="Times New Roman" charset="0"/>
                      </a:rPr>
                      <m:t>=</m:t>
                    </m:r>
                    <m:f>
                      <m:fPr>
                        <m:ctrlPr>
                          <a:rPr lang="en-US" sz="2400" i="1">
                            <a:latin typeface="Cambria Math" panose="02040503050406030204" pitchFamily="18" charset="0"/>
                            <a:ea typeface="Times New Roman" charset="0"/>
                            <a:cs typeface="Times New Roman" charset="0"/>
                          </a:rPr>
                        </m:ctrlPr>
                      </m:fPr>
                      <m:num>
                        <m:r>
                          <a:rPr lang="fr-FR" sz="2400" i="1">
                            <a:latin typeface="Cambria Math" charset="0"/>
                            <a:ea typeface="Times New Roman" charset="0"/>
                            <a:cs typeface="Times New Roman" charset="0"/>
                          </a:rPr>
                          <m:t>20</m:t>
                        </m:r>
                      </m:num>
                      <m:den>
                        <m:r>
                          <a:rPr lang="fr-FR" sz="2400" i="1">
                            <a:latin typeface="Cambria Math" charset="0"/>
                            <a:ea typeface="Times New Roman" charset="0"/>
                            <a:cs typeface="Times New Roman" charset="0"/>
                          </a:rPr>
                          <m:t>𝑦𝑧</m:t>
                        </m:r>
                      </m:den>
                    </m:f>
                    <m:r>
                      <a:rPr lang="fr-FR" sz="2400" i="1">
                        <a:latin typeface="Cambria Math" charset="0"/>
                        <a:ea typeface="Times New Roman" charset="0"/>
                        <a:cs typeface="Times New Roman" charset="0"/>
                      </a:rPr>
                      <m:t>+</m:t>
                    </m:r>
                    <m:r>
                      <a:rPr lang="fr-FR" sz="2400" i="1">
                        <a:latin typeface="Cambria Math" charset="0"/>
                        <a:ea typeface="Times New Roman" charset="0"/>
                        <a:cs typeface="Times New Roman" charset="0"/>
                      </a:rPr>
                      <m:t>𝑦𝑧</m:t>
                    </m:r>
                  </m:oMath>
                </a14:m>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fr-FR" sz="2400" dirty="0" err="1">
                    <a:latin typeface="Times New Roman" charset="0"/>
                    <a:ea typeface="Times New Roman" charset="0"/>
                    <a:cs typeface="Times New Roman" charset="0"/>
                  </a:rPr>
                  <a:t>Đặt</a:t>
                </a:r>
                <a:r>
                  <a:rPr lang="fr-FR" sz="2400" dirty="0">
                    <a:latin typeface="Times New Roman" charset="0"/>
                    <a:ea typeface="Times New Roman" charset="0"/>
                    <a:cs typeface="Times New Roman" charset="0"/>
                  </a:rPr>
                  <a:t> </a:t>
                </a:r>
                <a14:m>
                  <m:oMath xmlns:m="http://schemas.openxmlformats.org/officeDocument/2006/math">
                    <m:r>
                      <a:rPr lang="en-US" sz="2400" i="1">
                        <a:latin typeface="Cambria Math" charset="0"/>
                        <a:ea typeface="Times New Roman" charset="0"/>
                        <a:cs typeface="Times New Roman" charset="0"/>
                      </a:rPr>
                      <m:t>𝑡</m:t>
                    </m:r>
                    <m:r>
                      <a:rPr lang="fr-FR" sz="2400" i="1">
                        <a:latin typeface="Cambria Math" charset="0"/>
                        <a:ea typeface="Times New Roman" charset="0"/>
                        <a:cs typeface="Times New Roman" charset="0"/>
                      </a:rPr>
                      <m:t>=</m:t>
                    </m:r>
                    <m:r>
                      <a:rPr lang="en-US" sz="2400" i="1">
                        <a:latin typeface="Cambria Math" charset="0"/>
                        <a:ea typeface="Times New Roman" charset="0"/>
                        <a:cs typeface="Times New Roman" charset="0"/>
                      </a:rPr>
                      <m:t>𝑦𝑧</m:t>
                    </m:r>
                    <m:r>
                      <a:rPr lang="fr-FR" sz="2400" i="1">
                        <a:latin typeface="Cambria Math" charset="0"/>
                        <a:ea typeface="Times New Roman" charset="0"/>
                        <a:cs typeface="Times New Roman" charset="0"/>
                      </a:rPr>
                      <m:t>&gt;</m:t>
                    </m:r>
                    <m:r>
                      <a:rPr lang="fr-FR" sz="2400" i="1">
                        <a:latin typeface="Cambria Math" charset="0"/>
                        <a:ea typeface="Times New Roman" charset="0"/>
                        <a:cs typeface="Times New Roman" charset="0"/>
                      </a:rPr>
                      <m:t>0</m:t>
                    </m:r>
                  </m:oMath>
                </a14:m>
                <a:r>
                  <a:rPr lang="fr-FR" sz="2400" dirty="0">
                    <a:latin typeface="Times New Roman" charset="0"/>
                    <a:ea typeface="Times New Roman" charset="0"/>
                    <a:cs typeface="Times New Roman" charset="0"/>
                  </a:rPr>
                  <a:t> </a:t>
                </a:r>
                <a:r>
                  <a:rPr lang="fr-FR" sz="2400" dirty="0" err="1">
                    <a:latin typeface="Times New Roman" charset="0"/>
                    <a:ea typeface="Times New Roman" charset="0"/>
                    <a:cs typeface="Times New Roman" charset="0"/>
                  </a:rPr>
                  <a:t>suy</a:t>
                </a:r>
                <a:r>
                  <a:rPr lang="fr-FR" sz="2400" dirty="0">
                    <a:latin typeface="Times New Roman" charset="0"/>
                    <a:ea typeface="Times New Roman" charset="0"/>
                    <a:cs typeface="Times New Roman" charset="0"/>
                  </a:rPr>
                  <a:t> ra </a:t>
                </a:r>
                <a14:m>
                  <m:oMath xmlns:m="http://schemas.openxmlformats.org/officeDocument/2006/math">
                    <m:r>
                      <a:rPr lang="en-US" sz="2400" i="1">
                        <a:latin typeface="Cambria Math" charset="0"/>
                        <a:ea typeface="Times New Roman" charset="0"/>
                        <a:cs typeface="Times New Roman" charset="0"/>
                      </a:rPr>
                      <m:t>𝑃</m:t>
                    </m:r>
                    <m:r>
                      <a:rPr lang="fr-FR" sz="2400" i="1">
                        <a:latin typeface="Cambria Math" charset="0"/>
                        <a:ea typeface="Times New Roman" charset="0"/>
                        <a:cs typeface="Times New Roman" charset="0"/>
                      </a:rPr>
                      <m:t>=</m:t>
                    </m:r>
                    <m:f>
                      <m:fPr>
                        <m:ctrlPr>
                          <a:rPr lang="en-US" sz="2400" i="1">
                            <a:latin typeface="Cambria Math" panose="02040503050406030204" pitchFamily="18" charset="0"/>
                            <a:ea typeface="Times New Roman" charset="0"/>
                            <a:cs typeface="Times New Roman" charset="0"/>
                          </a:rPr>
                        </m:ctrlPr>
                      </m:fPr>
                      <m:num>
                        <m:r>
                          <a:rPr lang="fr-FR" sz="2400" i="1">
                            <a:latin typeface="Cambria Math" charset="0"/>
                            <a:ea typeface="Times New Roman" charset="0"/>
                            <a:cs typeface="Times New Roman" charset="0"/>
                          </a:rPr>
                          <m:t>20</m:t>
                        </m:r>
                      </m:num>
                      <m:den>
                        <m:r>
                          <a:rPr lang="fr-FR" sz="2400" i="1">
                            <a:latin typeface="Cambria Math" charset="0"/>
                            <a:ea typeface="Times New Roman" charset="0"/>
                            <a:cs typeface="Times New Roman" charset="0"/>
                          </a:rPr>
                          <m:t>𝑡</m:t>
                        </m:r>
                      </m:den>
                    </m:f>
                    <m:r>
                      <a:rPr lang="fr-FR" sz="2400" i="1">
                        <a:latin typeface="Cambria Math" charset="0"/>
                        <a:ea typeface="Times New Roman" charset="0"/>
                        <a:cs typeface="Times New Roman" charset="0"/>
                      </a:rPr>
                      <m:t>+</m:t>
                    </m:r>
                    <m:r>
                      <a:rPr lang="fr-FR" sz="2400" i="1">
                        <a:latin typeface="Cambria Math" charset="0"/>
                        <a:ea typeface="Times New Roman" charset="0"/>
                        <a:cs typeface="Times New Roman" charset="0"/>
                      </a:rPr>
                      <m:t>𝑡</m:t>
                    </m:r>
                    <m:r>
                      <a:rPr lang="fr-FR" sz="2400" i="1">
                        <a:latin typeface="Cambria Math" charset="0"/>
                        <a:ea typeface="Times New Roman" charset="0"/>
                        <a:cs typeface="Times New Roman" charset="0"/>
                      </a:rPr>
                      <m:t>+</m:t>
                    </m:r>
                    <m:sSup>
                      <m:sSupPr>
                        <m:ctrlPr>
                          <a:rPr lang="en-US" sz="2400" i="1">
                            <a:latin typeface="Cambria Math" panose="02040503050406030204" pitchFamily="18" charset="0"/>
                            <a:ea typeface="Times New Roman" charset="0"/>
                            <a:cs typeface="Times New Roman" charset="0"/>
                          </a:rPr>
                        </m:ctrlPr>
                      </m:sSupPr>
                      <m:e>
                        <m:r>
                          <a:rPr lang="fr-FR" sz="2400" i="1">
                            <a:latin typeface="Cambria Math" charset="0"/>
                            <a:ea typeface="Times New Roman" charset="0"/>
                            <a:cs typeface="Times New Roman" charset="0"/>
                          </a:rPr>
                          <m:t>𝑡</m:t>
                        </m:r>
                      </m:e>
                      <m:sup>
                        <m:r>
                          <a:rPr lang="fr-FR" sz="2400" i="1">
                            <a:latin typeface="Cambria Math" charset="0"/>
                            <a:ea typeface="Times New Roman" charset="0"/>
                            <a:cs typeface="Times New Roman" charset="0"/>
                          </a:rPr>
                          <m:t>2</m:t>
                        </m:r>
                      </m:sup>
                    </m:sSup>
                    <m:r>
                      <a:rPr lang="fr-FR" sz="2400" i="1">
                        <a:latin typeface="Cambria Math" charset="0"/>
                        <a:ea typeface="Times New Roman" charset="0"/>
                        <a:cs typeface="Times New Roman" charset="0"/>
                      </a:rPr>
                      <m:t>=</m:t>
                    </m:r>
                    <m:r>
                      <a:rPr lang="fr-FR" sz="2400" i="1">
                        <a:latin typeface="Cambria Math" charset="0"/>
                        <a:ea typeface="Times New Roman" charset="0"/>
                        <a:cs typeface="Times New Roman" charset="0"/>
                      </a:rPr>
                      <m:t>𝑓</m:t>
                    </m:r>
                    <m:d>
                      <m:dPr>
                        <m:ctrlPr>
                          <a:rPr lang="en-US" sz="2400" i="1">
                            <a:latin typeface="Cambria Math" panose="02040503050406030204" pitchFamily="18" charset="0"/>
                            <a:ea typeface="Times New Roman" charset="0"/>
                            <a:cs typeface="Times New Roman" charset="0"/>
                          </a:rPr>
                        </m:ctrlPr>
                      </m:dPr>
                      <m:e>
                        <m:r>
                          <a:rPr lang="fr-FR" sz="2400" i="1">
                            <a:latin typeface="Cambria Math" charset="0"/>
                            <a:ea typeface="Times New Roman" charset="0"/>
                            <a:cs typeface="Times New Roman" charset="0"/>
                          </a:rPr>
                          <m:t>𝑡</m:t>
                        </m:r>
                      </m:e>
                    </m:d>
                    <m:r>
                      <a:rPr lang="fr-FR" sz="2400" i="1">
                        <a:latin typeface="Cambria Math" charset="0"/>
                        <a:ea typeface="Times New Roman" charset="0"/>
                        <a:cs typeface="Times New Roman" charset="0"/>
                      </a:rPr>
                      <m:t>.</m:t>
                    </m:r>
                  </m:oMath>
                </a14:m>
                <a:r>
                  <a:rPr lang="fr-FR" sz="2400" dirty="0">
                    <a:latin typeface="Times New Roman" charset="0"/>
                    <a:ea typeface="Times New Roman" charset="0"/>
                    <a:cs typeface="Times New Roman" charset="0"/>
                  </a:rPr>
                  <a:t> </a:t>
                </a:r>
                <a:r>
                  <a:rPr lang="fr-FR" sz="2400" dirty="0" err="1">
                    <a:latin typeface="Times New Roman" charset="0"/>
                    <a:ea typeface="Times New Roman" charset="0"/>
                    <a:cs typeface="Times New Roman" charset="0"/>
                  </a:rPr>
                  <a:t>Xét</a:t>
                </a:r>
                <a:r>
                  <a:rPr lang="fr-FR" sz="2400" dirty="0">
                    <a:latin typeface="Times New Roman" charset="0"/>
                    <a:ea typeface="Times New Roman" charset="0"/>
                    <a:cs typeface="Times New Roman" charset="0"/>
                  </a:rPr>
                  <a:t> </a:t>
                </a:r>
                <a14:m>
                  <m:oMath xmlns:m="http://schemas.openxmlformats.org/officeDocument/2006/math">
                    <m:r>
                      <a:rPr lang="fr-FR" sz="2400" i="1">
                        <a:latin typeface="Cambria Math" charset="0"/>
                        <a:ea typeface="Times New Roman" charset="0"/>
                        <a:cs typeface="Times New Roman" charset="0"/>
                      </a:rPr>
                      <m:t>𝑓</m:t>
                    </m:r>
                    <m:d>
                      <m:dPr>
                        <m:ctrlPr>
                          <a:rPr lang="en-US" sz="2400" i="1">
                            <a:latin typeface="Cambria Math" panose="02040503050406030204" pitchFamily="18" charset="0"/>
                            <a:ea typeface="Times New Roman" charset="0"/>
                            <a:cs typeface="Times New Roman" charset="0"/>
                          </a:rPr>
                        </m:ctrlPr>
                      </m:dPr>
                      <m:e>
                        <m:r>
                          <a:rPr lang="fr-FR" sz="2400" i="1">
                            <a:latin typeface="Cambria Math" charset="0"/>
                            <a:ea typeface="Times New Roman" charset="0"/>
                            <a:cs typeface="Times New Roman" charset="0"/>
                          </a:rPr>
                          <m:t>𝑡</m:t>
                        </m:r>
                      </m:e>
                    </m:d>
                    <m:r>
                      <a:rPr lang="fr-FR" sz="2400" i="1">
                        <a:latin typeface="Cambria Math" charset="0"/>
                        <a:ea typeface="Times New Roman" charset="0"/>
                        <a:cs typeface="Times New Roman" charset="0"/>
                      </a:rPr>
                      <m:t>=</m:t>
                    </m:r>
                    <m:f>
                      <m:fPr>
                        <m:ctrlPr>
                          <a:rPr lang="en-US" sz="2400" i="1">
                            <a:latin typeface="Cambria Math" panose="02040503050406030204" pitchFamily="18" charset="0"/>
                            <a:ea typeface="Times New Roman" charset="0"/>
                            <a:cs typeface="Times New Roman" charset="0"/>
                          </a:rPr>
                        </m:ctrlPr>
                      </m:fPr>
                      <m:num>
                        <m:r>
                          <a:rPr lang="fr-FR" sz="2400" i="1">
                            <a:latin typeface="Cambria Math" charset="0"/>
                            <a:ea typeface="Times New Roman" charset="0"/>
                            <a:cs typeface="Times New Roman" charset="0"/>
                          </a:rPr>
                          <m:t>20</m:t>
                        </m:r>
                      </m:num>
                      <m:den>
                        <m:r>
                          <a:rPr lang="fr-FR" sz="2400" i="1">
                            <a:latin typeface="Cambria Math" charset="0"/>
                            <a:ea typeface="Times New Roman" charset="0"/>
                            <a:cs typeface="Times New Roman" charset="0"/>
                          </a:rPr>
                          <m:t>𝑡</m:t>
                        </m:r>
                      </m:den>
                    </m:f>
                    <m:r>
                      <a:rPr lang="fr-FR" sz="2400" i="1">
                        <a:latin typeface="Cambria Math" charset="0"/>
                        <a:ea typeface="Times New Roman" charset="0"/>
                        <a:cs typeface="Times New Roman" charset="0"/>
                      </a:rPr>
                      <m:t>+</m:t>
                    </m:r>
                    <m:r>
                      <a:rPr lang="fr-FR" sz="2400" i="1">
                        <a:latin typeface="Cambria Math" charset="0"/>
                        <a:ea typeface="Times New Roman" charset="0"/>
                        <a:cs typeface="Times New Roman" charset="0"/>
                      </a:rPr>
                      <m:t>𝑡</m:t>
                    </m:r>
                    <m:r>
                      <a:rPr lang="fr-FR" sz="2400" i="1">
                        <a:latin typeface="Cambria Math" charset="0"/>
                        <a:ea typeface="Times New Roman" charset="0"/>
                        <a:cs typeface="Times New Roman" charset="0"/>
                      </a:rPr>
                      <m:t>+</m:t>
                    </m:r>
                    <m:sSup>
                      <m:sSupPr>
                        <m:ctrlPr>
                          <a:rPr lang="en-US" sz="2400" i="1">
                            <a:latin typeface="Cambria Math" panose="02040503050406030204" pitchFamily="18" charset="0"/>
                            <a:ea typeface="Times New Roman" charset="0"/>
                            <a:cs typeface="Times New Roman" charset="0"/>
                          </a:rPr>
                        </m:ctrlPr>
                      </m:sSupPr>
                      <m:e>
                        <m:r>
                          <a:rPr lang="fr-FR" sz="2400" i="1">
                            <a:latin typeface="Cambria Math" charset="0"/>
                            <a:ea typeface="Times New Roman" charset="0"/>
                            <a:cs typeface="Times New Roman" charset="0"/>
                          </a:rPr>
                          <m:t>𝑡</m:t>
                        </m:r>
                      </m:e>
                      <m:sup>
                        <m:r>
                          <a:rPr lang="fr-FR" sz="2400" i="1">
                            <a:latin typeface="Cambria Math" charset="0"/>
                            <a:ea typeface="Times New Roman" charset="0"/>
                            <a:cs typeface="Times New Roman" charset="0"/>
                          </a:rPr>
                          <m:t>2</m:t>
                        </m:r>
                      </m:sup>
                    </m:sSup>
                    <m:r>
                      <a:rPr lang="fr-FR" sz="2400" i="1">
                        <a:latin typeface="Cambria Math" charset="0"/>
                        <a:ea typeface="Times New Roman" charset="0"/>
                        <a:cs typeface="Times New Roman" charset="0"/>
                      </a:rPr>
                      <m:t> </m:t>
                    </m:r>
                    <m:r>
                      <m:rPr>
                        <m:sty m:val="p"/>
                      </m:rPr>
                      <a:rPr lang="fr-FR" sz="2400">
                        <a:latin typeface="Cambria Math" charset="0"/>
                        <a:ea typeface="Times New Roman" charset="0"/>
                        <a:cs typeface="Times New Roman" charset="0"/>
                      </a:rPr>
                      <m:t>tr</m:t>
                    </m:r>
                    <m:r>
                      <a:rPr lang="fr-FR" sz="2400">
                        <a:latin typeface="Cambria Math" charset="0"/>
                        <a:ea typeface="Times New Roman" charset="0"/>
                        <a:cs typeface="Times New Roman" charset="0"/>
                      </a:rPr>
                      <m:t>ê</m:t>
                    </m:r>
                    <m:r>
                      <m:rPr>
                        <m:sty m:val="p"/>
                      </m:rPr>
                      <a:rPr lang="fr-FR" sz="2400">
                        <a:latin typeface="Cambria Math" charset="0"/>
                        <a:ea typeface="Times New Roman" charset="0"/>
                        <a:cs typeface="Times New Roman" charset="0"/>
                      </a:rPr>
                      <m:t>n</m:t>
                    </m:r>
                    <m:r>
                      <a:rPr lang="fr-FR" sz="2400" i="1">
                        <a:latin typeface="Cambria Math" charset="0"/>
                        <a:ea typeface="Times New Roman" charset="0"/>
                        <a:cs typeface="Times New Roman" charset="0"/>
                      </a:rPr>
                      <m:t> (</m:t>
                    </m:r>
                    <m:r>
                      <a:rPr lang="fr-FR" sz="2400" i="1">
                        <a:latin typeface="Cambria Math" charset="0"/>
                        <a:ea typeface="Times New Roman" charset="0"/>
                        <a:cs typeface="Times New Roman" charset="0"/>
                      </a:rPr>
                      <m:t>0</m:t>
                    </m:r>
                    <m:r>
                      <a:rPr lang="fr-FR" sz="2400" i="1">
                        <a:latin typeface="Cambria Math" charset="0"/>
                        <a:ea typeface="Times New Roman" charset="0"/>
                        <a:cs typeface="Times New Roman" charset="0"/>
                      </a:rPr>
                      <m:t>;+</m:t>
                    </m:r>
                    <m:r>
                      <a:rPr lang="fr-FR" sz="2400" i="1">
                        <a:latin typeface="Cambria Math" charset="0"/>
                        <a:ea typeface="Times New Roman" charset="0"/>
                        <a:cs typeface="Times New Roman" charset="0"/>
                      </a:rPr>
                      <m:t>∞</m:t>
                    </m:r>
                  </m:oMath>
                </a14:m>
                <a:r>
                  <a:rPr lang="fr-FR" sz="2400" dirty="0">
                    <a:latin typeface="Times New Roman" charset="0"/>
                    <a:ea typeface="Times New Roman" charset="0"/>
                    <a:cs typeface="Times New Roman" charset="0"/>
                  </a:rPr>
                  <a:t>)</a:t>
                </a: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fr-FR" sz="2400" dirty="0">
                    <a:latin typeface="Times New Roman" charset="0"/>
                    <a:ea typeface="Times New Roman" charset="0"/>
                    <a:cs typeface="Times New Roman" charset="0"/>
                  </a:rPr>
                  <a:t>Ta </a:t>
                </a:r>
                <a:r>
                  <a:rPr lang="fr-FR" sz="2400" dirty="0" err="1">
                    <a:latin typeface="Times New Roman" charset="0"/>
                    <a:ea typeface="Times New Roman" charset="0"/>
                    <a:cs typeface="Times New Roman" charset="0"/>
                  </a:rPr>
                  <a:t>có</a:t>
                </a:r>
                <a:r>
                  <a:rPr lang="fr-FR" sz="2400" dirty="0">
                    <a:latin typeface="Times New Roman" charset="0"/>
                    <a:ea typeface="Times New Roman" charset="0"/>
                    <a:cs typeface="Times New Roman" charset="0"/>
                  </a:rPr>
                  <a:t>: </a:t>
                </a:r>
                <a14:m>
                  <m:oMath xmlns:m="http://schemas.openxmlformats.org/officeDocument/2006/math">
                    <m:sSup>
                      <m:sSupPr>
                        <m:ctrlPr>
                          <a:rPr lang="en-US" sz="2400" i="1">
                            <a:latin typeface="Cambria Math" panose="02040503050406030204" pitchFamily="18" charset="0"/>
                            <a:ea typeface="Times New Roman" charset="0"/>
                            <a:cs typeface="Times New Roman" charset="0"/>
                          </a:rPr>
                        </m:ctrlPr>
                      </m:sSupPr>
                      <m:e>
                        <m:r>
                          <a:rPr lang="fr-FR" sz="2400" i="1">
                            <a:latin typeface="Cambria Math" charset="0"/>
                            <a:ea typeface="Times New Roman" charset="0"/>
                            <a:cs typeface="Times New Roman" charset="0"/>
                          </a:rPr>
                          <m:t>𝑓</m:t>
                        </m:r>
                      </m:e>
                      <m:sup>
                        <m:r>
                          <a:rPr lang="fr-FR" sz="2400" i="1">
                            <a:latin typeface="Cambria Math" charset="0"/>
                            <a:ea typeface="Times New Roman" charset="0"/>
                            <a:cs typeface="Times New Roman" charset="0"/>
                          </a:rPr>
                          <m:t>′</m:t>
                        </m:r>
                      </m:sup>
                    </m:sSup>
                    <m:d>
                      <m:dPr>
                        <m:ctrlPr>
                          <a:rPr lang="en-US" sz="2400" i="1">
                            <a:latin typeface="Cambria Math" panose="02040503050406030204" pitchFamily="18" charset="0"/>
                            <a:ea typeface="Times New Roman" charset="0"/>
                            <a:cs typeface="Times New Roman" charset="0"/>
                          </a:rPr>
                        </m:ctrlPr>
                      </m:dPr>
                      <m:e>
                        <m:r>
                          <a:rPr lang="fr-FR" sz="2400" i="1">
                            <a:latin typeface="Cambria Math" charset="0"/>
                            <a:ea typeface="Times New Roman" charset="0"/>
                            <a:cs typeface="Times New Roman" charset="0"/>
                          </a:rPr>
                          <m:t>𝑡</m:t>
                        </m:r>
                      </m:e>
                    </m:d>
                    <m:r>
                      <a:rPr lang="fr-FR" sz="2400" i="1">
                        <a:latin typeface="Cambria Math" charset="0"/>
                        <a:ea typeface="Times New Roman" charset="0"/>
                        <a:cs typeface="Times New Roman" charset="0"/>
                      </a:rPr>
                      <m:t>=</m:t>
                    </m:r>
                    <m:r>
                      <a:rPr lang="fr-FR" sz="2400" i="1">
                        <a:latin typeface="Cambria Math" charset="0"/>
                        <a:ea typeface="Times New Roman" charset="0"/>
                        <a:cs typeface="Times New Roman" charset="0"/>
                      </a:rPr>
                      <m:t>2</m:t>
                    </m:r>
                    <m:r>
                      <a:rPr lang="fr-FR" sz="2400" i="1">
                        <a:latin typeface="Cambria Math" charset="0"/>
                        <a:ea typeface="Times New Roman" charset="0"/>
                        <a:cs typeface="Times New Roman" charset="0"/>
                      </a:rPr>
                      <m:t>𝑡</m:t>
                    </m:r>
                    <m:r>
                      <a:rPr lang="fr-FR" sz="2400" i="1">
                        <a:latin typeface="Cambria Math" charset="0"/>
                        <a:ea typeface="Times New Roman" charset="0"/>
                        <a:cs typeface="Times New Roman" charset="0"/>
                      </a:rPr>
                      <m:t>+</m:t>
                    </m:r>
                    <m:r>
                      <a:rPr lang="fr-FR" sz="2400" i="1">
                        <a:latin typeface="Cambria Math" charset="0"/>
                        <a:ea typeface="Times New Roman" charset="0"/>
                        <a:cs typeface="Times New Roman" charset="0"/>
                      </a:rPr>
                      <m:t>1</m:t>
                    </m:r>
                    <m:r>
                      <a:rPr lang="fr-FR" sz="2400" i="1">
                        <a:latin typeface="Cambria Math" charset="0"/>
                        <a:ea typeface="Times New Roman" charset="0"/>
                        <a:cs typeface="Times New Roman" charset="0"/>
                      </a:rPr>
                      <m:t>−</m:t>
                    </m:r>
                    <m:f>
                      <m:fPr>
                        <m:ctrlPr>
                          <a:rPr lang="en-US" sz="2400" i="1">
                            <a:latin typeface="Cambria Math" panose="02040503050406030204" pitchFamily="18" charset="0"/>
                            <a:ea typeface="Times New Roman" charset="0"/>
                            <a:cs typeface="Times New Roman" charset="0"/>
                          </a:rPr>
                        </m:ctrlPr>
                      </m:fPr>
                      <m:num>
                        <m:r>
                          <a:rPr lang="fr-FR" sz="2400" i="1">
                            <a:latin typeface="Cambria Math" charset="0"/>
                            <a:ea typeface="Times New Roman" charset="0"/>
                            <a:cs typeface="Times New Roman" charset="0"/>
                          </a:rPr>
                          <m:t>20</m:t>
                        </m:r>
                      </m:num>
                      <m:den>
                        <m:sSup>
                          <m:sSupPr>
                            <m:ctrlPr>
                              <a:rPr lang="en-US" sz="2400" i="1">
                                <a:latin typeface="Cambria Math" panose="02040503050406030204" pitchFamily="18" charset="0"/>
                                <a:ea typeface="Times New Roman" charset="0"/>
                                <a:cs typeface="Times New Roman" charset="0"/>
                              </a:rPr>
                            </m:ctrlPr>
                          </m:sSupPr>
                          <m:e>
                            <m:r>
                              <a:rPr lang="fr-FR" sz="2400" i="1">
                                <a:latin typeface="Cambria Math" charset="0"/>
                                <a:ea typeface="Times New Roman" charset="0"/>
                                <a:cs typeface="Times New Roman" charset="0"/>
                              </a:rPr>
                              <m:t>𝑡</m:t>
                            </m:r>
                          </m:e>
                          <m:sup>
                            <m:r>
                              <a:rPr lang="fr-FR" sz="2400" i="1">
                                <a:latin typeface="Cambria Math" charset="0"/>
                                <a:ea typeface="Times New Roman" charset="0"/>
                                <a:cs typeface="Times New Roman" charset="0"/>
                              </a:rPr>
                              <m:t>2</m:t>
                            </m:r>
                          </m:sup>
                        </m:sSup>
                      </m:den>
                    </m:f>
                    <m:r>
                      <a:rPr lang="fr-FR" sz="2400" i="1">
                        <a:latin typeface="Cambria Math" charset="0"/>
                        <a:ea typeface="Times New Roman" charset="0"/>
                        <a:cs typeface="Times New Roman" charset="0"/>
                      </a:rPr>
                      <m:t>=</m:t>
                    </m:r>
                    <m:f>
                      <m:fPr>
                        <m:ctrlPr>
                          <a:rPr lang="en-US" sz="2400" i="1">
                            <a:latin typeface="Cambria Math" panose="02040503050406030204" pitchFamily="18" charset="0"/>
                            <a:ea typeface="Times New Roman" charset="0"/>
                            <a:cs typeface="Times New Roman" charset="0"/>
                          </a:rPr>
                        </m:ctrlPr>
                      </m:fPr>
                      <m:num>
                        <m:r>
                          <a:rPr lang="fr-FR" sz="2400" i="1">
                            <a:latin typeface="Cambria Math" charset="0"/>
                            <a:ea typeface="Times New Roman" charset="0"/>
                            <a:cs typeface="Times New Roman" charset="0"/>
                          </a:rPr>
                          <m:t>2</m:t>
                        </m:r>
                        <m:sSup>
                          <m:sSupPr>
                            <m:ctrlPr>
                              <a:rPr lang="en-US" sz="2400" i="1">
                                <a:latin typeface="Cambria Math" panose="02040503050406030204" pitchFamily="18" charset="0"/>
                                <a:ea typeface="Times New Roman" charset="0"/>
                                <a:cs typeface="Times New Roman" charset="0"/>
                              </a:rPr>
                            </m:ctrlPr>
                          </m:sSupPr>
                          <m:e>
                            <m:r>
                              <a:rPr lang="fr-FR" sz="2400" i="1">
                                <a:latin typeface="Cambria Math" charset="0"/>
                                <a:ea typeface="Times New Roman" charset="0"/>
                                <a:cs typeface="Times New Roman" charset="0"/>
                              </a:rPr>
                              <m:t>𝑡</m:t>
                            </m:r>
                          </m:e>
                          <m:sup>
                            <m:r>
                              <a:rPr lang="fr-FR" sz="2400" i="1">
                                <a:latin typeface="Cambria Math" charset="0"/>
                                <a:ea typeface="Times New Roman" charset="0"/>
                                <a:cs typeface="Times New Roman" charset="0"/>
                              </a:rPr>
                              <m:t>3</m:t>
                            </m:r>
                          </m:sup>
                        </m:sSup>
                        <m:r>
                          <a:rPr lang="fr-FR" sz="2400" i="1">
                            <a:latin typeface="Cambria Math" charset="0"/>
                            <a:ea typeface="Times New Roman" charset="0"/>
                            <a:cs typeface="Times New Roman" charset="0"/>
                          </a:rPr>
                          <m:t>+</m:t>
                        </m:r>
                        <m:sSup>
                          <m:sSupPr>
                            <m:ctrlPr>
                              <a:rPr lang="en-US" sz="2400" i="1">
                                <a:latin typeface="Cambria Math" panose="02040503050406030204" pitchFamily="18" charset="0"/>
                                <a:ea typeface="Times New Roman" charset="0"/>
                                <a:cs typeface="Times New Roman" charset="0"/>
                              </a:rPr>
                            </m:ctrlPr>
                          </m:sSupPr>
                          <m:e>
                            <m:r>
                              <a:rPr lang="fr-FR" sz="2400" i="1">
                                <a:latin typeface="Cambria Math" charset="0"/>
                                <a:ea typeface="Times New Roman" charset="0"/>
                                <a:cs typeface="Times New Roman" charset="0"/>
                              </a:rPr>
                              <m:t>𝑡</m:t>
                            </m:r>
                          </m:e>
                          <m:sup>
                            <m:r>
                              <a:rPr lang="fr-FR" sz="2400" i="1">
                                <a:latin typeface="Cambria Math" charset="0"/>
                                <a:ea typeface="Times New Roman" charset="0"/>
                                <a:cs typeface="Times New Roman" charset="0"/>
                              </a:rPr>
                              <m:t>2</m:t>
                            </m:r>
                          </m:sup>
                        </m:sSup>
                        <m:r>
                          <a:rPr lang="fr-FR" sz="2400" i="1">
                            <a:latin typeface="Cambria Math" charset="0"/>
                            <a:ea typeface="Times New Roman" charset="0"/>
                            <a:cs typeface="Times New Roman" charset="0"/>
                          </a:rPr>
                          <m:t>−</m:t>
                        </m:r>
                        <m:r>
                          <a:rPr lang="fr-FR" sz="2400" i="1">
                            <a:latin typeface="Cambria Math" charset="0"/>
                            <a:ea typeface="Times New Roman" charset="0"/>
                            <a:cs typeface="Times New Roman" charset="0"/>
                          </a:rPr>
                          <m:t>20</m:t>
                        </m:r>
                      </m:num>
                      <m:den>
                        <m:sSup>
                          <m:sSupPr>
                            <m:ctrlPr>
                              <a:rPr lang="en-US" sz="2400" i="1">
                                <a:latin typeface="Cambria Math" panose="02040503050406030204" pitchFamily="18" charset="0"/>
                                <a:ea typeface="Times New Roman" charset="0"/>
                                <a:cs typeface="Times New Roman" charset="0"/>
                              </a:rPr>
                            </m:ctrlPr>
                          </m:sSupPr>
                          <m:e>
                            <m:r>
                              <a:rPr lang="fr-FR" sz="2400" i="1">
                                <a:latin typeface="Cambria Math" charset="0"/>
                                <a:ea typeface="Times New Roman" charset="0"/>
                                <a:cs typeface="Times New Roman" charset="0"/>
                              </a:rPr>
                              <m:t>𝑡</m:t>
                            </m:r>
                          </m:e>
                          <m:sup>
                            <m:r>
                              <a:rPr lang="fr-FR" sz="2400" i="1">
                                <a:latin typeface="Cambria Math" charset="0"/>
                                <a:ea typeface="Times New Roman" charset="0"/>
                                <a:cs typeface="Times New Roman" charset="0"/>
                              </a:rPr>
                              <m:t>2</m:t>
                            </m:r>
                          </m:sup>
                        </m:sSup>
                      </m:den>
                    </m:f>
                    <m:r>
                      <a:rPr lang="fr-FR" sz="2400" i="1">
                        <a:latin typeface="Cambria Math" charset="0"/>
                        <a:ea typeface="Times New Roman" charset="0"/>
                        <a:cs typeface="Times New Roman" charset="0"/>
                      </a:rPr>
                      <m:t>=</m:t>
                    </m:r>
                    <m:f>
                      <m:fPr>
                        <m:ctrlPr>
                          <a:rPr lang="en-US" sz="2400" i="1">
                            <a:latin typeface="Cambria Math" panose="02040503050406030204" pitchFamily="18" charset="0"/>
                            <a:ea typeface="Times New Roman" charset="0"/>
                            <a:cs typeface="Times New Roman" charset="0"/>
                          </a:rPr>
                        </m:ctrlPr>
                      </m:fPr>
                      <m:num>
                        <m:d>
                          <m:dPr>
                            <m:ctrlPr>
                              <a:rPr lang="en-US" sz="2400" i="1">
                                <a:latin typeface="Cambria Math" panose="02040503050406030204" pitchFamily="18" charset="0"/>
                                <a:ea typeface="Times New Roman" charset="0"/>
                                <a:cs typeface="Times New Roman" charset="0"/>
                              </a:rPr>
                            </m:ctrlPr>
                          </m:dPr>
                          <m:e>
                            <m:r>
                              <a:rPr lang="fr-FR" sz="2400" i="1">
                                <a:latin typeface="Cambria Math" charset="0"/>
                                <a:ea typeface="Times New Roman" charset="0"/>
                                <a:cs typeface="Times New Roman" charset="0"/>
                              </a:rPr>
                              <m:t>𝑡</m:t>
                            </m:r>
                            <m:r>
                              <a:rPr lang="fr-FR" sz="2400" i="1">
                                <a:latin typeface="Cambria Math" charset="0"/>
                                <a:ea typeface="Times New Roman" charset="0"/>
                                <a:cs typeface="Times New Roman" charset="0"/>
                              </a:rPr>
                              <m:t>−</m:t>
                            </m:r>
                            <m:r>
                              <a:rPr lang="fr-FR" sz="2400" i="1">
                                <a:latin typeface="Cambria Math" charset="0"/>
                                <a:ea typeface="Times New Roman" charset="0"/>
                                <a:cs typeface="Times New Roman" charset="0"/>
                              </a:rPr>
                              <m:t>2</m:t>
                            </m:r>
                          </m:e>
                        </m:d>
                        <m:d>
                          <m:dPr>
                            <m:ctrlPr>
                              <a:rPr lang="en-US" sz="2400" i="1">
                                <a:latin typeface="Cambria Math" panose="02040503050406030204" pitchFamily="18" charset="0"/>
                                <a:ea typeface="Times New Roman" charset="0"/>
                                <a:cs typeface="Times New Roman" charset="0"/>
                              </a:rPr>
                            </m:ctrlPr>
                          </m:dPr>
                          <m:e>
                            <m:r>
                              <a:rPr lang="fr-FR" sz="2400" i="1">
                                <a:latin typeface="Cambria Math" charset="0"/>
                                <a:ea typeface="Times New Roman" charset="0"/>
                                <a:cs typeface="Times New Roman" charset="0"/>
                              </a:rPr>
                              <m:t>2</m:t>
                            </m:r>
                            <m:sSup>
                              <m:sSupPr>
                                <m:ctrlPr>
                                  <a:rPr lang="en-US" sz="2400" i="1">
                                    <a:latin typeface="Cambria Math" panose="02040503050406030204" pitchFamily="18" charset="0"/>
                                    <a:ea typeface="Times New Roman" charset="0"/>
                                    <a:cs typeface="Times New Roman" charset="0"/>
                                  </a:rPr>
                                </m:ctrlPr>
                              </m:sSupPr>
                              <m:e>
                                <m:r>
                                  <a:rPr lang="fr-FR" sz="2400" i="1">
                                    <a:latin typeface="Cambria Math" charset="0"/>
                                    <a:ea typeface="Times New Roman" charset="0"/>
                                    <a:cs typeface="Times New Roman" charset="0"/>
                                  </a:rPr>
                                  <m:t>𝑡</m:t>
                                </m:r>
                              </m:e>
                              <m:sup>
                                <m:r>
                                  <a:rPr lang="fr-FR" sz="2400" i="1">
                                    <a:latin typeface="Cambria Math" charset="0"/>
                                    <a:ea typeface="Times New Roman" charset="0"/>
                                    <a:cs typeface="Times New Roman" charset="0"/>
                                  </a:rPr>
                                  <m:t>2</m:t>
                                </m:r>
                              </m:sup>
                            </m:sSup>
                            <m:r>
                              <a:rPr lang="fr-FR" sz="2400" i="1">
                                <a:latin typeface="Cambria Math" charset="0"/>
                                <a:ea typeface="Times New Roman" charset="0"/>
                                <a:cs typeface="Times New Roman" charset="0"/>
                              </a:rPr>
                              <m:t>+</m:t>
                            </m:r>
                            <m:r>
                              <a:rPr lang="fr-FR" sz="2400" i="1">
                                <a:latin typeface="Cambria Math" charset="0"/>
                                <a:ea typeface="Times New Roman" charset="0"/>
                                <a:cs typeface="Times New Roman" charset="0"/>
                              </a:rPr>
                              <m:t>5</m:t>
                            </m:r>
                            <m:r>
                              <a:rPr lang="fr-FR" sz="2400" i="1">
                                <a:latin typeface="Cambria Math" charset="0"/>
                                <a:ea typeface="Times New Roman" charset="0"/>
                                <a:cs typeface="Times New Roman" charset="0"/>
                              </a:rPr>
                              <m:t>𝑡</m:t>
                            </m:r>
                            <m:r>
                              <a:rPr lang="fr-FR" sz="2400" i="1">
                                <a:latin typeface="Cambria Math" charset="0"/>
                                <a:ea typeface="Times New Roman" charset="0"/>
                                <a:cs typeface="Times New Roman" charset="0"/>
                              </a:rPr>
                              <m:t>+</m:t>
                            </m:r>
                            <m:r>
                              <a:rPr lang="fr-FR" sz="2400" i="1">
                                <a:latin typeface="Cambria Math" charset="0"/>
                                <a:ea typeface="Times New Roman" charset="0"/>
                                <a:cs typeface="Times New Roman" charset="0"/>
                              </a:rPr>
                              <m:t>10</m:t>
                            </m:r>
                          </m:e>
                        </m:d>
                      </m:num>
                      <m:den>
                        <m:sSup>
                          <m:sSupPr>
                            <m:ctrlPr>
                              <a:rPr lang="en-US" sz="2400" i="1">
                                <a:latin typeface="Cambria Math" panose="02040503050406030204" pitchFamily="18" charset="0"/>
                                <a:ea typeface="Times New Roman" charset="0"/>
                                <a:cs typeface="Times New Roman" charset="0"/>
                              </a:rPr>
                            </m:ctrlPr>
                          </m:sSupPr>
                          <m:e>
                            <m:r>
                              <a:rPr lang="fr-FR" sz="2400" i="1">
                                <a:latin typeface="Cambria Math" charset="0"/>
                                <a:ea typeface="Times New Roman" charset="0"/>
                                <a:cs typeface="Times New Roman" charset="0"/>
                              </a:rPr>
                              <m:t>𝑡</m:t>
                            </m:r>
                          </m:e>
                          <m:sup>
                            <m:r>
                              <a:rPr lang="fr-FR" sz="2400" i="1">
                                <a:latin typeface="Cambria Math" charset="0"/>
                                <a:ea typeface="Times New Roman" charset="0"/>
                                <a:cs typeface="Times New Roman" charset="0"/>
                              </a:rPr>
                              <m:t>2</m:t>
                            </m:r>
                          </m:sup>
                        </m:sSup>
                      </m:den>
                    </m:f>
                    <m:r>
                      <a:rPr lang="fr-FR" sz="2400" i="1">
                        <a:latin typeface="Cambria Math" charset="0"/>
                        <a:ea typeface="Times New Roman" charset="0"/>
                        <a:cs typeface="Times New Roman" charset="0"/>
                      </a:rPr>
                      <m:t>=</m:t>
                    </m:r>
                    <m:r>
                      <a:rPr lang="fr-FR" sz="2400" i="1">
                        <a:latin typeface="Cambria Math" charset="0"/>
                        <a:ea typeface="Times New Roman" charset="0"/>
                        <a:cs typeface="Times New Roman" charset="0"/>
                      </a:rPr>
                      <m:t>0</m:t>
                    </m:r>
                    <m:r>
                      <a:rPr lang="fr-FR" sz="2400" i="1">
                        <a:latin typeface="Cambria Math" charset="0"/>
                        <a:ea typeface="Times New Roman" charset="0"/>
                        <a:cs typeface="Times New Roman" charset="0"/>
                      </a:rPr>
                      <m:t>⟺</m:t>
                    </m:r>
                    <m:r>
                      <a:rPr lang="fr-FR" sz="2400" i="1">
                        <a:latin typeface="Cambria Math" charset="0"/>
                        <a:ea typeface="Times New Roman" charset="0"/>
                        <a:cs typeface="Times New Roman" charset="0"/>
                      </a:rPr>
                      <m:t>𝑡</m:t>
                    </m:r>
                    <m:r>
                      <a:rPr lang="fr-FR" sz="2400" i="1">
                        <a:latin typeface="Cambria Math" charset="0"/>
                        <a:ea typeface="Times New Roman" charset="0"/>
                        <a:cs typeface="Times New Roman" charset="0"/>
                      </a:rPr>
                      <m:t>=</m:t>
                    </m:r>
                    <m:r>
                      <a:rPr lang="fr-FR" sz="2400" i="1">
                        <a:latin typeface="Cambria Math" charset="0"/>
                        <a:ea typeface="Times New Roman" charset="0"/>
                        <a:cs typeface="Times New Roman" charset="0"/>
                      </a:rPr>
                      <m:t>2</m:t>
                    </m:r>
                    <m:r>
                      <a:rPr lang="fr-FR" sz="2400" i="1">
                        <a:latin typeface="Cambria Math" charset="0"/>
                        <a:ea typeface="Times New Roman" charset="0"/>
                        <a:cs typeface="Times New Roman" charset="0"/>
                      </a:rPr>
                      <m:t>.</m:t>
                    </m:r>
                  </m:oMath>
                </a14:m>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fr-FR" sz="2400" dirty="0" err="1">
                    <a:latin typeface="Times New Roman" charset="0"/>
                    <a:ea typeface="Times New Roman" charset="0"/>
                    <a:cs typeface="Times New Roman" charset="0"/>
                  </a:rPr>
                  <a:t>Lập</a:t>
                </a:r>
                <a:r>
                  <a:rPr lang="fr-FR" sz="2400" dirty="0">
                    <a:latin typeface="Times New Roman" charset="0"/>
                    <a:ea typeface="Times New Roman" charset="0"/>
                    <a:cs typeface="Times New Roman" charset="0"/>
                  </a:rPr>
                  <a:t> </a:t>
                </a:r>
                <a:r>
                  <a:rPr lang="fr-FR" sz="2400" dirty="0" err="1">
                    <a:latin typeface="Times New Roman" charset="0"/>
                    <a:ea typeface="Times New Roman" charset="0"/>
                    <a:cs typeface="Times New Roman" charset="0"/>
                  </a:rPr>
                  <a:t>bảng</a:t>
                </a:r>
                <a:r>
                  <a:rPr lang="fr-FR" sz="2400" dirty="0">
                    <a:latin typeface="Times New Roman" charset="0"/>
                    <a:ea typeface="Times New Roman" charset="0"/>
                    <a:cs typeface="Times New Roman" charset="0"/>
                  </a:rPr>
                  <a:t> </a:t>
                </a:r>
                <a:r>
                  <a:rPr lang="fr-FR" sz="2400" dirty="0" err="1">
                    <a:latin typeface="Times New Roman" charset="0"/>
                    <a:ea typeface="Times New Roman" charset="0"/>
                    <a:cs typeface="Times New Roman" charset="0"/>
                  </a:rPr>
                  <a:t>biến</a:t>
                </a:r>
                <a:r>
                  <a:rPr lang="fr-FR" sz="2400" dirty="0">
                    <a:latin typeface="Times New Roman" charset="0"/>
                    <a:ea typeface="Times New Roman" charset="0"/>
                    <a:cs typeface="Times New Roman" charset="0"/>
                  </a:rPr>
                  <a:t> </a:t>
                </a:r>
                <a:r>
                  <a:rPr lang="fr-FR" sz="2400" dirty="0" err="1">
                    <a:latin typeface="Times New Roman" charset="0"/>
                    <a:ea typeface="Times New Roman" charset="0"/>
                    <a:cs typeface="Times New Roman" charset="0"/>
                  </a:rPr>
                  <a:t>thiên</a:t>
                </a:r>
                <a:r>
                  <a:rPr lang="fr-FR" sz="2400" dirty="0">
                    <a:latin typeface="Times New Roman" charset="0"/>
                    <a:ea typeface="Times New Roman" charset="0"/>
                    <a:cs typeface="Times New Roman" charset="0"/>
                  </a:rPr>
                  <a:t> ta </a:t>
                </a:r>
                <a:r>
                  <a:rPr lang="fr-FR" sz="2400" dirty="0" err="1">
                    <a:latin typeface="Times New Roman" charset="0"/>
                    <a:ea typeface="Times New Roman" charset="0"/>
                    <a:cs typeface="Times New Roman" charset="0"/>
                  </a:rPr>
                  <a:t>suy</a:t>
                </a:r>
                <a:r>
                  <a:rPr lang="fr-FR" sz="2400" dirty="0">
                    <a:latin typeface="Times New Roman" charset="0"/>
                    <a:ea typeface="Times New Roman" charset="0"/>
                    <a:cs typeface="Times New Roman" charset="0"/>
                  </a:rPr>
                  <a:t> ra </a:t>
                </a:r>
                <a14:m>
                  <m:oMath xmlns:m="http://schemas.openxmlformats.org/officeDocument/2006/math">
                    <m:r>
                      <a:rPr lang="fr-FR" sz="2400" i="1">
                        <a:latin typeface="Cambria Math" charset="0"/>
                        <a:ea typeface="Times New Roman" charset="0"/>
                        <a:cs typeface="Times New Roman" charset="0"/>
                      </a:rPr>
                      <m:t>𝑓</m:t>
                    </m:r>
                    <m:d>
                      <m:dPr>
                        <m:ctrlPr>
                          <a:rPr lang="en-US" sz="2400" i="1">
                            <a:latin typeface="Cambria Math" panose="02040503050406030204" pitchFamily="18" charset="0"/>
                            <a:ea typeface="Times New Roman" charset="0"/>
                            <a:cs typeface="Times New Roman" charset="0"/>
                          </a:rPr>
                        </m:ctrlPr>
                      </m:dPr>
                      <m:e>
                        <m:r>
                          <a:rPr lang="fr-FR" sz="2400" i="1">
                            <a:latin typeface="Cambria Math" charset="0"/>
                            <a:ea typeface="Times New Roman" charset="0"/>
                            <a:cs typeface="Times New Roman" charset="0"/>
                          </a:rPr>
                          <m:t>𝑡</m:t>
                        </m:r>
                      </m:e>
                    </m:d>
                    <m:r>
                      <a:rPr lang="fr-FR" sz="2400" i="1">
                        <a:latin typeface="Cambria Math" charset="0"/>
                        <a:ea typeface="Times New Roman" charset="0"/>
                        <a:cs typeface="Times New Roman" charset="0"/>
                      </a:rPr>
                      <m:t>≥</m:t>
                    </m:r>
                    <m:r>
                      <a:rPr lang="fr-FR" sz="2400" i="1">
                        <a:latin typeface="Cambria Math" charset="0"/>
                        <a:ea typeface="Times New Roman" charset="0"/>
                        <a:cs typeface="Times New Roman" charset="0"/>
                      </a:rPr>
                      <m:t>𝑓</m:t>
                    </m:r>
                    <m:d>
                      <m:dPr>
                        <m:ctrlPr>
                          <a:rPr lang="en-US" sz="2400" i="1">
                            <a:latin typeface="Cambria Math" panose="02040503050406030204" pitchFamily="18" charset="0"/>
                            <a:ea typeface="Times New Roman" charset="0"/>
                            <a:cs typeface="Times New Roman" charset="0"/>
                          </a:rPr>
                        </m:ctrlPr>
                      </m:dPr>
                      <m:e>
                        <m:r>
                          <a:rPr lang="fr-FR" sz="2400" i="1">
                            <a:latin typeface="Cambria Math" charset="0"/>
                            <a:ea typeface="Times New Roman" charset="0"/>
                            <a:cs typeface="Times New Roman" charset="0"/>
                          </a:rPr>
                          <m:t>2</m:t>
                        </m:r>
                      </m:e>
                    </m:d>
                    <m:r>
                      <a:rPr lang="fr-FR" sz="2400" i="1">
                        <a:latin typeface="Cambria Math" charset="0"/>
                        <a:ea typeface="Times New Roman" charset="0"/>
                        <a:cs typeface="Times New Roman" charset="0"/>
                      </a:rPr>
                      <m:t>=</m:t>
                    </m:r>
                    <m:r>
                      <a:rPr lang="fr-FR" sz="2400" i="1">
                        <a:latin typeface="Cambria Math" charset="0"/>
                        <a:ea typeface="Times New Roman" charset="0"/>
                        <a:cs typeface="Times New Roman" charset="0"/>
                      </a:rPr>
                      <m:t>16</m:t>
                    </m:r>
                    <m:r>
                      <a:rPr lang="fr-FR" sz="2400" i="1">
                        <a:latin typeface="Cambria Math" charset="0"/>
                        <a:ea typeface="Times New Roman" charset="0"/>
                        <a:cs typeface="Times New Roman" charset="0"/>
                      </a:rPr>
                      <m:t>.</m:t>
                    </m:r>
                  </m:oMath>
                </a14:m>
                <a:r>
                  <a:rPr lang="fr-FR" sz="2400" dirty="0">
                    <a:latin typeface="Times New Roman" charset="0"/>
                    <a:ea typeface="Times New Roman" charset="0"/>
                    <a:cs typeface="Times New Roman" charset="0"/>
                  </a:rPr>
                  <a:t> </a:t>
                </a: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fr-FR" sz="2400" dirty="0">
                    <a:latin typeface="Times New Roman" charset="0"/>
                    <a:ea typeface="Times New Roman" charset="0"/>
                    <a:cs typeface="Times New Roman" charset="0"/>
                  </a:rPr>
                  <a:t>Do </a:t>
                </a:r>
                <a:r>
                  <a:rPr lang="fr-FR" sz="2400" dirty="0" err="1">
                    <a:latin typeface="Times New Roman" charset="0"/>
                    <a:ea typeface="Times New Roman" charset="0"/>
                    <a:cs typeface="Times New Roman" charset="0"/>
                  </a:rPr>
                  <a:t>đó</a:t>
                </a:r>
                <a:r>
                  <a:rPr lang="fr-FR" sz="2400" dirty="0">
                    <a:latin typeface="Times New Roman" charset="0"/>
                    <a:ea typeface="Times New Roman" charset="0"/>
                    <a:cs typeface="Times New Roman" charset="0"/>
                  </a:rPr>
                  <a:t> </a:t>
                </a:r>
                <a14:m>
                  <m:oMath xmlns:m="http://schemas.openxmlformats.org/officeDocument/2006/math">
                    <m:r>
                      <a:rPr lang="en-US" sz="2400" i="1">
                        <a:latin typeface="Cambria Math" charset="0"/>
                        <a:ea typeface="Times New Roman" charset="0"/>
                        <a:cs typeface="Times New Roman" charset="0"/>
                      </a:rPr>
                      <m:t>𝑃</m:t>
                    </m:r>
                    <m:r>
                      <a:rPr lang="fr-FR" sz="2400" i="1">
                        <a:latin typeface="Cambria Math" charset="0"/>
                        <a:ea typeface="Times New Roman" charset="0"/>
                        <a:cs typeface="Times New Roman" charset="0"/>
                      </a:rPr>
                      <m:t>≥</m:t>
                    </m:r>
                    <m:r>
                      <a:rPr lang="fr-FR" sz="2400" i="1">
                        <a:latin typeface="Cambria Math" charset="0"/>
                        <a:ea typeface="Times New Roman" charset="0"/>
                        <a:cs typeface="Times New Roman" charset="0"/>
                      </a:rPr>
                      <m:t>16</m:t>
                    </m:r>
                    <m:r>
                      <a:rPr lang="fr-FR" sz="2400" i="1">
                        <a:latin typeface="Cambria Math" charset="0"/>
                        <a:ea typeface="Times New Roman" charset="0"/>
                        <a:cs typeface="Times New Roman" charset="0"/>
                      </a:rPr>
                      <m:t>.</m:t>
                    </m:r>
                  </m:oMath>
                </a14:m>
                <a:r>
                  <a:rPr lang="fr-FR" sz="2400" dirty="0">
                    <a:latin typeface="Times New Roman" charset="0"/>
                    <a:ea typeface="Times New Roman" charset="0"/>
                    <a:cs typeface="Times New Roman" charset="0"/>
                  </a:rPr>
                  <a:t> </a:t>
                </a:r>
                <a:r>
                  <a:rPr lang="fr-FR" sz="2400" dirty="0" err="1">
                    <a:latin typeface="Times New Roman" charset="0"/>
                    <a:ea typeface="Times New Roman" charset="0"/>
                    <a:cs typeface="Times New Roman" charset="0"/>
                  </a:rPr>
                  <a:t>Đẳng</a:t>
                </a:r>
                <a:r>
                  <a:rPr lang="fr-FR" sz="2400" dirty="0">
                    <a:latin typeface="Times New Roman" charset="0"/>
                    <a:ea typeface="Times New Roman" charset="0"/>
                    <a:cs typeface="Times New Roman" charset="0"/>
                  </a:rPr>
                  <a:t> </a:t>
                </a:r>
                <a:r>
                  <a:rPr lang="fr-FR" sz="2400" dirty="0" err="1">
                    <a:latin typeface="Times New Roman" charset="0"/>
                    <a:ea typeface="Times New Roman" charset="0"/>
                    <a:cs typeface="Times New Roman" charset="0"/>
                  </a:rPr>
                  <a:t>thức</a:t>
                </a:r>
                <a:r>
                  <a:rPr lang="fr-FR" sz="2400" dirty="0">
                    <a:latin typeface="Times New Roman" charset="0"/>
                    <a:ea typeface="Times New Roman" charset="0"/>
                    <a:cs typeface="Times New Roman" charset="0"/>
                  </a:rPr>
                  <a:t> </a:t>
                </a:r>
                <a:r>
                  <a:rPr lang="fr-FR" sz="2400" dirty="0" err="1">
                    <a:latin typeface="Times New Roman" charset="0"/>
                    <a:ea typeface="Times New Roman" charset="0"/>
                    <a:cs typeface="Times New Roman" charset="0"/>
                  </a:rPr>
                  <a:t>xảy</a:t>
                </a:r>
                <a:r>
                  <a:rPr lang="fr-FR" sz="2400" dirty="0">
                    <a:latin typeface="Times New Roman" charset="0"/>
                    <a:ea typeface="Times New Roman" charset="0"/>
                    <a:cs typeface="Times New Roman" charset="0"/>
                  </a:rPr>
                  <a:t> ra khi </a:t>
                </a:r>
                <a:r>
                  <a:rPr lang="fr-FR" sz="2400" dirty="0" err="1">
                    <a:latin typeface="Times New Roman" charset="0"/>
                    <a:ea typeface="Times New Roman" charset="0"/>
                    <a:cs typeface="Times New Roman" charset="0"/>
                  </a:rPr>
                  <a:t>và</a:t>
                </a:r>
                <a:r>
                  <a:rPr lang="fr-FR" sz="2400" dirty="0">
                    <a:latin typeface="Times New Roman" charset="0"/>
                    <a:ea typeface="Times New Roman" charset="0"/>
                    <a:cs typeface="Times New Roman" charset="0"/>
                  </a:rPr>
                  <a:t> </a:t>
                </a:r>
                <a:r>
                  <a:rPr lang="fr-FR" sz="2400" dirty="0" err="1">
                    <a:latin typeface="Times New Roman" charset="0"/>
                    <a:ea typeface="Times New Roman" charset="0"/>
                    <a:cs typeface="Times New Roman" charset="0"/>
                  </a:rPr>
                  <a:t>chỉ</a:t>
                </a:r>
                <a:r>
                  <a:rPr lang="fr-FR" sz="2400" dirty="0">
                    <a:latin typeface="Times New Roman" charset="0"/>
                    <a:ea typeface="Times New Roman" charset="0"/>
                    <a:cs typeface="Times New Roman" charset="0"/>
                  </a:rPr>
                  <a:t> khi </a:t>
                </a: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14:m>
                  <m:oMathPara xmlns:m="http://schemas.openxmlformats.org/officeDocument/2006/math">
                    <m:oMathParaPr>
                      <m:jc m:val="centerGroup"/>
                    </m:oMathParaPr>
                    <m:oMath xmlns:m="http://schemas.openxmlformats.org/officeDocument/2006/math">
                      <m:d>
                        <m:dPr>
                          <m:begChr m:val="{"/>
                          <m:endChr m:val=""/>
                          <m:ctrlPr>
                            <a:rPr lang="en-US" sz="2400" i="1">
                              <a:latin typeface="Cambria Math" panose="02040503050406030204" pitchFamily="18" charset="0"/>
                              <a:ea typeface="Times New Roman" charset="0"/>
                              <a:cs typeface="Times New Roman" charset="0"/>
                            </a:rPr>
                          </m:ctrlPr>
                        </m:dPr>
                        <m:e>
                          <m:eqArr>
                            <m:eqArrPr>
                              <m:ctrlPr>
                                <a:rPr lang="en-US" sz="2400" i="1">
                                  <a:latin typeface="Cambria Math" panose="02040503050406030204" pitchFamily="18" charset="0"/>
                                  <a:ea typeface="Times New Roman" charset="0"/>
                                  <a:cs typeface="Times New Roman" charset="0"/>
                                </a:rPr>
                              </m:ctrlPr>
                            </m:eqArrPr>
                            <m:e>
                              <m:r>
                                <a:rPr lang="fr-FR" sz="2400" i="1">
                                  <a:latin typeface="Cambria Math" charset="0"/>
                                  <a:ea typeface="Times New Roman" charset="0"/>
                                  <a:cs typeface="Times New Roman" charset="0"/>
                                </a:rPr>
                                <m:t>𝑥𝑦𝑧</m:t>
                              </m:r>
                              <m:d>
                                <m:dPr>
                                  <m:ctrlPr>
                                    <a:rPr lang="en-US" sz="2400" i="1">
                                      <a:latin typeface="Cambria Math" panose="02040503050406030204" pitchFamily="18" charset="0"/>
                                      <a:ea typeface="Times New Roman" charset="0"/>
                                      <a:cs typeface="Times New Roman" charset="0"/>
                                    </a:rPr>
                                  </m:ctrlPr>
                                </m:dPr>
                                <m:e>
                                  <m:r>
                                    <a:rPr lang="fr-FR" sz="2400" i="1">
                                      <a:latin typeface="Cambria Math" charset="0"/>
                                      <a:ea typeface="Times New Roman" charset="0"/>
                                      <a:cs typeface="Times New Roman" charset="0"/>
                                    </a:rPr>
                                    <m:t>𝑥</m:t>
                                  </m:r>
                                  <m:r>
                                    <a:rPr lang="fr-FR" sz="2400" i="1">
                                      <a:latin typeface="Cambria Math" charset="0"/>
                                      <a:ea typeface="Times New Roman" charset="0"/>
                                      <a:cs typeface="Times New Roman" charset="0"/>
                                    </a:rPr>
                                    <m:t>+</m:t>
                                  </m:r>
                                  <m:r>
                                    <a:rPr lang="fr-FR" sz="2400" i="1">
                                      <a:latin typeface="Cambria Math" charset="0"/>
                                      <a:ea typeface="Times New Roman" charset="0"/>
                                      <a:cs typeface="Times New Roman" charset="0"/>
                                    </a:rPr>
                                    <m:t>𝑦</m:t>
                                  </m:r>
                                  <m:r>
                                    <a:rPr lang="fr-FR" sz="2400" i="1">
                                      <a:latin typeface="Cambria Math" charset="0"/>
                                      <a:ea typeface="Times New Roman" charset="0"/>
                                      <a:cs typeface="Times New Roman" charset="0"/>
                                    </a:rPr>
                                    <m:t>+</m:t>
                                  </m:r>
                                  <m:r>
                                    <a:rPr lang="fr-FR" sz="2400" i="1">
                                      <a:latin typeface="Cambria Math" charset="0"/>
                                      <a:ea typeface="Times New Roman" charset="0"/>
                                      <a:cs typeface="Times New Roman" charset="0"/>
                                    </a:rPr>
                                    <m:t>𝑧</m:t>
                                  </m:r>
                                </m:e>
                              </m:d>
                              <m:r>
                                <a:rPr lang="fr-FR" sz="2400" i="1">
                                  <a:latin typeface="Cambria Math" charset="0"/>
                                  <a:ea typeface="Times New Roman" charset="0"/>
                                  <a:cs typeface="Times New Roman" charset="0"/>
                                </a:rPr>
                                <m:t>=</m:t>
                              </m:r>
                              <m:r>
                                <a:rPr lang="fr-FR" sz="2400" i="1">
                                  <a:latin typeface="Cambria Math" charset="0"/>
                                  <a:ea typeface="Times New Roman" charset="0"/>
                                  <a:cs typeface="Times New Roman" charset="0"/>
                                </a:rPr>
                                <m:t>10</m:t>
                              </m:r>
                            </m:e>
                            <m:e>
                              <m:r>
                                <a:rPr lang="fr-FR" sz="2400" i="1">
                                  <a:latin typeface="Cambria Math" charset="0"/>
                                  <a:ea typeface="Times New Roman" charset="0"/>
                                  <a:cs typeface="Times New Roman" charset="0"/>
                                </a:rPr>
                                <m:t>𝑦𝑧</m:t>
                              </m:r>
                              <m:r>
                                <a:rPr lang="fr-FR" sz="2400" i="1">
                                  <a:latin typeface="Cambria Math" charset="0"/>
                                  <a:ea typeface="Times New Roman" charset="0"/>
                                  <a:cs typeface="Times New Roman" charset="0"/>
                                </a:rPr>
                                <m:t>=</m:t>
                              </m:r>
                              <m:r>
                                <a:rPr lang="fr-FR" sz="2400" i="1">
                                  <a:latin typeface="Cambria Math" charset="0"/>
                                  <a:ea typeface="Times New Roman" charset="0"/>
                                  <a:cs typeface="Times New Roman" charset="0"/>
                                </a:rPr>
                                <m:t>2</m:t>
                              </m:r>
                            </m:e>
                          </m:eqArr>
                          <m:r>
                            <a:rPr lang="fr-FR" sz="2400" i="1">
                              <a:latin typeface="Cambria Math" charset="0"/>
                              <a:ea typeface="Times New Roman" charset="0"/>
                              <a:cs typeface="Times New Roman" charset="0"/>
                            </a:rPr>
                            <m:t>⟹</m:t>
                          </m:r>
                          <m:d>
                            <m:dPr>
                              <m:begChr m:val="{"/>
                              <m:endChr m:val=""/>
                              <m:ctrlPr>
                                <a:rPr lang="en-US" sz="2400" i="1">
                                  <a:latin typeface="Cambria Math" panose="02040503050406030204" pitchFamily="18" charset="0"/>
                                  <a:ea typeface="Times New Roman" charset="0"/>
                                  <a:cs typeface="Times New Roman" charset="0"/>
                                </a:rPr>
                              </m:ctrlPr>
                            </m:dPr>
                            <m:e>
                              <m:eqArr>
                                <m:eqArrPr>
                                  <m:ctrlPr>
                                    <a:rPr lang="en-US" sz="2400" i="1">
                                      <a:latin typeface="Cambria Math" panose="02040503050406030204" pitchFamily="18" charset="0"/>
                                      <a:ea typeface="Times New Roman" charset="0"/>
                                      <a:cs typeface="Times New Roman" charset="0"/>
                                    </a:rPr>
                                  </m:ctrlPr>
                                </m:eqArrPr>
                                <m:e>
                                  <m:r>
                                    <a:rPr lang="fr-FR" sz="2400" i="1">
                                      <a:latin typeface="Cambria Math" charset="0"/>
                                      <a:ea typeface="Times New Roman" charset="0"/>
                                      <a:cs typeface="Times New Roman" charset="0"/>
                                    </a:rPr>
                                    <m:t>𝑥</m:t>
                                  </m:r>
                                  <m:r>
                                    <a:rPr lang="fr-FR" sz="2400" i="1">
                                      <a:latin typeface="Cambria Math" charset="0"/>
                                      <a:ea typeface="Times New Roman" charset="0"/>
                                      <a:cs typeface="Times New Roman" charset="0"/>
                                    </a:rPr>
                                    <m:t>=</m:t>
                                  </m:r>
                                  <m:r>
                                    <a:rPr lang="fr-FR" sz="2400" i="1">
                                      <a:latin typeface="Cambria Math" charset="0"/>
                                      <a:ea typeface="Times New Roman" charset="0"/>
                                      <a:cs typeface="Times New Roman" charset="0"/>
                                    </a:rPr>
                                    <m:t>𝑦</m:t>
                                  </m:r>
                                  <m:r>
                                    <a:rPr lang="fr-FR" sz="2400" i="1">
                                      <a:latin typeface="Cambria Math" charset="0"/>
                                      <a:ea typeface="Times New Roman" charset="0"/>
                                      <a:cs typeface="Times New Roman" charset="0"/>
                                    </a:rPr>
                                    <m:t>=</m:t>
                                  </m:r>
                                  <m:r>
                                    <a:rPr lang="fr-FR" sz="2400" i="1">
                                      <a:latin typeface="Cambria Math" charset="0"/>
                                      <a:ea typeface="Times New Roman" charset="0"/>
                                      <a:cs typeface="Times New Roman" charset="0"/>
                                    </a:rPr>
                                    <m:t>2</m:t>
                                  </m:r>
                                </m:e>
                                <m:e>
                                  <m:r>
                                    <a:rPr lang="fr-FR" sz="2400" i="1">
                                      <a:latin typeface="Cambria Math" charset="0"/>
                                      <a:ea typeface="Times New Roman" charset="0"/>
                                      <a:cs typeface="Times New Roman" charset="0"/>
                                    </a:rPr>
                                    <m:t>𝑧</m:t>
                                  </m:r>
                                  <m:r>
                                    <a:rPr lang="fr-FR" sz="2400" i="1">
                                      <a:latin typeface="Cambria Math" charset="0"/>
                                      <a:ea typeface="Times New Roman" charset="0"/>
                                      <a:cs typeface="Times New Roman" charset="0"/>
                                    </a:rPr>
                                    <m:t>=</m:t>
                                  </m:r>
                                  <m:r>
                                    <a:rPr lang="fr-FR" sz="2400" i="1">
                                      <a:latin typeface="Cambria Math" charset="0"/>
                                      <a:ea typeface="Times New Roman" charset="0"/>
                                      <a:cs typeface="Times New Roman" charset="0"/>
                                    </a:rPr>
                                    <m:t>1</m:t>
                                  </m:r>
                                </m:e>
                              </m:eqArr>
                            </m:e>
                          </m:d>
                        </m:e>
                      </m:d>
                      <m:r>
                        <a:rPr lang="fr-FR" sz="2400" i="1">
                          <a:latin typeface="Cambria Math" charset="0"/>
                          <a:ea typeface="Times New Roman" charset="0"/>
                          <a:cs typeface="Times New Roman" charset="0"/>
                        </a:rPr>
                        <m:t>.</m:t>
                      </m:r>
                    </m:oMath>
                  </m:oMathPara>
                </a14:m>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fr-FR" sz="2400" dirty="0" err="1">
                    <a:latin typeface="Times New Roman" charset="0"/>
                    <a:ea typeface="Times New Roman" charset="0"/>
                    <a:cs typeface="Times New Roman" charset="0"/>
                  </a:rPr>
                  <a:t>Vậy</a:t>
                </a:r>
                <a:r>
                  <a:rPr lang="fr-FR" sz="2400" dirty="0">
                    <a:latin typeface="Times New Roman" charset="0"/>
                    <a:ea typeface="Times New Roman" charset="0"/>
                    <a:cs typeface="Times New Roman" charset="0"/>
                  </a:rPr>
                  <a:t> </a:t>
                </a:r>
                <a14:m>
                  <m:oMath xmlns:m="http://schemas.openxmlformats.org/officeDocument/2006/math">
                    <m:r>
                      <a:rPr lang="fr-FR" sz="2400" i="1">
                        <a:latin typeface="Cambria Math" charset="0"/>
                        <a:ea typeface="Times New Roman" charset="0"/>
                        <a:cs typeface="Times New Roman" charset="0"/>
                      </a:rPr>
                      <m:t>𝑚𝑖𝑛</m:t>
                    </m:r>
                    <m:r>
                      <a:rPr lang="en-US" sz="2400" i="1">
                        <a:latin typeface="Cambria Math" charset="0"/>
                        <a:ea typeface="Times New Roman" charset="0"/>
                        <a:cs typeface="Times New Roman" charset="0"/>
                      </a:rPr>
                      <m:t>𝑃</m:t>
                    </m:r>
                    <m:r>
                      <a:rPr lang="fr-FR" sz="2400" i="1">
                        <a:latin typeface="Cambria Math" charset="0"/>
                        <a:ea typeface="Times New Roman" charset="0"/>
                        <a:cs typeface="Times New Roman" charset="0"/>
                      </a:rPr>
                      <m:t>=</m:t>
                    </m:r>
                    <m:r>
                      <a:rPr lang="fr-FR" sz="2400" i="1">
                        <a:latin typeface="Cambria Math" charset="0"/>
                        <a:ea typeface="Times New Roman" charset="0"/>
                        <a:cs typeface="Times New Roman" charset="0"/>
                      </a:rPr>
                      <m:t>16</m:t>
                    </m:r>
                    <m:r>
                      <a:rPr lang="en-US" sz="2400" i="1">
                        <a:latin typeface="Cambria Math" charset="0"/>
                        <a:ea typeface="Times New Roman" charset="0"/>
                        <a:cs typeface="Times New Roman" charset="0"/>
                      </a:rPr>
                      <m:t>⟺</m:t>
                    </m:r>
                    <m:d>
                      <m:dPr>
                        <m:begChr m:val="{"/>
                        <m:endChr m:val=""/>
                        <m:ctrlPr>
                          <a:rPr lang="en-US" sz="2400" i="1">
                            <a:latin typeface="Cambria Math" panose="02040503050406030204" pitchFamily="18" charset="0"/>
                            <a:ea typeface="Times New Roman" charset="0"/>
                            <a:cs typeface="Times New Roman" charset="0"/>
                          </a:rPr>
                        </m:ctrlPr>
                      </m:dPr>
                      <m:e>
                        <m:eqArr>
                          <m:eqArrPr>
                            <m:ctrlPr>
                              <a:rPr lang="en-US" sz="2400" i="1">
                                <a:latin typeface="Cambria Math" panose="02040503050406030204" pitchFamily="18" charset="0"/>
                                <a:ea typeface="Times New Roman" charset="0"/>
                                <a:cs typeface="Times New Roman" charset="0"/>
                              </a:rPr>
                            </m:ctrlPr>
                          </m:eqArrPr>
                          <m:e>
                            <m:r>
                              <a:rPr lang="fr-FR" sz="2400" i="1">
                                <a:latin typeface="Cambria Math" charset="0"/>
                                <a:ea typeface="Times New Roman" charset="0"/>
                                <a:cs typeface="Times New Roman" charset="0"/>
                              </a:rPr>
                              <m:t>𝑥</m:t>
                            </m:r>
                            <m:r>
                              <a:rPr lang="fr-FR" sz="2400" i="1">
                                <a:latin typeface="Cambria Math" charset="0"/>
                                <a:ea typeface="Times New Roman" charset="0"/>
                                <a:cs typeface="Times New Roman" charset="0"/>
                              </a:rPr>
                              <m:t>=</m:t>
                            </m:r>
                            <m:r>
                              <a:rPr lang="fr-FR" sz="2400" i="1">
                                <a:latin typeface="Cambria Math" charset="0"/>
                                <a:ea typeface="Times New Roman" charset="0"/>
                                <a:cs typeface="Times New Roman" charset="0"/>
                              </a:rPr>
                              <m:t>𝑦</m:t>
                            </m:r>
                            <m:r>
                              <a:rPr lang="fr-FR" sz="2400" i="1">
                                <a:latin typeface="Cambria Math" charset="0"/>
                                <a:ea typeface="Times New Roman" charset="0"/>
                                <a:cs typeface="Times New Roman" charset="0"/>
                              </a:rPr>
                              <m:t>=</m:t>
                            </m:r>
                            <m:r>
                              <a:rPr lang="fr-FR" sz="2400" i="1">
                                <a:latin typeface="Cambria Math" charset="0"/>
                                <a:ea typeface="Times New Roman" charset="0"/>
                                <a:cs typeface="Times New Roman" charset="0"/>
                              </a:rPr>
                              <m:t>2</m:t>
                            </m:r>
                          </m:e>
                          <m:e>
                            <m:r>
                              <a:rPr lang="fr-FR" sz="2400" i="1">
                                <a:latin typeface="Cambria Math" charset="0"/>
                                <a:ea typeface="Times New Roman" charset="0"/>
                                <a:cs typeface="Times New Roman" charset="0"/>
                              </a:rPr>
                              <m:t>𝑧</m:t>
                            </m:r>
                            <m:r>
                              <a:rPr lang="fr-FR" sz="2400" i="1">
                                <a:latin typeface="Cambria Math" charset="0"/>
                                <a:ea typeface="Times New Roman" charset="0"/>
                                <a:cs typeface="Times New Roman" charset="0"/>
                              </a:rPr>
                              <m:t>=</m:t>
                            </m:r>
                            <m:r>
                              <a:rPr lang="fr-FR" sz="2400" i="1">
                                <a:latin typeface="Cambria Math" charset="0"/>
                                <a:ea typeface="Times New Roman" charset="0"/>
                                <a:cs typeface="Times New Roman" charset="0"/>
                              </a:rPr>
                              <m:t>1</m:t>
                            </m:r>
                          </m:e>
                        </m:eqArr>
                      </m:e>
                    </m:d>
                  </m:oMath>
                </a14:m>
                <a:endParaRPr lang="en-US" sz="2400" dirty="0">
                  <a:latin typeface="Times New Roman" charset="0"/>
                  <a:ea typeface="Times New Roman" charset="0"/>
                  <a:cs typeface="Times New Roman" charset="0"/>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613458" y="2124477"/>
                <a:ext cx="11076972" cy="4230023"/>
              </a:xfrm>
              <a:blipFill rotWithShape="0">
                <a:blip r:embed="rId2"/>
                <a:stretch>
                  <a:fillRect l="-881" t="-12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itle 1"/>
              <p:cNvSpPr txBox="1">
                <a:spLocks/>
              </p:cNvSpPr>
              <p:nvPr/>
            </p:nvSpPr>
            <p:spPr>
              <a:xfrm>
                <a:off x="856010" y="406833"/>
                <a:ext cx="11076972" cy="13826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400" b="1" i="0" u="none" strike="noStrike" kern="1200" cap="none" spc="0" normalizeH="0" baseline="0" noProof="0" dirty="0" smtClean="0">
                    <a:ln>
                      <a:noFill/>
                    </a:ln>
                    <a:solidFill>
                      <a:srgbClr val="FF0000"/>
                    </a:solidFill>
                    <a:effectLst/>
                    <a:uLnTx/>
                    <a:uFillTx/>
                    <a:latin typeface="Times New Roman" charset="0"/>
                    <a:ea typeface="Times New Roman" charset="0"/>
                    <a:cs typeface="Times New Roman" charset="0"/>
                  </a:rPr>
                  <a:t>Câu</a:t>
                </a:r>
                <a:r>
                  <a:rPr kumimoji="0" lang="fr-FR" sz="2400" b="1" i="0" u="none" strike="noStrike" kern="1200" cap="none" spc="0" normalizeH="0" baseline="0" noProof="0" dirty="0">
                    <a:ln>
                      <a:noFill/>
                    </a:ln>
                    <a:solidFill>
                      <a:srgbClr val="FF0000"/>
                    </a:solidFill>
                    <a:effectLst/>
                    <a:uLnTx/>
                    <a:uFillTx/>
                    <a:latin typeface="Times New Roman" charset="0"/>
                    <a:ea typeface="Times New Roman" charset="0"/>
                    <a:cs typeface="Times New Roman" charset="0"/>
                  </a:rPr>
                  <a:t> </a:t>
                </a:r>
                <a:r>
                  <a:rPr lang="fr-FR" sz="2400" b="1">
                    <a:solidFill>
                      <a:srgbClr val="FF0000"/>
                    </a:solidFill>
                    <a:latin typeface="Times New Roman" charset="0"/>
                    <a:ea typeface="Times New Roman" charset="0"/>
                    <a:cs typeface="Times New Roman" charset="0"/>
                  </a:rPr>
                  <a:t>5</a:t>
                </a:r>
                <a:r>
                  <a:rPr kumimoji="0" lang="fr-FR" sz="2400" b="1" i="0" u="none" strike="noStrike" kern="1200" cap="none" spc="0" normalizeH="0" baseline="0" noProof="0" smtClean="0">
                    <a:ln>
                      <a:noFill/>
                    </a:ln>
                    <a:solidFill>
                      <a:srgbClr val="FF0000"/>
                    </a:solidFill>
                    <a:effectLst/>
                    <a:uLnTx/>
                    <a:uFillTx/>
                    <a:latin typeface="Times New Roman" charset="0"/>
                    <a:ea typeface="Times New Roman" charset="0"/>
                    <a:cs typeface="Times New Roman" charset="0"/>
                  </a:rPr>
                  <a:t>-VDC</a:t>
                </a:r>
                <a:r>
                  <a:rPr kumimoji="0" lang="fr-FR" sz="2400" b="1" i="0" u="none" strike="noStrike" kern="1200" cap="none" spc="0" normalizeH="0" baseline="0" noProof="0" dirty="0" smtClean="0">
                    <a:ln>
                      <a:noFill/>
                    </a:ln>
                    <a:solidFill>
                      <a:srgbClr val="FF0000"/>
                    </a:solidFill>
                    <a:effectLst/>
                    <a:uLnTx/>
                    <a:uFillTx/>
                    <a:latin typeface="Times New Roman" charset="0"/>
                    <a:ea typeface="Times New Roman" charset="0"/>
                    <a:cs typeface="Times New Roman" charset="0"/>
                  </a:rPr>
                  <a:t>:</a:t>
                </a:r>
                <a:r>
                  <a:rPr kumimoji="0" lang="fr-FR" sz="2400" b="0" i="0" u="none" strike="noStrike" kern="1200" cap="none" spc="0" normalizeH="0" baseline="0" noProof="0" dirty="0" smtClean="0">
                    <a:ln>
                      <a:noFill/>
                    </a:ln>
                    <a:solidFill>
                      <a:srgbClr val="FF0000"/>
                    </a:solidFill>
                    <a:effectLst/>
                    <a:uLnTx/>
                    <a:uFillTx/>
                    <a:latin typeface="Times New Roman" charset="0"/>
                    <a:ea typeface="Times New Roman" charset="0"/>
                    <a:cs typeface="Times New Roman" charset="0"/>
                  </a:rPr>
                  <a:t> </a:t>
                </a:r>
                <a:r>
                  <a:rPr kumimoji="0" lang="fr-FR" sz="2400" b="0"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t>Cho </a:t>
                </a:r>
                <a14:m>
                  <m:oMath xmlns:m="http://schemas.openxmlformats.org/officeDocument/2006/math">
                    <m:r>
                      <a:rPr kumimoji="0" lang="en-US" sz="2400" b="0" i="1" u="none" strike="noStrike" kern="1200" cap="none" spc="0" normalizeH="0" baseline="0" noProof="0">
                        <a:ln>
                          <a:noFill/>
                        </a:ln>
                        <a:solidFill>
                          <a:prstClr val="black"/>
                        </a:solidFill>
                        <a:effectLst/>
                        <a:uLnTx/>
                        <a:uFillTx/>
                        <a:latin typeface="Cambria Math" charset="0"/>
                        <a:ea typeface="Times New Roman" charset="0"/>
                        <a:cs typeface="Times New Roman" charset="0"/>
                      </a:rPr>
                      <m:t>𝑥</m:t>
                    </m:r>
                    <m:r>
                      <a:rPr kumimoji="0" lang="vi-VN" sz="2400" b="0" i="1" u="none" strike="noStrike" kern="1200" cap="none" spc="0" normalizeH="0" baseline="0" noProof="0">
                        <a:ln>
                          <a:noFill/>
                        </a:ln>
                        <a:solidFill>
                          <a:prstClr val="black"/>
                        </a:solidFill>
                        <a:effectLst/>
                        <a:uLnTx/>
                        <a:uFillTx/>
                        <a:latin typeface="Cambria Math" charset="0"/>
                        <a:ea typeface="Times New Roman" charset="0"/>
                        <a:cs typeface="Times New Roman" charset="0"/>
                      </a:rPr>
                      <m:t>, </m:t>
                    </m:r>
                    <m:r>
                      <a:rPr kumimoji="0" lang="vi-VN" sz="2400" b="0" i="1" u="none" strike="noStrike" kern="1200" cap="none" spc="0" normalizeH="0" baseline="0" noProof="0">
                        <a:ln>
                          <a:noFill/>
                        </a:ln>
                        <a:solidFill>
                          <a:prstClr val="black"/>
                        </a:solidFill>
                        <a:effectLst/>
                        <a:uLnTx/>
                        <a:uFillTx/>
                        <a:latin typeface="Cambria Math" charset="0"/>
                        <a:ea typeface="Times New Roman" charset="0"/>
                        <a:cs typeface="Times New Roman" charset="0"/>
                      </a:rPr>
                      <m:t>𝑦</m:t>
                    </m:r>
                    <m:r>
                      <a:rPr kumimoji="0" lang="vi-VN" sz="2400" b="0" i="1" u="none" strike="noStrike" kern="1200" cap="none" spc="0" normalizeH="0" baseline="0" noProof="0">
                        <a:ln>
                          <a:noFill/>
                        </a:ln>
                        <a:solidFill>
                          <a:prstClr val="black"/>
                        </a:solidFill>
                        <a:effectLst/>
                        <a:uLnTx/>
                        <a:uFillTx/>
                        <a:latin typeface="Cambria Math" charset="0"/>
                        <a:ea typeface="Times New Roman" charset="0"/>
                        <a:cs typeface="Times New Roman" charset="0"/>
                      </a:rPr>
                      <m:t>, </m:t>
                    </m:r>
                    <m:r>
                      <a:rPr kumimoji="0" lang="vi-VN" sz="2400" b="0" i="1" u="none" strike="noStrike" kern="1200" cap="none" spc="0" normalizeH="0" baseline="0" noProof="0">
                        <a:ln>
                          <a:noFill/>
                        </a:ln>
                        <a:solidFill>
                          <a:prstClr val="black"/>
                        </a:solidFill>
                        <a:effectLst/>
                        <a:uLnTx/>
                        <a:uFillTx/>
                        <a:latin typeface="Cambria Math" charset="0"/>
                        <a:ea typeface="Times New Roman" charset="0"/>
                        <a:cs typeface="Times New Roman" charset="0"/>
                      </a:rPr>
                      <m:t>𝑧</m:t>
                    </m:r>
                    <m:r>
                      <a:rPr kumimoji="0" lang="vi-VN" sz="2400" b="0" i="1" u="none" strike="noStrike" kern="1200" cap="none" spc="0" normalizeH="0" baseline="0" noProof="0">
                        <a:ln>
                          <a:noFill/>
                        </a:ln>
                        <a:solidFill>
                          <a:prstClr val="black"/>
                        </a:solidFill>
                        <a:effectLst/>
                        <a:uLnTx/>
                        <a:uFillTx/>
                        <a:latin typeface="Cambria Math" charset="0"/>
                        <a:ea typeface="Times New Roman" charset="0"/>
                        <a:cs typeface="Times New Roman" charset="0"/>
                      </a:rPr>
                      <m:t>&gt;</m:t>
                    </m:r>
                    <m:r>
                      <a:rPr kumimoji="0" lang="vi-VN" sz="2400" b="0" i="1" u="none" strike="noStrike" kern="1200" cap="none" spc="0" normalizeH="0" baseline="0" noProof="0">
                        <a:ln>
                          <a:noFill/>
                        </a:ln>
                        <a:solidFill>
                          <a:prstClr val="black"/>
                        </a:solidFill>
                        <a:effectLst/>
                        <a:uLnTx/>
                        <a:uFillTx/>
                        <a:latin typeface="Cambria Math" charset="0"/>
                        <a:ea typeface="Times New Roman" charset="0"/>
                        <a:cs typeface="Times New Roman" charset="0"/>
                      </a:rPr>
                      <m:t>0</m:t>
                    </m:r>
                    <m:r>
                      <a:rPr kumimoji="0" lang="vi-VN" sz="2400" b="0" i="1" u="none" strike="noStrike" kern="1200" cap="none" spc="0" normalizeH="0" baseline="0" noProof="0">
                        <a:ln>
                          <a:noFill/>
                        </a:ln>
                        <a:solidFill>
                          <a:prstClr val="black"/>
                        </a:solidFill>
                        <a:effectLst/>
                        <a:uLnTx/>
                        <a:uFillTx/>
                        <a:latin typeface="Cambria Math" charset="0"/>
                        <a:ea typeface="Times New Roman" charset="0"/>
                        <a:cs typeface="Times New Roman" charset="0"/>
                      </a:rPr>
                      <m:t>; </m:t>
                    </m:r>
                    <m:r>
                      <a:rPr kumimoji="0" lang="vi-VN" sz="2400" b="0" i="1" u="none" strike="noStrike" kern="1200" cap="none" spc="0" normalizeH="0" baseline="0" noProof="0">
                        <a:ln>
                          <a:noFill/>
                        </a:ln>
                        <a:solidFill>
                          <a:prstClr val="black"/>
                        </a:solidFill>
                        <a:effectLst/>
                        <a:uLnTx/>
                        <a:uFillTx/>
                        <a:latin typeface="Cambria Math" charset="0"/>
                        <a:ea typeface="Times New Roman" charset="0"/>
                        <a:cs typeface="Times New Roman" charset="0"/>
                      </a:rPr>
                      <m:t>𝑥𝑦𝑧</m:t>
                    </m:r>
                    <m:d>
                      <m:d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ctrlPr>
                      </m:dPr>
                      <m:e>
                        <m:r>
                          <a:rPr kumimoji="0" lang="vi-VN" sz="2400" b="0" i="1" u="none" strike="noStrike" kern="1200" cap="none" spc="0" normalizeH="0" baseline="0" noProof="0">
                            <a:ln>
                              <a:noFill/>
                            </a:ln>
                            <a:solidFill>
                              <a:prstClr val="black"/>
                            </a:solidFill>
                            <a:effectLst/>
                            <a:uLnTx/>
                            <a:uFillTx/>
                            <a:latin typeface="Cambria Math" charset="0"/>
                            <a:ea typeface="Times New Roman" charset="0"/>
                            <a:cs typeface="Times New Roman" charset="0"/>
                          </a:rPr>
                          <m:t>𝑥</m:t>
                        </m:r>
                        <m:r>
                          <a:rPr kumimoji="0" lang="vi-VN" sz="2400" b="0" i="1" u="none" strike="noStrike" kern="1200" cap="none" spc="0" normalizeH="0" baseline="0" noProof="0">
                            <a:ln>
                              <a:noFill/>
                            </a:ln>
                            <a:solidFill>
                              <a:prstClr val="black"/>
                            </a:solidFill>
                            <a:effectLst/>
                            <a:uLnTx/>
                            <a:uFillTx/>
                            <a:latin typeface="Cambria Math" charset="0"/>
                            <a:ea typeface="Times New Roman" charset="0"/>
                            <a:cs typeface="Times New Roman" charset="0"/>
                          </a:rPr>
                          <m:t>+</m:t>
                        </m:r>
                        <m:r>
                          <a:rPr kumimoji="0" lang="vi-VN" sz="2400" b="0" i="1" u="none" strike="noStrike" kern="1200" cap="none" spc="0" normalizeH="0" baseline="0" noProof="0">
                            <a:ln>
                              <a:noFill/>
                            </a:ln>
                            <a:solidFill>
                              <a:prstClr val="black"/>
                            </a:solidFill>
                            <a:effectLst/>
                            <a:uLnTx/>
                            <a:uFillTx/>
                            <a:latin typeface="Cambria Math" charset="0"/>
                            <a:ea typeface="Times New Roman" charset="0"/>
                            <a:cs typeface="Times New Roman" charset="0"/>
                          </a:rPr>
                          <m:t>𝑦</m:t>
                        </m:r>
                        <m:r>
                          <a:rPr kumimoji="0" lang="vi-VN" sz="2400" b="0" i="1" u="none" strike="noStrike" kern="1200" cap="none" spc="0" normalizeH="0" baseline="0" noProof="0">
                            <a:ln>
                              <a:noFill/>
                            </a:ln>
                            <a:solidFill>
                              <a:prstClr val="black"/>
                            </a:solidFill>
                            <a:effectLst/>
                            <a:uLnTx/>
                            <a:uFillTx/>
                            <a:latin typeface="Cambria Math" charset="0"/>
                            <a:ea typeface="Times New Roman" charset="0"/>
                            <a:cs typeface="Times New Roman" charset="0"/>
                          </a:rPr>
                          <m:t>+</m:t>
                        </m:r>
                        <m:r>
                          <a:rPr kumimoji="0" lang="vi-VN" sz="2400" b="0" i="1" u="none" strike="noStrike" kern="1200" cap="none" spc="0" normalizeH="0" baseline="0" noProof="0">
                            <a:ln>
                              <a:noFill/>
                            </a:ln>
                            <a:solidFill>
                              <a:prstClr val="black"/>
                            </a:solidFill>
                            <a:effectLst/>
                            <a:uLnTx/>
                            <a:uFillTx/>
                            <a:latin typeface="Cambria Math" charset="0"/>
                            <a:ea typeface="Times New Roman" charset="0"/>
                            <a:cs typeface="Times New Roman" charset="0"/>
                          </a:rPr>
                          <m:t>𝑧</m:t>
                        </m:r>
                      </m:e>
                    </m:d>
                    <m:r>
                      <a:rPr kumimoji="0" lang="vi-VN" sz="2400" b="0" i="1" u="none" strike="noStrike" kern="1200" cap="none" spc="0" normalizeH="0" baseline="0" noProof="0">
                        <a:ln>
                          <a:noFill/>
                        </a:ln>
                        <a:solidFill>
                          <a:prstClr val="black"/>
                        </a:solidFill>
                        <a:effectLst/>
                        <a:uLnTx/>
                        <a:uFillTx/>
                        <a:latin typeface="Cambria Math" charset="0"/>
                        <a:ea typeface="Times New Roman" charset="0"/>
                        <a:cs typeface="Times New Roman" charset="0"/>
                      </a:rPr>
                      <m:t>=</m:t>
                    </m:r>
                    <m:r>
                      <a:rPr kumimoji="0" lang="vi-VN" sz="2400" b="0" i="1" u="none" strike="noStrike" kern="1200" cap="none" spc="0" normalizeH="0" baseline="0" noProof="0">
                        <a:ln>
                          <a:noFill/>
                        </a:ln>
                        <a:solidFill>
                          <a:prstClr val="black"/>
                        </a:solidFill>
                        <a:effectLst/>
                        <a:uLnTx/>
                        <a:uFillTx/>
                        <a:latin typeface="Cambria Math" charset="0"/>
                        <a:ea typeface="Times New Roman" charset="0"/>
                        <a:cs typeface="Times New Roman" charset="0"/>
                      </a:rPr>
                      <m:t>20</m:t>
                    </m:r>
                    <m:r>
                      <a:rPr kumimoji="0" lang="vi-VN" sz="2400" b="0" i="1" u="none" strike="noStrike" kern="1200" cap="none" spc="0" normalizeH="0" baseline="0" noProof="0">
                        <a:ln>
                          <a:noFill/>
                        </a:ln>
                        <a:solidFill>
                          <a:prstClr val="black"/>
                        </a:solidFill>
                        <a:effectLst/>
                        <a:uLnTx/>
                        <a:uFillTx/>
                        <a:latin typeface="Cambria Math" charset="0"/>
                        <a:ea typeface="Times New Roman" charset="0"/>
                        <a:cs typeface="Times New Roman" charset="0"/>
                      </a:rPr>
                      <m:t>.</m:t>
                    </m:r>
                  </m:oMath>
                </a14:m>
                <a:r>
                  <a:rPr kumimoji="0" lang="fr-FR" sz="2400" b="0"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t> </a:t>
                </a:r>
                <a:r>
                  <a:rPr kumimoji="0" lang="fr-FR" sz="2400" b="0" i="0" u="none" strike="noStrike" kern="1200" cap="none" spc="0" normalizeH="0" baseline="0" noProof="0" dirty="0" err="1">
                    <a:ln>
                      <a:noFill/>
                    </a:ln>
                    <a:solidFill>
                      <a:prstClr val="black"/>
                    </a:solidFill>
                    <a:effectLst/>
                    <a:uLnTx/>
                    <a:uFillTx/>
                    <a:latin typeface="Times New Roman" charset="0"/>
                    <a:ea typeface="Times New Roman" charset="0"/>
                    <a:cs typeface="Times New Roman" charset="0"/>
                  </a:rPr>
                  <a:t>Tìm</a:t>
                </a:r>
                <a:r>
                  <a:rPr kumimoji="0" lang="fr-FR" sz="2400" b="0"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t> </a:t>
                </a:r>
                <a:r>
                  <a:rPr kumimoji="0" lang="fr-FR" sz="2400" b="0" i="0" u="none" strike="noStrike" kern="1200" cap="none" spc="0" normalizeH="0" baseline="0" noProof="0" dirty="0" err="1">
                    <a:ln>
                      <a:noFill/>
                    </a:ln>
                    <a:solidFill>
                      <a:prstClr val="black"/>
                    </a:solidFill>
                    <a:effectLst/>
                    <a:uLnTx/>
                    <a:uFillTx/>
                    <a:latin typeface="Times New Roman" charset="0"/>
                    <a:ea typeface="Times New Roman" charset="0"/>
                    <a:cs typeface="Times New Roman" charset="0"/>
                  </a:rPr>
                  <a:t>giá</a:t>
                </a:r>
                <a:r>
                  <a:rPr kumimoji="0" lang="fr-FR" sz="2400" b="0"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t> </a:t>
                </a:r>
                <a:r>
                  <a:rPr kumimoji="0" lang="fr-FR" sz="2400" b="0" i="0" u="none" strike="noStrike" kern="1200" cap="none" spc="0" normalizeH="0" baseline="0" noProof="0" dirty="0" err="1">
                    <a:ln>
                      <a:noFill/>
                    </a:ln>
                    <a:solidFill>
                      <a:prstClr val="black"/>
                    </a:solidFill>
                    <a:effectLst/>
                    <a:uLnTx/>
                    <a:uFillTx/>
                    <a:latin typeface="Times New Roman" charset="0"/>
                    <a:ea typeface="Times New Roman" charset="0"/>
                    <a:cs typeface="Times New Roman" charset="0"/>
                  </a:rPr>
                  <a:t>trị</a:t>
                </a:r>
                <a:r>
                  <a:rPr kumimoji="0" lang="fr-FR" sz="2400" b="0"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t> </a:t>
                </a:r>
                <a:r>
                  <a:rPr kumimoji="0" lang="fr-FR" sz="2400" b="0" i="0" u="none" strike="noStrike" kern="1200" cap="none" spc="0" normalizeH="0" baseline="0" noProof="0" dirty="0" err="1">
                    <a:ln>
                      <a:noFill/>
                    </a:ln>
                    <a:solidFill>
                      <a:prstClr val="black"/>
                    </a:solidFill>
                    <a:effectLst/>
                    <a:uLnTx/>
                    <a:uFillTx/>
                    <a:latin typeface="Times New Roman" charset="0"/>
                    <a:ea typeface="Times New Roman" charset="0"/>
                    <a:cs typeface="Times New Roman" charset="0"/>
                  </a:rPr>
                  <a:t>nhỏ</a:t>
                </a:r>
                <a:r>
                  <a:rPr kumimoji="0" lang="fr-FR" sz="2400" b="0"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t> </a:t>
                </a:r>
                <a:r>
                  <a:rPr kumimoji="0" lang="fr-FR" sz="2400" b="0" i="0" u="none" strike="noStrike" kern="1200" cap="none" spc="0" normalizeH="0" baseline="0" noProof="0" dirty="0" err="1">
                    <a:ln>
                      <a:noFill/>
                    </a:ln>
                    <a:solidFill>
                      <a:prstClr val="black"/>
                    </a:solidFill>
                    <a:effectLst/>
                    <a:uLnTx/>
                    <a:uFillTx/>
                    <a:latin typeface="Times New Roman" charset="0"/>
                    <a:ea typeface="Times New Roman" charset="0"/>
                    <a:cs typeface="Times New Roman" charset="0"/>
                  </a:rPr>
                  <a:t>nhất</a:t>
                </a:r>
                <a:r>
                  <a:rPr kumimoji="0" lang="fr-FR" sz="2400" b="0"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t> </a:t>
                </a:r>
                <a:r>
                  <a:rPr kumimoji="0" lang="fr-FR" sz="2400" b="0" i="0" u="none" strike="noStrike" kern="1200" cap="none" spc="0" normalizeH="0" baseline="0" noProof="0" dirty="0" err="1">
                    <a:ln>
                      <a:noFill/>
                    </a:ln>
                    <a:solidFill>
                      <a:prstClr val="black"/>
                    </a:solidFill>
                    <a:effectLst/>
                    <a:uLnTx/>
                    <a:uFillTx/>
                    <a:latin typeface="Times New Roman" charset="0"/>
                    <a:ea typeface="Times New Roman" charset="0"/>
                    <a:cs typeface="Times New Roman" charset="0"/>
                  </a:rPr>
                  <a:t>của</a:t>
                </a:r>
                <a:r>
                  <a:rPr kumimoji="0" lang="fr-FR" sz="2400" b="0"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t> </a:t>
                </a:r>
                <a:r>
                  <a:rPr kumimoji="0" lang="en-US" sz="2400" b="0"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t/>
                </a:r>
                <a:br>
                  <a:rPr kumimoji="0" lang="en-US" sz="2400" b="0"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b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a:ln>
                            <a:noFill/>
                          </a:ln>
                          <a:solidFill>
                            <a:prstClr val="black"/>
                          </a:solidFill>
                          <a:effectLst/>
                          <a:uLnTx/>
                          <a:uFillTx/>
                          <a:latin typeface="Cambria Math" charset="0"/>
                          <a:ea typeface="Times New Roman" charset="0"/>
                          <a:cs typeface="Times New Roman" charset="0"/>
                        </a:rPr>
                        <m:t>𝑃</m:t>
                      </m:r>
                      <m:r>
                        <a:rPr kumimoji="0" lang="fr-FR" sz="2400" b="0" i="1" u="none" strike="noStrike" kern="1200" cap="none" spc="0" normalizeH="0" baseline="0" noProof="0">
                          <a:ln>
                            <a:noFill/>
                          </a:ln>
                          <a:solidFill>
                            <a:prstClr val="black"/>
                          </a:solidFill>
                          <a:effectLst/>
                          <a:uLnTx/>
                          <a:uFillTx/>
                          <a:latin typeface="Cambria Math" charset="0"/>
                          <a:ea typeface="Times New Roman" charset="0"/>
                          <a:cs typeface="Times New Roman" charset="0"/>
                        </a:rPr>
                        <m:t>=</m:t>
                      </m:r>
                      <m:d>
                        <m:d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ctrlPr>
                        </m:dPr>
                        <m:e>
                          <m:r>
                            <a:rPr kumimoji="0" lang="en-US" sz="2400" b="0" i="1" u="none" strike="noStrike" kern="1200" cap="none" spc="0" normalizeH="0" baseline="0" noProof="0">
                              <a:ln>
                                <a:noFill/>
                              </a:ln>
                              <a:solidFill>
                                <a:prstClr val="black"/>
                              </a:solidFill>
                              <a:effectLst/>
                              <a:uLnTx/>
                              <a:uFillTx/>
                              <a:latin typeface="Cambria Math" charset="0"/>
                              <a:ea typeface="Times New Roman" charset="0"/>
                              <a:cs typeface="Times New Roman" charset="0"/>
                            </a:rPr>
                            <m:t>𝑥</m:t>
                          </m:r>
                          <m:r>
                            <a:rPr kumimoji="0" lang="fr-FR" sz="2400" b="0" i="1" u="none" strike="noStrike" kern="1200" cap="none" spc="0" normalizeH="0" baseline="0" noProof="0">
                              <a:ln>
                                <a:noFill/>
                              </a:ln>
                              <a:solidFill>
                                <a:prstClr val="black"/>
                              </a:solidFill>
                              <a:effectLst/>
                              <a:uLnTx/>
                              <a:uFillTx/>
                              <a:latin typeface="Cambria Math" charset="0"/>
                              <a:ea typeface="Times New Roman" charset="0"/>
                              <a:cs typeface="Times New Roman" charset="0"/>
                            </a:rPr>
                            <m:t>+</m:t>
                          </m:r>
                          <m:r>
                            <a:rPr kumimoji="0" lang="en-US" sz="2400" b="0" i="1" u="none" strike="noStrike" kern="1200" cap="none" spc="0" normalizeH="0" baseline="0" noProof="0">
                              <a:ln>
                                <a:noFill/>
                              </a:ln>
                              <a:solidFill>
                                <a:prstClr val="black"/>
                              </a:solidFill>
                              <a:effectLst/>
                              <a:uLnTx/>
                              <a:uFillTx/>
                              <a:latin typeface="Cambria Math" charset="0"/>
                              <a:ea typeface="Times New Roman" charset="0"/>
                              <a:cs typeface="Times New Roman" charset="0"/>
                            </a:rPr>
                            <m:t>𝑦</m:t>
                          </m:r>
                        </m:e>
                      </m:d>
                      <m:d>
                        <m:d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ctrlPr>
                        </m:dPr>
                        <m:e>
                          <m:r>
                            <a:rPr kumimoji="0" lang="en-US" sz="2400" b="0" i="1" u="none" strike="noStrike" kern="1200" cap="none" spc="0" normalizeH="0" baseline="0" noProof="0">
                              <a:ln>
                                <a:noFill/>
                              </a:ln>
                              <a:solidFill>
                                <a:prstClr val="black"/>
                              </a:solidFill>
                              <a:effectLst/>
                              <a:uLnTx/>
                              <a:uFillTx/>
                              <a:latin typeface="Cambria Math" charset="0"/>
                              <a:ea typeface="Times New Roman" charset="0"/>
                              <a:cs typeface="Times New Roman" charset="0"/>
                            </a:rPr>
                            <m:t>𝑥</m:t>
                          </m:r>
                          <m:r>
                            <a:rPr kumimoji="0" lang="fr-FR" sz="2400" b="0" i="1" u="none" strike="noStrike" kern="1200" cap="none" spc="0" normalizeH="0" baseline="0" noProof="0">
                              <a:ln>
                                <a:noFill/>
                              </a:ln>
                              <a:solidFill>
                                <a:prstClr val="black"/>
                              </a:solidFill>
                              <a:effectLst/>
                              <a:uLnTx/>
                              <a:uFillTx/>
                              <a:latin typeface="Cambria Math" charset="0"/>
                              <a:ea typeface="Times New Roman" charset="0"/>
                              <a:cs typeface="Times New Roman" charset="0"/>
                            </a:rPr>
                            <m:t>+</m:t>
                          </m:r>
                          <m:r>
                            <a:rPr kumimoji="0" lang="en-US" sz="2400" b="0" i="1" u="none" strike="noStrike" kern="1200" cap="none" spc="0" normalizeH="0" baseline="0" noProof="0">
                              <a:ln>
                                <a:noFill/>
                              </a:ln>
                              <a:solidFill>
                                <a:prstClr val="black"/>
                              </a:solidFill>
                              <a:effectLst/>
                              <a:uLnTx/>
                              <a:uFillTx/>
                              <a:latin typeface="Cambria Math" charset="0"/>
                              <a:ea typeface="Times New Roman" charset="0"/>
                              <a:cs typeface="Times New Roman" charset="0"/>
                            </a:rPr>
                            <m:t>𝑧</m:t>
                          </m:r>
                        </m:e>
                      </m:d>
                      <m:r>
                        <a:rPr kumimoji="0" lang="fr-FR" sz="2400" b="0" i="1" u="none" strike="noStrike" kern="1200" cap="none" spc="0" normalizeH="0" baseline="0" noProof="0">
                          <a:ln>
                            <a:noFill/>
                          </a:ln>
                          <a:solidFill>
                            <a:prstClr val="black"/>
                          </a:solidFill>
                          <a:effectLst/>
                          <a:uLnTx/>
                          <a:uFillTx/>
                          <a:latin typeface="Cambria Math" charset="0"/>
                          <a:ea typeface="Times New Roman" charset="0"/>
                          <a:cs typeface="Times New Roman" charset="0"/>
                        </a:rPr>
                        <m:t>+</m:t>
                      </m:r>
                      <m:sSup>
                        <m:sSup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ctrlPr>
                        </m:sSupPr>
                        <m:e>
                          <m:r>
                            <a:rPr kumimoji="0" lang="en-US" sz="2400" b="0" i="1" u="none" strike="noStrike" kern="1200" cap="none" spc="0" normalizeH="0" baseline="0" noProof="0">
                              <a:ln>
                                <a:noFill/>
                              </a:ln>
                              <a:solidFill>
                                <a:prstClr val="black"/>
                              </a:solidFill>
                              <a:effectLst/>
                              <a:uLnTx/>
                              <a:uFillTx/>
                              <a:latin typeface="Cambria Math" charset="0"/>
                              <a:ea typeface="Times New Roman" charset="0"/>
                              <a:cs typeface="Times New Roman" charset="0"/>
                            </a:rPr>
                            <m:t>𝑦</m:t>
                          </m:r>
                        </m:e>
                        <m:sup>
                          <m:r>
                            <a:rPr kumimoji="0" lang="fr-FR" sz="2400" b="0" i="1" u="none" strike="noStrike" kern="1200" cap="none" spc="0" normalizeH="0" baseline="0" noProof="0">
                              <a:ln>
                                <a:noFill/>
                              </a:ln>
                              <a:solidFill>
                                <a:prstClr val="black"/>
                              </a:solidFill>
                              <a:effectLst/>
                              <a:uLnTx/>
                              <a:uFillTx/>
                              <a:latin typeface="Cambria Math" charset="0"/>
                              <a:ea typeface="Times New Roman" charset="0"/>
                              <a:cs typeface="Times New Roman" charset="0"/>
                            </a:rPr>
                            <m:t>2</m:t>
                          </m:r>
                        </m:sup>
                      </m:sSup>
                      <m:sSup>
                        <m:sSup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ctrlPr>
                        </m:sSupPr>
                        <m:e>
                          <m:r>
                            <a:rPr kumimoji="0" lang="en-US" sz="2400" b="0" i="1" u="none" strike="noStrike" kern="1200" cap="none" spc="0" normalizeH="0" baseline="0" noProof="0">
                              <a:ln>
                                <a:noFill/>
                              </a:ln>
                              <a:solidFill>
                                <a:prstClr val="black"/>
                              </a:solidFill>
                              <a:effectLst/>
                              <a:uLnTx/>
                              <a:uFillTx/>
                              <a:latin typeface="Cambria Math" charset="0"/>
                              <a:ea typeface="Times New Roman" charset="0"/>
                              <a:cs typeface="Times New Roman" charset="0"/>
                            </a:rPr>
                            <m:t>𝑧</m:t>
                          </m:r>
                        </m:e>
                        <m:sup>
                          <m:r>
                            <a:rPr kumimoji="0" lang="fr-FR" sz="2400" b="0" i="1" u="none" strike="noStrike" kern="1200" cap="none" spc="0" normalizeH="0" baseline="0" noProof="0">
                              <a:ln>
                                <a:noFill/>
                              </a:ln>
                              <a:solidFill>
                                <a:prstClr val="black"/>
                              </a:solidFill>
                              <a:effectLst/>
                              <a:uLnTx/>
                              <a:uFillTx/>
                              <a:latin typeface="Cambria Math" charset="0"/>
                              <a:ea typeface="Times New Roman" charset="0"/>
                              <a:cs typeface="Times New Roman" charset="0"/>
                            </a:rPr>
                            <m:t>2</m:t>
                          </m:r>
                        </m:sup>
                      </m:sSup>
                    </m:oMath>
                  </m:oMathPara>
                </a14:m>
                <a:r>
                  <a:rPr kumimoji="0" lang="en-US" sz="2400" b="0"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t/>
                </a:r>
                <a:br>
                  <a:rPr kumimoji="0" lang="en-US" sz="2400" b="0"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br>
                <a:r>
                  <a:rPr kumimoji="0" lang="en-US" sz="2400" b="0"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t>	</a:t>
                </a:r>
                <a:r>
                  <a:rPr kumimoji="0" lang="en-US" sz="2400" b="1"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t>A. </a:t>
                </a:r>
                <a:r>
                  <a:rPr kumimoji="0" lang="en-US" sz="2400" b="0"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t>24. 	</a:t>
                </a:r>
                <a:r>
                  <a:rPr kumimoji="0" lang="en-US" sz="2400" b="0" i="0" u="none" strike="noStrike" kern="1200" cap="none" spc="0" normalizeH="0" baseline="0" noProof="0" dirty="0" smtClean="0">
                    <a:ln>
                      <a:noFill/>
                    </a:ln>
                    <a:solidFill>
                      <a:prstClr val="black"/>
                    </a:solidFill>
                    <a:effectLst/>
                    <a:uLnTx/>
                    <a:uFillTx/>
                    <a:latin typeface="Times New Roman" charset="0"/>
                    <a:ea typeface="Times New Roman" charset="0"/>
                    <a:cs typeface="Times New Roman" charset="0"/>
                  </a:rPr>
                  <a:t>	</a:t>
                </a:r>
                <a:r>
                  <a:rPr kumimoji="0" lang="en-US" sz="2400" b="1" i="0" u="none" strike="noStrike" kern="1200" cap="none" spc="0" normalizeH="0" baseline="0" noProof="0" dirty="0" smtClean="0">
                    <a:ln>
                      <a:noFill/>
                    </a:ln>
                    <a:solidFill>
                      <a:prstClr val="black"/>
                    </a:solidFill>
                    <a:effectLst/>
                    <a:uLnTx/>
                    <a:uFillTx/>
                    <a:latin typeface="Times New Roman" charset="0"/>
                    <a:ea typeface="Times New Roman" charset="0"/>
                    <a:cs typeface="Times New Roman" charset="0"/>
                  </a:rPr>
                  <a:t>B</a:t>
                </a:r>
                <a:r>
                  <a:rPr kumimoji="0" lang="en-US" sz="2400" b="1"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t>. </a:t>
                </a:r>
                <a:r>
                  <a:rPr kumimoji="0" lang="en-US" sz="2400" b="0"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t>32. 	</a:t>
                </a:r>
                <a:r>
                  <a:rPr kumimoji="0" lang="en-US" sz="2400" b="0" i="0" u="none" strike="noStrike" kern="1200" cap="none" spc="0" normalizeH="0" baseline="0" noProof="0" dirty="0" smtClean="0">
                    <a:ln>
                      <a:noFill/>
                    </a:ln>
                    <a:solidFill>
                      <a:prstClr val="black"/>
                    </a:solidFill>
                    <a:effectLst/>
                    <a:uLnTx/>
                    <a:uFillTx/>
                    <a:latin typeface="Times New Roman" charset="0"/>
                    <a:ea typeface="Times New Roman" charset="0"/>
                    <a:cs typeface="Times New Roman" charset="0"/>
                  </a:rPr>
                  <a:t>	</a:t>
                </a:r>
                <a:r>
                  <a:rPr kumimoji="0" lang="en-US" sz="2400" b="1" i="0" u="none" strike="noStrike" kern="1200" cap="none" spc="0" normalizeH="0" baseline="0" noProof="0" dirty="0" smtClean="0">
                    <a:ln>
                      <a:noFill/>
                    </a:ln>
                    <a:solidFill>
                      <a:prstClr val="black"/>
                    </a:solidFill>
                    <a:effectLst/>
                    <a:uLnTx/>
                    <a:uFillTx/>
                    <a:latin typeface="Times New Roman" charset="0"/>
                    <a:ea typeface="Times New Roman" charset="0"/>
                    <a:cs typeface="Times New Roman" charset="0"/>
                  </a:rPr>
                  <a:t>C</a:t>
                </a:r>
                <a:r>
                  <a:rPr kumimoji="0" lang="en-US" sz="2400" b="1"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t>.</a:t>
                </a:r>
                <a:r>
                  <a:rPr kumimoji="0" lang="en-US" sz="2400" b="0"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t> 16. 	</a:t>
                </a:r>
                <a:r>
                  <a:rPr kumimoji="0" lang="en-US" sz="2400" b="0" i="0" u="none" strike="noStrike" kern="1200" cap="none" spc="0" normalizeH="0" baseline="0" noProof="0" dirty="0" smtClean="0">
                    <a:ln>
                      <a:noFill/>
                    </a:ln>
                    <a:solidFill>
                      <a:prstClr val="black"/>
                    </a:solidFill>
                    <a:effectLst/>
                    <a:uLnTx/>
                    <a:uFillTx/>
                    <a:latin typeface="Times New Roman" charset="0"/>
                    <a:ea typeface="Times New Roman" charset="0"/>
                    <a:cs typeface="Times New Roman" charset="0"/>
                  </a:rPr>
                  <a:t>	</a:t>
                </a:r>
                <a:r>
                  <a:rPr kumimoji="0" lang="en-US" sz="2400" b="1" i="0" u="none" strike="noStrike" kern="1200" cap="none" spc="0" normalizeH="0" baseline="0" noProof="0" dirty="0" smtClean="0">
                    <a:ln>
                      <a:noFill/>
                    </a:ln>
                    <a:solidFill>
                      <a:prstClr val="black"/>
                    </a:solidFill>
                    <a:effectLst/>
                    <a:uLnTx/>
                    <a:uFillTx/>
                    <a:latin typeface="Times New Roman" charset="0"/>
                    <a:ea typeface="Times New Roman" charset="0"/>
                    <a:cs typeface="Times New Roman" charset="0"/>
                  </a:rPr>
                  <a:t>D</a:t>
                </a:r>
                <a:r>
                  <a:rPr kumimoji="0" lang="en-US" sz="2400" b="1"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t>. </a:t>
                </a:r>
                <a:r>
                  <a:rPr kumimoji="0" lang="en-US" sz="2400" b="0"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t>8. </a:t>
                </a:r>
              </a:p>
            </p:txBody>
          </p:sp>
        </mc:Choice>
        <mc:Fallback xmlns="">
          <p:sp>
            <p:nvSpPr>
              <p:cNvPr id="3" name="Title 1"/>
              <p:cNvSpPr txBox="1">
                <a:spLocks noRot="1" noChangeAspect="1" noMove="1" noResize="1" noEditPoints="1" noAdjustHandles="1" noChangeArrowheads="1" noChangeShapeType="1" noTextEdit="1"/>
              </p:cNvSpPr>
              <p:nvPr/>
            </p:nvSpPr>
            <p:spPr>
              <a:xfrm>
                <a:off x="856010" y="406833"/>
                <a:ext cx="11076972" cy="1382652"/>
              </a:xfrm>
              <a:prstGeom prst="rect">
                <a:avLst/>
              </a:prstGeom>
              <a:blipFill rotWithShape="0">
                <a:blip r:embed="rId3"/>
                <a:stretch>
                  <a:fillRect l="-825"/>
                </a:stretch>
              </a:blipFill>
            </p:spPr>
            <p:txBody>
              <a:bodyPr/>
              <a:lstStyle/>
              <a:p>
                <a:r>
                  <a:rPr lang="en-US">
                    <a:noFill/>
                  </a:rPr>
                  <a:t> </a:t>
                </a:r>
              </a:p>
            </p:txBody>
          </p:sp>
        </mc:Fallback>
      </mc:AlternateContent>
      <p:sp>
        <p:nvSpPr>
          <p:cNvPr id="4" name="Action Button: Back or Previous 3">
            <a:hlinkClick r:id="rId4" action="ppaction://hlinksldjump" highlightClick="1"/>
          </p:cNvPr>
          <p:cNvSpPr/>
          <p:nvPr/>
        </p:nvSpPr>
        <p:spPr>
          <a:xfrm>
            <a:off x="11665131" y="6518366"/>
            <a:ext cx="526869" cy="33963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U-Turn Arrow 4">
            <a:hlinkClick r:id="rId5" action="ppaction://hlinksldjump"/>
          </p:cNvPr>
          <p:cNvSpPr/>
          <p:nvPr/>
        </p:nvSpPr>
        <p:spPr>
          <a:xfrm>
            <a:off x="10985863" y="6518366"/>
            <a:ext cx="365760" cy="339634"/>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Tree>
    <p:extLst>
      <p:ext uri="{BB962C8B-B14F-4D97-AF65-F5344CB8AC3E}">
        <p14:creationId xmlns:p14="http://schemas.microsoft.com/office/powerpoint/2010/main" val="11584423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5"/>
              <p:cNvSpPr/>
              <p:nvPr/>
            </p:nvSpPr>
            <p:spPr>
              <a:xfrm>
                <a:off x="423082" y="844083"/>
                <a:ext cx="11505062" cy="1580817"/>
              </a:xfrm>
              <a:prstGeom prst="rect">
                <a:avLst/>
              </a:prstGeom>
            </p:spPr>
            <p:txBody>
              <a:bodyPr wrap="square">
                <a:spAutoFit/>
              </a:bodyPr>
              <a:lstStyle/>
              <a:p>
                <a:r>
                  <a:rPr lang="en-US" sz="3200" b="1" dirty="0" smtClean="0">
                    <a:solidFill>
                      <a:srgbClr val="FF0000"/>
                    </a:solidFill>
                    <a:ea typeface="Times New Roman" panose="02020603050405020304" pitchFamily="18" charset="0"/>
                  </a:rPr>
                  <a:t>Ví </a:t>
                </a:r>
                <a:r>
                  <a:rPr lang="en-US" sz="3200" b="1" dirty="0" err="1" smtClean="0">
                    <a:solidFill>
                      <a:srgbClr val="FF0000"/>
                    </a:solidFill>
                    <a:ea typeface="Times New Roman" panose="02020603050405020304" pitchFamily="18" charset="0"/>
                  </a:rPr>
                  <a:t>dụ</a:t>
                </a:r>
                <a:r>
                  <a:rPr lang="en-US" sz="3200" b="1" dirty="0" smtClean="0">
                    <a:solidFill>
                      <a:srgbClr val="FF0000"/>
                    </a:solidFill>
                    <a:ea typeface="Times New Roman" panose="02020603050405020304" pitchFamily="18" charset="0"/>
                  </a:rPr>
                  <a:t> 2:</a:t>
                </a:r>
                <a:r>
                  <a:rPr lang="en-US" sz="3200" b="1" dirty="0" smtClean="0">
                    <a:effectLst/>
                    <a:ea typeface="Times New Roman" panose="02020603050405020304" pitchFamily="18" charset="0"/>
                  </a:rPr>
                  <a:t> </a:t>
                </a:r>
                <a:r>
                  <a:rPr lang="vi-VN" sz="3200" dirty="0"/>
                  <a:t>Giá trị lớn nhất của hàm số </a:t>
                </a:r>
                <a14:m>
                  <m:oMath xmlns:m="http://schemas.openxmlformats.org/officeDocument/2006/math">
                    <m:r>
                      <a:rPr lang="vi-VN" sz="3200" i="1">
                        <a:latin typeface="Cambria Math" panose="02040503050406030204" pitchFamily="18" charset="0"/>
                      </a:rPr>
                      <m:t>𝑓</m:t>
                    </m:r>
                    <m:d>
                      <m:dPr>
                        <m:ctrlPr>
                          <a:rPr lang="en-US" sz="3200" i="1">
                            <a:latin typeface="Cambria Math" panose="02040503050406030204" pitchFamily="18" charset="0"/>
                          </a:rPr>
                        </m:ctrlPr>
                      </m:dPr>
                      <m:e>
                        <m:r>
                          <a:rPr lang="vi-VN" sz="3200" i="1">
                            <a:latin typeface="Cambria Math" panose="02040503050406030204" pitchFamily="18" charset="0"/>
                          </a:rPr>
                          <m:t>𝑥</m:t>
                        </m:r>
                      </m:e>
                    </m:d>
                    <m:r>
                      <a:rPr lang="vi-VN" sz="3200" i="1">
                        <a:latin typeface="Cambria Math" panose="02040503050406030204" pitchFamily="18" charset="0"/>
                      </a:rPr>
                      <m:t>=</m:t>
                    </m:r>
                    <m:sSup>
                      <m:sSupPr>
                        <m:ctrlPr>
                          <a:rPr lang="en-US" sz="3200" i="1">
                            <a:latin typeface="Cambria Math" panose="02040503050406030204" pitchFamily="18" charset="0"/>
                          </a:rPr>
                        </m:ctrlPr>
                      </m:sSupPr>
                      <m:e>
                        <m:r>
                          <a:rPr lang="vi-VN" sz="3200" i="1">
                            <a:latin typeface="Cambria Math" panose="02040503050406030204" pitchFamily="18" charset="0"/>
                          </a:rPr>
                          <m:t>𝑥</m:t>
                        </m:r>
                      </m:e>
                      <m:sup>
                        <m:r>
                          <a:rPr lang="vi-VN" sz="3200" i="1">
                            <a:latin typeface="Cambria Math" panose="02040503050406030204" pitchFamily="18" charset="0"/>
                          </a:rPr>
                          <m:t>4</m:t>
                        </m:r>
                      </m:sup>
                    </m:sSup>
                    <m:r>
                      <a:rPr lang="vi-VN" sz="3200" i="1">
                        <a:latin typeface="Cambria Math" panose="02040503050406030204" pitchFamily="18" charset="0"/>
                      </a:rPr>
                      <m:t>−</m:t>
                    </m:r>
                    <m:r>
                      <a:rPr lang="vi-VN" sz="3200" i="1">
                        <a:latin typeface="Cambria Math" panose="02040503050406030204" pitchFamily="18" charset="0"/>
                      </a:rPr>
                      <m:t>4</m:t>
                    </m:r>
                    <m:sSup>
                      <m:sSupPr>
                        <m:ctrlPr>
                          <a:rPr lang="en-US" sz="3200" i="1">
                            <a:latin typeface="Cambria Math" panose="02040503050406030204" pitchFamily="18" charset="0"/>
                          </a:rPr>
                        </m:ctrlPr>
                      </m:sSupPr>
                      <m:e>
                        <m:r>
                          <a:rPr lang="vi-VN" sz="3200" i="1">
                            <a:latin typeface="Cambria Math" panose="02040503050406030204" pitchFamily="18" charset="0"/>
                          </a:rPr>
                          <m:t>𝑥</m:t>
                        </m:r>
                      </m:e>
                      <m:sup>
                        <m:r>
                          <a:rPr lang="vi-VN" sz="3200" i="1">
                            <a:latin typeface="Cambria Math" panose="02040503050406030204" pitchFamily="18" charset="0"/>
                          </a:rPr>
                          <m:t>2</m:t>
                        </m:r>
                      </m:sup>
                    </m:sSup>
                    <m:r>
                      <a:rPr lang="vi-VN" sz="3200" i="1">
                        <a:latin typeface="Cambria Math" panose="02040503050406030204" pitchFamily="18" charset="0"/>
                      </a:rPr>
                      <m:t>+</m:t>
                    </m:r>
                    <m:r>
                      <a:rPr lang="vi-VN" sz="3200" i="1">
                        <a:latin typeface="Cambria Math" panose="02040503050406030204" pitchFamily="18" charset="0"/>
                      </a:rPr>
                      <m:t>5</m:t>
                    </m:r>
                  </m:oMath>
                </a14:m>
                <a:r>
                  <a:rPr lang="vi-VN" sz="3200" dirty="0"/>
                  <a:t> trê</a:t>
                </a:r>
                <a:r>
                  <a:rPr lang="en-US" sz="3200" dirty="0"/>
                  <a:t>n</a:t>
                </a:r>
                <a:r>
                  <a:rPr lang="vi-VN" sz="3200" dirty="0"/>
                  <a:t> đoạn </a:t>
                </a:r>
                <a14:m>
                  <m:oMath xmlns:m="http://schemas.openxmlformats.org/officeDocument/2006/math">
                    <m:d>
                      <m:dPr>
                        <m:begChr m:val="["/>
                        <m:endChr m:val="]"/>
                        <m:ctrlPr>
                          <a:rPr lang="en-US" sz="3200" i="1">
                            <a:latin typeface="Cambria Math" panose="02040503050406030204" pitchFamily="18" charset="0"/>
                          </a:rPr>
                        </m:ctrlPr>
                      </m:dPr>
                      <m:e>
                        <m:r>
                          <a:rPr lang="vi-VN" sz="3200" i="1">
                            <a:latin typeface="Cambria Math" panose="02040503050406030204" pitchFamily="18" charset="0"/>
                          </a:rPr>
                          <m:t>−</m:t>
                        </m:r>
                        <m:r>
                          <a:rPr lang="vi-VN" sz="3200" i="1">
                            <a:latin typeface="Cambria Math" panose="02040503050406030204" pitchFamily="18" charset="0"/>
                          </a:rPr>
                          <m:t>2</m:t>
                        </m:r>
                        <m:r>
                          <a:rPr lang="vi-VN" sz="3200" i="1">
                            <a:latin typeface="Cambria Math" panose="02040503050406030204" pitchFamily="18" charset="0"/>
                          </a:rPr>
                          <m:t>;</m:t>
                        </m:r>
                        <m:r>
                          <a:rPr lang="vi-VN" sz="3200" i="1">
                            <a:latin typeface="Cambria Math" panose="02040503050406030204" pitchFamily="18" charset="0"/>
                          </a:rPr>
                          <m:t>3</m:t>
                        </m:r>
                      </m:e>
                    </m:d>
                  </m:oMath>
                </a14:m>
                <a:r>
                  <a:rPr lang="vi-VN" sz="3200" dirty="0"/>
                  <a:t> bằng</a:t>
                </a:r>
                <a:endParaRPr lang="en-US" sz="3200" dirty="0"/>
              </a:p>
              <a:p>
                <a:r>
                  <a:rPr lang="en-US" sz="3200" b="1" dirty="0"/>
                  <a:t>	A</a:t>
                </a:r>
                <a:r>
                  <a:rPr lang="vi-VN" sz="3200" b="1" dirty="0"/>
                  <a:t>. </a:t>
                </a:r>
                <a14:m>
                  <m:oMath xmlns:m="http://schemas.openxmlformats.org/officeDocument/2006/math">
                    <m:r>
                      <a:rPr lang="vi-VN" sz="3200" b="1" i="1">
                        <a:latin typeface="Cambria Math" panose="02040503050406030204" pitchFamily="18" charset="0"/>
                      </a:rPr>
                      <m:t>𝟏</m:t>
                    </m:r>
                    <m:r>
                      <a:rPr lang="vi-VN" sz="3200" b="1" i="1">
                        <a:latin typeface="Cambria Math" panose="02040503050406030204" pitchFamily="18" charset="0"/>
                      </a:rPr>
                      <m:t>.</m:t>
                    </m:r>
                  </m:oMath>
                </a14:m>
                <a:r>
                  <a:rPr lang="vi-VN" sz="3200" dirty="0"/>
                  <a:t>	</a:t>
                </a:r>
                <a:r>
                  <a:rPr lang="en-US" sz="3200" dirty="0" smtClean="0"/>
                  <a:t>             </a:t>
                </a:r>
                <a:r>
                  <a:rPr lang="vi-VN" sz="3200" b="1" dirty="0" smtClean="0"/>
                  <a:t>B</a:t>
                </a:r>
                <a:r>
                  <a:rPr lang="vi-VN" sz="3200" b="1" dirty="0"/>
                  <a:t>. </a:t>
                </a:r>
                <a14:m>
                  <m:oMath xmlns:m="http://schemas.openxmlformats.org/officeDocument/2006/math">
                    <m:r>
                      <a:rPr lang="vi-VN" sz="3200" b="1" i="1">
                        <a:latin typeface="Cambria Math" panose="02040503050406030204" pitchFamily="18" charset="0"/>
                      </a:rPr>
                      <m:t>𝟓</m:t>
                    </m:r>
                    <m:r>
                      <a:rPr lang="vi-VN" sz="3200" b="1" i="1">
                        <a:latin typeface="Cambria Math" panose="02040503050406030204" pitchFamily="18" charset="0"/>
                      </a:rPr>
                      <m:t>.</m:t>
                    </m:r>
                  </m:oMath>
                </a14:m>
                <a:r>
                  <a:rPr lang="vi-VN" sz="3200" dirty="0"/>
                  <a:t>	</a:t>
                </a:r>
                <a:r>
                  <a:rPr lang="en-US" sz="3200" dirty="0" smtClean="0"/>
                  <a:t>       </a:t>
                </a:r>
                <a:r>
                  <a:rPr lang="en-US" sz="3200" b="1" dirty="0" smtClean="0"/>
                  <a:t>C</a:t>
                </a:r>
                <a:r>
                  <a:rPr lang="vi-VN" sz="3200" b="1" dirty="0"/>
                  <a:t>. </a:t>
                </a:r>
                <a14:m>
                  <m:oMath xmlns:m="http://schemas.openxmlformats.org/officeDocument/2006/math">
                    <m:r>
                      <a:rPr lang="vi-VN" sz="3200" b="1" i="1">
                        <a:latin typeface="Cambria Math" panose="02040503050406030204" pitchFamily="18" charset="0"/>
                      </a:rPr>
                      <m:t>𝟓𝟎</m:t>
                    </m:r>
                    <m:r>
                      <a:rPr lang="vi-VN" sz="3200" b="1" i="1">
                        <a:latin typeface="Cambria Math" panose="02040503050406030204" pitchFamily="18" charset="0"/>
                      </a:rPr>
                      <m:t>.</m:t>
                    </m:r>
                  </m:oMath>
                </a14:m>
                <a:r>
                  <a:rPr lang="en-US" sz="3200" b="1" dirty="0"/>
                  <a:t>	</a:t>
                </a:r>
                <a:r>
                  <a:rPr lang="en-US" sz="3200" b="1" dirty="0" smtClean="0"/>
                  <a:t>                </a:t>
                </a:r>
                <a:r>
                  <a:rPr lang="vi-VN" sz="3200" b="1" dirty="0" smtClean="0"/>
                  <a:t>D</a:t>
                </a:r>
                <a:r>
                  <a:rPr lang="vi-VN" sz="3200" b="1" dirty="0"/>
                  <a:t>. </a:t>
                </a:r>
                <a14:m>
                  <m:oMath xmlns:m="http://schemas.openxmlformats.org/officeDocument/2006/math">
                    <m:r>
                      <a:rPr lang="vi-VN" sz="3200" b="1" i="1">
                        <a:latin typeface="Cambria Math" panose="02040503050406030204" pitchFamily="18" charset="0"/>
                      </a:rPr>
                      <m:t>𝟏𝟐𝟐</m:t>
                    </m:r>
                    <m:r>
                      <a:rPr lang="vi-VN" sz="3200" b="1" i="1">
                        <a:latin typeface="Cambria Math" panose="02040503050406030204" pitchFamily="18" charset="0"/>
                      </a:rPr>
                      <m:t>.</m:t>
                    </m:r>
                  </m:oMath>
                </a14:m>
                <a:endParaRPr lang="en-US" sz="3200" dirty="0"/>
              </a:p>
            </p:txBody>
          </p:sp>
        </mc:Choice>
        <mc:Fallback xmlns="">
          <p:sp>
            <p:nvSpPr>
              <p:cNvPr id="6" name="Rectangle 5"/>
              <p:cNvSpPr>
                <a:spLocks noRot="1" noChangeAspect="1" noMove="1" noResize="1" noEditPoints="1" noAdjustHandles="1" noChangeArrowheads="1" noChangeShapeType="1" noTextEdit="1"/>
              </p:cNvSpPr>
              <p:nvPr/>
            </p:nvSpPr>
            <p:spPr>
              <a:xfrm>
                <a:off x="423082" y="844083"/>
                <a:ext cx="11505062" cy="1580817"/>
              </a:xfrm>
              <a:prstGeom prst="rect">
                <a:avLst/>
              </a:prstGeom>
              <a:blipFill rotWithShape="0">
                <a:blip r:embed="rId2"/>
                <a:stretch>
                  <a:fillRect l="-1324" t="-5000" b="-11923"/>
                </a:stretch>
              </a:blipFill>
            </p:spPr>
            <p:txBody>
              <a:bodyPr/>
              <a:lstStyle/>
              <a:p>
                <a:r>
                  <a:rPr lang="en-US">
                    <a:noFill/>
                  </a:rPr>
                  <a:t> </a:t>
                </a:r>
              </a:p>
            </p:txBody>
          </p:sp>
        </mc:Fallback>
      </mc:AlternateContent>
      <p:sp>
        <p:nvSpPr>
          <p:cNvPr id="9" name="Rectangle 8"/>
          <p:cNvSpPr/>
          <p:nvPr/>
        </p:nvSpPr>
        <p:spPr>
          <a:xfrm>
            <a:off x="5163845" y="2471953"/>
            <a:ext cx="1887055" cy="584775"/>
          </a:xfrm>
          <a:prstGeom prst="rect">
            <a:avLst/>
          </a:prstGeom>
        </p:spPr>
        <p:txBody>
          <a:bodyPr wrap="none">
            <a:spAutoFit/>
          </a:bodyPr>
          <a:lstStyle/>
          <a:p>
            <a:r>
              <a:rPr lang="en-US" sz="3200" b="1" dirty="0" err="1">
                <a:solidFill>
                  <a:schemeClr val="accent5">
                    <a:lumMod val="75000"/>
                  </a:schemeClr>
                </a:solidFill>
                <a:latin typeface="UTM Centur"/>
                <a:ea typeface="Times New Roman" panose="02020603050405020304" pitchFamily="18" charset="0"/>
                <a:cs typeface="Times New Roman" panose="02020603050405020304" pitchFamily="18" charset="0"/>
              </a:rPr>
              <a:t>Lời</a:t>
            </a:r>
            <a:r>
              <a:rPr lang="en-US" sz="3200" b="1" dirty="0">
                <a:solidFill>
                  <a:schemeClr val="accent5">
                    <a:lumMod val="75000"/>
                  </a:schemeClr>
                </a:solidFill>
                <a:latin typeface="UTM Centur"/>
                <a:ea typeface="Times New Roman" panose="02020603050405020304" pitchFamily="18" charset="0"/>
                <a:cs typeface="Times New Roman" panose="02020603050405020304" pitchFamily="18" charset="0"/>
              </a:rPr>
              <a:t> </a:t>
            </a:r>
            <a:r>
              <a:rPr lang="en-US" sz="3200" b="1" dirty="0" err="1">
                <a:solidFill>
                  <a:schemeClr val="accent5">
                    <a:lumMod val="75000"/>
                  </a:schemeClr>
                </a:solidFill>
                <a:latin typeface="UTM Centur"/>
                <a:ea typeface="Times New Roman" panose="02020603050405020304" pitchFamily="18" charset="0"/>
                <a:cs typeface="Times New Roman" panose="02020603050405020304" pitchFamily="18" charset="0"/>
              </a:rPr>
              <a:t>giải</a:t>
            </a:r>
            <a:r>
              <a:rPr lang="en-US" sz="3200" b="1" dirty="0">
                <a:solidFill>
                  <a:schemeClr val="accent5">
                    <a:lumMod val="75000"/>
                  </a:schemeClr>
                </a:solidFill>
                <a:latin typeface="UTM Centur"/>
                <a:ea typeface="Times New Roman" panose="02020603050405020304" pitchFamily="18" charset="0"/>
                <a:cs typeface="Times New Roman" panose="02020603050405020304" pitchFamily="18" charset="0"/>
              </a:rPr>
              <a:t>. </a:t>
            </a:r>
            <a:endParaRPr lang="en-US" sz="3200" dirty="0">
              <a:solidFill>
                <a:schemeClr val="accent5">
                  <a:lumMod val="75000"/>
                </a:schemeClr>
              </a:solidFill>
            </a:endParaRPr>
          </a:p>
        </p:txBody>
      </p:sp>
      <mc:AlternateContent xmlns:mc="http://schemas.openxmlformats.org/markup-compatibility/2006" xmlns:a14="http://schemas.microsoft.com/office/drawing/2010/main">
        <mc:Choice Requires="a14">
          <p:sp>
            <p:nvSpPr>
              <p:cNvPr id="2" name="Rectangle 1"/>
              <p:cNvSpPr/>
              <p:nvPr/>
            </p:nvSpPr>
            <p:spPr>
              <a:xfrm>
                <a:off x="86434" y="2936282"/>
                <a:ext cx="12041875" cy="1369542"/>
              </a:xfrm>
              <a:prstGeom prst="rect">
                <a:avLst/>
              </a:prstGeom>
            </p:spPr>
            <p:txBody>
              <a:bodyPr wrap="square">
                <a:spAutoFit/>
              </a:bodyPr>
              <a:lstStyle/>
              <a:p>
                <a:r>
                  <a:rPr lang="en-US" sz="3200" dirty="0" err="1">
                    <a:latin typeface="UTM Centur"/>
                    <a:ea typeface="Times New Roman" panose="02020603050405020304" pitchFamily="18" charset="0"/>
                    <a:cs typeface="Times New Roman" panose="02020603050405020304" pitchFamily="18" charset="0"/>
                  </a:rPr>
                  <a:t>Đạo</a:t>
                </a:r>
                <a:r>
                  <a:rPr lang="en-US" sz="3200" dirty="0">
                    <a:latin typeface="UTM Centur"/>
                    <a:ea typeface="Times New Roman" panose="02020603050405020304" pitchFamily="18" charset="0"/>
                    <a:cs typeface="Times New Roman" panose="02020603050405020304" pitchFamily="18" charset="0"/>
                  </a:rPr>
                  <a:t> </a:t>
                </a:r>
                <a:r>
                  <a:rPr lang="en-US" sz="3200" dirty="0" err="1">
                    <a:latin typeface="UTM Centur"/>
                    <a:ea typeface="Times New Roman" panose="02020603050405020304" pitchFamily="18" charset="0"/>
                    <a:cs typeface="Times New Roman" panose="02020603050405020304" pitchFamily="18" charset="0"/>
                  </a:rPr>
                  <a:t>hàm</a:t>
                </a:r>
                <a:r>
                  <a:rPr lang="en-US" sz="3200" dirty="0">
                    <a:latin typeface="UTM Centur"/>
                    <a:ea typeface="Times New Roman" panose="02020603050405020304" pitchFamily="18" charset="0"/>
                    <a:cs typeface="Times New Roman" panose="02020603050405020304" pitchFamily="18" charset="0"/>
                  </a:rPr>
                  <a:t>: </a:t>
                </a:r>
                <a14:m>
                  <m:oMath xmlns:m="http://schemas.openxmlformats.org/officeDocument/2006/math">
                    <m:sSup>
                      <m:sSupPr>
                        <m:ctrlPr>
                          <a:rPr lang="en-US" sz="3200" i="1">
                            <a:effectLst/>
                            <a:latin typeface="Cambria Math" panose="02040503050406030204" pitchFamily="18" charset="0"/>
                          </a:rPr>
                        </m:ctrlPr>
                      </m:sSupPr>
                      <m:e>
                        <m:r>
                          <a:rPr lang="vi-VN" sz="3200" i="1">
                            <a:effectLst/>
                            <a:latin typeface="Cambria Math" panose="02040503050406030204" pitchFamily="18" charset="0"/>
                            <a:ea typeface="Times New Roman" panose="02020603050405020304" pitchFamily="18" charset="0"/>
                            <a:cs typeface="Times New Roman" panose="02020603050405020304" pitchFamily="18" charset="0"/>
                          </a:rPr>
                          <m:t>𝑓</m:t>
                        </m:r>
                      </m:e>
                      <m:sup>
                        <m:r>
                          <a:rPr lang="vi-VN" sz="3200" i="1">
                            <a:effectLst/>
                            <a:latin typeface="Cambria Math" panose="02040503050406030204" pitchFamily="18" charset="0"/>
                            <a:ea typeface="Times New Roman" panose="02020603050405020304" pitchFamily="18" charset="0"/>
                            <a:cs typeface="Times New Roman" panose="02020603050405020304" pitchFamily="18" charset="0"/>
                          </a:rPr>
                          <m:t>′</m:t>
                        </m:r>
                      </m:sup>
                    </m:sSup>
                    <m:d>
                      <m:dPr>
                        <m:ctrlPr>
                          <a:rPr lang="en-US" sz="3200" i="1">
                            <a:effectLst/>
                            <a:latin typeface="Cambria Math" panose="02040503050406030204" pitchFamily="18" charset="0"/>
                          </a:rPr>
                        </m:ctrlPr>
                      </m:dPr>
                      <m:e>
                        <m:r>
                          <a:rPr lang="vi-VN" sz="3200" i="1">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vi-VN" sz="32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3200" i="1">
                        <a:effectLst/>
                        <a:latin typeface="Cambria Math" panose="02040503050406030204" pitchFamily="18" charset="0"/>
                        <a:ea typeface="Times New Roman" panose="02020603050405020304" pitchFamily="18" charset="0"/>
                        <a:cs typeface="Times New Roman" panose="02020603050405020304" pitchFamily="18" charset="0"/>
                      </a:rPr>
                      <m:t>4</m:t>
                    </m:r>
                    <m:sSup>
                      <m:sSupPr>
                        <m:ctrlPr>
                          <a:rPr lang="en-US" sz="3200" i="1">
                            <a:effectLst/>
                            <a:latin typeface="Cambria Math" panose="02040503050406030204" pitchFamily="18" charset="0"/>
                          </a:rPr>
                        </m:ctrlPr>
                      </m:sSupPr>
                      <m:e>
                        <m:r>
                          <a:rPr lang="vi-VN" sz="32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vi-VN" sz="3200" i="1">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vi-VN" sz="32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3200" i="1">
                        <a:effectLst/>
                        <a:latin typeface="Cambria Math" panose="02040503050406030204" pitchFamily="18" charset="0"/>
                        <a:ea typeface="Times New Roman" panose="02020603050405020304" pitchFamily="18" charset="0"/>
                        <a:cs typeface="Times New Roman" panose="02020603050405020304" pitchFamily="18" charset="0"/>
                      </a:rPr>
                      <m:t>8</m:t>
                    </m:r>
                    <m:r>
                      <a:rPr lang="vi-VN" sz="3200" i="1">
                        <a:effectLst/>
                        <a:latin typeface="Cambria Math" panose="02040503050406030204" pitchFamily="18" charset="0"/>
                        <a:ea typeface="Times New Roman" panose="02020603050405020304" pitchFamily="18" charset="0"/>
                        <a:cs typeface="Times New Roman" panose="02020603050405020304" pitchFamily="18" charset="0"/>
                      </a:rPr>
                      <m:t>𝑥</m:t>
                    </m:r>
                    <m:groupChr>
                      <m:groupChrPr>
                        <m:chr m:val="→"/>
                        <m:vertJc m:val="bot"/>
                        <m:ctrlPr>
                          <a:rPr lang="en-US" sz="3200" i="1">
                            <a:effectLst/>
                            <a:latin typeface="Cambria Math" panose="02040503050406030204" pitchFamily="18" charset="0"/>
                          </a:rPr>
                        </m:ctrlPr>
                      </m:groupChrPr>
                      <m:e>
                        <m:r>
                          <a:rPr lang="vi-VN" sz="3200" i="1">
                            <a:effectLst/>
                            <a:latin typeface="Cambria Math" panose="02040503050406030204" pitchFamily="18" charset="0"/>
                            <a:ea typeface="Times New Roman" panose="02020603050405020304" pitchFamily="18" charset="0"/>
                            <a:cs typeface="Times New Roman" panose="02020603050405020304" pitchFamily="18" charset="0"/>
                          </a:rPr>
                          <m:t>  </m:t>
                        </m:r>
                      </m:e>
                    </m:groupChr>
                    <m:sSup>
                      <m:sSupPr>
                        <m:ctrlPr>
                          <a:rPr lang="en-US" sz="3200" i="1">
                            <a:effectLst/>
                            <a:latin typeface="Cambria Math" panose="02040503050406030204" pitchFamily="18" charset="0"/>
                          </a:rPr>
                        </m:ctrlPr>
                      </m:sSupPr>
                      <m:e>
                        <m:r>
                          <a:rPr lang="vi-VN" sz="3200" i="1">
                            <a:effectLst/>
                            <a:latin typeface="Cambria Math" panose="02040503050406030204" pitchFamily="18" charset="0"/>
                            <a:ea typeface="Times New Roman" panose="02020603050405020304" pitchFamily="18" charset="0"/>
                            <a:cs typeface="Times New Roman" panose="02020603050405020304" pitchFamily="18" charset="0"/>
                          </a:rPr>
                          <m:t>𝑓</m:t>
                        </m:r>
                      </m:e>
                      <m:sup>
                        <m:r>
                          <a:rPr lang="vi-VN" sz="3200" i="1">
                            <a:effectLst/>
                            <a:latin typeface="Cambria Math" panose="02040503050406030204" pitchFamily="18" charset="0"/>
                            <a:ea typeface="Times New Roman" panose="02020603050405020304" pitchFamily="18" charset="0"/>
                            <a:cs typeface="Times New Roman" panose="02020603050405020304" pitchFamily="18" charset="0"/>
                          </a:rPr>
                          <m:t>′</m:t>
                        </m:r>
                      </m:sup>
                    </m:sSup>
                    <m:d>
                      <m:dPr>
                        <m:ctrlPr>
                          <a:rPr lang="en-US" sz="3200" i="1">
                            <a:effectLst/>
                            <a:latin typeface="Cambria Math" panose="02040503050406030204" pitchFamily="18" charset="0"/>
                          </a:rPr>
                        </m:ctrlPr>
                      </m:dPr>
                      <m:e>
                        <m:r>
                          <a:rPr lang="vi-VN" sz="3200" i="1">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vi-VN" sz="32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3200" i="1">
                        <a:effectLst/>
                        <a:latin typeface="Cambria Math" panose="02040503050406030204" pitchFamily="18" charset="0"/>
                        <a:ea typeface="Times New Roman" panose="02020603050405020304" pitchFamily="18" charset="0"/>
                        <a:cs typeface="Times New Roman" panose="02020603050405020304" pitchFamily="18" charset="0"/>
                      </a:rPr>
                      <m:t>0</m:t>
                    </m:r>
                    <m:r>
                      <a:rPr lang="vi-VN" sz="3200" i="1">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US" sz="3200" i="1">
                            <a:effectLst/>
                            <a:latin typeface="Cambria Math" panose="02040503050406030204" pitchFamily="18" charset="0"/>
                          </a:rPr>
                        </m:ctrlPr>
                      </m:dPr>
                      <m:e>
                        <m:eqArr>
                          <m:eqArrPr>
                            <m:ctrlPr>
                              <a:rPr lang="en-US" sz="3200" i="1">
                                <a:effectLst/>
                                <a:latin typeface="Cambria Math" panose="02040503050406030204" pitchFamily="18" charset="0"/>
                              </a:rPr>
                            </m:ctrlPr>
                          </m:eqArrPr>
                          <m:e>
                            <m:r>
                              <a:rPr lang="vi-VN" sz="3200" i="1">
                                <a:effectLst/>
                                <a:latin typeface="Cambria Math" panose="02040503050406030204" pitchFamily="18" charset="0"/>
                                <a:ea typeface="Times New Roman" panose="02020603050405020304" pitchFamily="18" charset="0"/>
                                <a:cs typeface="Times New Roman" panose="02020603050405020304" pitchFamily="18" charset="0"/>
                              </a:rPr>
                              <m:t>&amp;</m:t>
                            </m:r>
                            <m:r>
                              <a:rPr lang="vi-VN" sz="32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vi-VN" sz="32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3200" i="1">
                                <a:effectLst/>
                                <a:latin typeface="Cambria Math" panose="02040503050406030204" pitchFamily="18" charset="0"/>
                                <a:ea typeface="Times New Roman" panose="02020603050405020304" pitchFamily="18" charset="0"/>
                                <a:cs typeface="Times New Roman" panose="02020603050405020304" pitchFamily="18" charset="0"/>
                              </a:rPr>
                              <m:t>0</m:t>
                            </m:r>
                            <m:r>
                              <a:rPr lang="vi-VN" sz="3200" i="1">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US" sz="3200" i="1">
                                    <a:effectLst/>
                                    <a:latin typeface="Cambria Math" panose="02040503050406030204" pitchFamily="18" charset="0"/>
                                  </a:rPr>
                                </m:ctrlPr>
                              </m:dPr>
                              <m:e>
                                <m:r>
                                  <a:rPr lang="vi-VN" sz="32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3200" i="1">
                                    <a:effectLst/>
                                    <a:latin typeface="Cambria Math" panose="02040503050406030204" pitchFamily="18" charset="0"/>
                                    <a:ea typeface="Times New Roman" panose="02020603050405020304" pitchFamily="18" charset="0"/>
                                    <a:cs typeface="Times New Roman" panose="02020603050405020304" pitchFamily="18" charset="0"/>
                                  </a:rPr>
                                  <m:t>2</m:t>
                                </m:r>
                                <m:r>
                                  <a:rPr lang="vi-VN" sz="32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3200" i="1">
                                    <a:effectLst/>
                                    <a:latin typeface="Cambria Math" panose="02040503050406030204" pitchFamily="18" charset="0"/>
                                    <a:ea typeface="Times New Roman" panose="02020603050405020304" pitchFamily="18" charset="0"/>
                                    <a:cs typeface="Times New Roman" panose="02020603050405020304" pitchFamily="18" charset="0"/>
                                  </a:rPr>
                                  <m:t>3</m:t>
                                </m:r>
                              </m:e>
                            </m:d>
                          </m:e>
                          <m:e>
                            <m:r>
                              <a:rPr lang="vi-VN" sz="3200" i="1">
                                <a:effectLst/>
                                <a:latin typeface="Cambria Math" panose="02040503050406030204" pitchFamily="18" charset="0"/>
                                <a:ea typeface="Times New Roman" panose="02020603050405020304" pitchFamily="18" charset="0"/>
                                <a:cs typeface="Times New Roman" panose="02020603050405020304" pitchFamily="18" charset="0"/>
                              </a:rPr>
                              <m:t>&amp;</m:t>
                            </m:r>
                            <m:r>
                              <a:rPr lang="vi-VN" sz="32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vi-VN" sz="3200" i="1">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3200" i="1">
                                    <a:effectLst/>
                                    <a:latin typeface="Cambria Math" panose="02040503050406030204" pitchFamily="18" charset="0"/>
                                  </a:rPr>
                                </m:ctrlPr>
                              </m:radPr>
                              <m:deg/>
                              <m:e>
                                <m:r>
                                  <a:rPr lang="vi-VN" sz="3200" i="1">
                                    <a:effectLst/>
                                    <a:latin typeface="Cambria Math" panose="02040503050406030204" pitchFamily="18" charset="0"/>
                                    <a:ea typeface="Times New Roman" panose="02020603050405020304" pitchFamily="18" charset="0"/>
                                    <a:cs typeface="Times New Roman" panose="02020603050405020304" pitchFamily="18" charset="0"/>
                                  </a:rPr>
                                  <m:t>2</m:t>
                                </m:r>
                              </m:e>
                            </m:rad>
                            <m:r>
                              <a:rPr lang="vi-VN" sz="3200" i="1">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US" sz="3200" i="1">
                                    <a:effectLst/>
                                    <a:latin typeface="Cambria Math" panose="02040503050406030204" pitchFamily="18" charset="0"/>
                                  </a:rPr>
                                </m:ctrlPr>
                              </m:dPr>
                              <m:e>
                                <m:r>
                                  <a:rPr lang="vi-VN" sz="32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3200" i="1">
                                    <a:effectLst/>
                                    <a:latin typeface="Cambria Math" panose="02040503050406030204" pitchFamily="18" charset="0"/>
                                    <a:ea typeface="Times New Roman" panose="02020603050405020304" pitchFamily="18" charset="0"/>
                                    <a:cs typeface="Times New Roman" panose="02020603050405020304" pitchFamily="18" charset="0"/>
                                  </a:rPr>
                                  <m:t>2</m:t>
                                </m:r>
                                <m:r>
                                  <a:rPr lang="vi-VN" sz="32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3200" i="1">
                                    <a:effectLst/>
                                    <a:latin typeface="Cambria Math" panose="02040503050406030204" pitchFamily="18" charset="0"/>
                                    <a:ea typeface="Times New Roman" panose="02020603050405020304" pitchFamily="18" charset="0"/>
                                    <a:cs typeface="Times New Roman" panose="02020603050405020304" pitchFamily="18" charset="0"/>
                                  </a:rPr>
                                  <m:t>3</m:t>
                                </m:r>
                              </m:e>
                            </m:d>
                          </m:e>
                        </m:eqArr>
                      </m:e>
                    </m:d>
                    <m:r>
                      <a:rPr lang="vi-VN" sz="3200" i="1">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3200" dirty="0">
                  <a:latin typeface="UTM Centur"/>
                </a:endParaRPr>
              </a:p>
            </p:txBody>
          </p:sp>
        </mc:Choice>
        <mc:Fallback xmlns="">
          <p:sp>
            <p:nvSpPr>
              <p:cNvPr id="2" name="Rectangle 1"/>
              <p:cNvSpPr>
                <a:spLocks noRot="1" noChangeAspect="1" noMove="1" noResize="1" noEditPoints="1" noAdjustHandles="1" noChangeArrowheads="1" noChangeShapeType="1" noTextEdit="1"/>
              </p:cNvSpPr>
              <p:nvPr/>
            </p:nvSpPr>
            <p:spPr>
              <a:xfrm>
                <a:off x="86434" y="2936282"/>
                <a:ext cx="12041875" cy="1369542"/>
              </a:xfrm>
              <a:prstGeom prst="rect">
                <a:avLst/>
              </a:prstGeom>
              <a:blipFill rotWithShape="0">
                <a:blip r:embed="rId3"/>
                <a:stretch>
                  <a:fillRect l="-12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31487" y="4176253"/>
                <a:ext cx="7248010" cy="2382640"/>
              </a:xfrm>
              <a:prstGeom prst="rect">
                <a:avLst/>
              </a:prstGeom>
            </p:spPr>
            <p:txBody>
              <a:bodyPr wrap="none">
                <a:spAutoFit/>
              </a:bodyPr>
              <a:lstStyle/>
              <a:p>
                <a:r>
                  <a:rPr lang="vi-VN" sz="3200" dirty="0">
                    <a:latin typeface="UTM Centur"/>
                    <a:ea typeface="Times New Roman" panose="02020603050405020304" pitchFamily="18" charset="0"/>
                    <a:cs typeface="Times New Roman" panose="02020603050405020304" pitchFamily="18" charset="0"/>
                  </a:rPr>
                  <a:t>Ta có </a:t>
                </a:r>
                <a14:m>
                  <m:oMath xmlns:m="http://schemas.openxmlformats.org/officeDocument/2006/math">
                    <m:d>
                      <m:dPr>
                        <m:begChr m:val="{"/>
                        <m:endChr m:val=""/>
                        <m:ctrlPr>
                          <a:rPr lang="en-US" sz="3200" i="1">
                            <a:effectLst/>
                            <a:latin typeface="Cambria Math" panose="02040503050406030204" pitchFamily="18" charset="0"/>
                          </a:rPr>
                        </m:ctrlPr>
                      </m:dPr>
                      <m:e>
                        <m:eqArr>
                          <m:eqArrPr>
                            <m:ctrlPr>
                              <a:rPr lang="en-US" sz="3200" i="1">
                                <a:effectLst/>
                                <a:latin typeface="Cambria Math" panose="02040503050406030204" pitchFamily="18" charset="0"/>
                              </a:rPr>
                            </m:ctrlPr>
                          </m:eqArrPr>
                          <m:e>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&amp;</m:t>
                            </m:r>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en-US" sz="3200" i="1">
                                    <a:effectLst/>
                                    <a:latin typeface="Cambria Math" panose="02040503050406030204" pitchFamily="18" charset="0"/>
                                  </a:rPr>
                                </m:ctrlPr>
                              </m:dPr>
                              <m:e>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0</m:t>
                                </m:r>
                              </m:e>
                            </m:d>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5</m:t>
                            </m:r>
                          </m:e>
                          <m:e>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&amp;</m:t>
                            </m:r>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en-US" sz="3200" i="1">
                                    <a:effectLst/>
                                    <a:latin typeface="Cambria Math" panose="02040503050406030204" pitchFamily="18" charset="0"/>
                                  </a:rPr>
                                </m:ctrlPr>
                              </m:dPr>
                              <m:e>
                                <m:r>
                                  <a:rPr lang="en-US" sz="3200" i="1">
                                    <a:effectLst/>
                                    <a:latin typeface="Cambria Math" panose="02040503050406030204" pitchFamily="18" charset="0"/>
                                    <a:ea typeface="Times New Roman" panose="02020603050405020304" pitchFamily="18" charset="0"/>
                                  </a:rPr>
                                  <m:t>±</m:t>
                                </m:r>
                                <m:rad>
                                  <m:radPr>
                                    <m:degHide m:val="on"/>
                                    <m:ctrlPr>
                                      <a:rPr lang="en-US" sz="3200" i="1">
                                        <a:effectLst/>
                                        <a:latin typeface="Cambria Math" panose="02040503050406030204" pitchFamily="18" charset="0"/>
                                      </a:rPr>
                                    </m:ctrlPr>
                                  </m:radPr>
                                  <m:deg/>
                                  <m:e>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2</m:t>
                                    </m:r>
                                  </m:e>
                                </m:rad>
                              </m:e>
                            </m:d>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1</m:t>
                            </m:r>
                          </m:e>
                          <m:e>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&amp;</m:t>
                            </m:r>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en-US" sz="3200" i="1">
                                    <a:effectLst/>
                                    <a:latin typeface="Cambria Math" panose="02040503050406030204" pitchFamily="18" charset="0"/>
                                  </a:rPr>
                                </m:ctrlPr>
                              </m:dPr>
                              <m:e>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2</m:t>
                                </m:r>
                              </m:e>
                            </m:d>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5</m:t>
                            </m:r>
                          </m:e>
                          <m:e>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&amp;</m:t>
                            </m:r>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en-US" sz="3200" i="1">
                                    <a:effectLst/>
                                    <a:latin typeface="Cambria Math" panose="02040503050406030204" pitchFamily="18" charset="0"/>
                                  </a:rPr>
                                </m:ctrlPr>
                              </m:dPr>
                              <m:e>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3</m:t>
                                </m:r>
                              </m:e>
                            </m:d>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50</m:t>
                            </m:r>
                          </m:e>
                        </m:eqArr>
                      </m:e>
                    </m:d>
                    <m:groupChr>
                      <m:groupChrPr>
                        <m:chr m:val="→"/>
                        <m:vertJc m:val="bot"/>
                        <m:ctrlPr>
                          <a:rPr lang="en-US" sz="3200" i="1">
                            <a:effectLst/>
                            <a:latin typeface="Cambria Math" panose="02040503050406030204" pitchFamily="18" charset="0"/>
                          </a:rPr>
                        </m:ctrlPr>
                      </m:groupChrPr>
                      <m:e>
                        <m:r>
                          <a:rPr lang="en-US" sz="3200" i="1">
                            <a:effectLst/>
                            <a:latin typeface="Cambria Math" panose="02040503050406030204" pitchFamily="18" charset="0"/>
                            <a:ea typeface="Times New Roman" panose="02020603050405020304" pitchFamily="18" charset="0"/>
                          </a:rPr>
                          <m:t>  </m:t>
                        </m:r>
                      </m:e>
                    </m:groupChr>
                    <m:limLow>
                      <m:limLowPr>
                        <m:ctrlPr>
                          <a:rPr lang="en-US" sz="3200" i="1">
                            <a:effectLst/>
                            <a:latin typeface="Cambria Math" panose="02040503050406030204" pitchFamily="18" charset="0"/>
                          </a:rPr>
                        </m:ctrlPr>
                      </m:limLowPr>
                      <m:e>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𝑚𝑎𝑥</m:t>
                        </m:r>
                      </m:e>
                      <m:lim>
                        <m:d>
                          <m:dPr>
                            <m:begChr m:val="["/>
                            <m:endChr m:val="]"/>
                            <m:ctrlPr>
                              <a:rPr lang="en-US" sz="3200" i="1">
                                <a:effectLst/>
                                <a:latin typeface="Cambria Math" panose="02040503050406030204" pitchFamily="18" charset="0"/>
                              </a:rPr>
                            </m:ctrlPr>
                          </m:dPr>
                          <m:e>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2</m:t>
                            </m:r>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3</m:t>
                            </m:r>
                          </m:e>
                        </m:d>
                      </m:lim>
                    </m:limLow>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en-US" sz="3200" i="1">
                            <a:effectLst/>
                            <a:latin typeface="Cambria Math" panose="02040503050406030204" pitchFamily="18" charset="0"/>
                          </a:rPr>
                        </m:ctrlPr>
                      </m:dPr>
                      <m:e>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50</m:t>
                    </m:r>
                    <m:r>
                      <a:rPr lang="en-US" sz="32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3200" dirty="0">
                    <a:effectLst/>
                    <a:latin typeface="UTM Centur"/>
                    <a:ea typeface="Times New Roman" panose="02020603050405020304" pitchFamily="18" charset="0"/>
                    <a:cs typeface="Times New Roman" panose="02020603050405020304" pitchFamily="18" charset="0"/>
                  </a:rPr>
                  <a:t> </a:t>
                </a:r>
                <a:endParaRPr lang="en-US" sz="3200" dirty="0"/>
              </a:p>
            </p:txBody>
          </p:sp>
        </mc:Choice>
        <mc:Fallback xmlns="">
          <p:sp>
            <p:nvSpPr>
              <p:cNvPr id="3" name="Rectangle 2"/>
              <p:cNvSpPr>
                <a:spLocks noRot="1" noChangeAspect="1" noMove="1" noResize="1" noEditPoints="1" noAdjustHandles="1" noChangeArrowheads="1" noChangeShapeType="1" noTextEdit="1"/>
              </p:cNvSpPr>
              <p:nvPr/>
            </p:nvSpPr>
            <p:spPr>
              <a:xfrm>
                <a:off x="231487" y="4176253"/>
                <a:ext cx="7248010" cy="2382640"/>
              </a:xfrm>
              <a:prstGeom prst="rect">
                <a:avLst/>
              </a:prstGeom>
              <a:blipFill rotWithShape="0">
                <a:blip r:embed="rId4"/>
                <a:stretch>
                  <a:fillRect l="-2187"/>
                </a:stretch>
              </a:blipFill>
            </p:spPr>
            <p:txBody>
              <a:bodyPr/>
              <a:lstStyle/>
              <a:p>
                <a:r>
                  <a:rPr lang="en-US">
                    <a:noFill/>
                  </a:rPr>
                  <a:t> </a:t>
                </a:r>
              </a:p>
            </p:txBody>
          </p:sp>
        </mc:Fallback>
      </mc:AlternateContent>
      <p:sp>
        <p:nvSpPr>
          <p:cNvPr id="4" name="Rectangle 3"/>
          <p:cNvSpPr/>
          <p:nvPr/>
        </p:nvSpPr>
        <p:spPr>
          <a:xfrm>
            <a:off x="423082" y="2692231"/>
            <a:ext cx="1755609" cy="584775"/>
          </a:xfrm>
          <a:prstGeom prst="rect">
            <a:avLst/>
          </a:prstGeom>
        </p:spPr>
        <p:txBody>
          <a:bodyPr wrap="none">
            <a:spAutoFit/>
          </a:bodyPr>
          <a:lstStyle/>
          <a:p>
            <a:r>
              <a:rPr lang="vi-VN" sz="3200" b="1" dirty="0">
                <a:solidFill>
                  <a:srgbClr val="FF0000"/>
                </a:solidFill>
                <a:latin typeface="UTM Centur"/>
                <a:ea typeface="Times New Roman" panose="02020603050405020304" pitchFamily="18" charset="0"/>
                <a:cs typeface="Times New Roman" panose="02020603050405020304" pitchFamily="18" charset="0"/>
              </a:rPr>
              <a:t>Chọn </a:t>
            </a:r>
            <a:r>
              <a:rPr lang="en-US" sz="3200" b="1" dirty="0">
                <a:solidFill>
                  <a:srgbClr val="FF0000"/>
                </a:solidFill>
                <a:latin typeface="UTM Centur"/>
                <a:ea typeface="Times New Roman" panose="02020603050405020304" pitchFamily="18" charset="0"/>
                <a:cs typeface="Times New Roman" panose="02020603050405020304" pitchFamily="18" charset="0"/>
              </a:rPr>
              <a:t>C</a:t>
            </a:r>
            <a:r>
              <a:rPr lang="vi-VN" sz="3200" b="1" dirty="0">
                <a:solidFill>
                  <a:srgbClr val="FF0000"/>
                </a:solidFill>
                <a:latin typeface="UTM Centur"/>
                <a:ea typeface="Times New Roman" panose="02020603050405020304" pitchFamily="18" charset="0"/>
                <a:cs typeface="Times New Roman" panose="02020603050405020304" pitchFamily="18" charset="0"/>
              </a:rPr>
              <a:t>.</a:t>
            </a:r>
            <a:endParaRPr lang="en-US" sz="3200" dirty="0">
              <a:solidFill>
                <a:srgbClr val="FF0000"/>
              </a:solidFill>
            </a:endParaRPr>
          </a:p>
        </p:txBody>
      </p:sp>
      <p:sp>
        <p:nvSpPr>
          <p:cNvPr id="8" name="TextBox 7"/>
          <p:cNvSpPr txBox="1"/>
          <p:nvPr/>
        </p:nvSpPr>
        <p:spPr>
          <a:xfrm>
            <a:off x="518616" y="259308"/>
            <a:ext cx="7137779" cy="584775"/>
          </a:xfrm>
          <a:prstGeom prst="rect">
            <a:avLst/>
          </a:prstGeom>
          <a:noFill/>
        </p:spPr>
        <p:txBody>
          <a:bodyPr wrap="square" rtlCol="0">
            <a:spAutoFit/>
          </a:bodyPr>
          <a:lstStyle/>
          <a:p>
            <a:r>
              <a:rPr lang="en-US" sz="3200" b="1" dirty="0" err="1" smtClean="0">
                <a:solidFill>
                  <a:srgbClr val="FF0000"/>
                </a:solidFill>
                <a:latin typeface="UTM Centur"/>
              </a:rPr>
              <a:t>Ví</a:t>
            </a:r>
            <a:r>
              <a:rPr lang="en-US" sz="3200" b="1" dirty="0" smtClean="0">
                <a:solidFill>
                  <a:srgbClr val="FF0000"/>
                </a:solidFill>
                <a:latin typeface="UTM Centur"/>
              </a:rPr>
              <a:t> </a:t>
            </a:r>
            <a:r>
              <a:rPr lang="en-US" sz="3200" b="1" dirty="0" err="1" smtClean="0">
                <a:solidFill>
                  <a:srgbClr val="FF0000"/>
                </a:solidFill>
                <a:latin typeface="UTM Centur"/>
              </a:rPr>
              <a:t>dụ</a:t>
            </a:r>
            <a:r>
              <a:rPr lang="en-US" sz="3200" b="1" dirty="0" smtClean="0">
                <a:solidFill>
                  <a:srgbClr val="FF0000"/>
                </a:solidFill>
                <a:latin typeface="UTM Centur"/>
              </a:rPr>
              <a:t> </a:t>
            </a:r>
            <a:r>
              <a:rPr lang="en-US" sz="3200" b="1" smtClean="0">
                <a:solidFill>
                  <a:srgbClr val="FF0000"/>
                </a:solidFill>
                <a:latin typeface="UTM Centur"/>
              </a:rPr>
              <a:t>minh họa</a:t>
            </a:r>
            <a:r>
              <a:rPr lang="vi-VN" sz="3200" b="1" smtClean="0">
                <a:solidFill>
                  <a:srgbClr val="FF0000"/>
                </a:solidFill>
                <a:latin typeface="UTM Centur"/>
              </a:rPr>
              <a:t> ( Nhận biết )</a:t>
            </a:r>
            <a:endParaRPr lang="en-US" sz="3200" b="1" dirty="0">
              <a:solidFill>
                <a:srgbClr val="FF0000"/>
              </a:solidFill>
              <a:latin typeface="UTM Centur"/>
            </a:endParaRPr>
          </a:p>
        </p:txBody>
      </p:sp>
    </p:spTree>
    <p:extLst>
      <p:ext uri="{BB962C8B-B14F-4D97-AF65-F5344CB8AC3E}">
        <p14:creationId xmlns:p14="http://schemas.microsoft.com/office/powerpoint/2010/main" val="202976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2" grpId="0"/>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5"/>
              <p:cNvSpPr/>
              <p:nvPr/>
            </p:nvSpPr>
            <p:spPr>
              <a:xfrm>
                <a:off x="423082" y="1070377"/>
                <a:ext cx="11505062" cy="2718436"/>
              </a:xfrm>
              <a:prstGeom prst="rect">
                <a:avLst/>
              </a:prstGeom>
            </p:spPr>
            <p:txBody>
              <a:bodyPr wrap="square">
                <a:spAutoFit/>
              </a:bodyPr>
              <a:lstStyle/>
              <a:p>
                <a:pPr algn="just">
                  <a:spcAft>
                    <a:spcPts val="0"/>
                  </a:spcAft>
                  <a:tabLst>
                    <a:tab pos="228600" algn="l"/>
                    <a:tab pos="1257300" algn="l"/>
                    <a:tab pos="2514600" algn="l"/>
                    <a:tab pos="3771900" algn="l"/>
                  </a:tabLst>
                </a:pPr>
                <a:r>
                  <a:rPr lang="en-US" sz="3200" b="1" dirty="0" smtClean="0">
                    <a:solidFill>
                      <a:srgbClr val="FF0000"/>
                    </a:solidFill>
                    <a:ea typeface="Times New Roman" panose="02020603050405020304" pitchFamily="18" charset="0"/>
                  </a:rPr>
                  <a:t>Ví dụ 3:</a:t>
                </a:r>
                <a:r>
                  <a:rPr lang="en-US" sz="3200" b="1" dirty="0" smtClean="0">
                    <a:effectLst/>
                    <a:ea typeface="Times New Roman" panose="02020603050405020304" pitchFamily="18" charset="0"/>
                  </a:rPr>
                  <a:t> </a:t>
                </a:r>
                <a:r>
                  <a:rPr lang="en-US" sz="3200" dirty="0">
                    <a:effectLst/>
                    <a:ea typeface="Times New Roman" panose="02020603050405020304" pitchFamily="18" charset="0"/>
                  </a:rPr>
                  <a:t>Tìm giá trị lớn nhất của hàm số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𝑓</m:t>
                    </m:r>
                    <m:d>
                      <m:dPr>
                        <m:ctrlPr>
                          <a:rPr lang="en-US" sz="3200" i="1">
                            <a:effectLst/>
                            <a:latin typeface="Cambria Math" panose="02040503050406030204" pitchFamily="18" charset="0"/>
                            <a:ea typeface="Times New Roman" panose="02020603050405020304" pitchFamily="18" charset="0"/>
                          </a:rPr>
                        </m:ctrlPr>
                      </m:dPr>
                      <m:e>
                        <m:r>
                          <a:rPr lang="en-US" sz="3200" i="1">
                            <a:effectLst/>
                            <a:latin typeface="Cambria Math" panose="02040503050406030204" pitchFamily="18" charset="0"/>
                            <a:ea typeface="Times New Roman" panose="02020603050405020304" pitchFamily="18" charset="0"/>
                          </a:rPr>
                          <m:t>𝑥</m:t>
                        </m:r>
                      </m:e>
                    </m:d>
                    <m:r>
                      <a:rPr lang="en-US" sz="3200" i="1">
                        <a:effectLst/>
                        <a:latin typeface="Cambria Math" panose="02040503050406030204" pitchFamily="18" charset="0"/>
                        <a:ea typeface="Times New Roman" panose="02020603050405020304" pitchFamily="18" charset="0"/>
                      </a:rPr>
                      <m:t>=</m:t>
                    </m:r>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𝑥</m:t>
                        </m:r>
                      </m:e>
                      <m:sup>
                        <m:r>
                          <a:rPr lang="en-US" sz="3200" i="1">
                            <a:effectLst/>
                            <a:latin typeface="Cambria Math" panose="02040503050406030204" pitchFamily="18" charset="0"/>
                            <a:ea typeface="Times New Roman" panose="02020603050405020304" pitchFamily="18" charset="0"/>
                          </a:rPr>
                          <m:t>3</m:t>
                        </m:r>
                      </m:sup>
                    </m:sSup>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2</m:t>
                    </m:r>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𝑥</m:t>
                        </m:r>
                      </m:e>
                      <m:sup>
                        <m:r>
                          <a:rPr lang="en-US" sz="3200" i="1">
                            <a:effectLst/>
                            <a:latin typeface="Cambria Math" panose="02040503050406030204" pitchFamily="18" charset="0"/>
                            <a:ea typeface="Times New Roman" panose="02020603050405020304" pitchFamily="18" charset="0"/>
                          </a:rPr>
                          <m:t>2</m:t>
                        </m:r>
                      </m:sup>
                    </m:sSup>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4</m:t>
                    </m:r>
                    <m:r>
                      <a:rPr lang="en-US" sz="3200" i="1">
                        <a:effectLst/>
                        <a:latin typeface="Cambria Math" panose="02040503050406030204" pitchFamily="18" charset="0"/>
                        <a:ea typeface="Times New Roman" panose="02020603050405020304" pitchFamily="18" charset="0"/>
                      </a:rPr>
                      <m:t>𝑥</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1</m:t>
                    </m:r>
                  </m:oMath>
                </a14:m>
                <a:r>
                  <a:rPr lang="en-US" sz="3200" dirty="0">
                    <a:effectLst/>
                    <a:ea typeface="Times New Roman" panose="02020603050405020304" pitchFamily="18" charset="0"/>
                  </a:rPr>
                  <a:t> </a:t>
                </a:r>
                <a:r>
                  <a:rPr lang="en-US" sz="3200" dirty="0" err="1">
                    <a:effectLst/>
                    <a:ea typeface="Times New Roman" panose="02020603050405020304" pitchFamily="18" charset="0"/>
                  </a:rPr>
                  <a:t>trên</a:t>
                </a:r>
                <a:r>
                  <a:rPr lang="en-US" sz="3200" dirty="0">
                    <a:effectLst/>
                    <a:ea typeface="Times New Roman" panose="02020603050405020304" pitchFamily="18" charset="0"/>
                  </a:rPr>
                  <a:t> </a:t>
                </a:r>
                <a:r>
                  <a:rPr lang="en-US" sz="3200" dirty="0" err="1">
                    <a:effectLst/>
                    <a:ea typeface="Times New Roman" panose="02020603050405020304" pitchFamily="18" charset="0"/>
                  </a:rPr>
                  <a:t>đoạn</a:t>
                </a:r>
                <a:r>
                  <a:rPr lang="en-US" sz="3200" dirty="0">
                    <a:effectLst/>
                    <a:ea typeface="Times New Roman" panose="02020603050405020304" pitchFamily="18" charset="0"/>
                  </a:rPr>
                  <a:t> </a:t>
                </a:r>
                <a14:m>
                  <m:oMath xmlns:m="http://schemas.openxmlformats.org/officeDocument/2006/math">
                    <m:d>
                      <m:dPr>
                        <m:begChr m:val="["/>
                        <m:endChr m:val="]"/>
                        <m:ctrlPr>
                          <a:rPr lang="en-US" sz="3200" i="1">
                            <a:effectLst/>
                            <a:latin typeface="Cambria Math" panose="02040503050406030204" pitchFamily="18" charset="0"/>
                            <a:ea typeface="Times New Roman" panose="02020603050405020304" pitchFamily="18" charset="0"/>
                          </a:rPr>
                        </m:ctrlPr>
                      </m:dPr>
                      <m:e>
                        <m:r>
                          <a:rPr lang="en-US" sz="3200" i="1">
                            <a:effectLst/>
                            <a:latin typeface="Cambria Math" panose="02040503050406030204" pitchFamily="18" charset="0"/>
                            <a:ea typeface="Times New Roman" panose="02020603050405020304" pitchFamily="18" charset="0"/>
                          </a:rPr>
                          <m:t>1</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3</m:t>
                        </m:r>
                      </m:e>
                    </m:d>
                    <m:r>
                      <a:rPr lang="en-US" sz="3200" i="1">
                        <a:effectLst/>
                        <a:latin typeface="Cambria Math" panose="02040503050406030204" pitchFamily="18" charset="0"/>
                        <a:ea typeface="Times New Roman" panose="02020603050405020304" pitchFamily="18" charset="0"/>
                      </a:rPr>
                      <m:t>.</m:t>
                    </m:r>
                  </m:oMath>
                </a14:m>
                <a:endParaRPr lang="en-US" sz="3200" dirty="0">
                  <a:effectLst/>
                  <a:ea typeface="Times New Roman" panose="02020603050405020304" pitchFamily="18" charset="0"/>
                </a:endParaRPr>
              </a:p>
              <a:p>
                <a:pPr algn="just">
                  <a:spcAft>
                    <a:spcPts val="0"/>
                  </a:spcAft>
                  <a:tabLst>
                    <a:tab pos="228600" algn="l"/>
                    <a:tab pos="1257300" algn="l"/>
                    <a:tab pos="2514600" algn="l"/>
                    <a:tab pos="3771900" algn="l"/>
                  </a:tabLst>
                </a:pPr>
                <a:r>
                  <a:rPr lang="en-US" sz="3200" dirty="0">
                    <a:effectLst/>
                    <a:ea typeface="Times New Roman" panose="02020603050405020304" pitchFamily="18" charset="0"/>
                  </a:rPr>
                  <a:t>	</a:t>
                </a:r>
                <a:r>
                  <a:rPr lang="en-US" sz="3200" b="1" dirty="0">
                    <a:effectLst/>
                    <a:ea typeface="Times New Roman" panose="02020603050405020304" pitchFamily="18" charset="0"/>
                  </a:rPr>
                  <a:t>A.</a:t>
                </a:r>
                <a:r>
                  <a:rPr lang="en-US" sz="3200" dirty="0">
                    <a:effectLst/>
                    <a:ea typeface="Times New Roman" panose="02020603050405020304" pitchFamily="18" charset="0"/>
                  </a:rPr>
                  <a:t> </a:t>
                </a:r>
                <a14:m>
                  <m:oMath xmlns:m="http://schemas.openxmlformats.org/officeDocument/2006/math">
                    <m:limLow>
                      <m:limLowPr>
                        <m:ctrlPr>
                          <a:rPr lang="en-US" sz="3200" i="1">
                            <a:effectLst/>
                            <a:latin typeface="Cambria Math" panose="02040503050406030204" pitchFamily="18" charset="0"/>
                            <a:ea typeface="Times New Roman" panose="02020603050405020304" pitchFamily="18" charset="0"/>
                          </a:rPr>
                        </m:ctrlPr>
                      </m:limLowPr>
                      <m:e>
                        <m:r>
                          <a:rPr lang="en-US" sz="3200" i="1">
                            <a:effectLst/>
                            <a:latin typeface="Cambria Math" panose="02040503050406030204" pitchFamily="18" charset="0"/>
                            <a:ea typeface="Times New Roman" panose="02020603050405020304" pitchFamily="18" charset="0"/>
                          </a:rPr>
                          <m:t>𝑚𝑎𝑥</m:t>
                        </m:r>
                      </m:e>
                      <m:lim>
                        <m:d>
                          <m:dPr>
                            <m:begChr m:val="["/>
                            <m:endChr m:val="]"/>
                            <m:ctrlPr>
                              <a:rPr lang="en-US" sz="3200" i="1">
                                <a:effectLst/>
                                <a:latin typeface="Cambria Math" panose="02040503050406030204" pitchFamily="18" charset="0"/>
                                <a:ea typeface="Times New Roman" panose="02020603050405020304" pitchFamily="18" charset="0"/>
                              </a:rPr>
                            </m:ctrlPr>
                          </m:dPr>
                          <m:e>
                            <m:r>
                              <a:rPr lang="en-US" sz="3200" i="1">
                                <a:effectLst/>
                                <a:latin typeface="Cambria Math" panose="02040503050406030204" pitchFamily="18" charset="0"/>
                                <a:ea typeface="Times New Roman" panose="02020603050405020304" pitchFamily="18" charset="0"/>
                              </a:rPr>
                              <m:t>1</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3</m:t>
                            </m:r>
                          </m:e>
                        </m:d>
                      </m:lim>
                    </m:limLow>
                    <m:r>
                      <a:rPr lang="en-US" sz="3200" i="1">
                        <a:effectLst/>
                        <a:latin typeface="Cambria Math" panose="02040503050406030204" pitchFamily="18" charset="0"/>
                        <a:ea typeface="Times New Roman" panose="02020603050405020304" pitchFamily="18" charset="0"/>
                      </a:rPr>
                      <m:t>𝑓</m:t>
                    </m:r>
                    <m:d>
                      <m:dPr>
                        <m:ctrlPr>
                          <a:rPr lang="en-US" sz="3200" i="1">
                            <a:effectLst/>
                            <a:latin typeface="Cambria Math" panose="02040503050406030204" pitchFamily="18" charset="0"/>
                            <a:ea typeface="Times New Roman" panose="02020603050405020304" pitchFamily="18" charset="0"/>
                          </a:rPr>
                        </m:ctrlPr>
                      </m:dPr>
                      <m:e>
                        <m:r>
                          <a:rPr lang="en-US" sz="3200" i="1">
                            <a:effectLst/>
                            <a:latin typeface="Cambria Math" panose="02040503050406030204" pitchFamily="18" charset="0"/>
                            <a:ea typeface="Times New Roman" panose="02020603050405020304" pitchFamily="18" charset="0"/>
                          </a:rPr>
                          <m:t>𝑥</m:t>
                        </m:r>
                      </m:e>
                    </m:d>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7</m:t>
                    </m:r>
                    <m:r>
                      <a:rPr lang="en-US" sz="3200" i="1">
                        <a:effectLst/>
                        <a:latin typeface="Cambria Math" panose="02040503050406030204" pitchFamily="18" charset="0"/>
                        <a:ea typeface="Times New Roman" panose="02020603050405020304" pitchFamily="18" charset="0"/>
                      </a:rPr>
                      <m:t>.</m:t>
                    </m:r>
                  </m:oMath>
                </a14:m>
                <a:r>
                  <a:rPr lang="en-US" sz="3200" dirty="0">
                    <a:effectLst/>
                    <a:ea typeface="Times New Roman" panose="02020603050405020304" pitchFamily="18" charset="0"/>
                  </a:rPr>
                  <a:t> 	</a:t>
                </a:r>
                <a:r>
                  <a:rPr lang="en-US" sz="3200" b="1" dirty="0">
                    <a:effectLst/>
                    <a:ea typeface="Times New Roman" panose="02020603050405020304" pitchFamily="18" charset="0"/>
                  </a:rPr>
                  <a:t>B.</a:t>
                </a:r>
                <a14:m>
                  <m:oMath xmlns:m="http://schemas.openxmlformats.org/officeDocument/2006/math">
                    <m:limLow>
                      <m:limLowPr>
                        <m:ctrlPr>
                          <a:rPr lang="en-US" sz="3200" i="1">
                            <a:latin typeface="Cambria Math" panose="02040503050406030204" pitchFamily="18" charset="0"/>
                            <a:ea typeface="Times New Roman" panose="02020603050405020304" pitchFamily="18" charset="0"/>
                          </a:rPr>
                        </m:ctrlPr>
                      </m:limLowPr>
                      <m:e>
                        <m:r>
                          <a:rPr lang="en-US" sz="3200" i="1">
                            <a:latin typeface="Cambria Math" panose="02040503050406030204" pitchFamily="18" charset="0"/>
                            <a:ea typeface="Times New Roman" panose="02020603050405020304" pitchFamily="18" charset="0"/>
                          </a:rPr>
                          <m:t>𝑚𝑎𝑥</m:t>
                        </m:r>
                      </m:e>
                      <m:lim>
                        <m:d>
                          <m:dPr>
                            <m:begChr m:val="["/>
                            <m:endChr m:val="]"/>
                            <m:ctrlPr>
                              <a:rPr lang="en-US" sz="3200" i="1">
                                <a:latin typeface="Cambria Math" panose="02040503050406030204" pitchFamily="18" charset="0"/>
                                <a:ea typeface="Times New Roman" panose="02020603050405020304" pitchFamily="18" charset="0"/>
                              </a:rPr>
                            </m:ctrlPr>
                          </m:dPr>
                          <m:e>
                            <m:r>
                              <a:rPr lang="en-US" sz="3200" i="1">
                                <a:latin typeface="Cambria Math" panose="02040503050406030204" pitchFamily="18" charset="0"/>
                                <a:ea typeface="Times New Roman" panose="02020603050405020304" pitchFamily="18" charset="0"/>
                              </a:rPr>
                              <m:t>1</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3</m:t>
                            </m:r>
                          </m:e>
                        </m:d>
                      </m:lim>
                    </m:limLow>
                    <m:r>
                      <a:rPr lang="en-US" sz="3200" i="1">
                        <a:latin typeface="Cambria Math" panose="02040503050406030204" pitchFamily="18" charset="0"/>
                        <a:ea typeface="Times New Roman" panose="02020603050405020304" pitchFamily="18" charset="0"/>
                      </a:rPr>
                      <m:t>𝑓</m:t>
                    </m:r>
                    <m:d>
                      <m:dPr>
                        <m:ctrlPr>
                          <a:rPr lang="en-US" sz="3200" i="1">
                            <a:latin typeface="Cambria Math" panose="02040503050406030204" pitchFamily="18" charset="0"/>
                            <a:ea typeface="Times New Roman" panose="02020603050405020304" pitchFamily="18" charset="0"/>
                          </a:rPr>
                        </m:ctrlPr>
                      </m:dPr>
                      <m:e>
                        <m:r>
                          <a:rPr lang="en-US" sz="3200" i="1">
                            <a:latin typeface="Cambria Math" panose="02040503050406030204" pitchFamily="18" charset="0"/>
                            <a:ea typeface="Times New Roman" panose="02020603050405020304" pitchFamily="18" charset="0"/>
                          </a:rPr>
                          <m:t>𝑥</m:t>
                        </m:r>
                      </m:e>
                    </m:d>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rPr>
                          <m:t>6</m:t>
                        </m:r>
                        <m:r>
                          <a:rPr lang="en-US" sz="3200" b="0" i="1" smtClean="0">
                            <a:latin typeface="Cambria Math" panose="02040503050406030204" pitchFamily="18" charset="0"/>
                            <a:ea typeface="Times New Roman" panose="02020603050405020304" pitchFamily="18" charset="0"/>
                          </a:rPr>
                          <m:t>5</m:t>
                        </m:r>
                      </m:num>
                      <m:den>
                        <m:r>
                          <a:rPr lang="en-US" sz="3200" i="1">
                            <a:latin typeface="Cambria Math" panose="02040503050406030204" pitchFamily="18" charset="0"/>
                            <a:ea typeface="Times New Roman" panose="02020603050405020304" pitchFamily="18" charset="0"/>
                          </a:rPr>
                          <m:t>27</m:t>
                        </m:r>
                      </m:den>
                    </m:f>
                  </m:oMath>
                </a14:m>
                <a:endParaRPr lang="en-US" sz="3200" dirty="0">
                  <a:effectLst/>
                  <a:ea typeface="Times New Roman" panose="02020603050405020304" pitchFamily="18" charset="0"/>
                </a:endParaRPr>
              </a:p>
              <a:p>
                <a:pPr algn="just">
                  <a:spcAft>
                    <a:spcPts val="0"/>
                  </a:spcAft>
                  <a:tabLst>
                    <a:tab pos="228600" algn="l"/>
                    <a:tab pos="1257300" algn="l"/>
                    <a:tab pos="2514600" algn="l"/>
                    <a:tab pos="3771900" algn="l"/>
                  </a:tabLst>
                </a:pPr>
                <a:r>
                  <a:rPr lang="en-US" sz="3200" dirty="0">
                    <a:effectLst/>
                    <a:ea typeface="Times New Roman" panose="02020603050405020304" pitchFamily="18" charset="0"/>
                  </a:rPr>
                  <a:t>	</a:t>
                </a:r>
                <a:r>
                  <a:rPr lang="en-US" sz="3200" b="1" dirty="0">
                    <a:effectLst/>
                    <a:ea typeface="Times New Roman" panose="02020603050405020304" pitchFamily="18" charset="0"/>
                  </a:rPr>
                  <a:t>C.</a:t>
                </a:r>
                <a:r>
                  <a:rPr lang="en-US" sz="3200" dirty="0">
                    <a:effectLst/>
                    <a:ea typeface="Times New Roman" panose="02020603050405020304" pitchFamily="18" charset="0"/>
                  </a:rPr>
                  <a:t> </a:t>
                </a:r>
                <a14:m>
                  <m:oMath xmlns:m="http://schemas.openxmlformats.org/officeDocument/2006/math">
                    <m:limLow>
                      <m:limLowPr>
                        <m:ctrlPr>
                          <a:rPr lang="en-US" sz="3200" i="1">
                            <a:effectLst/>
                            <a:latin typeface="Cambria Math" panose="02040503050406030204" pitchFamily="18" charset="0"/>
                            <a:ea typeface="Times New Roman" panose="02020603050405020304" pitchFamily="18" charset="0"/>
                          </a:rPr>
                        </m:ctrlPr>
                      </m:limLowPr>
                      <m:e>
                        <m:r>
                          <a:rPr lang="en-US" sz="3200" i="1">
                            <a:effectLst/>
                            <a:latin typeface="Cambria Math" panose="02040503050406030204" pitchFamily="18" charset="0"/>
                            <a:ea typeface="Times New Roman" panose="02020603050405020304" pitchFamily="18" charset="0"/>
                          </a:rPr>
                          <m:t>𝑚𝑎𝑥</m:t>
                        </m:r>
                      </m:e>
                      <m:lim>
                        <m:d>
                          <m:dPr>
                            <m:begChr m:val="["/>
                            <m:endChr m:val="]"/>
                            <m:ctrlPr>
                              <a:rPr lang="en-US" sz="3200" i="1">
                                <a:effectLst/>
                                <a:latin typeface="Cambria Math" panose="02040503050406030204" pitchFamily="18" charset="0"/>
                                <a:ea typeface="Times New Roman" panose="02020603050405020304" pitchFamily="18" charset="0"/>
                              </a:rPr>
                            </m:ctrlPr>
                          </m:dPr>
                          <m:e>
                            <m:r>
                              <a:rPr lang="en-US" sz="3200" i="1">
                                <a:effectLst/>
                                <a:latin typeface="Cambria Math" panose="02040503050406030204" pitchFamily="18" charset="0"/>
                                <a:ea typeface="Times New Roman" panose="02020603050405020304" pitchFamily="18" charset="0"/>
                              </a:rPr>
                              <m:t>1</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3</m:t>
                            </m:r>
                          </m:e>
                        </m:d>
                      </m:lim>
                    </m:limLow>
                    <m:r>
                      <a:rPr lang="en-US" sz="3200" i="1">
                        <a:effectLst/>
                        <a:latin typeface="Cambria Math" panose="02040503050406030204" pitchFamily="18" charset="0"/>
                        <a:ea typeface="Times New Roman" panose="02020603050405020304" pitchFamily="18" charset="0"/>
                      </a:rPr>
                      <m:t>𝑓</m:t>
                    </m:r>
                    <m:d>
                      <m:dPr>
                        <m:ctrlPr>
                          <a:rPr lang="en-US" sz="3200" i="1">
                            <a:effectLst/>
                            <a:latin typeface="Cambria Math" panose="02040503050406030204" pitchFamily="18" charset="0"/>
                            <a:ea typeface="Times New Roman" panose="02020603050405020304" pitchFamily="18" charset="0"/>
                          </a:rPr>
                        </m:ctrlPr>
                      </m:dPr>
                      <m:e>
                        <m:r>
                          <a:rPr lang="en-US" sz="3200" i="1">
                            <a:effectLst/>
                            <a:latin typeface="Cambria Math" panose="02040503050406030204" pitchFamily="18" charset="0"/>
                            <a:ea typeface="Times New Roman" panose="02020603050405020304" pitchFamily="18" charset="0"/>
                          </a:rPr>
                          <m:t>𝑥</m:t>
                        </m:r>
                      </m:e>
                    </m:d>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2</m:t>
                    </m:r>
                    <m:r>
                      <a:rPr lang="en-US" sz="3200" i="1">
                        <a:effectLst/>
                        <a:latin typeface="Cambria Math" panose="02040503050406030204" pitchFamily="18" charset="0"/>
                        <a:ea typeface="Times New Roman" panose="02020603050405020304" pitchFamily="18" charset="0"/>
                      </a:rPr>
                      <m:t>.</m:t>
                    </m:r>
                  </m:oMath>
                </a14:m>
                <a:r>
                  <a:rPr lang="en-US" sz="3200" dirty="0">
                    <a:effectLst/>
                    <a:ea typeface="Times New Roman" panose="02020603050405020304" pitchFamily="18" charset="0"/>
                  </a:rPr>
                  <a:t> 	</a:t>
                </a:r>
                <a:r>
                  <a:rPr lang="en-US" sz="3200" b="1" dirty="0">
                    <a:effectLst/>
                    <a:ea typeface="Times New Roman" panose="02020603050405020304" pitchFamily="18" charset="0"/>
                  </a:rPr>
                  <a:t>D.</a:t>
                </a:r>
                <a:r>
                  <a:rPr lang="en-US" sz="3200" dirty="0">
                    <a:effectLst/>
                    <a:ea typeface="Times New Roman" panose="02020603050405020304" pitchFamily="18" charset="0"/>
                  </a:rPr>
                  <a:t> </a:t>
                </a:r>
                <a14:m>
                  <m:oMath xmlns:m="http://schemas.openxmlformats.org/officeDocument/2006/math">
                    <m:limLow>
                      <m:limLowPr>
                        <m:ctrlPr>
                          <a:rPr lang="en-US" sz="3200" i="1">
                            <a:effectLst/>
                            <a:latin typeface="Cambria Math" panose="02040503050406030204" pitchFamily="18" charset="0"/>
                            <a:ea typeface="Times New Roman" panose="02020603050405020304" pitchFamily="18" charset="0"/>
                          </a:rPr>
                        </m:ctrlPr>
                      </m:limLowPr>
                      <m:e>
                        <m:r>
                          <a:rPr lang="en-US" sz="3200" i="1">
                            <a:effectLst/>
                            <a:latin typeface="Cambria Math" panose="02040503050406030204" pitchFamily="18" charset="0"/>
                            <a:ea typeface="Times New Roman" panose="02020603050405020304" pitchFamily="18" charset="0"/>
                          </a:rPr>
                          <m:t>𝑚𝑎𝑥</m:t>
                        </m:r>
                      </m:e>
                      <m:lim>
                        <m:d>
                          <m:dPr>
                            <m:begChr m:val="["/>
                            <m:endChr m:val="]"/>
                            <m:ctrlPr>
                              <a:rPr lang="en-US" sz="3200" i="1">
                                <a:effectLst/>
                                <a:latin typeface="Cambria Math" panose="02040503050406030204" pitchFamily="18" charset="0"/>
                                <a:ea typeface="Times New Roman" panose="02020603050405020304" pitchFamily="18" charset="0"/>
                              </a:rPr>
                            </m:ctrlPr>
                          </m:dPr>
                          <m:e>
                            <m:r>
                              <a:rPr lang="en-US" sz="3200" i="1">
                                <a:effectLst/>
                                <a:latin typeface="Cambria Math" panose="02040503050406030204" pitchFamily="18" charset="0"/>
                                <a:ea typeface="Times New Roman" panose="02020603050405020304" pitchFamily="18" charset="0"/>
                              </a:rPr>
                              <m:t>1</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3</m:t>
                            </m:r>
                          </m:e>
                        </m:d>
                      </m:lim>
                    </m:limLow>
                    <m:r>
                      <a:rPr lang="en-US" sz="3200" i="1">
                        <a:effectLst/>
                        <a:latin typeface="Cambria Math" panose="02040503050406030204" pitchFamily="18" charset="0"/>
                        <a:ea typeface="Times New Roman" panose="02020603050405020304" pitchFamily="18" charset="0"/>
                      </a:rPr>
                      <m:t>𝑓</m:t>
                    </m:r>
                    <m:d>
                      <m:dPr>
                        <m:ctrlPr>
                          <a:rPr lang="en-US" sz="3200" i="1">
                            <a:effectLst/>
                            <a:latin typeface="Cambria Math" panose="02040503050406030204" pitchFamily="18" charset="0"/>
                            <a:ea typeface="Times New Roman" panose="02020603050405020304" pitchFamily="18" charset="0"/>
                          </a:rPr>
                        </m:ctrlPr>
                      </m:dPr>
                      <m:e>
                        <m:r>
                          <a:rPr lang="en-US" sz="3200" i="1">
                            <a:effectLst/>
                            <a:latin typeface="Cambria Math" panose="02040503050406030204" pitchFamily="18" charset="0"/>
                            <a:ea typeface="Times New Roman" panose="02020603050405020304" pitchFamily="18" charset="0"/>
                          </a:rPr>
                          <m:t>𝑥</m:t>
                        </m:r>
                      </m:e>
                    </m:d>
                    <m:r>
                      <a:rPr lang="en-US" sz="3200" i="1">
                        <a:effectLst/>
                        <a:latin typeface="Cambria Math" panose="02040503050406030204" pitchFamily="18" charset="0"/>
                        <a:ea typeface="Times New Roman" panose="02020603050405020304" pitchFamily="18" charset="0"/>
                      </a:rPr>
                      <m:t>=</m:t>
                    </m:r>
                    <m:f>
                      <m:fPr>
                        <m:ctrlPr>
                          <a:rPr lang="en-US" sz="3200" i="1">
                            <a:effectLst/>
                            <a:latin typeface="Cambria Math" panose="02040503050406030204" pitchFamily="18" charset="0"/>
                            <a:ea typeface="Times New Roman" panose="02020603050405020304" pitchFamily="18" charset="0"/>
                          </a:rPr>
                        </m:ctrlPr>
                      </m:fPr>
                      <m:num>
                        <m:r>
                          <a:rPr lang="en-US" sz="3200" i="1">
                            <a:effectLst/>
                            <a:latin typeface="Cambria Math" panose="02040503050406030204" pitchFamily="18" charset="0"/>
                            <a:ea typeface="Times New Roman" panose="02020603050405020304" pitchFamily="18" charset="0"/>
                          </a:rPr>
                          <m:t>67</m:t>
                        </m:r>
                      </m:num>
                      <m:den>
                        <m:r>
                          <a:rPr lang="en-US" sz="3200" i="1">
                            <a:effectLst/>
                            <a:latin typeface="Cambria Math" panose="02040503050406030204" pitchFamily="18" charset="0"/>
                            <a:ea typeface="Times New Roman" panose="02020603050405020304" pitchFamily="18" charset="0"/>
                          </a:rPr>
                          <m:t>27</m:t>
                        </m:r>
                      </m:den>
                    </m:f>
                    <m:r>
                      <a:rPr lang="en-US" sz="3200" i="1">
                        <a:effectLst/>
                        <a:latin typeface="Cambria Math" panose="02040503050406030204" pitchFamily="18" charset="0"/>
                        <a:ea typeface="Times New Roman" panose="02020603050405020304" pitchFamily="18" charset="0"/>
                      </a:rPr>
                      <m:t>.</m:t>
                    </m:r>
                  </m:oMath>
                </a14:m>
                <a:endParaRPr lang="en-US" sz="3200" dirty="0">
                  <a:effectLst/>
                  <a:ea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423082" y="1070377"/>
                <a:ext cx="11505062" cy="2718436"/>
              </a:xfrm>
              <a:prstGeom prst="rect">
                <a:avLst/>
              </a:prstGeom>
              <a:blipFill rotWithShape="0">
                <a:blip r:embed="rId2"/>
                <a:stretch>
                  <a:fillRect l="-1324" t="-2691"/>
                </a:stretch>
              </a:blipFill>
            </p:spPr>
            <p:txBody>
              <a:bodyPr/>
              <a:lstStyle/>
              <a:p>
                <a:r>
                  <a:rPr lang="en-US">
                    <a:noFill/>
                  </a:rPr>
                  <a:t> </a:t>
                </a:r>
              </a:p>
            </p:txBody>
          </p:sp>
        </mc:Fallback>
      </mc:AlternateContent>
      <p:sp>
        <p:nvSpPr>
          <p:cNvPr id="7" name="TextBox 6"/>
          <p:cNvSpPr txBox="1"/>
          <p:nvPr/>
        </p:nvSpPr>
        <p:spPr>
          <a:xfrm>
            <a:off x="423082" y="178465"/>
            <a:ext cx="7137779" cy="584775"/>
          </a:xfrm>
          <a:prstGeom prst="rect">
            <a:avLst/>
          </a:prstGeom>
          <a:noFill/>
        </p:spPr>
        <p:txBody>
          <a:bodyPr wrap="square" rtlCol="0">
            <a:spAutoFit/>
          </a:bodyPr>
          <a:lstStyle/>
          <a:p>
            <a:r>
              <a:rPr lang="en-US" sz="3200" b="1" dirty="0" err="1" smtClean="0">
                <a:solidFill>
                  <a:srgbClr val="FF0000"/>
                </a:solidFill>
                <a:latin typeface="UTM Centur"/>
              </a:rPr>
              <a:t>Ví</a:t>
            </a:r>
            <a:r>
              <a:rPr lang="en-US" sz="3200" b="1" dirty="0" smtClean="0">
                <a:solidFill>
                  <a:srgbClr val="FF0000"/>
                </a:solidFill>
                <a:latin typeface="UTM Centur"/>
              </a:rPr>
              <a:t> </a:t>
            </a:r>
            <a:r>
              <a:rPr lang="en-US" sz="3200" b="1" dirty="0" err="1" smtClean="0">
                <a:solidFill>
                  <a:srgbClr val="FF0000"/>
                </a:solidFill>
                <a:latin typeface="UTM Centur"/>
              </a:rPr>
              <a:t>dụ</a:t>
            </a:r>
            <a:r>
              <a:rPr lang="en-US" sz="3200" b="1" dirty="0" smtClean="0">
                <a:solidFill>
                  <a:srgbClr val="FF0000"/>
                </a:solidFill>
                <a:latin typeface="UTM Centur"/>
              </a:rPr>
              <a:t> </a:t>
            </a:r>
            <a:r>
              <a:rPr lang="en-US" sz="3200" b="1" smtClean="0">
                <a:solidFill>
                  <a:srgbClr val="FF0000"/>
                </a:solidFill>
                <a:latin typeface="UTM Centur"/>
              </a:rPr>
              <a:t>minh họa</a:t>
            </a:r>
            <a:r>
              <a:rPr lang="vi-VN" sz="3200" b="1" smtClean="0">
                <a:solidFill>
                  <a:srgbClr val="FF0000"/>
                </a:solidFill>
                <a:latin typeface="UTM Centur"/>
              </a:rPr>
              <a:t> (thông hiểu)</a:t>
            </a:r>
            <a:endParaRPr lang="en-US" sz="3200" b="1" dirty="0">
              <a:solidFill>
                <a:srgbClr val="FF0000"/>
              </a:solidFill>
              <a:latin typeface="UTM Centur"/>
            </a:endParaRPr>
          </a:p>
        </p:txBody>
      </p:sp>
      <mc:AlternateContent xmlns:mc="http://schemas.openxmlformats.org/markup-compatibility/2006" xmlns:a14="http://schemas.microsoft.com/office/drawing/2010/main">
        <mc:Choice Requires="a14">
          <p:sp>
            <p:nvSpPr>
              <p:cNvPr id="8" name="Rectangle 7"/>
              <p:cNvSpPr/>
              <p:nvPr/>
            </p:nvSpPr>
            <p:spPr>
              <a:xfrm>
                <a:off x="145047" y="4790371"/>
                <a:ext cx="11783097" cy="1657505"/>
              </a:xfrm>
              <a:prstGeom prst="rect">
                <a:avLst/>
              </a:prstGeom>
            </p:spPr>
            <p:txBody>
              <a:bodyPr wrap="none">
                <a:spAutoFit/>
              </a:bodyPr>
              <a:lstStyle/>
              <a:p>
                <a:r>
                  <a:rPr lang="en-US" sz="3200" dirty="0" err="1"/>
                  <a:t>Đạo</a:t>
                </a:r>
                <a:r>
                  <a:rPr lang="en-US" sz="3200" dirty="0"/>
                  <a:t> </a:t>
                </a:r>
                <a:r>
                  <a:rPr lang="en-US" sz="3200" dirty="0" err="1"/>
                  <a:t>hàm</a:t>
                </a:r>
                <a:r>
                  <a:rPr lang="en-US" sz="3200" dirty="0"/>
                  <a:t>: </a:t>
                </a:r>
                <a14:m>
                  <m:oMath xmlns:m="http://schemas.openxmlformats.org/officeDocument/2006/math">
                    <m:sSup>
                      <m:sSupPr>
                        <m:ctrlPr>
                          <a:rPr lang="en-US" sz="3200" i="1">
                            <a:latin typeface="Cambria Math" panose="02040503050406030204" pitchFamily="18" charset="0"/>
                          </a:rPr>
                        </m:ctrlPr>
                      </m:sSupPr>
                      <m:e>
                        <m:r>
                          <a:rPr lang="en-US" sz="3200" i="1">
                            <a:latin typeface="Cambria Math" panose="02040503050406030204" pitchFamily="18" charset="0"/>
                          </a:rPr>
                          <m:t>𝑓</m:t>
                        </m:r>
                      </m:e>
                      <m:sup>
                        <m:r>
                          <a:rPr lang="en-US" sz="3200" i="1">
                            <a:latin typeface="Cambria Math" panose="02040503050406030204" pitchFamily="18" charset="0"/>
                          </a:rPr>
                          <m:t>′</m:t>
                        </m:r>
                      </m:sup>
                    </m:sSup>
                    <m:d>
                      <m:dPr>
                        <m:ctrlPr>
                          <a:rPr lang="en-US" sz="3200" i="1">
                            <a:latin typeface="Cambria Math" panose="02040503050406030204" pitchFamily="18" charset="0"/>
                          </a:rPr>
                        </m:ctrlPr>
                      </m:dPr>
                      <m:e>
                        <m:r>
                          <a:rPr lang="en-US" sz="3200" i="1">
                            <a:latin typeface="Cambria Math" panose="02040503050406030204" pitchFamily="18" charset="0"/>
                          </a:rPr>
                          <m:t>𝑥</m:t>
                        </m:r>
                      </m:e>
                    </m:d>
                    <m:r>
                      <a:rPr lang="en-US" sz="3200" i="1">
                        <a:latin typeface="Cambria Math" panose="02040503050406030204" pitchFamily="18" charset="0"/>
                      </a:rPr>
                      <m:t>=</m:t>
                    </m:r>
                    <m:r>
                      <a:rPr lang="en-US" sz="3200" i="1">
                        <a:latin typeface="Cambria Math" panose="02040503050406030204" pitchFamily="18" charset="0"/>
                      </a:rPr>
                      <m:t>3</m:t>
                    </m:r>
                    <m:sSup>
                      <m:sSupPr>
                        <m:ctrlPr>
                          <a:rPr lang="en-US" sz="3200" i="1">
                            <a:latin typeface="Cambria Math" panose="02040503050406030204" pitchFamily="18" charset="0"/>
                          </a:rPr>
                        </m:ctrlPr>
                      </m:sSupPr>
                      <m:e>
                        <m:r>
                          <a:rPr lang="en-US" sz="3200" i="1">
                            <a:latin typeface="Cambria Math" panose="02040503050406030204" pitchFamily="18" charset="0"/>
                          </a:rPr>
                          <m:t>𝑥</m:t>
                        </m:r>
                      </m:e>
                      <m:sup>
                        <m:r>
                          <a:rPr lang="en-US" sz="3200" i="1">
                            <a:latin typeface="Cambria Math" panose="02040503050406030204" pitchFamily="18" charset="0"/>
                          </a:rPr>
                          <m:t>2</m:t>
                        </m:r>
                      </m:sup>
                    </m:sSup>
                    <m:r>
                      <a:rPr lang="en-US" sz="3200" i="1">
                        <a:latin typeface="Cambria Math" panose="02040503050406030204" pitchFamily="18" charset="0"/>
                      </a:rPr>
                      <m:t>−</m:t>
                    </m:r>
                    <m:r>
                      <a:rPr lang="en-US" sz="3200" i="1">
                        <a:latin typeface="Cambria Math" panose="02040503050406030204" pitchFamily="18" charset="0"/>
                      </a:rPr>
                      <m:t>4</m:t>
                    </m:r>
                    <m:r>
                      <a:rPr lang="en-US" sz="3200" i="1">
                        <a:latin typeface="Cambria Math" panose="02040503050406030204" pitchFamily="18" charset="0"/>
                      </a:rPr>
                      <m:t>𝑥</m:t>
                    </m:r>
                    <m:r>
                      <a:rPr lang="en-US" sz="3200" i="1">
                        <a:latin typeface="Cambria Math" panose="02040503050406030204" pitchFamily="18" charset="0"/>
                      </a:rPr>
                      <m:t>−</m:t>
                    </m:r>
                    <m:r>
                      <a:rPr lang="en-US" sz="3200" i="1">
                        <a:latin typeface="Cambria Math" panose="02040503050406030204" pitchFamily="18" charset="0"/>
                      </a:rPr>
                      <m:t>4</m:t>
                    </m:r>
                    <m:groupChr>
                      <m:groupChrPr>
                        <m:chr m:val="→"/>
                        <m:vertJc m:val="bot"/>
                        <m:ctrlPr>
                          <a:rPr lang="en-US" sz="3200" i="1">
                            <a:latin typeface="Cambria Math" panose="02040503050406030204" pitchFamily="18" charset="0"/>
                          </a:rPr>
                        </m:ctrlPr>
                      </m:groupChrPr>
                      <m:e>
                        <m:r>
                          <a:rPr lang="en-US" sz="3200" i="1">
                            <a:latin typeface="Cambria Math" panose="02040503050406030204" pitchFamily="18" charset="0"/>
                          </a:rPr>
                          <m:t>  </m:t>
                        </m:r>
                      </m:e>
                    </m:groupChr>
                    <m:sSup>
                      <m:sSupPr>
                        <m:ctrlPr>
                          <a:rPr lang="en-US" sz="3200" i="1">
                            <a:latin typeface="Cambria Math" panose="02040503050406030204" pitchFamily="18" charset="0"/>
                          </a:rPr>
                        </m:ctrlPr>
                      </m:sSupPr>
                      <m:e>
                        <m:r>
                          <a:rPr lang="en-US" sz="3200" i="1">
                            <a:latin typeface="Cambria Math" panose="02040503050406030204" pitchFamily="18" charset="0"/>
                          </a:rPr>
                          <m:t>𝑓</m:t>
                        </m:r>
                      </m:e>
                      <m:sup>
                        <m:r>
                          <a:rPr lang="en-US" sz="3200" i="1">
                            <a:latin typeface="Cambria Math" panose="02040503050406030204" pitchFamily="18" charset="0"/>
                          </a:rPr>
                          <m:t>′</m:t>
                        </m:r>
                      </m:sup>
                    </m:sSup>
                    <m:d>
                      <m:dPr>
                        <m:ctrlPr>
                          <a:rPr lang="en-US" sz="3200" i="1">
                            <a:latin typeface="Cambria Math" panose="02040503050406030204" pitchFamily="18" charset="0"/>
                          </a:rPr>
                        </m:ctrlPr>
                      </m:dPr>
                      <m:e>
                        <m:r>
                          <a:rPr lang="en-US" sz="3200" i="1">
                            <a:latin typeface="Cambria Math" panose="02040503050406030204" pitchFamily="18" charset="0"/>
                          </a:rPr>
                          <m:t>𝑥</m:t>
                        </m:r>
                      </m:e>
                    </m:d>
                    <m:r>
                      <a:rPr lang="en-US" sz="3200" i="1">
                        <a:latin typeface="Cambria Math" panose="02040503050406030204" pitchFamily="18" charset="0"/>
                      </a:rPr>
                      <m:t>=</m:t>
                    </m:r>
                    <m:r>
                      <a:rPr lang="en-US" sz="3200" i="1">
                        <a:latin typeface="Cambria Math" panose="02040503050406030204" pitchFamily="18" charset="0"/>
                      </a:rPr>
                      <m:t>0</m:t>
                    </m:r>
                    <m:r>
                      <a:rPr lang="en-US" sz="3200" i="1">
                        <a:latin typeface="Cambria Math" panose="02040503050406030204" pitchFamily="18" charset="0"/>
                      </a:rPr>
                      <m:t>⇔</m:t>
                    </m:r>
                    <m:d>
                      <m:dPr>
                        <m:begChr m:val="["/>
                        <m:endChr m:val=""/>
                        <m:ctrlPr>
                          <a:rPr lang="en-US" sz="3200" i="1">
                            <a:latin typeface="Cambria Math" panose="02040503050406030204" pitchFamily="18" charset="0"/>
                          </a:rPr>
                        </m:ctrlPr>
                      </m:dPr>
                      <m:e>
                        <m:eqArr>
                          <m:eqArrPr>
                            <m:ctrlPr>
                              <a:rPr lang="en-US" sz="3200" i="1">
                                <a:latin typeface="Cambria Math" panose="02040503050406030204" pitchFamily="18" charset="0"/>
                              </a:rPr>
                            </m:ctrlPr>
                          </m:eqArrPr>
                          <m:e>
                            <m:r>
                              <a:rPr lang="en-US" sz="3200" i="1">
                                <a:latin typeface="Cambria Math" panose="02040503050406030204" pitchFamily="18" charset="0"/>
                              </a:rPr>
                              <m:t>&amp;</m:t>
                            </m:r>
                            <m:r>
                              <a:rPr lang="en-US" sz="3200" i="1">
                                <a:latin typeface="Cambria Math" panose="02040503050406030204" pitchFamily="18" charset="0"/>
                              </a:rPr>
                              <m:t>𝑥</m:t>
                            </m:r>
                            <m:r>
                              <a:rPr lang="en-US" sz="3200" i="1">
                                <a:latin typeface="Cambria Math" panose="02040503050406030204" pitchFamily="18" charset="0"/>
                              </a:rPr>
                              <m:t>=</m:t>
                            </m:r>
                            <m:r>
                              <a:rPr lang="en-US" sz="3200" i="1">
                                <a:latin typeface="Cambria Math" panose="02040503050406030204" pitchFamily="18" charset="0"/>
                              </a:rPr>
                              <m:t>2</m:t>
                            </m:r>
                            <m:r>
                              <a:rPr lang="en-US" sz="3200" i="1">
                                <a:latin typeface="Cambria Math" panose="02040503050406030204" pitchFamily="18" charset="0"/>
                              </a:rPr>
                              <m:t>∈</m:t>
                            </m:r>
                            <m:d>
                              <m:dPr>
                                <m:begChr m:val="["/>
                                <m:endChr m:val="]"/>
                                <m:ctrlPr>
                                  <a:rPr lang="en-US" sz="3200" i="1">
                                    <a:latin typeface="Cambria Math" panose="02040503050406030204" pitchFamily="18" charset="0"/>
                                  </a:rPr>
                                </m:ctrlPr>
                              </m:dPr>
                              <m:e>
                                <m:r>
                                  <a:rPr lang="en-US" sz="3200" i="1">
                                    <a:latin typeface="Cambria Math" panose="02040503050406030204" pitchFamily="18" charset="0"/>
                                  </a:rPr>
                                  <m:t>1</m:t>
                                </m:r>
                                <m:r>
                                  <a:rPr lang="en-US" sz="3200" i="1">
                                    <a:latin typeface="Cambria Math" panose="02040503050406030204" pitchFamily="18" charset="0"/>
                                  </a:rPr>
                                  <m:t>;</m:t>
                                </m:r>
                                <m:r>
                                  <a:rPr lang="en-US" sz="3200" i="1">
                                    <a:latin typeface="Cambria Math" panose="02040503050406030204" pitchFamily="18" charset="0"/>
                                  </a:rPr>
                                  <m:t>3</m:t>
                                </m:r>
                              </m:e>
                            </m:d>
                          </m:e>
                          <m:e>
                            <m:r>
                              <a:rPr lang="en-US" sz="3200" i="1">
                                <a:latin typeface="Cambria Math" panose="02040503050406030204" pitchFamily="18" charset="0"/>
                              </a:rPr>
                              <m:t>&amp;</m:t>
                            </m:r>
                            <m:r>
                              <a:rPr lang="en-US" sz="3200" i="1">
                                <a:latin typeface="Cambria Math" panose="02040503050406030204" pitchFamily="18" charset="0"/>
                              </a:rPr>
                              <m:t>𝑥</m:t>
                            </m:r>
                            <m:r>
                              <a:rPr lang="en-US" sz="3200" i="1">
                                <a:latin typeface="Cambria Math" panose="02040503050406030204" pitchFamily="18" charset="0"/>
                              </a:rPr>
                              <m:t>=−</m:t>
                            </m:r>
                            <m:f>
                              <m:fPr>
                                <m:ctrlPr>
                                  <a:rPr lang="en-US" sz="3200" i="1">
                                    <a:latin typeface="Cambria Math" panose="02040503050406030204" pitchFamily="18" charset="0"/>
                                  </a:rPr>
                                </m:ctrlPr>
                              </m:fPr>
                              <m:num>
                                <m:r>
                                  <a:rPr lang="en-US" sz="3200" i="1">
                                    <a:latin typeface="Cambria Math" panose="02040503050406030204" pitchFamily="18" charset="0"/>
                                  </a:rPr>
                                  <m:t>2</m:t>
                                </m:r>
                              </m:num>
                              <m:den>
                                <m:r>
                                  <a:rPr lang="en-US" sz="3200" i="1">
                                    <a:latin typeface="Cambria Math" panose="02040503050406030204" pitchFamily="18" charset="0"/>
                                  </a:rPr>
                                  <m:t>3</m:t>
                                </m:r>
                              </m:den>
                            </m:f>
                            <m:r>
                              <a:rPr lang="en-US" sz="3200" i="1">
                                <a:latin typeface="Cambria Math" panose="02040503050406030204" pitchFamily="18" charset="0"/>
                              </a:rPr>
                              <m:t>∉</m:t>
                            </m:r>
                            <m:d>
                              <m:dPr>
                                <m:begChr m:val="["/>
                                <m:endChr m:val="]"/>
                                <m:ctrlPr>
                                  <a:rPr lang="en-US" sz="3200" i="1">
                                    <a:latin typeface="Cambria Math" panose="02040503050406030204" pitchFamily="18" charset="0"/>
                                  </a:rPr>
                                </m:ctrlPr>
                              </m:dPr>
                              <m:e>
                                <m:r>
                                  <a:rPr lang="en-US" sz="3200" i="1">
                                    <a:latin typeface="Cambria Math" panose="02040503050406030204" pitchFamily="18" charset="0"/>
                                  </a:rPr>
                                  <m:t>1</m:t>
                                </m:r>
                                <m:r>
                                  <a:rPr lang="en-US" sz="3200" i="1">
                                    <a:latin typeface="Cambria Math" panose="02040503050406030204" pitchFamily="18" charset="0"/>
                                  </a:rPr>
                                  <m:t>;</m:t>
                                </m:r>
                                <m:r>
                                  <a:rPr lang="en-US" sz="3200" i="1">
                                    <a:latin typeface="Cambria Math" panose="02040503050406030204" pitchFamily="18" charset="0"/>
                                  </a:rPr>
                                  <m:t>3</m:t>
                                </m:r>
                              </m:e>
                            </m:d>
                          </m:e>
                        </m:eqArr>
                      </m:e>
                    </m:d>
                    <m:r>
                      <a:rPr lang="en-US" sz="3200" i="1">
                        <a:latin typeface="Cambria Math" panose="02040503050406030204" pitchFamily="18" charset="0"/>
                      </a:rPr>
                      <m:t>.</m:t>
                    </m:r>
                  </m:oMath>
                </a14:m>
                <a:endParaRPr lang="en-US" sz="3200" dirty="0"/>
              </a:p>
            </p:txBody>
          </p:sp>
        </mc:Choice>
        <mc:Fallback xmlns="">
          <p:sp>
            <p:nvSpPr>
              <p:cNvPr id="8" name="Rectangle 7"/>
              <p:cNvSpPr>
                <a:spLocks noRot="1" noChangeAspect="1" noMove="1" noResize="1" noEditPoints="1" noAdjustHandles="1" noChangeArrowheads="1" noChangeShapeType="1" noTextEdit="1"/>
              </p:cNvSpPr>
              <p:nvPr/>
            </p:nvSpPr>
            <p:spPr>
              <a:xfrm>
                <a:off x="145047" y="4790371"/>
                <a:ext cx="11783097" cy="1657505"/>
              </a:xfrm>
              <a:prstGeom prst="rect">
                <a:avLst/>
              </a:prstGeom>
              <a:blipFill rotWithShape="0">
                <a:blip r:embed="rId3"/>
                <a:stretch>
                  <a:fillRect l="-1345"/>
                </a:stretch>
              </a:blipFill>
            </p:spPr>
            <p:txBody>
              <a:bodyPr/>
              <a:lstStyle/>
              <a:p>
                <a:r>
                  <a:rPr lang="en-US">
                    <a:noFill/>
                  </a:rPr>
                  <a:t> </a:t>
                </a:r>
              </a:p>
            </p:txBody>
          </p:sp>
        </mc:Fallback>
      </mc:AlternateContent>
      <p:sp>
        <p:nvSpPr>
          <p:cNvPr id="9" name="Rectangle 8"/>
          <p:cNvSpPr/>
          <p:nvPr/>
        </p:nvSpPr>
        <p:spPr>
          <a:xfrm>
            <a:off x="5328486" y="3898459"/>
            <a:ext cx="1611339" cy="584775"/>
          </a:xfrm>
          <a:prstGeom prst="rect">
            <a:avLst/>
          </a:prstGeom>
        </p:spPr>
        <p:txBody>
          <a:bodyPr wrap="none">
            <a:spAutoFit/>
          </a:bodyPr>
          <a:lstStyle/>
          <a:p>
            <a:r>
              <a:rPr lang="en-US" sz="3200" b="1" dirty="0" err="1">
                <a:solidFill>
                  <a:srgbClr val="0070C0"/>
                </a:solidFill>
                <a:ea typeface="Times New Roman" panose="02020603050405020304" pitchFamily="18" charset="0"/>
                <a:cs typeface="Times New Roman" panose="02020603050405020304" pitchFamily="18" charset="0"/>
              </a:rPr>
              <a:t>Lời</a:t>
            </a:r>
            <a:r>
              <a:rPr lang="en-US" sz="3200" b="1" dirty="0">
                <a:solidFill>
                  <a:srgbClr val="0070C0"/>
                </a:solidFill>
                <a:ea typeface="Times New Roman" panose="02020603050405020304" pitchFamily="18" charset="0"/>
                <a:cs typeface="Times New Roman" panose="02020603050405020304" pitchFamily="18" charset="0"/>
              </a:rPr>
              <a:t> </a:t>
            </a:r>
            <a:r>
              <a:rPr lang="en-US" sz="3200" b="1" dirty="0" err="1">
                <a:solidFill>
                  <a:srgbClr val="0070C0"/>
                </a:solidFill>
                <a:ea typeface="Times New Roman" panose="02020603050405020304" pitchFamily="18" charset="0"/>
                <a:cs typeface="Times New Roman" panose="02020603050405020304" pitchFamily="18" charset="0"/>
              </a:rPr>
              <a:t>giải</a:t>
            </a:r>
            <a:r>
              <a:rPr lang="en-US" sz="3200" b="1" dirty="0">
                <a:solidFill>
                  <a:srgbClr val="0070C0"/>
                </a:solidFill>
                <a:ea typeface="Times New Roman" panose="02020603050405020304" pitchFamily="18" charset="0"/>
                <a:cs typeface="Times New Roman" panose="02020603050405020304" pitchFamily="18" charset="0"/>
              </a:rPr>
              <a:t>. </a:t>
            </a:r>
            <a:endParaRPr lang="en-US" sz="3200" dirty="0">
              <a:solidFill>
                <a:srgbClr val="0070C0"/>
              </a:solidFill>
            </a:endParaRPr>
          </a:p>
        </p:txBody>
      </p:sp>
      <p:pic>
        <p:nvPicPr>
          <p:cNvPr id="2" name="Picture 1"/>
          <p:cNvPicPr>
            <a:picLocks noChangeAspect="1"/>
          </p:cNvPicPr>
          <p:nvPr/>
        </p:nvPicPr>
        <p:blipFill>
          <a:blip r:embed="rId4"/>
          <a:stretch>
            <a:fillRect/>
          </a:stretch>
        </p:blipFill>
        <p:spPr>
          <a:xfrm>
            <a:off x="423082" y="4190846"/>
            <a:ext cx="1938696" cy="859611"/>
          </a:xfrm>
          <a:prstGeom prst="rect">
            <a:avLst/>
          </a:prstGeom>
        </p:spPr>
      </p:pic>
    </p:spTree>
    <p:extLst>
      <p:ext uri="{BB962C8B-B14F-4D97-AF65-F5344CB8AC3E}">
        <p14:creationId xmlns:p14="http://schemas.microsoft.com/office/powerpoint/2010/main" val="56316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TotalTime>
  <Words>2052</Words>
  <PresentationFormat>Widescreen</PresentationFormat>
  <Paragraphs>529</Paragraphs>
  <Slides>75</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75</vt:i4>
      </vt:variant>
    </vt:vector>
  </HeadingPairs>
  <TitlesOfParts>
    <vt:vector size="88" baseType="lpstr">
      <vt:lpstr>Arial</vt:lpstr>
      <vt:lpstr>Calibri</vt:lpstr>
      <vt:lpstr>Calibri Light</vt:lpstr>
      <vt:lpstr>Cambria Math</vt:lpstr>
      <vt:lpstr>MS Mincho</vt:lpstr>
      <vt:lpstr>Tahoma</vt:lpstr>
      <vt:lpstr>Times New Roman</vt:lpstr>
      <vt:lpstr>Times New Roman Bold</vt:lpstr>
      <vt:lpstr>UTM Centur</vt:lpstr>
      <vt:lpstr>Varpada</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 dụ 6(VDT):  Sau khi phát hiện một bệnh dịch, các chuyên gia y tế ước tính số người nhiễm bệnh kể từ ngày xuất hiện bệnh nhân đầu tiên đến ngày thứ t là f(t)=45t^2-t^3. Nếu xem f^′ (t)  là tốc độ truyền bệnh (người / ngày) tại thời điểm t. Hỏi tốc độ truyền bệnh sẽ lớn nhất vào ngày thứ mấy?     A." " 15".                     B. " 21".                 C. " 13".                 D. " 17"."         </vt:lpstr>
      <vt:lpstr>PowerPoint Presentation</vt:lpstr>
      <vt:lpstr>Ví dụ 8 (VDT):  Sau khi phát hiện một bệnh dịch, các chuyên gia y tế ước tính số người nhiễm bệnh kể từ ngày xuất hiện bệnh nhân đầu tiên đến ngày thứ t là f(t)=45t^2-t^3. Nếu xem f^′ (t)  là tốc độ truyền bệnh (người / ngày) tại thời điểm t. Hỏi tốc độ truyền bệnh sẽ lớn nhất vào ngày thứ mấy?      A." " 15".                     B. " 21".                 C. " 13".                 D. " 17"."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Câu 11-NB. Cho hàm số f(x) xác định, liên tục trên R và có bảng biến thiên sau:      Khẳng định nào sau đây là đúng?  A. Giá trị lớn nhất của hàm số bằng 2.  B. Giá trị nhỏ nhất của hàm số bằng -1.  C. Giá trị nhỏ nhất của hàm số bằng 1.  D. Giá trị nhỏ nhất của hàm số bằng -1 và 1.       </vt:lpstr>
      <vt:lpstr>PowerPoint Presentation</vt:lpstr>
      <vt:lpstr>Câu 13-NB. Cho hàm số bậc ba y=f(x) có đồ thị như hình vẽ. Giá trị nhỏ nhất và lớn nhất của hàm số trên đoạn [-1;5/2] lần lượt là  A. -1 và 7/2.   B. -1 và 5/2.  C. -1 và 4.  D. 1 và 4. </vt:lpstr>
      <vt:lpstr>Câu 14-NB. [Đề THAM KHẢO 2018-2019] Cho hàm số f(x) liên tục trên đoạn [-1;3] và có đồ thị như hình vẽ. Gọi M và m lần lượt là giá trị lớn nhất và giá trị nhỏ nhất của hàm số đã cho trên [-1;3]. Giá trị của M+m bằng   A. 0.   B. 1.    C. 4.   D. 5.</vt:lpstr>
      <vt:lpstr>Câu 15-NB. Cho hàm số f(x) có đồ thị như hình bên. Giá trị lớn nhất của hàm số f(x) trên đoạn [-2;3] bằng   A. 2.  B. 3.   C. 4.  D.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Câu1: Cho hàm số f(x)=x^3+(m^2+1)x+m^2-2 với m là tham số thực. Tìm tất cả các giá trị của m để  hàm số có giá trị nhỏ nhất trên đoạn [0 ;2] bằng  7.  A.   m=" "±"1                    B. " m=± √7 ".                 C. " m=±√2.            D. m=±3. </vt:lpstr>
      <vt:lpstr>Câu 2:  Cho hàm số f(x)=(x-m^2)/(x+8)   với m là tham số thực. Tìm giá trị lớn nhất của m để hàm số có giá trị nhỏ nhất trên đoạn [0 ;2] bằng -2.   A." " m=4".                     B. " m=5".                 C. " m=-4".                 D. " m=1"." </vt:lpstr>
      <vt:lpstr>Câu 3: Cho hàm số f(x)=(x+m)/√(x^2+1).  Tìm tất cả các giá trị của tham số thực  m để hàm số đạt giá trị lớn nhất tại điểm x=1. A.   m=" "±"1             B. " m=± √7 ".                 C. " m=±√2.            D. m=±3. </vt:lpstr>
      <vt:lpstr>Câu 4: Cho hàm số y= x^3-3x+1. Tìm tập hợp tất cả các giá trị m&gt;0, để giá trị nhỏ nhất của hàm số trên D=[m+1 ;m+2]   luôn bé hơn 3 là:  A.   " (0 ; 1).             B. " (1/2  ;1)".                 C. " (-∞ ;1)\{-2}.            D. (0 ;2).</vt:lpstr>
      <vt:lpstr>Câu 5: Một đoàn tàu chuyển động thẳng khởi hành từ một nhà ga. Quãng đường s (mét) đi được của đoàn tàu là một hàm số của thời gian t ( giây) , hàm số đó là s=6t^2-t^3 . Thời điểm t ( giây) mà tại đó vận tốc v (m/s) của chuyển động đạt giá trị lớn nhất là: A." " t=4s".                     B. " t=2s".                 C. " t=6s".                 D. " t=8s"."</vt:lpstr>
      <vt:lpstr>Câu 6: Độ giảm huyết áp của một bệnh nhân được xác định bởi công thức g(t)=0,024x^2 (30-x), trong đó x là liều lượng thuốc tiêm cho bệnh nhân cao huyết áp (x được tính bằng mg). Tìm lượng thuốc để tiêm cho bệnh nhân cao huyết áp để huyết áp giảm nhiều nhất.   A.   " 20mg.                       B. " 0,5mg".                 C. " 2,8mg.            D. 15mg.</vt:lpstr>
      <vt:lpstr>Câu 7: Cho hình chữ nhật có diện tích bằng 100 (〖cm〗^2). Hỏi mỗi kích thước của nó bằng bao nhiêu để chu vi của nó là nhỏ nhất ?  A. 10cm×10cm.         B. 20cm×20cm.           C. 25cm×25cm.     D. Đáp án khác.</vt:lpstr>
      <vt:lpstr>Câu 8: Ông An dự định làm một cái bể chứa nước hình trụ bằng inox có nắp đậy với thể tích là k (m^3 )(k&gt;0).  Chi phí mỗi m^2 ở đáy là 600 000 đồng, mỗi m^2 mặt bên là 400 000 đồng. Hỏi ông AN cần chọn bán kính đáy của bể là bao nhiêu để chi phí làm bể là ít nhất ? ( Biết bề dầy vỏ inox không đáng kể)  A. ∛(k/π).                         B. ∛(2π/k).                   C. ∛(k/2π).                D. ∛(k/2).</vt:lpstr>
      <vt:lpstr>PowerPoint Presentation</vt:lpstr>
      <vt:lpstr>PowerPoint Presentation</vt:lpstr>
      <vt:lpstr>PowerPoint Presentation</vt:lpstr>
      <vt:lpstr>PowerPoint Presentation</vt:lpstr>
      <vt:lpstr>PowerPoint Presentation</vt:lpstr>
      <vt:lpstr>Câu 1-VDC. Một sợi dây kim loại dài 60cm được cắt thành hai đoạn. Đoạn dây thứ nhất uốn thành hình vuông cạnh a, đoạn dây thứ hai uốn thành đường tròn bán kính r. Để tổng diện tích của hình vuông và hình tròn nhỏ nhất thì tỉ số a/r bằng   A. 1.     B. 2.        C. 3. D. 4. </vt:lpstr>
      <vt:lpstr>Câu 2-VDC. Giá trị lớn nhất của hàm số  f(x)=√(x-1)+√(3-x)-2√(-x^2+4x-3)  bằng bao nhiêu?  A. -√2.   B. 0.  C. √2.   D. 9/4.</vt:lpstr>
      <vt:lpstr>Câu 3 – VDC: Cho hàm số f(x)=x^3+3x^2+(a+2)x+a+3 (với a là tham số thực). Gọi M, m lần lượt là GTLN và GTNN của hàm số  trên [1-2a;2a-3]. Tính P=(m+M)/2.  A. P=1.  B. P=3/2.  C. P=3.  D. P=6.  </vt:lpstr>
      <vt:lpstr>Câu 4-VDC. Cho một từ giấy hình chữ nhật với chiều dài là 12 và chiều rộng là 8. Gấp góc bên phải của tờ giấy sao cho sau khi gấp, đỉnh của góc đó chạm dưới như hình vẽ. Gọi độ dài nếp gấp là y thì giá trị nhỏ nhất của y là bao nhiêu? A. 3√5.  B. 3√7.  C. 6√5.  D. 6√3.</vt:lpstr>
      <vt:lpstr>Đáp án: C Ta có (x+y)(x+z)=x^2+xy+xz+yz=x(x+y+z)+yz=20/yz+yz Đặt t=yz&gt;0 suy ra P=20/t+t+t^2=f(t). Xét f(t)=20/t+t+t^2  trên (0;+∞) Ta có: f^′ (t)=2t+1-20/t^2 =(2t^3+t^2-20)/t^2 =(t-2)(2t^2+5t+10)/t^2 =0⟺t=2. Lập bảng biến thiên ta suy ra f(t)≥f(2)=16.  Do đó P≥16. Đẳng thức xảy ra khi và chỉ khi  {█(xyz(x+y+z)=10@yz=2)⟹{█(x=y=2@z=1)┤┤. Vậy minP=16⟺{█(x=y=2@z=1)┤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2020-02-15T16:10:00Z</dcterms:created>
  <dcterms:modified xsi:type="dcterms:W3CDTF">2020-02-16T14:37:36Z</dcterms:modified>
</cp:coreProperties>
</file>