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41"/>
  </p:notesMasterIdLst>
  <p:sldIdLst>
    <p:sldId id="313" r:id="rId3"/>
    <p:sldId id="301" r:id="rId4"/>
    <p:sldId id="315" r:id="rId5"/>
    <p:sldId id="321" r:id="rId6"/>
    <p:sldId id="322" r:id="rId7"/>
    <p:sldId id="357" r:id="rId8"/>
    <p:sldId id="323" r:id="rId9"/>
    <p:sldId id="325" r:id="rId10"/>
    <p:sldId id="326" r:id="rId11"/>
    <p:sldId id="328" r:id="rId12"/>
    <p:sldId id="327" r:id="rId13"/>
    <p:sldId id="324" r:id="rId14"/>
    <p:sldId id="317" r:id="rId15"/>
    <p:sldId id="330" r:id="rId16"/>
    <p:sldId id="331" r:id="rId17"/>
    <p:sldId id="332" r:id="rId18"/>
    <p:sldId id="333" r:id="rId19"/>
    <p:sldId id="334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48" r:id="rId33"/>
    <p:sldId id="349" r:id="rId34"/>
    <p:sldId id="351" r:id="rId35"/>
    <p:sldId id="352" r:id="rId36"/>
    <p:sldId id="353" r:id="rId37"/>
    <p:sldId id="354" r:id="rId38"/>
    <p:sldId id="355" r:id="rId39"/>
    <p:sldId id="356" r:id="rId40"/>
  </p:sldIdLst>
  <p:sldSz cx="24384000" cy="13716000"/>
  <p:notesSz cx="6858000" cy="9144000"/>
  <p:custDataLst>
    <p:tags r:id="rId42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7F7FF"/>
    <a:srgbClr val="D6F7FE"/>
    <a:srgbClr val="EEF7E9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31" autoAdjust="0"/>
    <p:restoredTop sz="94139" autoAdjust="0"/>
  </p:normalViewPr>
  <p:slideViewPr>
    <p:cSldViewPr>
      <p:cViewPr varScale="1">
        <p:scale>
          <a:sx n="39" d="100"/>
          <a:sy n="39" d="100"/>
        </p:scale>
        <p:origin x="509" y="7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8518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9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68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17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670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79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0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80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4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0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6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2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10" Type="http://schemas.openxmlformats.org/officeDocument/2006/relationships/image" Target="../media/image88.png"/><Relationship Id="rId4" Type="http://schemas.openxmlformats.org/officeDocument/2006/relationships/image" Target="../media/image83.png"/><Relationship Id="rId9" Type="http://schemas.openxmlformats.org/officeDocument/2006/relationships/image" Target="../media/image8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80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9" Type="http://schemas.openxmlformats.org/officeDocument/2006/relationships/image" Target="../media/image9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4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10" Type="http://schemas.openxmlformats.org/officeDocument/2006/relationships/image" Target="../media/image100.png"/><Relationship Id="rId4" Type="http://schemas.openxmlformats.org/officeDocument/2006/relationships/image" Target="../media/image95.png"/><Relationship Id="rId9" Type="http://schemas.openxmlformats.org/officeDocument/2006/relationships/image" Target="../media/image9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1000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10" Type="http://schemas.openxmlformats.org/officeDocument/2006/relationships/image" Target="../media/image94.emf"/><Relationship Id="rId4" Type="http://schemas.openxmlformats.org/officeDocument/2006/relationships/image" Target="../media/image101.png"/><Relationship Id="rId9" Type="http://schemas.openxmlformats.org/officeDocument/2006/relationships/image" Target="../media/image10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7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Relationship Id="rId9" Type="http://schemas.openxmlformats.org/officeDocument/2006/relationships/image" Target="../media/image1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13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Relationship Id="rId9" Type="http://schemas.openxmlformats.org/officeDocument/2006/relationships/image" Target="../media/image11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9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10" Type="http://schemas.openxmlformats.org/officeDocument/2006/relationships/image" Target="../media/image123.png"/><Relationship Id="rId4" Type="http://schemas.openxmlformats.org/officeDocument/2006/relationships/image" Target="../media/image120.png"/><Relationship Id="rId9" Type="http://schemas.openxmlformats.org/officeDocument/2006/relationships/image" Target="../media/image12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5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8.png"/><Relationship Id="rId11" Type="http://schemas.openxmlformats.org/officeDocument/2006/relationships/image" Target="../media/image132.png"/><Relationship Id="rId5" Type="http://schemas.openxmlformats.org/officeDocument/2006/relationships/image" Target="../media/image127.png"/><Relationship Id="rId10" Type="http://schemas.openxmlformats.org/officeDocument/2006/relationships/image" Target="../media/image131.png"/><Relationship Id="rId4" Type="http://schemas.openxmlformats.org/officeDocument/2006/relationships/image" Target="../media/image126.png"/><Relationship Id="rId9" Type="http://schemas.openxmlformats.org/officeDocument/2006/relationships/image" Target="../media/image13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060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3.png"/><Relationship Id="rId11" Type="http://schemas.openxmlformats.org/officeDocument/2006/relationships/image" Target="../media/image137.png"/><Relationship Id="rId5" Type="http://schemas.openxmlformats.org/officeDocument/2006/relationships/image" Target="../media/image1320.png"/><Relationship Id="rId10" Type="http://schemas.openxmlformats.org/officeDocument/2006/relationships/image" Target="../media/image136.png"/><Relationship Id="rId4" Type="http://schemas.openxmlformats.org/officeDocument/2006/relationships/image" Target="../media/image1310.png"/><Relationship Id="rId9" Type="http://schemas.openxmlformats.org/officeDocument/2006/relationships/image" Target="../media/image13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60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0.png"/><Relationship Id="rId9" Type="http://schemas.openxmlformats.org/officeDocument/2006/relationships/image" Target="../media/image1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2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Relationship Id="rId9" Type="http://schemas.openxmlformats.org/officeDocument/2006/relationships/image" Target="../media/image14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48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10" Type="http://schemas.openxmlformats.org/officeDocument/2006/relationships/image" Target="../media/image154.png"/><Relationship Id="rId4" Type="http://schemas.openxmlformats.org/officeDocument/2006/relationships/image" Target="../media/image149.png"/><Relationship Id="rId9" Type="http://schemas.openxmlformats.org/officeDocument/2006/relationships/image" Target="../media/image15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162.png"/><Relationship Id="rId3" Type="http://schemas.openxmlformats.org/officeDocument/2006/relationships/image" Target="../media/image155.png"/><Relationship Id="rId7" Type="http://schemas.openxmlformats.org/officeDocument/2006/relationships/image" Target="../media/image157.png"/><Relationship Id="rId12" Type="http://schemas.openxmlformats.org/officeDocument/2006/relationships/image" Target="../media/image1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6.png"/><Relationship Id="rId11" Type="http://schemas.openxmlformats.org/officeDocument/2006/relationships/image" Target="../media/image160.png"/><Relationship Id="rId5" Type="http://schemas.openxmlformats.org/officeDocument/2006/relationships/image" Target="../media/image1550.png"/><Relationship Id="rId10" Type="http://schemas.openxmlformats.org/officeDocument/2006/relationships/image" Target="../media/image159.png"/><Relationship Id="rId4" Type="http://schemas.openxmlformats.org/officeDocument/2006/relationships/image" Target="../media/image41.jpeg"/><Relationship Id="rId9" Type="http://schemas.openxmlformats.org/officeDocument/2006/relationships/image" Target="../media/image158.png"/><Relationship Id="rId14" Type="http://schemas.openxmlformats.org/officeDocument/2006/relationships/image" Target="../media/image16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0.png"/><Relationship Id="rId3" Type="http://schemas.openxmlformats.org/officeDocument/2006/relationships/image" Target="../media/image1590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20.png"/><Relationship Id="rId5" Type="http://schemas.openxmlformats.org/officeDocument/2006/relationships/image" Target="../media/image1610.png"/><Relationship Id="rId4" Type="http://schemas.openxmlformats.org/officeDocument/2006/relationships/image" Target="../media/image1600.png"/><Relationship Id="rId9" Type="http://schemas.openxmlformats.org/officeDocument/2006/relationships/image" Target="../media/image16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65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10" Type="http://schemas.openxmlformats.org/officeDocument/2006/relationships/image" Target="../media/image164.emf"/><Relationship Id="rId4" Type="http://schemas.openxmlformats.org/officeDocument/2006/relationships/image" Target="../media/image166.png"/><Relationship Id="rId9" Type="http://schemas.openxmlformats.org/officeDocument/2006/relationships/image" Target="../media/image17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image" Target="../media/image171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4.png"/><Relationship Id="rId5" Type="http://schemas.openxmlformats.org/officeDocument/2006/relationships/image" Target="../media/image173.png"/><Relationship Id="rId10" Type="http://schemas.openxmlformats.org/officeDocument/2006/relationships/image" Target="../media/image177.png"/><Relationship Id="rId4" Type="http://schemas.openxmlformats.org/officeDocument/2006/relationships/image" Target="../media/image172.png"/><Relationship Id="rId9" Type="http://schemas.openxmlformats.org/officeDocument/2006/relationships/image" Target="../media/image17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image" Target="../media/image171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4.png"/><Relationship Id="rId5" Type="http://schemas.openxmlformats.org/officeDocument/2006/relationships/image" Target="../media/image173.png"/><Relationship Id="rId10" Type="http://schemas.openxmlformats.org/officeDocument/2006/relationships/image" Target="../media/image178.png"/><Relationship Id="rId4" Type="http://schemas.openxmlformats.org/officeDocument/2006/relationships/image" Target="../media/image172.png"/><Relationship Id="rId9" Type="http://schemas.openxmlformats.org/officeDocument/2006/relationships/image" Target="../media/image17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3" Type="http://schemas.openxmlformats.org/officeDocument/2006/relationships/image" Target="../media/image179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10" Type="http://schemas.openxmlformats.org/officeDocument/2006/relationships/image" Target="../media/image185.png"/><Relationship Id="rId4" Type="http://schemas.openxmlformats.org/officeDocument/2006/relationships/image" Target="../media/image180.png"/><Relationship Id="rId9" Type="http://schemas.openxmlformats.org/officeDocument/2006/relationships/image" Target="../media/image18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3" Type="http://schemas.openxmlformats.org/officeDocument/2006/relationships/image" Target="../media/image179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10" Type="http://schemas.openxmlformats.org/officeDocument/2006/relationships/image" Target="../media/image185.png"/><Relationship Id="rId4" Type="http://schemas.openxmlformats.org/officeDocument/2006/relationships/image" Target="../media/image180.png"/><Relationship Id="rId9" Type="http://schemas.openxmlformats.org/officeDocument/2006/relationships/image" Target="../media/image18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4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1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4.jpe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15.jpe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396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09"/>
              <a:ext cx="10829571" cy="2171493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6"/>
                <p:cNvSpPr>
                  <a:spLocks noChangeArrowheads="1"/>
                </p:cNvSpPr>
                <p:nvPr/>
              </p:nvSpPr>
              <p:spPr bwMode="auto">
                <a:xfrm>
                  <a:off x="10836303" y="5528005"/>
                  <a:ext cx="12498962" cy="64106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>
                    <a:lnSpc>
                      <a:spcPct val="150000"/>
                    </a:lnSpc>
                    <a:spcBef>
                      <a:spcPct val="20000"/>
                    </a:spcBef>
                    <a:defRPr/>
                  </a:pPr>
                  <a:r>
                    <a:rPr lang="en-US" sz="58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§5. </a:t>
                  </a:r>
                  <a:r>
                    <a:rPr lang="en-US" sz="5800" b="1" dirty="0" err="1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Giá</a:t>
                  </a:r>
                  <a:r>
                    <a:rPr lang="en-US" sz="58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800" b="1" dirty="0" err="1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trị</a:t>
                  </a:r>
                  <a:r>
                    <a:rPr lang="en-US" sz="58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800" b="1" dirty="0" err="1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lượng</a:t>
                  </a:r>
                  <a:r>
                    <a:rPr lang="en-US" sz="58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800" b="1" dirty="0" err="1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giác</a:t>
                  </a:r>
                  <a:r>
                    <a:rPr lang="en-US" sz="58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800" b="1" dirty="0" err="1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58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800" b="1" dirty="0" err="1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một</a:t>
                  </a:r>
                  <a:r>
                    <a:rPr lang="en-US" sz="58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800" b="1" dirty="0" err="1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góc</a:t>
                  </a:r>
                  <a:r>
                    <a:rPr lang="en-US" sz="58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800" b="1" dirty="0" err="1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từ</a:t>
                  </a:r>
                  <a:r>
                    <a:rPr lang="en-US" sz="58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5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5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e>
                        <m:sup>
                          <m:r>
                            <a:rPr lang="en-US" sz="5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en-US" sz="58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800" b="1" dirty="0" err="1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đến</a:t>
                  </a:r>
                  <a:r>
                    <a:rPr lang="en-US" sz="58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5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5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𝟏𝟖</m:t>
                          </m:r>
                          <m:r>
                            <a:rPr lang="en-US" sz="5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e>
                        <m:sup>
                          <m:r>
                            <a:rPr lang="en-US" sz="5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sup>
                      </m:sSup>
                    </m:oMath>
                  </a14:m>
                  <a:endParaRPr lang="en-US" sz="58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pPr algn="just">
                    <a:lnSpc>
                      <a:spcPct val="150000"/>
                    </a:lnSpc>
                    <a:spcBef>
                      <a:spcPct val="20000"/>
                    </a:spcBef>
                    <a:defRPr/>
                  </a:pPr>
                  <a:r>
                    <a:rPr lang="en-US" sz="5800" b="1" dirty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§6. </a:t>
                  </a:r>
                  <a:r>
                    <a:rPr lang="en-US" sz="5800" b="1" dirty="0" err="1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Hệ</a:t>
                  </a:r>
                  <a:r>
                    <a:rPr lang="en-US" sz="5800" b="1" dirty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800" b="1" dirty="0" err="1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thức</a:t>
                  </a:r>
                  <a:r>
                    <a:rPr lang="en-US" sz="5800" b="1" dirty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800" b="1" dirty="0" err="1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lượng</a:t>
                  </a:r>
                  <a:r>
                    <a:rPr lang="en-US" sz="5800" b="1" dirty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800" b="1" dirty="0" err="1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trong</a:t>
                  </a:r>
                  <a:r>
                    <a:rPr lang="en-US" sz="5800" b="1" dirty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tam </a:t>
                  </a:r>
                  <a:r>
                    <a:rPr lang="en-US" sz="5800" b="1" dirty="0" err="1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giác</a:t>
                  </a:r>
                  <a:endParaRPr lang="en-US" sz="5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pPr algn="just">
                    <a:lnSpc>
                      <a:spcPct val="150000"/>
                    </a:lnSpc>
                    <a:spcBef>
                      <a:spcPct val="20000"/>
                    </a:spcBef>
                    <a:defRPr/>
                  </a:pPr>
                  <a:r>
                    <a:rPr lang="en-US" sz="5800" b="1" dirty="0" err="1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lang="en-US" sz="58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800" b="1" dirty="0" err="1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tập</a:t>
                  </a:r>
                  <a:r>
                    <a:rPr lang="en-US" sz="58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800" b="1" dirty="0" err="1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cuối</a:t>
                  </a:r>
                  <a:r>
                    <a:rPr lang="en-US" sz="58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800" b="1" dirty="0" err="1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</a:t>
                  </a:r>
                  <a:r>
                    <a:rPr lang="en-US" sz="58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III</a:t>
                  </a:r>
                </a:p>
              </p:txBody>
            </p:sp>
          </mc:Choice>
          <mc:Fallback xmlns="">
            <p:sp>
              <p:nvSpPr>
                <p:cNvPr id="5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836303" y="5528005"/>
                  <a:ext cx="12498962" cy="6410636"/>
                </a:xfrm>
                <a:prstGeom prst="rect">
                  <a:avLst/>
                </a:prstGeom>
                <a:blipFill>
                  <a:blip r:embed="rId2"/>
                  <a:stretch>
                    <a:fillRect l="-2829" r="-2829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TextBox 1"/>
            <p:cNvSpPr txBox="1"/>
            <p:nvPr/>
          </p:nvSpPr>
          <p:spPr>
            <a:xfrm>
              <a:off x="11228510" y="2588961"/>
              <a:ext cx="1171455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 I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HỆ THỨC LƯỢNG TRONG TAM GIÁC</a:t>
              </a:r>
              <a:endParaRPr lang="vi-VN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34" y="1924240"/>
            <a:ext cx="8813299" cy="109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04801" y="1879600"/>
            <a:ext cx="15468600" cy="2768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3.10.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bãi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Vũng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Chùa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ngắm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Đảo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bề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rộng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hòn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đảo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chiều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ngắm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Đảo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Yến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nhìn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bãi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biển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Vũng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Chùa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Quảng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6105842"/>
                <a:ext cx="15632705" cy="677195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nhìn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biển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rộng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105842"/>
                <a:ext cx="15632705" cy="6771958"/>
              </a:xfrm>
              <a:prstGeom prst="rect">
                <a:avLst/>
              </a:prstGeom>
              <a:blipFill>
                <a:blip r:embed="rId3"/>
                <a:stretch>
                  <a:fillRect l="-1364" t="-2875" r="-27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22A2550-027C-45EA-9BC6-5C211E4F25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7505" y="1699884"/>
            <a:ext cx="8037786" cy="35226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BB583F-4F34-407A-8D55-4FE3B16C86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211" y="5796899"/>
            <a:ext cx="7676374" cy="770637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55E1AFA-6B9A-462F-9E6C-4DDE562FC315}"/>
              </a:ext>
            </a:extLst>
          </p:cNvPr>
          <p:cNvGrpSpPr/>
          <p:nvPr/>
        </p:nvGrpSpPr>
        <p:grpSpPr>
          <a:xfrm>
            <a:off x="304800" y="5083058"/>
            <a:ext cx="3942745" cy="880876"/>
            <a:chOff x="410517" y="4648195"/>
            <a:chExt cx="3991939" cy="1485320"/>
          </a:xfrm>
          <a:solidFill>
            <a:srgbClr val="DAE3F3"/>
          </a:solidFill>
        </p:grpSpPr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id="{2DD24D6D-0780-4260-940E-4B197D3315B7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161593" y="3892652"/>
              <a:ext cx="1485320" cy="2996406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252D47A-50E4-4F36-942C-5A975A53E572}"/>
                </a:ext>
              </a:extLst>
            </p:cNvPr>
            <p:cNvSpPr txBox="1"/>
            <p:nvPr/>
          </p:nvSpPr>
          <p:spPr>
            <a:xfrm>
              <a:off x="1406053" y="4732064"/>
              <a:ext cx="2872839" cy="12974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C76777D-57F0-4DF0-9AA4-0F7531B758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10517" y="4648201"/>
              <a:ext cx="1058948" cy="1485314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187382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058" y="1763543"/>
                <a:ext cx="15697200" cy="330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3.11.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núi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vòng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3.19.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rút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ngắn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lở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núi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hầm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xuyên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núi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kilômét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58" y="1763543"/>
                <a:ext cx="15697200" cy="3302000"/>
              </a:xfrm>
              <a:prstGeom prst="rect">
                <a:avLst/>
              </a:prstGeom>
              <a:blipFill>
                <a:blip r:embed="rId3"/>
                <a:stretch>
                  <a:fillRect l="-1552" t="-5515" r="-1281" b="-2757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799" y="5146589"/>
                <a:ext cx="23769143" cy="826461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	  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𝑪𝑬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𝑩𝑭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𝑪𝑫𝑬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𝑫𝑬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𝑪𝑫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°=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𝟔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𝒌𝒎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𝑨𝑩𝑭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𝑨𝑭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°=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𝒌𝒎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𝑬𝑭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𝒌𝒎</m:t>
                    </m:r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𝑨𝑫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𝑫𝑬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𝑬𝑭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𝑭𝑨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ra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𝟓𝟔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𝒌𝒎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𝒌𝒎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" y="5146589"/>
                <a:ext cx="23769143" cy="8264611"/>
              </a:xfrm>
              <a:prstGeom prst="rect">
                <a:avLst/>
              </a:prstGeom>
              <a:blipFill>
                <a:blip r:embed="rId4"/>
                <a:stretch>
                  <a:fillRect l="-1000" t="-228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8BD79B0-2950-4E27-8DC4-849477E643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5141" y="1371600"/>
            <a:ext cx="7287895" cy="330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D1C331-997F-4B84-9EED-B723D81D76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4600" y="5391521"/>
            <a:ext cx="6161973" cy="60198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56811F5-A00A-420F-AC1A-C4A51E4456DE}"/>
              </a:ext>
            </a:extLst>
          </p:cNvPr>
          <p:cNvGrpSpPr/>
          <p:nvPr/>
        </p:nvGrpSpPr>
        <p:grpSpPr>
          <a:xfrm>
            <a:off x="310057" y="4967001"/>
            <a:ext cx="3942745" cy="880876"/>
            <a:chOff x="410517" y="4648195"/>
            <a:chExt cx="3991939" cy="1485320"/>
          </a:xfrm>
          <a:solidFill>
            <a:srgbClr val="DAE3F3"/>
          </a:solidFill>
        </p:grpSpPr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id="{85E72D99-7F05-4695-822B-38AF393ECB08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161593" y="3892652"/>
              <a:ext cx="1485320" cy="2996406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7CFD920-41D3-47B6-916D-DCD356E6B443}"/>
                </a:ext>
              </a:extLst>
            </p:cNvPr>
            <p:cNvSpPr txBox="1"/>
            <p:nvPr/>
          </p:nvSpPr>
          <p:spPr>
            <a:xfrm>
              <a:off x="1406053" y="4732064"/>
              <a:ext cx="2872839" cy="12974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5EE8922-A1BB-4EEF-A431-5E322107CF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10517" y="4648201"/>
              <a:ext cx="1058948" cy="1485314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92778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2895600"/>
                <a:ext cx="16840200" cy="711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Em</a:t>
                </a:r>
                <a:r>
                  <a:rPr lang="en-US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algn="just"/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Heron (Heron of Alexandria)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Hy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thế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cỗ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nước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thế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đời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thế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XVIII –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sự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cuộc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Heron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tả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nước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quay.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Heron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tả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895600"/>
                <a:ext cx="16840200" cy="7112000"/>
              </a:xfrm>
              <a:prstGeom prst="rect">
                <a:avLst/>
              </a:prstGeom>
              <a:blipFill>
                <a:blip r:embed="rId3"/>
                <a:stretch>
                  <a:fillRect l="-1918" t="-3507" r="-1881" b="-4166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039E6F7-B7AB-4A91-B80B-371F661E5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1710" y="2895600"/>
            <a:ext cx="6825102" cy="952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38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54592" y="6436501"/>
            <a:ext cx="23862374" cy="6898499"/>
            <a:chOff x="48567" y="4381499"/>
            <a:chExt cx="23018772" cy="6898498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633844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𝟕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a14:m>
                  <a:r>
                    <a:rPr lang="vi-VN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658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ra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658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rad>
                    </m:oMath>
                  </a14:m>
                  <a:r>
                    <a:rPr lang="vi-VN" sz="5400" b="1" dirty="0"/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800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5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vi-VN" sz="5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𝟐𝟏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vi-VN" sz="5400" b="1"/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8659101" y="525993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6754271" y="7035897"/>
                <a:ext cx="13987572" cy="63141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endParaRPr lang="en-US" sz="5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func>
                    </m:oMath>
                  </m:oMathPara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func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𝟖𝟒</m:t>
                      </m:r>
                    </m:oMath>
                  </m:oMathPara>
                </a14:m>
                <a:endParaRPr lang="en-US" sz="5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𝟐𝟏</m:t>
                        </m:r>
                      </m:e>
                    </m:rad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271" y="7035897"/>
                <a:ext cx="13987572" cy="6314164"/>
              </a:xfrm>
              <a:prstGeom prst="rect">
                <a:avLst/>
              </a:prstGeom>
              <a:blipFill>
                <a:blip r:embed="rId8"/>
                <a:stretch>
                  <a:fillRect l="-2353" b="-4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880392" y="3674813"/>
                <a:ext cx="22204828" cy="847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392" y="3674813"/>
                <a:ext cx="22204828" cy="847733"/>
              </a:xfrm>
              <a:prstGeom prst="rect">
                <a:avLst/>
              </a:prstGeom>
              <a:blipFill>
                <a:blip r:embed="rId9"/>
                <a:stretch>
                  <a:fillRect l="-1235" t="-15108" b="-36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2366457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7267711"/>
            <a:ext cx="23862374" cy="6067289"/>
            <a:chOff x="48567" y="4381499"/>
            <a:chExt cx="23018772" cy="6067288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50723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vi-VN" sz="5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a14:m>
                  <a:r>
                    <a:rPr lang="vi-VN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658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𝟏𝟑</m:t>
                          </m:r>
                        </m:e>
                      </m:ra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658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𝟑𝟕</m:t>
                          </m:r>
                        </m:e>
                      </m:rad>
                    </m:oMath>
                  </a14:m>
                  <a:r>
                    <a:rPr lang="vi-VN" sz="5400" b="1" dirty="0"/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753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5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vi-VN" sz="5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5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vi-VN" sz="5400" b="1"/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90219" y="525993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6907119" y="7750881"/>
                <a:ext cx="11259981" cy="508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𝒃𝒄</m:t>
                    </m:r>
                    <m:func>
                      <m:func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𝟔𝟒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func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𝟓𝟐</m:t>
                      </m:r>
                    </m:oMath>
                  </m:oMathPara>
                </a14:m>
                <a:endParaRPr lang="en-US" sz="5400" b="1" i="1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𝟏𝟑</m:t>
                        </m:r>
                      </m:e>
                    </m:rad>
                  </m:oMath>
                </a14:m>
                <a:r>
                  <a:rPr lang="en-US" sz="5400" b="1" dirty="0"/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119" y="7750881"/>
                <a:ext cx="11259981" cy="5087996"/>
              </a:xfrm>
              <a:prstGeom prst="rect">
                <a:avLst/>
              </a:prstGeom>
              <a:blipFill>
                <a:blip r:embed="rId8"/>
                <a:stretch>
                  <a:fillRect l="-2870" b="-6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2037832" y="3519327"/>
                <a:ext cx="22204828" cy="9515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giác ABC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832" y="3519327"/>
                <a:ext cx="22204828" cy="951543"/>
              </a:xfrm>
              <a:prstGeom prst="rect">
                <a:avLst/>
              </a:prstGeom>
              <a:blipFill>
                <a:blip r:embed="rId9"/>
                <a:stretch>
                  <a:fillRect l="-1455" t="-16667" b="-36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1658571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726771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𝟏𝟐𝟗</m:t>
                      </m:r>
                    </m:oMath>
                  </a14:m>
                  <a:r>
                    <a:rPr lang="vi-VN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𝟒𝟗</m:t>
                      </m:r>
                    </m:oMath>
                  </a14:m>
                  <a:r>
                    <a:rPr lang="vi-VN" sz="5400" b="1" dirty="0"/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516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5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vi-VN" sz="5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vi-VN" sz="5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𝟗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vi-VN" sz="5400" b="1"/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90219" y="525993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5867400" y="7886985"/>
                <a:ext cx="13372791" cy="42847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𝒂𝒄</m:t>
                      </m:r>
                      <m:func>
                        <m:func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</m:oMath>
                  </m:oMathPara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func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𝟒𝟗</m:t>
                      </m:r>
                    </m:oMath>
                  </m:oMathPara>
                </a14:m>
                <a:endParaRPr lang="en-US" sz="5400" b="1" i="1" dirty="0"/>
              </a:p>
              <a:p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7886985"/>
                <a:ext cx="13372791" cy="4284763"/>
              </a:xfrm>
              <a:prstGeom prst="rect">
                <a:avLst/>
              </a:prstGeom>
              <a:blipFill>
                <a:blip r:embed="rId8"/>
                <a:stretch>
                  <a:fillRect l="-2462" t="-3983" b="-7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2037832" y="3519327"/>
                <a:ext cx="22204828" cy="9515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giác ABC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832" y="3519327"/>
                <a:ext cx="22204828" cy="951543"/>
              </a:xfrm>
              <a:prstGeom prst="rect">
                <a:avLst/>
              </a:prstGeom>
              <a:blipFill>
                <a:blip r:embed="rId9"/>
                <a:stretch>
                  <a:fillRect l="-1455" t="-16667" b="-36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3832021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6553200"/>
            <a:ext cx="23862374" cy="6781800"/>
            <a:chOff x="48567" y="4381499"/>
            <a:chExt cx="23018772" cy="678179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622174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𝟏𝟕</m:t>
                          </m:r>
                        </m:e>
                      </m:rad>
                    </m:oMath>
                  </a14:m>
                  <a:r>
                    <a:rPr lang="vi-VN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658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𝟕𝟑</m:t>
                          </m:r>
                        </m:e>
                      </m:ra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658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a14:m>
                  <a:r>
                    <a:rPr lang="vi-VN" sz="5400" b="1" dirty="0"/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516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5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vi-VN" sz="5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5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vi-VN" sz="5400" b="1"/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18684" y="5231767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5998664" y="7149283"/>
                <a:ext cx="13740437" cy="44314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cosin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𝑩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𝑩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𝑩𝑨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𝑨𝑩𝑪</m:t>
                              </m:r>
                            </m:e>
                          </m:acc>
                        </m:e>
                      </m:func>
                    </m:oMath>
                  </m:oMathPara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r>
                  <a:rPr lang="en-US" sz="5400" b="1" dirty="0"/>
                  <a:t>      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𝟕𝟑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𝟕𝟑</m:t>
                        </m:r>
                      </m:e>
                    </m:rad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𝟕𝟑</m:t>
                        </m:r>
                      </m:e>
                    </m:rad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664" y="7149283"/>
                <a:ext cx="13740437" cy="4431470"/>
              </a:xfrm>
              <a:prstGeom prst="rect">
                <a:avLst/>
              </a:prstGeom>
              <a:blipFill>
                <a:blip r:embed="rId8"/>
                <a:stretch>
                  <a:fillRect l="-2351" t="-3851" b="-7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2008844" y="3819693"/>
                <a:ext cx="22204828" cy="850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=6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844" y="3819693"/>
                <a:ext cx="22204828" cy="850939"/>
              </a:xfrm>
              <a:prstGeom prst="rect">
                <a:avLst/>
              </a:prstGeom>
              <a:blipFill>
                <a:blip r:embed="rId9"/>
                <a:stretch>
                  <a:fillRect l="-1263" t="-15108" b="-36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23223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6553200"/>
            <a:ext cx="23862374" cy="6858000"/>
            <a:chOff x="48567" y="4381499"/>
            <a:chExt cx="23018772" cy="685799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629794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lang="vi-VN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658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lang="vi-VN" sz="5400" b="1" dirty="0"/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753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𝑩𝑪</m:t>
                        </m:r>
                        <m:r>
                          <a:rPr lang="vi-VN" sz="5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5400" b="1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vi-VN" sz="5400" b="1" smtClean="0"/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2687317" y="523068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4469211" y="7036370"/>
                <a:ext cx="20217437" cy="52237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cosin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lvl="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func>
                          <m:sSup>
                            <m:sSup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3">
                  <a:lnSpc>
                    <a:spcPct val="150000"/>
                  </a:lnSpc>
                </a:pPr>
                <a:r>
                  <a:rPr lang="en-US" sz="5400" b="1" dirty="0"/>
                  <a:t>      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211" y="7036370"/>
                <a:ext cx="20217437" cy="5223738"/>
              </a:xfrm>
              <a:prstGeom prst="rect">
                <a:avLst/>
              </a:prstGeom>
              <a:blipFill>
                <a:blip r:embed="rId8"/>
                <a:stretch>
                  <a:fillRect l="-1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878713" y="3589751"/>
                <a:ext cx="23297948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Tính độ dài cạnh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713" y="3589751"/>
                <a:ext cx="23297948" cy="942053"/>
              </a:xfrm>
              <a:prstGeom prst="rect">
                <a:avLst/>
              </a:prstGeom>
              <a:blipFill>
                <a:blip r:embed="rId9"/>
                <a:stretch>
                  <a:fillRect l="-1387" t="-17532" b="-37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3207959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726771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16842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𝟗𝟕</m:t>
                          </m:r>
                        </m:e>
                      </m:rad>
                    </m:oMath>
                  </a14:m>
                  <a:r>
                    <a:rPr lang="vi-VN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6842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658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𝟒𝟗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a14:m>
                  <a:r>
                    <a:rPr lang="vi-VN" sz="5400" b="1" dirty="0"/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516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vi-VN" sz="5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𝟔𝟏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vi-VN" sz="5400" b="1" smtClean="0"/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2644429" y="523496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4931029" y="8151794"/>
                <a:ext cx="17069947" cy="37506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𝒂𝒄</m:t>
                    </m:r>
                    <m:func>
                      <m:func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func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	     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func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𝟒𝟗</m:t>
                    </m:r>
                  </m:oMath>
                </a14:m>
                <a:endParaRPr lang="en-US" sz="5400" b="1" i="1" dirty="0"/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         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029" y="8151794"/>
                <a:ext cx="17069947" cy="3750642"/>
              </a:xfrm>
              <a:prstGeom prst="rect">
                <a:avLst/>
              </a:prstGeom>
              <a:blipFill>
                <a:blip r:embed="rId8"/>
                <a:stretch>
                  <a:fillRect l="-1929" b="-8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878712" y="3589751"/>
                <a:ext cx="23555715" cy="9457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712" y="3589751"/>
                <a:ext cx="23555715" cy="945708"/>
              </a:xfrm>
              <a:prstGeom prst="rect">
                <a:avLst/>
              </a:prstGeom>
              <a:blipFill>
                <a:blip r:embed="rId9"/>
                <a:stretch>
                  <a:fillRect l="-1372" t="-16774" r="-751" b="-37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3079398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7267711"/>
            <a:ext cx="23862374" cy="6143489"/>
            <a:chOff x="48567" y="4381499"/>
            <a:chExt cx="23018772" cy="6143488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58343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67182"/>
            <a:chOff x="241306" y="2243792"/>
            <a:chExt cx="11778089" cy="63359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80523" y="2260115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5400" b="1" dirty="0"/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lang="vi-VN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0523" y="2260115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523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𝟏𝟑</m:t>
                          </m:r>
                        </m:e>
                      </m:ra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658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a14:m>
                  <a:r>
                    <a:rPr lang="vi-VN" sz="5400" b="1" dirty="0"/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516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vi-VN" sz="5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5400" b="1" i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vi-VN" sz="5400" b="1" smtClean="0"/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590550" y="520194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7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4729684" y="7448327"/>
                <a:ext cx="19150637" cy="50502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cosin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𝑪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𝑪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𝑪𝑨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𝑪𝑩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acc>
                        </m:e>
                      </m:func>
                    </m:oMath>
                  </m:oMathPara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		       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𝟏𝟑</m:t>
                    </m:r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		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𝟏𝟑</m:t>
                        </m:r>
                      </m:e>
                    </m:rad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684" y="7448327"/>
                <a:ext cx="19150637" cy="5050229"/>
              </a:xfrm>
              <a:prstGeom prst="rect">
                <a:avLst/>
              </a:prstGeom>
              <a:blipFill>
                <a:blip r:embed="rId8"/>
                <a:stretch>
                  <a:fillRect l="-1719" b="-6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878713" y="3589751"/>
                <a:ext cx="23297948" cy="10014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fr-FR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5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fr-FR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5400" b="1" i="1">
                        <a:latin typeface="Cambria Math" panose="02040503050406030204" pitchFamily="18" charset="0"/>
                      </a:rPr>
                      <m:t>𝟏𝟓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fr-FR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fr-FR" sz="5400" b="1" i="1">
                        <a:latin typeface="Cambria Math" panose="02040503050406030204" pitchFamily="18" charset="0"/>
                      </a:rPr>
                      <m:t>, </m:t>
                    </m:r>
                    <m:r>
                      <a:rPr lang="fr-FR" sz="5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fr-FR" sz="5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5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fr-FR" sz="5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5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fr-FR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5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5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5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713" y="3589751"/>
                <a:ext cx="23297948" cy="1001493"/>
              </a:xfrm>
              <a:prstGeom prst="rect">
                <a:avLst/>
              </a:prstGeom>
              <a:blipFill>
                <a:blip r:embed="rId9"/>
                <a:stretch>
                  <a:fillRect l="-1387" t="-10366" b="-35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2577060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81495" y="1809823"/>
            <a:ext cx="22739149" cy="9903721"/>
            <a:chOff x="1438694" y="1793819"/>
            <a:chExt cx="22739149" cy="1059508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38694" y="1793819"/>
              <a:ext cx="22739149" cy="10595086"/>
              <a:chOff x="1438694" y="1793819"/>
              <a:chExt cx="22739149" cy="10595086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497789" y="1797127"/>
                <a:ext cx="22680054" cy="10591778"/>
                <a:chOff x="-3617039" y="3448230"/>
                <a:chExt cx="22680054" cy="10591778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617039" y="3448230"/>
                  <a:ext cx="22680054" cy="10591778"/>
                  <a:chOff x="-3617039" y="3448230"/>
                  <a:chExt cx="22680054" cy="10591778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617039" y="3546743"/>
                    <a:ext cx="22680054" cy="10493265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76200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5214376" y="2016575"/>
                <a:ext cx="15382668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5039309" y="2178688"/>
                <a:ext cx="15597014" cy="889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I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</a:t>
                </a:r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 THỨC LƯỢNG TRONG TAM GIÁC</a:t>
                </a:r>
                <a:endParaRPr lang="vi-VN" sz="48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01893"/>
                <a:ext cx="1495424" cy="14954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38694" y="6012523"/>
                <a:ext cx="12858766" cy="888033"/>
                <a:chOff x="7450558" y="7834555"/>
                <a:chExt cx="12860259" cy="888135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73745" y="7850045"/>
                  <a:ext cx="11237072" cy="8726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7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 TRỊ LƯỢNG GIÁC CỦA MỘT GÓC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0558" y="7834555"/>
                  <a:ext cx="1383018" cy="796752"/>
                  <a:chOff x="7450631" y="8291755"/>
                  <a:chExt cx="1371600" cy="796752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828148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50631" y="8356987"/>
                    <a:ext cx="1371600" cy="731520"/>
                    <a:chOff x="7450631" y="8356987"/>
                    <a:chExt cx="1371600" cy="731520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70671" y="8036947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40249" y="8360620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8" y="7460331"/>
                <a:ext cx="22019290" cy="962610"/>
                <a:chOff x="7459672" y="7170625"/>
                <a:chExt cx="22021809" cy="962719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11075" y="7260701"/>
                  <a:ext cx="20370406" cy="8726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MỐI QUAN HỆ GIỮA CÁC GIÁ TRỊ LƯỢNG GIÁC CỦA HAI GÓC BÙ NHAU</a:t>
                  </a: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2" y="7170625"/>
                  <a:ext cx="1411234" cy="848755"/>
                  <a:chOff x="7459669" y="6189930"/>
                  <a:chExt cx="1399583" cy="848755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617966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87652" y="6307165"/>
                    <a:ext cx="1371600" cy="731520"/>
                    <a:chOff x="7487652" y="6307165"/>
                    <a:chExt cx="1371600" cy="731520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807692" y="5987125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77269" y="6310797"/>
                      <a:ext cx="507513" cy="7079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47" name="Group 67"/>
              <p:cNvGrpSpPr/>
              <p:nvPr/>
            </p:nvGrpSpPr>
            <p:grpSpPr>
              <a:xfrm>
                <a:off x="1447797" y="8899391"/>
                <a:ext cx="4121464" cy="948792"/>
                <a:chOff x="7459670" y="7441560"/>
                <a:chExt cx="5328716" cy="948901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29919" y="7517816"/>
                  <a:ext cx="3258467" cy="8726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</a:t>
                  </a: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7441560"/>
                  <a:ext cx="1800333" cy="864774"/>
                  <a:chOff x="7459669" y="6460865"/>
                  <a:chExt cx="1785470" cy="864774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645059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93" y="6537082"/>
                    <a:ext cx="1775946" cy="788557"/>
                    <a:chOff x="7469193" y="6537082"/>
                    <a:chExt cx="1775946" cy="788557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87" y="6043388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104943" y="6577389"/>
                      <a:ext cx="656096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92757" y="3189740"/>
              <a:ext cx="494947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HÌNH HỌC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852107"/>
              <a:ext cx="1316269" cy="1323400"/>
              <a:chOff x="4902568" y="2874136"/>
              <a:chExt cx="1316269" cy="1323400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7"/>
                <a:ext cx="1175009" cy="1143519"/>
                <a:chOff x="5015148" y="2971696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6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874136"/>
                <a:ext cx="1316269" cy="1323400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dirty="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39786C1-301C-402F-B908-633A570E2C52}"/>
              </a:ext>
            </a:extLst>
          </p:cNvPr>
          <p:cNvGrpSpPr/>
          <p:nvPr/>
        </p:nvGrpSpPr>
        <p:grpSpPr>
          <a:xfrm>
            <a:off x="7464189" y="3313402"/>
            <a:ext cx="16081611" cy="1309627"/>
            <a:chOff x="7007312" y="3313402"/>
            <a:chExt cx="16791416" cy="1309627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1F6311BF-A4CF-4E55-85D0-0A86514BB33B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E248C2BE-8566-4C92-B9DC-0F7EBDD76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115" name="TextBox 321">
                <a:extLst>
                  <a:ext uri="{FF2B5EF4-FFF2-40B4-BE49-F238E27FC236}">
                    <a16:creationId xmlns:a16="http://schemas.microsoft.com/office/drawing/2014/main" id="{EFE5FD9A-8DAE-41E9-BE5B-4B8636094028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6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93D231A-4F31-4CD1-BF95-3B25C6FBC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B80CDAB-FCA9-4E95-8F6A-72A9575E1286}"/>
              </a:ext>
            </a:extLst>
          </p:cNvPr>
          <p:cNvSpPr txBox="1"/>
          <p:nvPr/>
        </p:nvSpPr>
        <p:spPr>
          <a:xfrm>
            <a:off x="9502496" y="3383969"/>
            <a:ext cx="13632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 THỨC LƯỢNG TRONG TAM GIÁC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0" y="6960323"/>
            <a:ext cx="23862374" cy="6374677"/>
            <a:chOff x="48567" y="4381499"/>
            <a:chExt cx="23018772" cy="6374676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814619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67182"/>
            <a:chOff x="241306" y="2243792"/>
            <a:chExt cx="11778089" cy="63359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80523" y="2260115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𝟏𝟏𝟕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𝟒𝟗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0523" y="2260115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476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𝟑𝟒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421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𝟐𝟖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m:rPr>
                            <m:nor/>
                          </m:rPr>
                          <a:rPr lang="en-US" sz="5400" b="1" dirty="0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𝟓𝟖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m:rPr>
                            <m:nor/>
                          </m:rPr>
                          <a:rPr lang="en-US" sz="5400" b="1" dirty="0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633355" y="5258692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8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5914914" y="7239000"/>
                <a:ext cx="12744188" cy="57115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𝒃𝒄</m:t>
                        </m:r>
                      </m:den>
                    </m:f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	            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𝟏𝟑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		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sz="5400" b="1" i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914" y="7239000"/>
                <a:ext cx="12744188" cy="5711500"/>
              </a:xfrm>
              <a:prstGeom prst="rect">
                <a:avLst/>
              </a:prstGeom>
              <a:blipFill>
                <a:blip r:embed="rId8"/>
                <a:stretch>
                  <a:fillRect l="-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2077253" y="3561683"/>
                <a:ext cx="23297948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​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253" y="3561683"/>
                <a:ext cx="23297948" cy="923330"/>
              </a:xfrm>
              <a:prstGeom prst="rect">
                <a:avLst/>
              </a:prstGeom>
              <a:blipFill>
                <a:blip r:embed="rId9"/>
                <a:stretch>
                  <a:fillRect l="-1413" t="-1973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9B90964-20AB-49DA-B2FB-7650BCDCA23C}"/>
                  </a:ext>
                </a:extLst>
              </p:cNvPr>
              <p:cNvSpPr txBox="1"/>
              <p:nvPr/>
            </p:nvSpPr>
            <p:spPr>
              <a:xfrm>
                <a:off x="13076582" y="11729671"/>
                <a:ext cx="6506818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⇒</m:t>
                    </m:r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</m:t>
                    </m:r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≃</m:t>
                    </m:r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𝟏𝟏</m:t>
                    </m:r>
                    <m:sSup>
                      <m:sSup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𝟕</m:t>
                        </m:r>
                      </m:e>
                      <m:sup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𝟎</m:t>
                        </m:r>
                      </m:sup>
                    </m:sSup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𝟒𝟗</m:t>
                    </m:r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′.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9B90964-20AB-49DA-B2FB-7650BCDCA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6582" y="11729671"/>
                <a:ext cx="6506818" cy="9420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0637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5638800"/>
            <a:ext cx="23862374" cy="7701627"/>
            <a:chOff x="48567" y="4381499"/>
            <a:chExt cx="23018772" cy="7701626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7141569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4343400"/>
            <a:ext cx="23556178" cy="1267182"/>
            <a:chOff x="241306" y="2243792"/>
            <a:chExt cx="11778089" cy="63359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80523" y="2260115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𝟓𝟑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0523" y="2260115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476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𝟓𝟗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𝟒𝟗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421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𝟓𝟗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𝟐𝟗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m:rPr>
                            <m:nor/>
                          </m:rPr>
                          <a:rPr lang="en-US" sz="5400" b="1" dirty="0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𝟔𝟐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𝟐𝟐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m:rPr>
                            <m:nor/>
                          </m:rPr>
                          <a:rPr lang="en-US" sz="5400" b="1" dirty="0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2628744" y="447025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759" cy="1591802"/>
            <a:chOff x="923003" y="3917552"/>
            <a:chExt cx="23943759" cy="1591801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090" y="4189081"/>
              <a:ext cx="23594672" cy="132027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9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5092023" y="6138528"/>
                <a:ext cx="11824378" cy="71415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fun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𝒂𝒄</m:t>
                        </m:r>
                      </m:den>
                    </m:f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		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𝟏𝟑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		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𝟑𝟑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𝟔𝟓</m:t>
                        </m:r>
                      </m:den>
                    </m:f>
                  </m:oMath>
                </a14:m>
                <a:endParaRPr lang="en-US" sz="5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                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≃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𝟐𝟗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′.</m:t>
                      </m:r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023" y="6138528"/>
                <a:ext cx="11824378" cy="7141570"/>
              </a:xfrm>
              <a:prstGeom prst="rect">
                <a:avLst/>
              </a:prstGeom>
              <a:blipFill>
                <a:blip r:embed="rId8"/>
                <a:stretch>
                  <a:fillRect l="-2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4173398" y="2930736"/>
                <a:ext cx="21816199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398" y="2930736"/>
                <a:ext cx="21816199" cy="923330"/>
              </a:xfrm>
              <a:prstGeom prst="rect">
                <a:avLst/>
              </a:prstGeom>
              <a:blipFill>
                <a:blip r:embed="rId9"/>
                <a:stretch>
                  <a:fillRect l="-1509" t="-19868" b="-38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4152382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6553200"/>
            <a:ext cx="23862374" cy="6858000"/>
            <a:chOff x="48567" y="4381499"/>
            <a:chExt cx="23018772" cy="685799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629794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67182"/>
            <a:chOff x="241306" y="2243792"/>
            <a:chExt cx="11778089" cy="63359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80523" y="2260115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0523" y="2260115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381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400" b="1" dirty="0"/>
                    <a:t>7,5</a:t>
                  </a:r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𝒄𝒎</m:t>
                      </m:r>
                      <m:r>
                        <m:rPr>
                          <m:nor/>
                        </m:rPr>
                        <a:rPr lang="en-US" sz="54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564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𝒄𝒎</m:t>
                        </m:r>
                        <m:r>
                          <m:rPr>
                            <m:nor/>
                          </m:rPr>
                          <a:rPr lang="en-US" sz="5400" b="1" dirty="0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2628744" y="523225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1" y="2491205"/>
            <a:ext cx="23943880" cy="2705022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10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28575" y="1603631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7173355" y="6759465"/>
                <a:ext cx="11454437" cy="5716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	        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	        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𝟐𝟐𝟓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5400" b="1" i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3355" y="6759465"/>
                <a:ext cx="11454437" cy="5716630"/>
              </a:xfrm>
              <a:prstGeom prst="rect">
                <a:avLst/>
              </a:prstGeom>
              <a:blipFill>
                <a:blip r:embed="rId8"/>
                <a:stretch>
                  <a:fillRect l="-2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2278127" y="3191658"/>
                <a:ext cx="21816199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Tam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cm,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𝟏𝟓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cm,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cm. Khi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𝑨𝑴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127" y="3191658"/>
                <a:ext cx="21816199" cy="1754326"/>
              </a:xfrm>
              <a:prstGeom prst="rect">
                <a:avLst/>
              </a:prstGeom>
              <a:blipFill>
                <a:blip r:embed="rId9"/>
                <a:stretch>
                  <a:fillRect l="-1509" t="-10453" b="-19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7FBB874-F6B5-4863-8938-66AC203C49FC}"/>
                  </a:ext>
                </a:extLst>
              </p:cNvPr>
              <p:cNvSpPr txBox="1"/>
              <p:nvPr/>
            </p:nvSpPr>
            <p:spPr>
              <a:xfrm>
                <a:off x="13914361" y="10992055"/>
                <a:ext cx="4936470" cy="13010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⇒</m:t>
                    </m:r>
                    <m:r>
                      <a:rPr kumimoji="0" lang="en-US" sz="5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𝑨𝑴</m:t>
                    </m:r>
                    <m:r>
                      <a:rPr kumimoji="0" lang="en-US" sz="5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𝟏𝟓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7FBB874-F6B5-4863-8938-66AC203C4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4361" y="10992055"/>
                <a:ext cx="4936470" cy="1301062"/>
              </a:xfrm>
              <a:prstGeom prst="rect">
                <a:avLst/>
              </a:prstGeom>
              <a:blipFill>
                <a:blip r:embed="rId10"/>
                <a:stretch>
                  <a:fillRect b="-11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2308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97814" y="6346772"/>
            <a:ext cx="23862374" cy="6972344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67182"/>
            <a:chOff x="241306" y="2243792"/>
            <a:chExt cx="11778089" cy="63359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80523" y="2260115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0523" y="2260115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381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𝟏𝟏</m:t>
                          </m:r>
                        </m:e>
                      </m:ra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658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m:rPr>
                            <m:nor/>
                          </m:rPr>
                          <a:rPr lang="en-US" sz="5400" b="1" i="0" smtClean="0">
                            <a:latin typeface="Cambria Math" panose="02040503050406030204" pitchFamily="18" charset="0"/>
                          </a:rPr>
                          <m:t>,5</m:t>
                        </m:r>
                        <m:r>
                          <m:rPr>
                            <m:nor/>
                          </m:rPr>
                          <a:rPr lang="en-US" sz="5400" b="1" dirty="0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5400" b="1" dirty="0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631557" y="5239089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1" y="2491205"/>
            <a:ext cx="23943880" cy="2705022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104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11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28575" y="1603631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1028955" y="7676577"/>
                <a:ext cx="19150637" cy="43958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𝑩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5400" b="1" i="1" dirty="0"/>
              </a:p>
              <a:p>
                <a:r>
                  <a:rPr lang="en-US" sz="5400" b="1" dirty="0"/>
                  <a:t>    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5400" b="1" i="1" dirty="0"/>
              </a:p>
              <a:p>
                <a:r>
                  <a:rPr lang="en-US" sz="5400" b="1" dirty="0"/>
                  <a:t>    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955" y="7676577"/>
                <a:ext cx="19150637" cy="4395819"/>
              </a:xfrm>
              <a:prstGeom prst="rect">
                <a:avLst/>
              </a:prstGeom>
              <a:blipFill>
                <a:blip r:embed="rId8"/>
                <a:stretch>
                  <a:fillRect l="-1719" t="-3883" b="-6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93841" y="3191658"/>
                <a:ext cx="23000485" cy="18324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Cho tam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, 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𝑩𝑴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𝟏𝟑</m:t>
                        </m:r>
                      </m:e>
                    </m:rad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841" y="3191658"/>
                <a:ext cx="23000485" cy="1832489"/>
              </a:xfrm>
              <a:prstGeom prst="rect">
                <a:avLst/>
              </a:prstGeom>
              <a:blipFill>
                <a:blip r:embed="rId9"/>
                <a:stretch>
                  <a:fillRect l="-1405" t="-10000" b="-1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2693F18-AF09-47B7-9079-C5426283C3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0388" y="7050744"/>
            <a:ext cx="7861523" cy="6289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5364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6858001"/>
            <a:ext cx="23943880" cy="6629399"/>
            <a:chOff x="48567" y="4381499"/>
            <a:chExt cx="23018772" cy="6812516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800628"/>
              <a:ext cx="22682027" cy="6393387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362218"/>
            <a:ext cx="23556178" cy="1267182"/>
            <a:chOff x="241306" y="2243792"/>
            <a:chExt cx="11778089" cy="63359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80523" y="2260115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0523" y="2260115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381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m:rPr>
                            <m:nor/>
                          </m:rPr>
                          <a:rPr lang="en-US" sz="5400" b="1" dirty="0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m:rPr>
                            <m:nor/>
                          </m:rPr>
                          <a:rPr lang="en-US" sz="5400" b="1" dirty="0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631557" y="5495907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1" y="2491205"/>
            <a:ext cx="23943880" cy="2705022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104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12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28575" y="1603631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5444697" y="7180663"/>
                <a:ext cx="12469860" cy="56971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𝑩𝑪</m:t>
                        </m:r>
                      </m:num>
                      <m:den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lang="vi-VN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54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vi-VN" sz="5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vi-VN" sz="54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vi-VN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𝑩𝑪</m:t>
                        </m:r>
                      </m:num>
                      <m:den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			   </a:t>
                </a:r>
                <a14:m>
                  <m:oMath xmlns:m="http://schemas.openxmlformats.org/officeDocument/2006/math">
                    <m:r>
                      <a:rPr lang="vi-VN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			   </a:t>
                </a:r>
                <a14:m>
                  <m:oMath xmlns:m="http://schemas.openxmlformats.org/officeDocument/2006/math">
                    <m:r>
                      <a:rPr lang="vi-VN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697" y="7180663"/>
                <a:ext cx="12469860" cy="5697137"/>
              </a:xfrm>
              <a:prstGeom prst="rect">
                <a:avLst/>
              </a:prstGeom>
              <a:blipFill>
                <a:blip r:embed="rId8"/>
                <a:stretch>
                  <a:fillRect l="-2590" b="-4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93841" y="3191658"/>
                <a:ext cx="23000485" cy="18324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Cho </a:t>
                </a:r>
                <a:r>
                  <a: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giác </a:t>
                </a:r>
                <a14:m>
                  <m:oMath xmlns:m="http://schemas.openxmlformats.org/officeDocument/2006/math">
                    <m:r>
                      <a:rPr lang="vi-VN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𝑩𝑨𝑪</m:t>
                        </m:r>
                      </m:e>
                    </m:acc>
                    <m:r>
                      <a:rPr lang="vi-VN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400" b="1" i="1"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vi-VN" sz="5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cạnh </a:t>
                </a:r>
                <a14:m>
                  <m:oMath xmlns:m="http://schemas.openxmlformats.org/officeDocument/2006/math">
                    <m:r>
                      <a:rPr lang="vi-VN" sz="5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vi-VN" sz="5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Tính bán kính của đường tròn ngoại tiếp tam giác </a:t>
                </a:r>
                <a14:m>
                  <m:oMath xmlns:m="http://schemas.openxmlformats.org/officeDocument/2006/math">
                    <m:r>
                      <a:rPr lang="vi-VN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841" y="3191658"/>
                <a:ext cx="23000485" cy="1832489"/>
              </a:xfrm>
              <a:prstGeom prst="rect">
                <a:avLst/>
              </a:prstGeom>
              <a:blipFill>
                <a:blip r:embed="rId9"/>
                <a:stretch>
                  <a:fillRect l="-1405" t="-5667" b="-1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4270391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6858000"/>
            <a:ext cx="23862374" cy="6477000"/>
            <a:chOff x="48567" y="4381499"/>
            <a:chExt cx="23018772" cy="647699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91694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206438"/>
            <a:ext cx="23556178" cy="1270562"/>
            <a:chOff x="241306" y="2225779"/>
            <a:chExt cx="11778089" cy="63528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lang="vi-VN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666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ra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658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a14:m>
                  <a:r>
                    <a:rPr lang="vi-VN" sz="5400" b="1" dirty="0"/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753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vi-VN" sz="5400" b="1"/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18684" y="5368831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13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8214660" y="7162800"/>
                <a:ext cx="8064821" cy="62773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𝑩𝑪</m:t>
                        </m:r>
                      </m:num>
                      <m:den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𝑨𝑪</m:t>
                        </m:r>
                      </m:num>
                      <m:den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	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		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4660" y="7162800"/>
                <a:ext cx="8064821" cy="6277359"/>
              </a:xfrm>
              <a:prstGeom prst="rect">
                <a:avLst/>
              </a:prstGeom>
              <a:blipFill>
                <a:blip r:embed="rId8"/>
                <a:stretch>
                  <a:fillRect l="-4082" b="-4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2052988" y="3065848"/>
                <a:ext cx="22204828" cy="18014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  <a:r>
                  <a:rPr lang="fr-FR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m:rPr>
                        <m:nor/>
                      </m:rPr>
                      <a:rPr lang="en-US" sz="5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5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cm</m:t>
                    </m:r>
                  </m:oMath>
                </a14:m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5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fr-FR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5400" b="1" i="1"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fr-FR" sz="5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𝟒𝟓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988" y="3065848"/>
                <a:ext cx="22204828" cy="1801455"/>
              </a:xfrm>
              <a:prstGeom prst="rect">
                <a:avLst/>
              </a:prstGeom>
              <a:blipFill>
                <a:blip r:embed="rId9"/>
                <a:stretch>
                  <a:fillRect t="-10169" b="-17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607045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6477000"/>
            <a:ext cx="23862374" cy="6934200"/>
            <a:chOff x="48567" y="4381499"/>
            <a:chExt cx="23018772" cy="693419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637414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069374"/>
            <a:ext cx="23556178" cy="1270562"/>
            <a:chOff x="241306" y="2225779"/>
            <a:chExt cx="11778089" cy="63528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a14:m>
                  <a:r>
                    <a:rPr lang="vi-VN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381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a14:m>
                  <a:r>
                    <a:rPr lang="vi-VN" sz="5400" b="1" dirty="0"/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516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vi-VN" sz="5400" b="1"/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611013" y="5231112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14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1074986" y="7592854"/>
                <a:ext cx="10223744" cy="26131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𝟏𝟖𝟎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𝟏𝟖𝟎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°−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°−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𝟖𝟎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986" y="7592854"/>
                <a:ext cx="10223744" cy="2613151"/>
              </a:xfrm>
              <a:prstGeom prst="rect">
                <a:avLst/>
              </a:prstGeom>
              <a:blipFill>
                <a:blip r:embed="rId8"/>
                <a:stretch>
                  <a:fillRect l="-3160" t="-6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2052988" y="3065848"/>
                <a:ext cx="22204828" cy="17825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𝟒𝟎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gần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988" y="3065848"/>
                <a:ext cx="22204828" cy="1782539"/>
              </a:xfrm>
              <a:prstGeom prst="rect">
                <a:avLst/>
              </a:prstGeom>
              <a:blipFill>
                <a:blip r:embed="rId9"/>
                <a:stretch>
                  <a:fillRect l="-1483" t="-8904" b="-19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2C32BFA-516D-4298-BC23-37937CC5EDB8}"/>
              </a:ext>
            </a:extLst>
          </p:cNvPr>
          <p:cNvCxnSpPr>
            <a:stCxn id="3" idx="0"/>
          </p:cNvCxnSpPr>
          <p:nvPr/>
        </p:nvCxnSpPr>
        <p:spPr>
          <a:xfrm flipH="1">
            <a:off x="12192000" y="7037057"/>
            <a:ext cx="55071" cy="622174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09CD79C-F92A-4595-80A6-EEBB08CF2EED}"/>
                  </a:ext>
                </a:extLst>
              </p:cNvPr>
              <p:cNvSpPr txBox="1"/>
              <p:nvPr/>
            </p:nvSpPr>
            <p:spPr>
              <a:xfrm>
                <a:off x="12672731" y="7556474"/>
                <a:ext cx="11411812" cy="40638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𝑩𝑪</m:t>
                        </m:r>
                      </m:num>
                      <m:den>
                        <m:func>
                          <m:funcPr>
                            <m:ctrlP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𝑨𝑩</m:t>
                        </m:r>
                      </m:num>
                      <m:den>
                        <m:func>
                          <m:funcPr>
                            <m:ctrlP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𝑪</m:t>
                            </m:r>
                          </m:e>
                        </m:func>
                      </m:den>
                    </m:f>
                  </m:oMath>
                </a14:m>
                <a:endParaRPr kumimoji="0" lang="en-US" sz="5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𝑩𝑪</m:t>
                      </m:r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𝑨𝑩</m:t>
                          </m:r>
                        </m:num>
                        <m:den>
                          <m:func>
                            <m:funcPr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</m:t>
                              </m:r>
                            </m:e>
                          </m:func>
                        </m:den>
                      </m:f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func>
                        <m:funcPr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𝒔𝒊𝒏</m:t>
                          </m:r>
                        </m:fName>
                        <m:e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</m:t>
                          </m:r>
                        </m:e>
                      </m:func>
                    </m:oMath>
                  </m:oMathPara>
                </a14:m>
                <a:endParaRPr kumimoji="0" lang="en-US" sz="5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num>
                      <m:den>
                        <m:func>
                          <m:funcPr>
                            <m:ctrlP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𝟖</m:t>
                            </m:r>
                          </m:e>
                        </m:func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𝟎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°</m:t>
                        </m:r>
                      </m:den>
                    </m:f>
                    <m:func>
                      <m:func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𝒔𝒊𝒏</m:t>
                        </m:r>
                      </m:fName>
                      <m:e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e>
                    </m:func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°≈</m:t>
                    </m:r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09CD79C-F92A-4595-80A6-EEBB08CF2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2731" y="7556474"/>
                <a:ext cx="11411812" cy="4063805"/>
              </a:xfrm>
              <a:prstGeom prst="rect">
                <a:avLst/>
              </a:prstGeom>
              <a:blipFill>
                <a:blip r:embed="rId10"/>
                <a:stretch>
                  <a:fillRect l="-2885" t="-300" b="-3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3719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07423" y="6508501"/>
            <a:ext cx="23862374" cy="6902699"/>
            <a:chOff x="48567" y="4381499"/>
            <a:chExt cx="23018772" cy="615333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460345"/>
              <a:ext cx="22682027" cy="6074488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069374"/>
            <a:ext cx="23556178" cy="1270562"/>
            <a:chOff x="241306" y="2225779"/>
            <a:chExt cx="11778089" cy="63528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lang="vi-VN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381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𝟐𝟗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𝟏𝟕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a14:m>
                  <a:r>
                    <a:rPr lang="vi-VN" sz="5400" b="1" dirty="0"/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516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𝟏𝟗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m:rPr>
                            <m:nor/>
                          </m:rPr>
                          <a:rPr lang="vi-VN" sz="5400" b="1"/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8656633" y="5196861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217013"/>
              <a:ext cx="23594672" cy="2102005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15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838200" y="6358928"/>
                <a:ext cx="12888027" cy="5578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5400" b="1" i="1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𝟕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𝟓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′=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𝟓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𝟒𝟕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func>
                      </m:den>
                    </m:f>
                  </m:oMath>
                </a14:m>
                <a:endParaRPr lang="en-US" sz="5400" b="1" i="1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358928"/>
                <a:ext cx="12888027" cy="5578578"/>
              </a:xfrm>
              <a:prstGeom prst="rect">
                <a:avLst/>
              </a:prstGeom>
              <a:blipFill>
                <a:blip r:embed="rId8"/>
                <a:stretch>
                  <a:fillRect l="-2554" b="-1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2052988" y="3065848"/>
                <a:ext cx="22204828" cy="17825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𝟓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𝟕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988" y="3065848"/>
                <a:ext cx="22204828" cy="1782539"/>
              </a:xfrm>
              <a:prstGeom prst="rect">
                <a:avLst/>
              </a:prstGeom>
              <a:blipFill>
                <a:blip r:embed="rId9"/>
                <a:stretch>
                  <a:fillRect l="-1483" t="-8562" b="-1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8E95EB6-D2A7-4824-8BCF-51EB54C0C969}"/>
                  </a:ext>
                </a:extLst>
              </p:cNvPr>
              <p:cNvSpPr txBox="1"/>
              <p:nvPr/>
            </p:nvSpPr>
            <p:spPr>
              <a:xfrm>
                <a:off x="3297936" y="11880418"/>
                <a:ext cx="5680213" cy="15274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f>
                        <m:fPr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num>
                        <m:den>
                          <m:func>
                            <m:funcPr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</m:t>
                              </m:r>
                            </m:e>
                          </m:func>
                        </m:den>
                      </m:f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num>
                        <m:den>
                          <m:func>
                            <m:funcPr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8E95EB6-D2A7-4824-8BCF-51EB54C0C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936" y="11880418"/>
                <a:ext cx="5680213" cy="15274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EBEB10D-0D74-4C12-A379-ABA63082656F}"/>
                  </a:ext>
                </a:extLst>
              </p:cNvPr>
              <p:cNvSpPr txBox="1"/>
              <p:nvPr/>
            </p:nvSpPr>
            <p:spPr>
              <a:xfrm>
                <a:off x="16294719" y="6479229"/>
                <a:ext cx="6753616" cy="6218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func>
                            <m:funcPr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kumimoji="0" lang="en-US" sz="5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𝟏𝟔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𝟖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func>
                            <m:funcPr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𝟕</m:t>
                              </m:r>
                            </m:e>
                          </m:func>
                          <m:sSup>
                            <m:sSupPr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e>
                            <m:sup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</m:sup>
                          </m:sSup>
                        </m:num>
                        <m:den>
                          <m:func>
                            <m:funcPr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𝟓</m:t>
                              </m:r>
                            </m:e>
                          </m:func>
                          <m:sSup>
                            <m:sSupPr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e>
                            <m:sup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</m:sup>
                          </m:sSup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𝟒𝟕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den>
                      </m:f>
                    </m:oMath>
                  </m:oMathPara>
                </a14:m>
                <a:endParaRPr kumimoji="0" lang="en-US" sz="5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≃</m:t>
                      </m:r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𝟏𝟗</m:t>
                      </m:r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𝟗</m:t>
                      </m:r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EBEB10D-0D74-4C12-A379-ABA630826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4719" y="6479229"/>
                <a:ext cx="6753616" cy="621888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6E3574A-7A6C-422B-AF22-5575E2139B8B}"/>
              </a:ext>
            </a:extLst>
          </p:cNvPr>
          <p:cNvCxnSpPr/>
          <p:nvPr/>
        </p:nvCxnSpPr>
        <p:spPr>
          <a:xfrm>
            <a:off x="14249400" y="6596949"/>
            <a:ext cx="0" cy="681093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135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76200" y="6019800"/>
            <a:ext cx="23862374" cy="7391399"/>
            <a:chOff x="48567" y="4381499"/>
            <a:chExt cx="23018772" cy="6588980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598618"/>
              <a:ext cx="22682027" cy="637186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868376" cy="1079474"/>
              <a:chOff x="410517" y="4648199"/>
              <a:chExt cx="3868376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226014" y="3828237"/>
                <a:ext cx="966341" cy="260626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4648200"/>
            <a:ext cx="23556178" cy="1270562"/>
            <a:chOff x="241306" y="2225779"/>
            <a:chExt cx="11778089" cy="63528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𝟏𝟔𝟖</m:t>
                      </m:r>
                    </m:oMath>
                  </a14:m>
                  <a:r>
                    <a:rPr lang="vi-VN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381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𝟔𝟖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𝟏𝟏𝟖</m:t>
                      </m:r>
                    </m:oMath>
                  </a14:m>
                  <a:r>
                    <a:rPr lang="vi-VN" sz="5400" b="1" dirty="0"/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516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𝟐𝟎𝟎</m:t>
                        </m:r>
                        <m:r>
                          <m:rPr>
                            <m:nor/>
                          </m:rPr>
                          <a:rPr lang="vi-VN" sz="5400" b="1"/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597565" y="4798154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1907215"/>
            <a:chOff x="923003" y="3917552"/>
            <a:chExt cx="23943880" cy="190721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39790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16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490548" y="5992082"/>
                <a:ext cx="18317218" cy="56112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5400" b="1" i="1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acc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𝟏𝟖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𝟕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func>
                      </m:den>
                    </m:f>
                  </m:oMath>
                </a14:m>
                <a:endParaRPr lang="en-US" sz="5400" b="1" dirty="0">
                  <a:latin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48" y="5992082"/>
                <a:ext cx="18317218" cy="5611280"/>
              </a:xfrm>
              <a:prstGeom prst="rect">
                <a:avLst/>
              </a:prstGeom>
              <a:blipFill>
                <a:blip r:embed="rId8"/>
                <a:stretch>
                  <a:fillRect l="-1764" b="-1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2468931" y="3392815"/>
                <a:ext cx="21773729" cy="9480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𝟒𝟒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𝟏𝟏𝟕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931" y="3392815"/>
                <a:ext cx="21773729" cy="948080"/>
              </a:xfrm>
              <a:prstGeom prst="rect">
                <a:avLst/>
              </a:prstGeom>
              <a:blipFill>
                <a:blip r:embed="rId9"/>
                <a:stretch>
                  <a:fillRect l="-1484" t="-16774" b="-37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D21F3D9-3898-49BB-84C5-A4AB280E80C9}"/>
                  </a:ext>
                </a:extLst>
              </p:cNvPr>
              <p:cNvSpPr txBox="1"/>
              <p:nvPr/>
            </p:nvSpPr>
            <p:spPr>
              <a:xfrm>
                <a:off x="15092570" y="7230734"/>
                <a:ext cx="9314621" cy="6058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𝑨𝑪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𝑨𝑩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func>
                            <m:funcPr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𝑩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kumimoji="0" lang="en-US" sz="5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𝟏𝟏𝟕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func>
                            <m:funcPr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e>
                          </m:func>
                          <m:sSup>
                            <m:sSupPr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𝟒</m:t>
                              </m:r>
                            </m:e>
                            <m:sup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</m:sup>
                          </m:sSup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𝟒𝟒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num>
                        <m:den>
                          <m:func>
                            <m:funcPr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𝟕</m:t>
                              </m:r>
                            </m:e>
                          </m:func>
                          <m:sSup>
                            <m:sSupPr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𝟕</m:t>
                              </m:r>
                            </m:e>
                            <m:sup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</m:sup>
                          </m:sSup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den>
                      </m:f>
                    </m:oMath>
                  </m:oMathPara>
                </a14:m>
                <a:endParaRPr kumimoji="0" lang="en-US" sz="5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≃</m:t>
                    </m:r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𝟔𝟖</m:t>
                    </m:r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D21F3D9-3898-49BB-84C5-A4AB280E8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2570" y="7230734"/>
                <a:ext cx="9314621" cy="6058966"/>
              </a:xfrm>
              <a:prstGeom prst="rect">
                <a:avLst/>
              </a:prstGeom>
              <a:blipFill>
                <a:blip r:embed="rId10"/>
                <a:stretch>
                  <a:fillRect b="-5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FA38E42-A0FE-4530-A578-03A218B74007}"/>
              </a:ext>
            </a:extLst>
          </p:cNvPr>
          <p:cNvCxnSpPr/>
          <p:nvPr/>
        </p:nvCxnSpPr>
        <p:spPr>
          <a:xfrm>
            <a:off x="13186227" y="7696200"/>
            <a:ext cx="0" cy="571499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9A68882-7406-4EA6-AA6B-37AB5FB7F0FE}"/>
                  </a:ext>
                </a:extLst>
              </p:cNvPr>
              <p:cNvSpPr txBox="1"/>
              <p:nvPr/>
            </p:nvSpPr>
            <p:spPr>
              <a:xfrm>
                <a:off x="4419600" y="11712708"/>
                <a:ext cx="6185452" cy="16535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f>
                        <m:fPr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𝑨𝑪</m:t>
                          </m:r>
                        </m:num>
                        <m:den>
                          <m:func>
                            <m:funcPr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𝑩</m:t>
                              </m:r>
                            </m:e>
                          </m:func>
                        </m:den>
                      </m:f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𝑨𝑩</m:t>
                          </m:r>
                        </m:num>
                        <m:den>
                          <m:func>
                            <m:funcPr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9A68882-7406-4EA6-AA6B-37AB5FB7F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1712708"/>
                <a:ext cx="6185452" cy="165359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9519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0" y="6578413"/>
            <a:ext cx="23862374" cy="6832786"/>
            <a:chOff x="48567" y="4381499"/>
            <a:chExt cx="23018772" cy="6091011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630734"/>
              <a:ext cx="22682027" cy="584177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069374"/>
            <a:ext cx="23556178" cy="1270562"/>
            <a:chOff x="241306" y="2225779"/>
            <a:chExt cx="11778089" cy="63528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𝟐𝟒</m:t>
                      </m:r>
                    </m:oMath>
                  </a14:m>
                  <a:r>
                    <a:rPr lang="vi-VN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381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𝟒𝟖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𝟏𝟐</m:t>
                      </m:r>
                    </m:oMath>
                  </a14:m>
                  <a:r>
                    <a:rPr lang="vi-VN" sz="5400" b="1" dirty="0"/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516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𝟑𝟎</m:t>
                        </m:r>
                        <m:r>
                          <m:rPr>
                            <m:nor/>
                          </m:rPr>
                          <a:rPr lang="vi-VN" sz="5400" b="1"/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633355" y="5245342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17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5260236" y="6821974"/>
                <a:ext cx="13790421" cy="60108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vi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Hê-rông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5400" b="1" i="1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𝟐𝟒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236" y="6821974"/>
                <a:ext cx="13790421" cy="6010876"/>
              </a:xfrm>
              <a:prstGeom prst="rect">
                <a:avLst/>
              </a:prstGeom>
              <a:blipFill>
                <a:blip r:embed="rId8"/>
                <a:stretch>
                  <a:fillRect l="-2387" b="-3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391071" y="3626873"/>
                <a:ext cx="22502381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071" y="3626873"/>
                <a:ext cx="22502381" cy="923330"/>
              </a:xfrm>
              <a:prstGeom prst="rect">
                <a:avLst/>
              </a:prstGeom>
              <a:blipFill>
                <a:blip r:embed="rId9"/>
                <a:stretch>
                  <a:fillRect l="-1436" t="-19868" b="-38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894436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5987" y="2030369"/>
                <a:ext cx="23164800" cy="21606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400" b="1" dirty="0">
                    <a:latin typeface="Tahoma" panose="020B0604030504040204" pitchFamily="34" charset="0"/>
                  </a:rPr>
                  <a:t>                  Cho tam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trike="noStrike" baseline="0">
                        <a:latin typeface="Cambria Math" panose="02040503050406030204" pitchFamily="18" charset="0"/>
                      </a:rPr>
                      <m:t>𝐀𝐁𝐂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trike="noStrike" baseline="0"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400" b="1" i="0" strike="noStrike" baseline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 strike="noStrike" baseline="0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4400" b="1" i="0" strike="noStrike" baseline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0" strike="noStrike" baseline="0"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4400" b="1" i="0" strike="noStrike" baseline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 strike="noStrike" baseline="0">
                        <a:latin typeface="Cambria Math" panose="02040503050406030204" pitchFamily="18" charset="0"/>
                      </a:rPr>
                      <m:t>𝟏𝟒</m:t>
                    </m:r>
                    <m:r>
                      <a:rPr lang="en-US" sz="4400" b="1" i="0" strike="noStrike" baseline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0" strike="noStrike" baseline="0"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4400" b="1" i="0" strike="noStrike" baseline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 strike="noStrike" baseline="0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sz="4400" b="1" i="0" strike="noStrike" baseline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</a:rPr>
                  <a:t>	a)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0" strike="noStrike" baseline="0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 strike="noStrike" baseline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</m:func>
                    <m:r>
                      <a:rPr lang="en-US" sz="4400" b="1" i="0" strike="noStrike" baseline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</a:rPr>
                  <a:t>	b)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trike="noStrike" baseline="0">
                        <a:latin typeface="Cambria Math" panose="02040503050406030204" pitchFamily="18" charset="0"/>
                      </a:rPr>
                      <m:t>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987" y="2030369"/>
                <a:ext cx="23164800" cy="2160631"/>
              </a:xfrm>
              <a:prstGeom prst="rect">
                <a:avLst/>
              </a:prstGeom>
              <a:blipFill>
                <a:blip r:embed="rId3"/>
                <a:stretch>
                  <a:fillRect t="-8683" b="-84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09" y="4276299"/>
                <a:ext cx="11675817" cy="914284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1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côsin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𝒃𝒄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𝟒𝟐𝟎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𝒃𝒄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𝟖𝟒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09" y="4276299"/>
                <a:ext cx="11675817" cy="9142840"/>
              </a:xfrm>
              <a:prstGeom prst="rect">
                <a:avLst/>
              </a:prstGeom>
              <a:blipFill>
                <a:blip r:embed="rId4"/>
                <a:stretch>
                  <a:fillRect l="-2295" b="-46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4400" y="4392569"/>
                <a:ext cx="11630891" cy="902657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Heron,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vi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𝟐𝟏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𝑨𝑩𝑪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⋅(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𝟏𝟑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)⋅(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)⋅(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𝟖𝟒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4392569"/>
                <a:ext cx="11630891" cy="9026571"/>
              </a:xfrm>
              <a:prstGeom prst="rect">
                <a:avLst/>
              </a:prstGeom>
              <a:blipFill>
                <a:blip r:embed="rId5"/>
                <a:stretch>
                  <a:fillRect l="-209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>
            <a:extLst>
              <a:ext uri="{FF2B5EF4-FFF2-40B4-BE49-F238E27FC236}">
                <a16:creationId xmlns:a16="http://schemas.microsoft.com/office/drawing/2014/main" id="{35B93A7B-D283-42BD-9D47-77AC0E6758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876801"/>
            <a:ext cx="5105400" cy="4325406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78867097-122C-456B-B8F9-78F8670C25BF}"/>
              </a:ext>
            </a:extLst>
          </p:cNvPr>
          <p:cNvGrpSpPr/>
          <p:nvPr/>
        </p:nvGrpSpPr>
        <p:grpSpPr>
          <a:xfrm>
            <a:off x="730726" y="1828800"/>
            <a:ext cx="3191034" cy="950597"/>
            <a:chOff x="22440" y="29650"/>
            <a:chExt cx="875798" cy="252442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A3859A1C-2550-4EA1-B928-C372131598E0}"/>
                </a:ext>
              </a:extLst>
            </p:cNvPr>
            <p:cNvGrpSpPr/>
            <p:nvPr/>
          </p:nvGrpSpPr>
          <p:grpSpPr>
            <a:xfrm>
              <a:off x="22440" y="59288"/>
              <a:ext cx="794708" cy="158481"/>
              <a:chOff x="31572" y="60276"/>
              <a:chExt cx="1118169" cy="196127"/>
            </a:xfrm>
          </p:grpSpPr>
          <p:sp>
            <p:nvSpPr>
              <p:cNvPr id="65" name="Arrow: Pentagon 64">
                <a:extLst>
                  <a:ext uri="{FF2B5EF4-FFF2-40B4-BE49-F238E27FC236}">
                    <a16:creationId xmlns:a16="http://schemas.microsoft.com/office/drawing/2014/main" id="{29937DB4-CE7F-4AF7-A83B-779A3AA2E596}"/>
                  </a:ext>
                </a:extLst>
              </p:cNvPr>
              <p:cNvSpPr/>
              <p:nvPr/>
            </p:nvSpPr>
            <p:spPr>
              <a:xfrm>
                <a:off x="204506" y="61809"/>
                <a:ext cx="945235" cy="194529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Arrow: Chevron 65">
                <a:extLst>
                  <a:ext uri="{FF2B5EF4-FFF2-40B4-BE49-F238E27FC236}">
                    <a16:creationId xmlns:a16="http://schemas.microsoft.com/office/drawing/2014/main" id="{D82E9EED-98A0-422C-B009-2CA59B1F20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Arrow: Chevron 66">
                <a:extLst>
                  <a:ext uri="{FF2B5EF4-FFF2-40B4-BE49-F238E27FC236}">
                    <a16:creationId xmlns:a16="http://schemas.microsoft.com/office/drawing/2014/main" id="{24368ADA-5F2A-4687-8D35-FEEBDF6E24A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4" name="TextBox 56">
              <a:extLst>
                <a:ext uri="{FF2B5EF4-FFF2-40B4-BE49-F238E27FC236}">
                  <a16:creationId xmlns:a16="http://schemas.microsoft.com/office/drawing/2014/main" id="{06CCEB4F-A948-4050-AA10-A2F81E0F528B}"/>
                </a:ext>
              </a:extLst>
            </p:cNvPr>
            <p:cNvSpPr txBox="1"/>
            <p:nvPr/>
          </p:nvSpPr>
          <p:spPr>
            <a:xfrm>
              <a:off x="226438" y="29650"/>
              <a:ext cx="671800" cy="25244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 6.</a:t>
              </a:r>
              <a:endPara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0" y="6578413"/>
            <a:ext cx="23862374" cy="6412385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069374"/>
            <a:ext cx="23556178" cy="1270562"/>
            <a:chOff x="241306" y="2225779"/>
            <a:chExt cx="11778089" cy="63528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a14:m>
                  <a:r>
                    <a:rPr lang="vi-VN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381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658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a14:m>
                  <a:r>
                    <a:rPr lang="vi-VN" sz="5400" b="1" dirty="0"/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516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0" smtClean="0">
                            <a:latin typeface="Cambria Math" panose="02040503050406030204" pitchFamily="18" charset="0"/>
                          </a:rPr>
                          <m:t>𝟏𝟎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vi-VN" sz="5400" b="1"/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633355" y="5245342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18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4628665" y="7145004"/>
                <a:ext cx="11906736" cy="4767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sub>
                    </m:sSub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func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		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  <m:r>
                      <a:rPr lang="en-US" sz="5400" b="1" i="1">
                        <a:latin typeface="Cambria Math" panose="02040503050406030204" pitchFamily="18" charset="0"/>
                      </a:rPr>
                      <m:t>𝟓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		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665" y="7145004"/>
                <a:ext cx="11906736" cy="4767972"/>
              </a:xfrm>
              <a:prstGeom prst="rect">
                <a:avLst/>
              </a:prstGeom>
              <a:blipFill>
                <a:blip r:embed="rId8"/>
                <a:stretch>
                  <a:fillRect l="-2712" b="-6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391071" y="3626873"/>
                <a:ext cx="22502381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𝟏𝟓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071" y="3626873"/>
                <a:ext cx="22502381" cy="942053"/>
              </a:xfrm>
              <a:prstGeom prst="rect">
                <a:avLst/>
              </a:prstGeom>
              <a:blipFill>
                <a:blip r:embed="rId9"/>
                <a:stretch>
                  <a:fillRect l="-1436" t="-17532" b="-37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3755243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0" y="6578413"/>
            <a:ext cx="23862374" cy="6832787"/>
            <a:chOff x="48567" y="4381499"/>
            <a:chExt cx="23018772" cy="6091012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636343"/>
              <a:ext cx="22682027" cy="5836168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069374"/>
            <a:ext cx="23556178" cy="1270562"/>
            <a:chOff x="241306" y="2225779"/>
            <a:chExt cx="11778089" cy="63528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𝟖𝟒</m:t>
                          </m:r>
                        </m:e>
                      </m:rad>
                    </m:oMath>
                  </a14:m>
                  <a:r>
                    <a:rPr lang="vi-VN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714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𝟖𝟒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𝟒𝟐</m:t>
                      </m:r>
                    </m:oMath>
                  </a14:m>
                  <a:r>
                    <a:rPr lang="vi-VN" sz="5400" b="1" dirty="0"/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516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𝟏𝟔𝟖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vi-VN" sz="5400" b="1"/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598141" y="5245341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19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690219" y="6629400"/>
                <a:ext cx="8225182" cy="60520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    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𝟏𝟑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𝟐𝟏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19" y="6629400"/>
                <a:ext cx="8225182" cy="6052041"/>
              </a:xfrm>
              <a:prstGeom prst="rect">
                <a:avLst/>
              </a:prstGeom>
              <a:blipFill>
                <a:blip r:embed="rId8"/>
                <a:stretch>
                  <a:fillRect b="-5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391071" y="3763624"/>
                <a:ext cx="2250238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𝟏𝟓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071" y="3763624"/>
                <a:ext cx="22502381" cy="830997"/>
              </a:xfrm>
              <a:prstGeom prst="rect">
                <a:avLst/>
              </a:prstGeom>
              <a:blipFill>
                <a:blip r:embed="rId9"/>
                <a:stretch>
                  <a:fillRect l="-1219" t="-17518" r="-542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6B43847-5657-485C-81DE-0C4C106D5B65}"/>
                  </a:ext>
                </a:extLst>
              </p:cNvPr>
              <p:cNvSpPr txBox="1"/>
              <p:nvPr/>
            </p:nvSpPr>
            <p:spPr>
              <a:xfrm>
                <a:off x="12496800" y="6697952"/>
                <a:ext cx="10439400" cy="67132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𝑺</m:t>
                      </m:r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)(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𝒃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)(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</m:rad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</m:t>
                      </m:r>
                    </m:oMath>
                  </m:oMathPara>
                </a14:m>
                <a:endParaRPr kumimoji="0" lang="en-US" sz="5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5400" b="1" dirty="0">
                    <a:solidFill>
                      <a:prstClr val="black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𝟐𝟏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𝟐𝟏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𝟏𝟑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)(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𝟐𝟏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𝟏𝟒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)(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𝟐𝟏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𝟏𝟓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e>
                    </m:rad>
                  </m:oMath>
                </a14:m>
                <a:endParaRPr kumimoji="0" lang="en-US" sz="5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 </a:t>
                </a: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𝟖𝟒</m:t>
                    </m:r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6B43847-5657-485C-81DE-0C4C106D5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6800" y="6697952"/>
                <a:ext cx="10439400" cy="6713248"/>
              </a:xfrm>
              <a:prstGeom prst="rect">
                <a:avLst/>
              </a:prstGeom>
              <a:blipFill>
                <a:blip r:embed="rId10"/>
                <a:stretch>
                  <a:fillRect l="-3094" r="-525" b="-4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6DA0AA6-0578-4656-BF4D-FD62C82701DE}"/>
              </a:ext>
            </a:extLst>
          </p:cNvPr>
          <p:cNvCxnSpPr/>
          <p:nvPr/>
        </p:nvCxnSpPr>
        <p:spPr>
          <a:xfrm>
            <a:off x="11277600" y="6858000"/>
            <a:ext cx="0" cy="6553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136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684EA2C-EA50-4AA2-AECA-C5048A031A04}"/>
                  </a:ext>
                </a:extLst>
              </p:cNvPr>
              <p:cNvSpPr/>
              <p:nvPr/>
            </p:nvSpPr>
            <p:spPr>
              <a:xfrm>
                <a:off x="19217728" y="4783244"/>
                <a:ext cx="4936470" cy="1234536"/>
              </a:xfrm>
              <a:prstGeom prst="rect">
                <a:avLst/>
              </a:prstGeom>
              <a:solidFill>
                <a:srgbClr val="327E3B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684EA2C-EA50-4AA2-AECA-C5048A031A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7728" y="4783244"/>
                <a:ext cx="4936470" cy="1234536"/>
              </a:xfrm>
              <a:prstGeom prst="rect">
                <a:avLst/>
              </a:prstGeom>
              <a:blipFill>
                <a:blip r:embed="rId3"/>
                <a:stretch>
                  <a:fillRect t="-952" b="-12857"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0" y="6215016"/>
            <a:ext cx="23862374" cy="7272384"/>
            <a:chOff x="48567" y="4381499"/>
            <a:chExt cx="23018772" cy="6482886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630735"/>
              <a:ext cx="22682027" cy="623365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556936" y="4724400"/>
            <a:ext cx="19118618" cy="1295400"/>
            <a:chOff x="241306" y="2225779"/>
            <a:chExt cx="9559309" cy="647700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𝟏𝟑</m:t>
                      </m:r>
                    </m:oMath>
                  </a14:m>
                  <a:r>
                    <a:rPr lang="vi-VN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381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56211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56211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t="-474" b="-127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𝟐𝟔</m:t>
                      </m:r>
                    </m:oMath>
                  </a14:m>
                  <a:r>
                    <a:rPr lang="vi-VN" sz="5400" b="1" dirty="0"/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7"/>
                  <a:stretch>
                    <a:fillRect b="-1516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583686" y="4860512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020170"/>
            <a:chOff x="923003" y="3917552"/>
            <a:chExt cx="23943880" cy="2020169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51086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20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580383" y="6458578"/>
                <a:ext cx="11548072" cy="56693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𝟑𝟒</m:t>
                        </m:r>
                      </m:e>
                    </m:rad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=(−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83" y="6458578"/>
                <a:ext cx="11548072" cy="56693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363824" y="3567208"/>
                <a:ext cx="2250238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𝟏𝟓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824" y="3567208"/>
                <a:ext cx="22502381" cy="830997"/>
              </a:xfrm>
              <a:prstGeom prst="rect">
                <a:avLst/>
              </a:prstGeom>
              <a:blipFill>
                <a:blip r:embed="rId10"/>
                <a:stretch>
                  <a:fillRect l="-1246" t="-17647" r="-542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DFC837E-CC38-42B2-A210-D453851AB645}"/>
                  </a:ext>
                </a:extLst>
              </p:cNvPr>
              <p:cNvSpPr txBox="1"/>
              <p:nvPr/>
            </p:nvSpPr>
            <p:spPr>
              <a:xfrm>
                <a:off x="4797710" y="9688854"/>
                <a:ext cx="6145696" cy="10014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⇒</m:t>
                    </m:r>
                    <m:r>
                      <a:rPr kumimoji="0" lang="en-US" sz="5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𝑨𝑪</m:t>
                    </m:r>
                    <m:r>
                      <a:rPr kumimoji="0" lang="en-US" sz="5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𝟑𝟕</m:t>
                        </m:r>
                      </m:e>
                    </m:rad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endParaRPr lang="en-US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DFC837E-CC38-42B2-A210-D453851AB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710" y="9688854"/>
                <a:ext cx="6145696" cy="1001493"/>
              </a:xfrm>
              <a:prstGeom prst="rect">
                <a:avLst/>
              </a:prstGeom>
              <a:blipFill>
                <a:blip r:embed="rId11"/>
                <a:stretch>
                  <a:fillRect t="-12727" b="-3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20659C2-7497-420C-9BC4-586A1DCEDBFD}"/>
                  </a:ext>
                </a:extLst>
              </p:cNvPr>
              <p:cNvSpPr txBox="1"/>
              <p:nvPr/>
            </p:nvSpPr>
            <p:spPr>
              <a:xfrm>
                <a:off x="4279578" y="11028958"/>
                <a:ext cx="5989982" cy="10098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⇒</m:t>
                    </m:r>
                    <m:r>
                      <a:rPr kumimoji="0" lang="en-US" sz="5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𝑩𝑪</m:t>
                    </m:r>
                    <m:r>
                      <a:rPr kumimoji="0" lang="en-US" sz="5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e>
                    </m:rad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20659C2-7497-420C-9BC4-586A1DCED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578" y="11028958"/>
                <a:ext cx="5989982" cy="1009892"/>
              </a:xfrm>
              <a:prstGeom prst="rect">
                <a:avLst/>
              </a:prstGeom>
              <a:blipFill>
                <a:blip r:embed="rId12"/>
                <a:stretch>
                  <a:fillRect t="-9639" b="-34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700BC0F-5046-404E-964E-4B126F986282}"/>
                  </a:ext>
                </a:extLst>
              </p:cNvPr>
              <p:cNvSpPr txBox="1"/>
              <p:nvPr/>
            </p:nvSpPr>
            <p:spPr>
              <a:xfrm>
                <a:off x="12574237" y="6126439"/>
                <a:ext cx="11627646" cy="54048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𝒑</m:t>
                    </m:r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𝑨𝑩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𝑨𝑪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𝑩𝑪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5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	            </a:t>
                </a: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𝟑𝟕</m:t>
                            </m:r>
                          </m:e>
                        </m:rad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𝟑𝟒</m:t>
                            </m:r>
                          </m:e>
                        </m:rad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𝑺</m:t>
                      </m:r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𝑨𝑩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)(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𝑨𝑪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)(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𝑩𝑪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kumimoji="0" lang="en-US" sz="5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700BC0F-5046-404E-964E-4B126F986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4237" y="6126439"/>
                <a:ext cx="11627646" cy="5404878"/>
              </a:xfrm>
              <a:prstGeom prst="rect">
                <a:avLst/>
              </a:prstGeom>
              <a:blipFill>
                <a:blip r:embed="rId13"/>
                <a:stretch>
                  <a:fillRect l="-2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870505E-7F5A-448C-A5CB-B89A4F321122}"/>
                  </a:ext>
                </a:extLst>
              </p:cNvPr>
              <p:cNvSpPr txBox="1"/>
              <p:nvPr/>
            </p:nvSpPr>
            <p:spPr>
              <a:xfrm>
                <a:off x="13662680" y="11946178"/>
                <a:ext cx="3106219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𝟏𝟑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870505E-7F5A-448C-A5CB-B89A4F321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2680" y="11946178"/>
                <a:ext cx="3106219" cy="1288686"/>
              </a:xfrm>
              <a:prstGeom prst="rect">
                <a:avLst/>
              </a:prstGeom>
              <a:blipFill>
                <a:blip r:embed="rId14"/>
                <a:stretch>
                  <a:fillRect t="-948" b="-12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B1A40122-7665-47C3-925B-AF22012B305A}"/>
              </a:ext>
            </a:extLst>
          </p:cNvPr>
          <p:cNvSpPr txBox="1"/>
          <p:nvPr/>
        </p:nvSpPr>
        <p:spPr>
          <a:xfrm>
            <a:off x="12913270" y="9010182"/>
            <a:ext cx="4494925" cy="1169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Suy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0E7C0A7-B42E-4965-8B13-97DC2FAC918D}"/>
              </a:ext>
            </a:extLst>
          </p:cNvPr>
          <p:cNvCxnSpPr/>
          <p:nvPr/>
        </p:nvCxnSpPr>
        <p:spPr>
          <a:xfrm>
            <a:off x="11658600" y="6494604"/>
            <a:ext cx="0" cy="699279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998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7" grpId="0" animBg="1"/>
      <p:bldP spid="29" grpId="0"/>
      <p:bldP spid="33" grpId="0"/>
      <p:bldP spid="35" grpId="0"/>
      <p:bldP spid="39" grpId="0"/>
      <p:bldP spid="4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0" y="6578413"/>
            <a:ext cx="23862374" cy="6412385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069374"/>
            <a:ext cx="23556178" cy="1270562"/>
            <a:chOff x="241306" y="2225779"/>
            <a:chExt cx="11778089" cy="63528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a14:m>
                  <a:r>
                    <a:rPr lang="vi-VN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381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𝟔</m:t>
                      </m:r>
                      <m:rad>
                        <m:radPr>
                          <m:degHide m:val="on"/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a14:m>
                  <a:r>
                    <a:rPr lang="vi-VN" sz="5400" b="1" dirty="0"/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800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m:rPr>
                            <m:nor/>
                          </m:rPr>
                          <a:rPr lang="vi-VN" sz="5400" b="1"/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642523" y="5221139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21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4933203" y="7662437"/>
                <a:ext cx="16977503" cy="5034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)⇒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</a:p>
              <a:p>
                <a:r>
                  <a:rPr lang="en-US" sz="5400" b="1" dirty="0"/>
                  <a:t>    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5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𝟐𝟔</m:t>
                        </m:r>
                      </m:e>
                    </m:rad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endParaRPr lang="en-US" sz="5400" b="1" i="1" dirty="0"/>
              </a:p>
              <a:p>
                <a:r>
                  <a:rPr lang="en-US" sz="5400" b="1" dirty="0"/>
                  <a:t>    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)⇒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sub>
                    </m:sSub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203" y="7662437"/>
                <a:ext cx="16977503" cy="5034840"/>
              </a:xfrm>
              <a:prstGeom prst="rect">
                <a:avLst/>
              </a:prstGeom>
              <a:blipFill>
                <a:blip r:embed="rId8"/>
                <a:stretch>
                  <a:fillRect l="-1903" t="-1574" b="-2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391071" y="3763624"/>
                <a:ext cx="22502381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071" y="3763624"/>
                <a:ext cx="22502381" cy="923330"/>
              </a:xfrm>
              <a:prstGeom prst="rect">
                <a:avLst/>
              </a:prstGeom>
              <a:blipFill>
                <a:blip r:embed="rId9"/>
                <a:stretch>
                  <a:fillRect l="-1436" t="-1973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219756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80103" y="6452904"/>
            <a:ext cx="23862374" cy="6412385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069374"/>
            <a:ext cx="23556178" cy="1270562"/>
            <a:chOff x="241306" y="2225779"/>
            <a:chExt cx="11778089" cy="63528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ra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à 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vi-VN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047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rad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à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t="-474" r="-244" b="-127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ra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à 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vi-VN" sz="4800" b="1" dirty="0"/>
                    <a:t>.</a:t>
                  </a:r>
                  <a:endPara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090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𝟏𝟗</m:t>
                            </m:r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à 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vi-VN" sz="4400" b="1"/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642523" y="5221139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22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1182814" y="7631004"/>
                <a:ext cx="23201186" cy="49323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𝑩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𝒄</m:t>
                        </m:r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𝒐</m:t>
                        </m:r>
                      </m:e>
                    </m:func>
                    <m:r>
                      <a:rPr lang="en-US" sz="5400" b="1" i="1">
                        <a:latin typeface="Cambria Math" panose="02040503050406030204" pitchFamily="18" charset="0"/>
                      </a:rPr>
                      <m:t>𝒔</m:t>
                    </m:r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acc>
                  </m:oMath>
                </a14:m>
                <a:endParaRPr lang="en-US" sz="5400" b="1" i="1" dirty="0"/>
              </a:p>
              <a:p>
                <a:r>
                  <a:rPr lang="en-US" sz="5400" b="1" dirty="0"/>
                  <a:t>                      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0" smtClean="0">
                        <a:latin typeface="Cambria Math" panose="02040503050406030204" pitchFamily="18" charset="0"/>
                      </a:rPr>
                      <m:t>𝐜𝐨𝐬𝟔𝟎</m:t>
                    </m:r>
                    <m:r>
                      <a:rPr lang="en-US" sz="5400" b="1">
                        <a:latin typeface="Cambria Math" panose="02040503050406030204" pitchFamily="18" charset="0"/>
                      </a:rPr>
                      <m:t>°=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5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rad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 vi tam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rad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sub>
                    </m:sSub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𝑨𝑩𝑪</m:t>
                            </m:r>
                          </m:e>
                        </m:acc>
                      </m:e>
                    </m:fun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func>
                    <m:r>
                      <a:rPr lang="en-US" sz="5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°=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814" y="7631004"/>
                <a:ext cx="23201186" cy="4932312"/>
              </a:xfrm>
              <a:prstGeom prst="rect">
                <a:avLst/>
              </a:prstGeom>
              <a:blipFill>
                <a:blip r:embed="rId8"/>
                <a:stretch>
                  <a:fillRect l="-1393" t="-3585" b="-2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914401" y="3084768"/>
                <a:ext cx="22889217" cy="17821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Cho tam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vi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1" y="3084768"/>
                <a:ext cx="22889217" cy="1782155"/>
              </a:xfrm>
              <a:prstGeom prst="rect">
                <a:avLst/>
              </a:prstGeom>
              <a:blipFill>
                <a:blip r:embed="rId9"/>
                <a:stretch>
                  <a:fillRect l="-1411" t="-8562" b="-1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87573B6-2E15-454A-8E8D-0ED480FA190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3787" y="7663838"/>
            <a:ext cx="5691024" cy="29520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2370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22846" y="9597909"/>
            <a:ext cx="23862374" cy="3607784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868376" cy="1555665"/>
              <a:chOff x="410517" y="4648199"/>
              <a:chExt cx="3868376" cy="1555665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064639" y="3989613"/>
                <a:ext cx="1555665" cy="2872838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160390" y="8478591"/>
            <a:ext cx="23556178" cy="1040476"/>
            <a:chOff x="241306" y="2225779"/>
            <a:chExt cx="11778089" cy="63528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𝟎𝟏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𝒄𝒎</m:t>
                        </m:r>
                      </m:oMath>
                    </m:oMathPara>
                  </a14:m>
                  <a:endParaRPr lang="en-US" sz="6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𝟑𝟕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𝒄𝒎</m:t>
                        </m:r>
                      </m:oMath>
                    </m:oMathPara>
                  </a14:m>
                  <a:endParaRPr lang="en-US" sz="6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𝟖𝟓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𝒄𝒎</m:t>
                        </m:r>
                      </m:oMath>
                    </m:oMathPara>
                  </a14:m>
                  <a:endParaRPr lang="en-US" sz="6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𝟓𝟕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𝒄𝒎</m:t>
                        </m:r>
                      </m:oMath>
                    </m:oMathPara>
                  </a14:m>
                  <a:endParaRPr lang="en-US" sz="6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5641027"/>
            <a:chOff x="923003" y="3917552"/>
            <a:chExt cx="23943880" cy="5641025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6"/>
              <a:ext cx="23594672" cy="513172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23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391071" y="3238216"/>
                <a:ext cx="15465576" cy="4832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cổ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cổ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cổ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cổ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muốn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cổ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𝑪𝑨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071" y="3238216"/>
                <a:ext cx="15465576" cy="4832092"/>
              </a:xfrm>
              <a:prstGeom prst="rect">
                <a:avLst/>
              </a:prstGeom>
              <a:blipFill>
                <a:blip r:embed="rId8"/>
                <a:stretch>
                  <a:fillRect l="-1577" t="-2522" r="-1301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3B22846-700D-45F4-9530-8E62EF5A24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3478" y="3111041"/>
            <a:ext cx="6152060" cy="469396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FB0A7F-41B4-404A-A5F4-5041A878C0B1}"/>
                  </a:ext>
                </a:extLst>
              </p:cNvPr>
              <p:cNvSpPr txBox="1"/>
              <p:nvPr/>
            </p:nvSpPr>
            <p:spPr>
              <a:xfrm>
                <a:off x="222846" y="10556435"/>
                <a:ext cx="23862374" cy="22799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đĩa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vi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𝒑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𝟑𝟏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FB0A7F-41B4-404A-A5F4-5041A878C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46" y="10556435"/>
                <a:ext cx="23862374" cy="2279920"/>
              </a:xfrm>
              <a:prstGeom prst="rect">
                <a:avLst/>
              </a:prstGeom>
              <a:blipFill>
                <a:blip r:embed="rId10"/>
                <a:stretch>
                  <a:fillRect t="-4813" r="-1124" b="-5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4596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22846" y="9597909"/>
            <a:ext cx="23862374" cy="3607784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868376" cy="1555667"/>
              <a:chOff x="410517" y="4648199"/>
              <a:chExt cx="3868376" cy="1555667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064639" y="3989613"/>
                <a:ext cx="1555667" cy="2872839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2"/>
                <a:ext cx="2872839" cy="126788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160390" y="8478591"/>
            <a:ext cx="23556178" cy="1040476"/>
            <a:chOff x="241306" y="2225779"/>
            <a:chExt cx="11778089" cy="63528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𝟎𝟏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𝒄𝒎</m:t>
                        </m:r>
                      </m:oMath>
                    </m:oMathPara>
                  </a14:m>
                  <a:endParaRPr lang="en-US" sz="6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𝟑𝟕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𝒄𝒎</m:t>
                        </m:r>
                      </m:oMath>
                    </m:oMathPara>
                  </a14:m>
                  <a:endParaRPr lang="en-US" sz="6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𝟖𝟓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𝒄𝒎</m:t>
                        </m:r>
                      </m:oMath>
                    </m:oMathPara>
                  </a14:m>
                  <a:endParaRPr lang="en-US" sz="6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𝟓𝟕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𝒄𝒎</m:t>
                        </m:r>
                      </m:oMath>
                    </m:oMathPara>
                  </a14:m>
                  <a:endParaRPr lang="en-US" sz="6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88965" y="8429251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5641027"/>
            <a:chOff x="923003" y="3917552"/>
            <a:chExt cx="23943880" cy="5641025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6"/>
              <a:ext cx="23594672" cy="513172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23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391071" y="3238216"/>
                <a:ext cx="15465576" cy="4832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cổ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cổ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cổ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cổ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muốn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cổ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𝑪𝑨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071" y="3238216"/>
                <a:ext cx="15465576" cy="4832092"/>
              </a:xfrm>
              <a:prstGeom prst="rect">
                <a:avLst/>
              </a:prstGeom>
              <a:blipFill>
                <a:blip r:embed="rId8"/>
                <a:stretch>
                  <a:fillRect l="-1577" t="-2522" r="-1301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3B22846-700D-45F4-9530-8E62EF5A24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3478" y="3111041"/>
            <a:ext cx="6152060" cy="469396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FB0A7F-41B4-404A-A5F4-5041A878C0B1}"/>
                  </a:ext>
                </a:extLst>
              </p:cNvPr>
              <p:cNvSpPr txBox="1"/>
              <p:nvPr/>
            </p:nvSpPr>
            <p:spPr>
              <a:xfrm>
                <a:off x="1651963" y="10621552"/>
                <a:ext cx="21516104" cy="2817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d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d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𝑪𝑨</m:t>
                            </m:r>
                          </m:e>
                        </m:d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cm</a:t>
                </a:r>
                <a:r>
                  <a:rPr lang="en-US" sz="4800" b="1" i="1" baseline="30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𝑩𝑪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𝑪𝑨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𝑹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𝑩𝑪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𝑪𝑨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𝑺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𝟕𝟑</m:t>
                    </m:r>
                  </m:oMath>
                </a14:m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FB0A7F-41B4-404A-A5F4-5041A878C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963" y="10621552"/>
                <a:ext cx="21516104" cy="2817118"/>
              </a:xfrm>
              <a:prstGeom prst="rect">
                <a:avLst/>
              </a:prstGeom>
              <a:blipFill>
                <a:blip r:embed="rId10"/>
                <a:stretch>
                  <a:fillRect l="-1303" t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4895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22846" y="9597909"/>
            <a:ext cx="23862374" cy="3607785"/>
            <a:chOff x="48567" y="4381498"/>
            <a:chExt cx="23018772" cy="5716250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8"/>
              <a:ext cx="3868376" cy="1601808"/>
              <a:chOff x="410517" y="4648198"/>
              <a:chExt cx="3868376" cy="1601808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041569" y="4012681"/>
                <a:ext cx="1601808" cy="2872841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2"/>
                <a:ext cx="2872839" cy="126788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160390" y="8478591"/>
            <a:ext cx="23556178" cy="1040476"/>
            <a:chOff x="241306" y="2225779"/>
            <a:chExt cx="11778089" cy="63528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𝟏𝟖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oMath>
                    </m:oMathPara>
                  </a14:m>
                  <a:endParaRPr lang="en-US" sz="6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𝟔𝟏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oMath>
                    </m:oMathPara>
                  </a14:m>
                  <a:endParaRPr lang="en-US" sz="6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𝟔𝟎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oMath>
                    </m:oMathPara>
                  </a14:m>
                  <a:endParaRPr lang="en-US" sz="6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𝟏𝟖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oMath>
                    </m:oMathPara>
                  </a14:m>
                  <a:endParaRPr lang="en-US" sz="6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5641027"/>
            <a:chOff x="923003" y="3917552"/>
            <a:chExt cx="23943880" cy="5641025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6"/>
              <a:ext cx="23594672" cy="513172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24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93840" y="3752489"/>
                <a:ext cx="16127360" cy="3835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CD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chân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24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𝑪𝑨𝑫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𝑪𝑩𝑫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gần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840" y="3752489"/>
                <a:ext cx="16127360" cy="3835152"/>
              </a:xfrm>
              <a:prstGeom prst="rect">
                <a:avLst/>
              </a:prstGeom>
              <a:blipFill>
                <a:blip r:embed="rId8"/>
                <a:stretch>
                  <a:fillRect l="-1701" t="-3657" r="-76" b="-6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FB0A7F-41B4-404A-A5F4-5041A878C0B1}"/>
                  </a:ext>
                </a:extLst>
              </p:cNvPr>
              <p:cNvSpPr txBox="1"/>
              <p:nvPr/>
            </p:nvSpPr>
            <p:spPr>
              <a:xfrm>
                <a:off x="490548" y="10537485"/>
                <a:ext cx="23862374" cy="2082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𝑪𝑨𝑫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𝑩𝑨𝑫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𝟏𝟏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𝑨𝑫𝑩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𝟏𝟏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ABD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num>
                      <m:den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𝑨𝑫𝑩</m:t>
                                </m:r>
                              </m:e>
                            </m:acc>
                          </m:e>
                        </m:func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𝑩𝑫</m:t>
                        </m:r>
                      </m:num>
                      <m:den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𝑩𝑨𝑫</m:t>
                                </m:r>
                              </m:e>
                            </m:acc>
                          </m:e>
                        </m:func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𝑩𝑫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𝑩𝑨𝑫</m:t>
                                </m:r>
                              </m:e>
                            </m:acc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𝑨𝑫𝑩</m:t>
                                </m:r>
                              </m:e>
                            </m:acc>
                          </m:e>
                        </m:func>
                      </m:den>
                    </m:f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FB0A7F-41B4-404A-A5F4-5041A878C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48" y="10537485"/>
                <a:ext cx="23862374" cy="2082108"/>
              </a:xfrm>
              <a:prstGeom prst="rect">
                <a:avLst/>
              </a:prstGeom>
              <a:blipFill>
                <a:blip r:embed="rId9"/>
                <a:stretch>
                  <a:fillRect l="-1149" t="-5279" b="-5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>
            <a:extLst>
              <a:ext uri="{FF2B5EF4-FFF2-40B4-BE49-F238E27FC236}">
                <a16:creationId xmlns:a16="http://schemas.microsoft.com/office/drawing/2014/main" id="{823508BC-D32B-4AEA-9E14-DD75C8A38F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100" y="3204964"/>
            <a:ext cx="6502824" cy="47847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1535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0" y="9539855"/>
            <a:ext cx="23862374" cy="3607785"/>
            <a:chOff x="48567" y="4381497"/>
            <a:chExt cx="23018772" cy="5716251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7"/>
              <a:ext cx="3868377" cy="1601809"/>
              <a:chOff x="410517" y="4648197"/>
              <a:chExt cx="3868377" cy="1601809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041569" y="4012682"/>
                <a:ext cx="1601809" cy="2872840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160390" y="8478591"/>
            <a:ext cx="23556178" cy="1040476"/>
            <a:chOff x="241306" y="2225779"/>
            <a:chExt cx="11778089" cy="63528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𝟏𝟖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oMath>
                    </m:oMathPara>
                  </a14:m>
                  <a:endParaRPr lang="en-US" sz="6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𝟔𝟏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oMath>
                    </m:oMathPara>
                  </a14:m>
                  <a:endParaRPr lang="en-US" sz="6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𝟔𝟎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oMath>
                    </m:oMathPara>
                  </a14:m>
                  <a:endParaRPr lang="en-US" sz="6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𝟏𝟖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oMath>
                    </m:oMathPara>
                  </a14:m>
                  <a:endParaRPr lang="en-US" sz="6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5641027"/>
            <a:chOff x="923003" y="3917552"/>
            <a:chExt cx="23943880" cy="5641025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6"/>
              <a:ext cx="23594672" cy="513172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24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93840" y="3752489"/>
                <a:ext cx="16127360" cy="3835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CD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chân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24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𝑪𝑨𝑫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𝑪𝑩𝑫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gần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840" y="3752489"/>
                <a:ext cx="16127360" cy="3835152"/>
              </a:xfrm>
              <a:prstGeom prst="rect">
                <a:avLst/>
              </a:prstGeom>
              <a:blipFill>
                <a:blip r:embed="rId8"/>
                <a:stretch>
                  <a:fillRect l="-1701" t="-3657" r="-76" b="-6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FB0A7F-41B4-404A-A5F4-5041A878C0B1}"/>
                  </a:ext>
                </a:extLst>
              </p:cNvPr>
              <p:cNvSpPr txBox="1"/>
              <p:nvPr/>
            </p:nvSpPr>
            <p:spPr>
              <a:xfrm>
                <a:off x="1320602" y="10511036"/>
                <a:ext cx="21531252" cy="2333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BCD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𝑪𝑩𝑫</m:t>
                            </m:r>
                          </m:e>
                        </m:acc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𝑪𝑫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𝑩𝑫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𝑩𝑫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𝑪𝑩𝑫</m:t>
                            </m:r>
                          </m:e>
                        </m:acc>
                      </m:e>
                    </m:func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𝑩𝑨𝑫</m:t>
                                </m:r>
                              </m:e>
                            </m:acc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𝑪𝑩𝑫</m:t>
                                </m:r>
                              </m:e>
                            </m:acc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𝑨𝑫𝑩</m:t>
                                </m:r>
                              </m:e>
                            </m:acc>
                          </m:e>
                        </m:func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func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𝟔𝟏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FB0A7F-41B4-404A-A5F4-5041A878C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602" y="10511036"/>
                <a:ext cx="21531252" cy="2333075"/>
              </a:xfrm>
              <a:prstGeom prst="rect">
                <a:avLst/>
              </a:prstGeom>
              <a:blipFill>
                <a:blip r:embed="rId9"/>
                <a:stretch>
                  <a:fillRect l="-1302" b="-4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>
            <a:extLst>
              <a:ext uri="{FF2B5EF4-FFF2-40B4-BE49-F238E27FC236}">
                <a16:creationId xmlns:a16="http://schemas.microsoft.com/office/drawing/2014/main" id="{823508BC-D32B-4AEA-9E14-DD75C8A38F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100" y="3204964"/>
            <a:ext cx="6502824" cy="478477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3A1FBFC0-AAA7-459F-8D73-BE4786C88BED}"/>
              </a:ext>
            </a:extLst>
          </p:cNvPr>
          <p:cNvSpPr/>
          <p:nvPr/>
        </p:nvSpPr>
        <p:spPr>
          <a:xfrm>
            <a:off x="188965" y="8429251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41191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1973899"/>
                <a:ext cx="17754600" cy="25981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400" b="1" dirty="0"/>
                  <a:t>                                   </a:t>
                </a:r>
                <a:r>
                  <a:rPr lang="en-US" sz="4400" b="1" dirty="0" err="1"/>
                  <a:t>Công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viên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Hòa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Bình</a:t>
                </a:r>
                <a:r>
                  <a:rPr lang="en-US" sz="4400" b="1" dirty="0"/>
                  <a:t> ( </a:t>
                </a:r>
                <a:r>
                  <a:rPr lang="en-US" sz="4400" b="1" dirty="0" err="1"/>
                  <a:t>Hà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Nội</a:t>
                </a:r>
                <a:r>
                  <a:rPr lang="en-US" sz="4400" b="1" dirty="0"/>
                  <a:t>)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dạng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ngũ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giác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𝑨𝑩𝑪𝑫𝑬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như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Hình</a:t>
                </a:r>
                <a:r>
                  <a:rPr lang="en-US" sz="4400" b="1" dirty="0"/>
                  <a:t> 3.17. </a:t>
                </a:r>
                <a:r>
                  <a:rPr lang="en-US" sz="4400" b="1" dirty="0" err="1"/>
                  <a:t>Dùng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chế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độ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tính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khoảng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cách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giữa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hai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Google Maps, </a:t>
                </a:r>
                <a:r>
                  <a:rPr lang="en-US" sz="4400" b="1" dirty="0" err="1"/>
                  <a:t>một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người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xác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định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được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các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khoảng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cách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như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trong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vẽ</a:t>
                </a:r>
                <a:r>
                  <a:rPr lang="en-US" sz="4400" b="1" dirty="0"/>
                  <a:t>. Theo </a:t>
                </a:r>
                <a:r>
                  <a:rPr lang="en-US" sz="4400" b="1" dirty="0" err="1"/>
                  <a:t>số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liệu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đó</a:t>
                </a:r>
                <a:r>
                  <a:rPr lang="en-US" sz="4400" b="1" dirty="0"/>
                  <a:t>, </a:t>
                </a:r>
                <a:r>
                  <a:rPr lang="en-US" sz="4400" b="1" dirty="0" err="1"/>
                  <a:t>em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hãy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tính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diện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tích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công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viên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Hòa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Bình</a:t>
                </a:r>
                <a:r>
                  <a:rPr lang="en-US" sz="4400" b="1" dirty="0"/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973899"/>
                <a:ext cx="17754600" cy="2598101"/>
              </a:xfrm>
              <a:prstGeom prst="rect">
                <a:avLst/>
              </a:prstGeom>
              <a:blipFill>
                <a:blip r:embed="rId3"/>
                <a:stretch>
                  <a:fillRect l="-1373" t="-7243" b="-7477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4613869"/>
                <a:ext cx="11963400" cy="888940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2992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Lời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vi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𝑩𝑪𝑫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𝑩𝑫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𝑪𝑫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𝟓𝟕𝟓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𝟓𝟑𝟖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𝟒𝟒𝟏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𝟕𝟕𝟕</m:t>
                    </m:r>
                  </m:oMath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𝑩𝑪𝑫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endParaRPr lang="en-US" sz="4000" b="1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d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𝑩𝑫</m:t>
                              </m:r>
                            </m:e>
                          </m:d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𝑪𝑫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sz="4000" b="1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0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𝟏𝟏𝟐𝟐𝟔𝟕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 vi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𝑩𝑫𝑬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𝑩𝑬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𝑩𝑫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𝑫𝑬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𝟓𝟑𝟖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𝟒𝟕𝟔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𝟐𝟏𝟕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𝟏𝟐𝟑𝟏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613869"/>
                <a:ext cx="11963400" cy="8889408"/>
              </a:xfrm>
              <a:prstGeom prst="rect">
                <a:avLst/>
              </a:prstGeom>
              <a:blipFill>
                <a:blip r:embed="rId4"/>
                <a:stretch>
                  <a:fillRect l="-153" t="-75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4400" y="5026639"/>
                <a:ext cx="11811000" cy="839250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𝑩𝑫𝑬</m:t>
                    </m:r>
                    <m:r>
                      <a:rPr lang="en-US" sz="41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endParaRPr lang="en-US" sz="4100" b="1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1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1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1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1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1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41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1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41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1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1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1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41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41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1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𝑩𝑫</m:t>
                              </m:r>
                            </m:e>
                          </m:d>
                          <m:d>
                            <m:dPr>
                              <m:ctrlPr>
                                <a:rPr lang="en-US" sz="41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1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1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41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41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1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𝑩𝑬</m:t>
                              </m:r>
                            </m:e>
                          </m:d>
                          <m:d>
                            <m:dPr>
                              <m:ctrlPr>
                                <a:rPr lang="en-US" sz="41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1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1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41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41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1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𝑫𝑬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sz="4100" b="1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1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41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𝟓𝟏𝟒𝟗𝟓</m:t>
                    </m:r>
                    <m:r>
                      <a:rPr lang="en-US" sz="41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1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sSup>
                      <m:sSupPr>
                        <m:ctrlPr>
                          <a:rPr lang="en-US" sz="41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1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1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1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100" b="1" dirty="0"/>
                  <a:t>Chu vi </a:t>
                </a:r>
                <a:r>
                  <a:rPr lang="en-US" sz="4100" b="1" dirty="0" err="1"/>
                  <a:t>của</a:t>
                </a:r>
                <a:r>
                  <a:rPr lang="en-US" sz="4100" b="1" dirty="0"/>
                  <a:t> tam </a:t>
                </a:r>
                <a:r>
                  <a:rPr lang="en-US" sz="4100" b="1" dirty="0" err="1"/>
                  <a:t>giác</a:t>
                </a:r>
                <a:r>
                  <a:rPr lang="en-US" sz="4100" b="1" dirty="0"/>
                  <a:t>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</a:rPr>
                      <m:t>𝑨𝑩𝑬</m:t>
                    </m:r>
                  </m:oMath>
                </a14:m>
                <a:r>
                  <a:rPr lang="en-US" sz="4100" b="1" dirty="0"/>
                  <a:t>:</a:t>
                </a:r>
              </a:p>
              <a:p>
                <a:pPr marL="0" indent="0">
                  <a:buNone/>
                </a:pPr>
                <a:r>
                  <a:rPr lang="en-US" sz="41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41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𝑨𝑬</m:t>
                        </m:r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𝑩𝑬</m:t>
                        </m:r>
                      </m:num>
                      <m:den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1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𝟐𝟓𝟔</m:t>
                        </m:r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𝟒𝟎𝟏</m:t>
                        </m:r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𝟒𝟕𝟔</m:t>
                        </m:r>
                      </m:num>
                      <m:den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1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𝟏𝟏𝟑𝟑</m:t>
                        </m:r>
                      </m:num>
                      <m:den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100" b="1" dirty="0"/>
              </a:p>
              <a:p>
                <a:r>
                  <a:rPr lang="en-US" b="1" dirty="0" err="1"/>
                  <a:t>Diện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tích</a:t>
                </a:r>
                <a:r>
                  <a:rPr lang="en-US" sz="4100" b="1" dirty="0"/>
                  <a:t> tam </a:t>
                </a:r>
                <a:r>
                  <a:rPr lang="en-US" sz="4100" b="1" dirty="0" err="1"/>
                  <a:t>giác</a:t>
                </a:r>
                <a:r>
                  <a:rPr lang="en-US" sz="4100" b="1" dirty="0"/>
                  <a:t>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</a:rPr>
                      <m:t>𝑨𝑩𝑬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4100" b="1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1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1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1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4100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1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41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1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41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1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1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100" b="1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41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US" sz="41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1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d>
                          <m:d>
                            <m:dPr>
                              <m:ctrlPr>
                                <a:rPr lang="en-US" sz="41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1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100" b="1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41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US" sz="41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100" b="1" i="1">
                                  <a:latin typeface="Cambria Math" panose="02040503050406030204" pitchFamily="18" charset="0"/>
                                </a:rPr>
                                <m:t>𝑨𝑬</m:t>
                              </m:r>
                            </m:e>
                          </m:d>
                          <m:d>
                            <m:dPr>
                              <m:ctrlPr>
                                <a:rPr lang="en-US" sz="41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1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100" b="1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41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US" sz="41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100" b="1" i="1">
                                  <a:latin typeface="Cambria Math" panose="02040503050406030204" pitchFamily="18" charset="0"/>
                                </a:rPr>
                                <m:t>𝑩𝑬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sz="4100" b="1" i="1" dirty="0"/>
              </a:p>
              <a:p>
                <a:pPr marL="0" indent="0">
                  <a:buNone/>
                </a:pPr>
                <a:r>
                  <a:rPr lang="en-US" sz="4100" b="1" dirty="0"/>
                  <a:t>    </a:t>
                </a:r>
                <a14:m>
                  <m:oMath xmlns:m="http://schemas.openxmlformats.org/officeDocument/2006/math">
                    <m:r>
                      <a:rPr lang="en-US" sz="4100" b="1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𝟓𝟏𝟑𝟐𝟖</m:t>
                    </m:r>
                    <m:sSup>
                      <m:sSup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100" b="1" dirty="0"/>
              </a:p>
              <a:p>
                <a:r>
                  <a:rPr lang="en-US" sz="4100" b="1" dirty="0" err="1"/>
                  <a:t>Diện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tích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của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công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viên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là</a:t>
                </a:r>
                <a:r>
                  <a:rPr lang="en-US" sz="4100" b="1" dirty="0"/>
                  <a:t>: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1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1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4100" b="1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𝟏𝟏𝟐𝟐𝟔𝟕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𝟓𝟏𝟒𝟗𝟓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𝟓𝟏𝟑𝟐𝟖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𝟐𝟏𝟓𝟎𝟗𝟎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𝟖</m:t>
                    </m:r>
                    <m:sSup>
                      <m:sSup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100" b="1" dirty="0"/>
              </a:p>
              <a:p>
                <a:pPr lvl="4"/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5026639"/>
                <a:ext cx="11811000" cy="8392501"/>
              </a:xfrm>
              <a:prstGeom prst="rect">
                <a:avLst/>
              </a:prstGeom>
              <a:blipFill>
                <a:blip r:embed="rId5"/>
                <a:stretch>
                  <a:fillRect l="-2062" t="-1451" b="-14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A27F1ED4-6E59-4945-AD46-7C4404B9AAD3}"/>
              </a:ext>
            </a:extLst>
          </p:cNvPr>
          <p:cNvGrpSpPr/>
          <p:nvPr/>
        </p:nvGrpSpPr>
        <p:grpSpPr>
          <a:xfrm>
            <a:off x="228600" y="1676400"/>
            <a:ext cx="4745917" cy="950597"/>
            <a:chOff x="22440" y="-7359"/>
            <a:chExt cx="860218" cy="25244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1C5BD84-57A5-4368-87D1-7B8FFD4C5DDE}"/>
                </a:ext>
              </a:extLst>
            </p:cNvPr>
            <p:cNvGrpSpPr/>
            <p:nvPr/>
          </p:nvGrpSpPr>
          <p:grpSpPr>
            <a:xfrm>
              <a:off x="22440" y="59288"/>
              <a:ext cx="794708" cy="158481"/>
              <a:chOff x="31572" y="60276"/>
              <a:chExt cx="1118169" cy="196127"/>
            </a:xfrm>
          </p:grpSpPr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289EBFBC-4923-437D-8CDC-AA109A5BDF1F}"/>
                  </a:ext>
                </a:extLst>
              </p:cNvPr>
              <p:cNvSpPr/>
              <p:nvPr/>
            </p:nvSpPr>
            <p:spPr>
              <a:xfrm>
                <a:off x="204506" y="61809"/>
                <a:ext cx="945235" cy="194529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9A3F6F32-EC39-401C-9AB5-2267949BF7C1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A0B2B27C-C348-4FFC-8554-F3DA888DA165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id="{65C07033-5E41-4F72-B221-2EA1811F253C}"/>
                </a:ext>
              </a:extLst>
            </p:cNvPr>
            <p:cNvSpPr txBox="1"/>
            <p:nvPr/>
          </p:nvSpPr>
          <p:spPr>
            <a:xfrm>
              <a:off x="210858" y="-7359"/>
              <a:ext cx="671800" cy="25244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Vận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 3</a:t>
              </a:r>
              <a:endPara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2A0DD98-88E8-4A23-9A48-E5717F94AD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5599" y="1524000"/>
            <a:ext cx="5839691" cy="350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36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2707600" cy="11684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3.5.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2707600" cy="1168400"/>
              </a:xfrm>
              <a:prstGeom prst="rect">
                <a:avLst/>
              </a:prstGeom>
              <a:blipFill>
                <a:blip r:embed="rId3"/>
                <a:stretch>
                  <a:fillRect l="-1073" t="-15979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3914590"/>
                <a:ext cx="23622000" cy="957281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𝒃𝒄</m:t>
                        </m:r>
                      </m:den>
                    </m:f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4400" b="1" dirty="0"/>
                  <a:t>                     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4400" b="1" dirty="0"/>
                  <a:t>                     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𝟖𝟎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vi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4400" b="1" dirty="0"/>
                  <a:t>		  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4400" b="1" dirty="0"/>
                  <a:t>		   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lvl="4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914590"/>
                <a:ext cx="23622000" cy="9572810"/>
              </a:xfrm>
              <a:prstGeom prst="rect">
                <a:avLst/>
              </a:prstGeom>
              <a:blipFill>
                <a:blip r:embed="rId4"/>
                <a:stretch>
                  <a:fillRect l="-92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82064A05-206F-4C1A-8701-2F08C790D86D}"/>
              </a:ext>
            </a:extLst>
          </p:cNvPr>
          <p:cNvGrpSpPr/>
          <p:nvPr/>
        </p:nvGrpSpPr>
        <p:grpSpPr>
          <a:xfrm>
            <a:off x="748937" y="3079870"/>
            <a:ext cx="3942745" cy="880876"/>
            <a:chOff x="410517" y="4648195"/>
            <a:chExt cx="3991939" cy="1485320"/>
          </a:xfrm>
          <a:solidFill>
            <a:srgbClr val="DAE3F3"/>
          </a:solidFill>
        </p:grpSpPr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63B1F77C-1120-4E8D-9418-BD9F111CACD7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161593" y="3892652"/>
              <a:ext cx="1485320" cy="2996406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D56C1F9-23D3-455E-9D5B-6C4C8F339655}"/>
                </a:ext>
              </a:extLst>
            </p:cNvPr>
            <p:cNvSpPr txBox="1"/>
            <p:nvPr/>
          </p:nvSpPr>
          <p:spPr>
            <a:xfrm>
              <a:off x="1406053" y="4732064"/>
              <a:ext cx="2872839" cy="134931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1F285C2-3BA5-4766-8F65-56F97D9C45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10517" y="4648201"/>
              <a:ext cx="1058948" cy="1485314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EEC8EC5-C36E-4598-9C1C-037C82F11DDC}"/>
              </a:ext>
            </a:extLst>
          </p:cNvPr>
          <p:cNvCxnSpPr>
            <a:cxnSpLocks/>
          </p:cNvCxnSpPr>
          <p:nvPr/>
        </p:nvCxnSpPr>
        <p:spPr>
          <a:xfrm>
            <a:off x="11506200" y="3914590"/>
            <a:ext cx="0" cy="957281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4BFD8D-0AD4-4C89-BEBB-0F22C7B5B887}"/>
                  </a:ext>
                </a:extLst>
              </p:cNvPr>
              <p:cNvSpPr txBox="1"/>
              <p:nvPr/>
            </p:nvSpPr>
            <p:spPr>
              <a:xfrm>
                <a:off x="12192000" y="4419600"/>
                <a:ext cx="11658596" cy="5902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Heron ta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𝑺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)(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𝒃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)(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   	 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𝟏𝟗</m:t>
                            </m:r>
                          </m:num>
                          <m:den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den>
                        </m:f>
                        <m:d>
                          <m:d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𝟏𝟗</m:t>
                                </m:r>
                              </m:num>
                              <m:den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𝟔</m:t>
                            </m:r>
                          </m:e>
                        </m:d>
                        <m:d>
                          <m:d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𝟏𝟗</m:t>
                                </m:r>
                              </m:num>
                              <m:den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𝟓</m:t>
                            </m:r>
                          </m:e>
                        </m:d>
                        <m:d>
                          <m:d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𝟏𝟗</m:t>
                                </m:r>
                              </m:num>
                              <m:den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𝟖</m:t>
                            </m:r>
                          </m:e>
                        </m:d>
                      </m:e>
                    </m:rad>
                  </m:oMath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   	 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𝟑𝟗𝟗</m:t>
                            </m:r>
                          </m:e>
                        </m:rad>
                      </m:num>
                      <m:den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71500" marR="0" lvl="0" indent="-57150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𝑺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𝒑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𝒓</m:t>
                    </m:r>
                  </m:oMath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R="0" lvl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⇒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𝒓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𝑺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𝒑</m:t>
                        </m:r>
                      </m:den>
                    </m:f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𝟑𝟗𝟗</m:t>
                            </m:r>
                          </m:e>
                        </m:rad>
                      </m:num>
                      <m:den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𝟑𝟖</m:t>
                        </m:r>
                      </m:den>
                    </m:f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4BFD8D-0AD4-4C89-BEBB-0F22C7B5B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4419600"/>
                <a:ext cx="11658596" cy="5902770"/>
              </a:xfrm>
              <a:prstGeom prst="rect">
                <a:avLst/>
              </a:prstGeom>
              <a:blipFill>
                <a:blip r:embed="rId6"/>
                <a:stretch>
                  <a:fillRect l="-2092" t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6495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0" y="1879601"/>
                <a:ext cx="23850600" cy="1092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3.6. 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𝒂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𝟏𝟎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,</m:t>
                    </m:r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𝑨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𝟒𝟓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°,</m:t>
                    </m:r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𝑩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𝟕𝟎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°.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𝑹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,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𝒃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,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𝒄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.</m:t>
                    </m:r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879601"/>
                <a:ext cx="23850600" cy="1092200"/>
              </a:xfrm>
              <a:prstGeom prst="rect">
                <a:avLst/>
              </a:prstGeom>
              <a:blipFill>
                <a:blip r:embed="rId3"/>
                <a:stretch>
                  <a:fillRect l="-996" t="-15385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09599" y="3170920"/>
            <a:ext cx="11582401" cy="1031648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18288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lvl="0" indent="-457200" algn="l" defTabSz="18288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lvl="0" indent="-457200" algn="l" defTabSz="18288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lvl="0" indent="-457200" algn="l" defTabSz="18288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lvl="0" indent="-457200" algn="l" defTabSz="18288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18288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E09610-7C96-4220-9D8D-7E186001619D}"/>
              </a:ext>
            </a:extLst>
          </p:cNvPr>
          <p:cNvGrpSpPr/>
          <p:nvPr/>
        </p:nvGrpSpPr>
        <p:grpSpPr>
          <a:xfrm>
            <a:off x="178904" y="3024111"/>
            <a:ext cx="3942745" cy="880876"/>
            <a:chOff x="410517" y="4648195"/>
            <a:chExt cx="3991939" cy="1485320"/>
          </a:xfrm>
          <a:solidFill>
            <a:srgbClr val="DAE3F3"/>
          </a:solidFill>
        </p:grpSpPr>
        <p:sp>
          <p:nvSpPr>
            <p:cNvPr id="11" name="Freeform 20">
              <a:extLst>
                <a:ext uri="{FF2B5EF4-FFF2-40B4-BE49-F238E27FC236}">
                  <a16:creationId xmlns:a16="http://schemas.microsoft.com/office/drawing/2014/main" id="{7F6D46CB-3D3D-41F6-A7E6-773097628D0E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161593" y="3892652"/>
              <a:ext cx="1485320" cy="2996406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9C717E-73AC-4198-A148-26194F929CF4}"/>
                </a:ext>
              </a:extLst>
            </p:cNvPr>
            <p:cNvSpPr txBox="1"/>
            <p:nvPr/>
          </p:nvSpPr>
          <p:spPr>
            <a:xfrm>
              <a:off x="1406053" y="4732064"/>
              <a:ext cx="2872839" cy="12974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E472365-7743-42C9-A021-388F8B5973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10517" y="4648201"/>
              <a:ext cx="1058948" cy="1485314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18AAA595-790B-44FC-96BA-0D8FAA2955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70295" y="3170920"/>
                <a:ext cx="11430001" cy="1031648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func>
                            <m:func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𝟕</m:t>
                              </m:r>
                            </m:e>
                          </m:func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°</m:t>
                          </m:r>
                        </m:num>
                        <m:den>
                          <m:func>
                            <m:func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𝟒</m:t>
                              </m:r>
                            </m:e>
                          </m:func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°</m:t>
                          </m:r>
                        </m:den>
                      </m:f>
                    </m:oMath>
                  </m:oMathPara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ctr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≈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𝟏𝟑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𝟐𝟖𝟗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lvl="0" indent="-457200" algn="ctr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𝑪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𝟏𝟖𝟎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</m:oMath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ctr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𝑪</m:t>
                          </m:r>
                        </m:e>
                      </m:acc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𝟏𝟖𝟎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°−</m:t>
                      </m:r>
                      <m:acc>
                        <m:accPr>
                          <m:chr m:val="̂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</m:t>
                          </m:r>
                        </m:e>
                      </m:acc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𝑩</m:t>
                          </m:r>
                        </m:e>
                      </m:acc>
                    </m:oMath>
                  </m:oMathPara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ctr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𝟔𝟓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</m:oMath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ctr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  <m:func>
                            <m:func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ctr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func>
                            <m:func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𝟔</m:t>
                              </m:r>
                            </m:e>
                          </m:func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°</m:t>
                          </m:r>
                        </m:num>
                        <m:den>
                          <m:func>
                            <m:func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𝟒</m:t>
                              </m:r>
                            </m:e>
                          </m:func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°</m:t>
                          </m:r>
                        </m:den>
                      </m:f>
                    </m:oMath>
                  </m:oMathPara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18AAA595-790B-44FC-96BA-0D8FAA295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0295" y="3170920"/>
                <a:ext cx="11430001" cy="103164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0682CA3-2C03-4A7A-B924-0B9391BECA1E}"/>
                  </a:ext>
                </a:extLst>
              </p:cNvPr>
              <p:cNvSpPr txBox="1"/>
              <p:nvPr/>
            </p:nvSpPr>
            <p:spPr>
              <a:xfrm>
                <a:off x="20269200" y="12115800"/>
                <a:ext cx="2907196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≈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𝟏𝟐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𝟖𝟐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0682CA3-2C03-4A7A-B924-0B9391BEC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9200" y="12115800"/>
                <a:ext cx="2907196" cy="11079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AD7D27-4A5C-4E11-9665-396AFEAEA9A4}"/>
                  </a:ext>
                </a:extLst>
              </p:cNvPr>
              <p:cNvSpPr txBox="1"/>
              <p:nvPr/>
            </p:nvSpPr>
            <p:spPr>
              <a:xfrm>
                <a:off x="-1905000" y="4267200"/>
                <a:ext cx="11277600" cy="72597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114800" marR="0" lvl="4" indent="-457200" algn="l" defTabSz="1828800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 ta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num>
                      <m:den>
                        <m:func>
                          <m:func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𝑹</m:t>
                    </m:r>
                  </m:oMath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3657600" marR="0" lvl="4" indent="0" algn="l" defTabSz="1828800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𝑹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num>
                        <m:den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func>
                            <m:func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3657600" marR="0" lvl="4" indent="0" algn="l" defTabSz="1828800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</m:t>
                          </m:r>
                        </m:num>
                        <m:den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func>
                            <m:func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𝟒</m:t>
                              </m:r>
                            </m:e>
                          </m:func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°</m:t>
                          </m:r>
                        </m:den>
                      </m:f>
                    </m:oMath>
                  </m:oMathPara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3657600" marR="0" lvl="4" indent="0" algn="l" defTabSz="1828800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e>
                      </m:rad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AD7D27-4A5C-4E11-9665-396AFEAEA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05000" y="4267200"/>
                <a:ext cx="11277600" cy="7259744"/>
              </a:xfrm>
              <a:prstGeom prst="rect">
                <a:avLst/>
              </a:prstGeom>
              <a:blipFill>
                <a:blip r:embed="rId7"/>
                <a:stretch>
                  <a:fillRect r="-1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51B7786-D916-4939-8480-396AEC6A9BB0}"/>
                  </a:ext>
                </a:extLst>
              </p:cNvPr>
              <p:cNvSpPr txBox="1"/>
              <p:nvPr/>
            </p:nvSpPr>
            <p:spPr>
              <a:xfrm>
                <a:off x="1142291" y="11295754"/>
                <a:ext cx="7220777" cy="14512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lvl="0" indent="-457200" algn="l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num>
                      <m:den>
                        <m:func>
                          <m:func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</m:num>
                      <m:den>
                        <m:func>
                          <m:func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𝑩</m:t>
                            </m:r>
                          </m:e>
                        </m:func>
                      </m:den>
                    </m:f>
                  </m:oMath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51B7786-D916-4939-8480-396AEC6A9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291" y="11295754"/>
                <a:ext cx="7220777" cy="1451295"/>
              </a:xfrm>
              <a:prstGeom prst="rect">
                <a:avLst/>
              </a:prstGeom>
              <a:blipFill>
                <a:blip r:embed="rId8"/>
                <a:stretch>
                  <a:fillRect l="-3038" b="-7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0AA03C5-4FAD-4F40-81D5-869E1A400395}"/>
                  </a:ext>
                </a:extLst>
              </p:cNvPr>
              <p:cNvSpPr txBox="1"/>
              <p:nvPr/>
            </p:nvSpPr>
            <p:spPr>
              <a:xfrm>
                <a:off x="11582400" y="3583615"/>
                <a:ext cx="5620578" cy="13671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𝒃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  <m:func>
                            <m:func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𝑩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0AA03C5-4FAD-4F40-81D5-869E1A400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3583615"/>
                <a:ext cx="5620578" cy="13671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5018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20" grpId="0" animBg="1"/>
      <p:bldP spid="21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E20798C6-2C1C-42FB-B109-AF3672D5B3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6700" y="1905000"/>
                <a:ext cx="23850600" cy="1092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3.7.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°,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𝟏𝟑𝟎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E20798C6-2C1C-42FB-B109-AF3672D5B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1905000"/>
                <a:ext cx="23850600" cy="1092200"/>
              </a:xfrm>
              <a:prstGeom prst="rect">
                <a:avLst/>
              </a:prstGeom>
              <a:blipFill>
                <a:blip r:embed="rId3"/>
                <a:stretch>
                  <a:fillRect l="-1022" t="-1602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CA6FFB15-DFB3-4E01-910C-1F68FBAFD8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5630" y="3196319"/>
                <a:ext cx="23691669" cy="1021488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𝟏𝟖𝟎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𝟏𝟖𝟎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°−</m:t>
                      </m:r>
                      <m:acc>
                        <m:accPr>
                          <m:chr m:val="̂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𝟑𝟓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func>
                      </m:den>
                    </m:f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  <m:func>
                                    <m:func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fName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fName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𝑪</m:t>
                                      </m:r>
                                    </m:e>
                                  </m:func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  <m:func>
                                    <m:func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fName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func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°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fName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</m:func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°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≈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𝟕𝟏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  <m:func>
                                    <m:func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fName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𝑩</m:t>
                                      </m:r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fName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𝑪</m:t>
                                      </m:r>
                                    </m:e>
                                  </m:func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  <m:func>
                                    <m:func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fName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func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𝟑𝟎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°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fName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</m:func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°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≈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CA6FFB15-DFB3-4E01-910C-1F68FBAFD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30" y="3196319"/>
                <a:ext cx="23691669" cy="10214881"/>
              </a:xfrm>
              <a:prstGeom prst="rect">
                <a:avLst/>
              </a:prstGeom>
              <a:blipFill>
                <a:blip r:embed="rId4"/>
                <a:stretch>
                  <a:fillRect l="-92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D71AF8BB-0AD6-48B4-BF57-902E1F94D151}"/>
              </a:ext>
            </a:extLst>
          </p:cNvPr>
          <p:cNvGrpSpPr/>
          <p:nvPr/>
        </p:nvGrpSpPr>
        <p:grpSpPr>
          <a:xfrm>
            <a:off x="419100" y="3196319"/>
            <a:ext cx="3827235" cy="925516"/>
            <a:chOff x="410517" y="4648195"/>
            <a:chExt cx="3991939" cy="1485320"/>
          </a:xfrm>
          <a:solidFill>
            <a:srgbClr val="DAE3F3"/>
          </a:solidFill>
        </p:grpSpPr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440A07CE-C78C-4556-B4CB-8E1817283998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161593" y="3892652"/>
              <a:ext cx="1485320" cy="2996406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47B0F02-473B-4FDB-9DD4-0BAB64D0904B}"/>
                </a:ext>
              </a:extLst>
            </p:cNvPr>
            <p:cNvSpPr txBox="1"/>
            <p:nvPr/>
          </p:nvSpPr>
          <p:spPr>
            <a:xfrm>
              <a:off x="1406053" y="4732065"/>
              <a:ext cx="2872839" cy="123484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9CE46C3-D825-4C30-8731-3DB3D4346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10517" y="4648201"/>
              <a:ext cx="1058948" cy="1485314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FB3CE81-5D5D-42A2-AB34-A90FB4490C6A}"/>
              </a:ext>
            </a:extLst>
          </p:cNvPr>
          <p:cNvCxnSpPr/>
          <p:nvPr/>
        </p:nvCxnSpPr>
        <p:spPr>
          <a:xfrm>
            <a:off x="12954000" y="3196319"/>
            <a:ext cx="0" cy="1013868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6512E24-282D-4E38-A88C-1D698DF1E7D5}"/>
                  </a:ext>
                </a:extLst>
              </p:cNvPr>
              <p:cNvSpPr txBox="1"/>
              <p:nvPr/>
            </p:nvSpPr>
            <p:spPr>
              <a:xfrm>
                <a:off x="14173200" y="3505200"/>
                <a:ext cx="9296400" cy="54874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𝑺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𝒄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𝒔𝒊𝒏</m:t>
                        </m:r>
                      </m:fName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</m:t>
                        </m:r>
                      </m:e>
                    </m:func>
                  </m:oMath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𝟕𝟏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𝟔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func>
                        <m:func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𝒔𝒊𝒏</m:t>
                          </m:r>
                        </m:fName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e>
                      </m:func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𝟑𝟎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</m:t>
                      </m:r>
                    </m:oMath>
                  </m:oMathPara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≈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𝟔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𝟐𝟐𝟖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6512E24-282D-4E38-A88C-1D698DF1E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3200" y="3505200"/>
                <a:ext cx="9296400" cy="5487400"/>
              </a:xfrm>
              <a:prstGeom prst="rect">
                <a:avLst/>
              </a:prstGeom>
              <a:blipFill>
                <a:blip r:embed="rId6"/>
                <a:stretch>
                  <a:fillRect l="-2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5546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1612897"/>
                <a:ext cx="17532450" cy="42456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3.8.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𝟕𝟎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km/h.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𝟗𝟎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phút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km/h. Sau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neo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đậu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neo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đậu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neo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đậu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612897"/>
                <a:ext cx="17532450" cy="4245692"/>
              </a:xfrm>
              <a:prstGeom prst="rect">
                <a:avLst/>
              </a:prstGeom>
              <a:blipFill>
                <a:blip r:embed="rId3"/>
                <a:stretch>
                  <a:fillRect l="-1355" t="-4585" b="-8309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1811" y="6699420"/>
                <a:ext cx="15501258" cy="657094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Theo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𝟏𝟎𝟓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𝒌𝒎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𝒌𝒎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°,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°⇒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𝟏𝟔𝟎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neo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đậu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côsin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e>
                    </m:ra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400" b="1" dirty="0"/>
                  <a:t>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</m:e>
                    </m:rad>
                  </m:oMath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400" b="1" dirty="0"/>
                  <a:t>     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𝟏𝟐𝟎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𝒌𝒎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11" y="6699420"/>
                <a:ext cx="15501258" cy="6570942"/>
              </a:xfrm>
              <a:prstGeom prst="rect">
                <a:avLst/>
              </a:prstGeom>
              <a:blipFill>
                <a:blip r:embed="rId4"/>
                <a:stretch>
                  <a:fillRect l="-1532" t="-296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891635" y="6699420"/>
                <a:ext cx="8150554" cy="657094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den>
                    </m:f>
                  </m:oMath>
                </a14:m>
                <a:endParaRPr lang="en-US" sz="4400" b="1" i="1" dirty="0"/>
              </a:p>
              <a:p>
                <a:pPr marL="0" indent="0">
                  <a:buNone/>
                </a:pPr>
                <a:r>
                  <a:rPr lang="en-US" sz="4400" b="1" dirty="0"/>
                  <a:t>                       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𝟗𝟗𝟗</m:t>
                    </m:r>
                  </m:oMath>
                </a14:m>
                <a:endParaRPr lang="en-US" sz="4400" b="1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°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4400" b="1" i="1" dirty="0"/>
              </a:p>
              <a:p>
                <a:pPr marL="0" indent="0">
                  <a:buNone/>
                </a:pPr>
                <a:r>
                  <a:rPr lang="en-US" sz="4400" b="1" dirty="0"/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𝑵𝑨𝑪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𝟏𝟎𝟕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neo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đậu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4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1635" y="6699420"/>
                <a:ext cx="8150554" cy="6570942"/>
              </a:xfrm>
              <a:prstGeom prst="rect">
                <a:avLst/>
              </a:prstGeom>
              <a:blipFill>
                <a:blip r:embed="rId5"/>
                <a:stretch>
                  <a:fillRect l="-298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FD02069-F5BB-4CA7-911B-392E83E145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2971" y="1469143"/>
            <a:ext cx="6386229" cy="51453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BDECE97-406A-4819-A5AA-9C8A30C577DF}"/>
              </a:ext>
            </a:extLst>
          </p:cNvPr>
          <p:cNvGrpSpPr/>
          <p:nvPr/>
        </p:nvGrpSpPr>
        <p:grpSpPr>
          <a:xfrm>
            <a:off x="341811" y="5818544"/>
            <a:ext cx="3942745" cy="880876"/>
            <a:chOff x="410517" y="4648195"/>
            <a:chExt cx="3991939" cy="1485320"/>
          </a:xfrm>
          <a:solidFill>
            <a:srgbClr val="DAE3F3"/>
          </a:solidFill>
        </p:grpSpPr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D4B5A1FC-0C0A-4C72-8821-BF83EC8FE00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161593" y="3892652"/>
              <a:ext cx="1485320" cy="2996406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27618CE-E70C-4F13-AFE3-368C98E97F0E}"/>
                </a:ext>
              </a:extLst>
            </p:cNvPr>
            <p:cNvSpPr txBox="1"/>
            <p:nvPr/>
          </p:nvSpPr>
          <p:spPr>
            <a:xfrm>
              <a:off x="1406053" y="4732064"/>
              <a:ext cx="2872839" cy="12974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40CEC9F-1911-49F2-85C1-9454986178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10517" y="4648201"/>
              <a:ext cx="1058948" cy="1485314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C6F6641E-61DB-45D8-8DBD-342C7B9858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826" y="9341069"/>
            <a:ext cx="5022712" cy="389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08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1" y="1879600"/>
                <a:ext cx="17693705" cy="4368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3.9.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tòa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ăng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-ten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 so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nhìn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ăng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-ten,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𝟒𝟎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ngang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(H.3.18).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tòa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1" y="1879600"/>
                <a:ext cx="17693705" cy="4368800"/>
              </a:xfrm>
              <a:prstGeom prst="rect">
                <a:avLst/>
              </a:prstGeom>
              <a:blipFill>
                <a:blip r:embed="rId3"/>
                <a:stretch>
                  <a:fillRect l="-1377" t="-431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7117829"/>
                <a:ext cx="23595186" cy="613902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4400" b="1" i="1" dirty="0"/>
              </a:p>
              <a:p>
                <a:pPr marL="0" indent="0">
                  <a:buNone/>
                </a:pPr>
                <a:r>
                  <a:rPr lang="en-US" sz="4400" b="1" dirty="0"/>
                  <a:t>	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𝟏𝟖𝟎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𝟏𝟑𝟎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400" b="1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°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°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tòa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4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7117829"/>
                <a:ext cx="23595186" cy="6139028"/>
              </a:xfrm>
              <a:prstGeom prst="rect">
                <a:avLst/>
              </a:prstGeom>
              <a:blipFill>
                <a:blip r:embed="rId4"/>
                <a:stretch>
                  <a:fillRect l="-930" t="-317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E54D46B-884A-4E28-BF3F-72F39060F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4706" y="1796493"/>
            <a:ext cx="5901480" cy="506150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B4F5608-8055-4095-8A6D-BACF9C436587}"/>
              </a:ext>
            </a:extLst>
          </p:cNvPr>
          <p:cNvGrpSpPr/>
          <p:nvPr/>
        </p:nvGrpSpPr>
        <p:grpSpPr>
          <a:xfrm>
            <a:off x="381001" y="6157733"/>
            <a:ext cx="3942745" cy="880876"/>
            <a:chOff x="410517" y="4648195"/>
            <a:chExt cx="3991939" cy="1485320"/>
          </a:xfrm>
          <a:solidFill>
            <a:srgbClr val="DAE3F3"/>
          </a:solidFill>
        </p:grpSpPr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015BA0A3-1A57-4F22-A78E-91CD9B782C42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161593" y="3892652"/>
              <a:ext cx="1485320" cy="2996406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E18CCC-81B5-431B-9E4D-DE9CC6EC6F4C}"/>
                </a:ext>
              </a:extLst>
            </p:cNvPr>
            <p:cNvSpPr txBox="1"/>
            <p:nvPr/>
          </p:nvSpPr>
          <p:spPr>
            <a:xfrm>
              <a:off x="1406053" y="4732064"/>
              <a:ext cx="2872839" cy="12974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67FA465-2D26-4636-9291-E274BD9910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10517" y="4648201"/>
              <a:ext cx="1058948" cy="1485314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11374F9-B874-4548-8BF0-02496A893E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200" y="7254614"/>
            <a:ext cx="5013896" cy="586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70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3507</TotalTime>
  <Words>4271</Words>
  <PresentationFormat>Custom</PresentationFormat>
  <Paragraphs>697</Paragraphs>
  <Slides>38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Tahoma</vt:lpstr>
      <vt:lpstr>Times New Roman</vt:lpstr>
      <vt:lpstr>Tomaho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2022-04-21T01:54:22Z</dcterms:modified>
</cp:coreProperties>
</file>