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76" r:id="rId3"/>
    <p:sldId id="278" r:id="rId4"/>
    <p:sldId id="279" r:id="rId5"/>
    <p:sldId id="317" r:id="rId6"/>
    <p:sldId id="274" r:id="rId7"/>
    <p:sldId id="322" r:id="rId8"/>
    <p:sldId id="323" r:id="rId9"/>
    <p:sldId id="318" r:id="rId10"/>
    <p:sldId id="285" r:id="rId11"/>
    <p:sldId id="325" r:id="rId12"/>
    <p:sldId id="319" r:id="rId13"/>
    <p:sldId id="280" r:id="rId14"/>
    <p:sldId id="326" r:id="rId15"/>
    <p:sldId id="320" r:id="rId16"/>
    <p:sldId id="327" r:id="rId17"/>
    <p:sldId id="328" r:id="rId18"/>
    <p:sldId id="329" r:id="rId19"/>
    <p:sldId id="321" r:id="rId20"/>
    <p:sldId id="292" r:id="rId21"/>
    <p:sldId id="293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006673"/>
    <a:srgbClr val="A3DBE1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5" autoAdjust="0"/>
    <p:restoredTop sz="94127" autoAdjust="0"/>
  </p:normalViewPr>
  <p:slideViewPr>
    <p:cSldViewPr snapToGrid="0" showGuides="1">
      <p:cViewPr>
        <p:scale>
          <a:sx n="60" d="100"/>
          <a:sy n="60" d="100"/>
        </p:scale>
        <p:origin x="1632" y="1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9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5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8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F05794-53E0-EB4B-8473-28A1430D7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08678"/>
              </p:ext>
            </p:extLst>
          </p:nvPr>
        </p:nvGraphicFramePr>
        <p:xfrm>
          <a:off x="623891" y="2810136"/>
          <a:ext cx="11139491" cy="3195828"/>
        </p:xfrm>
        <a:graphic>
          <a:graphicData uri="http://schemas.openxmlformats.org/drawingml/2006/table">
            <a:tbl>
              <a:tblPr firstRow="1" firstCol="1" bandRow="1"/>
              <a:tblGrid>
                <a:gridCol w="2225635">
                  <a:extLst>
                    <a:ext uri="{9D8B030D-6E8A-4147-A177-3AD203B41FA5}">
                      <a16:colId xmlns:a16="http://schemas.microsoft.com/office/drawing/2014/main" val="1256995061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1167937460"/>
                    </a:ext>
                  </a:extLst>
                </a:gridCol>
                <a:gridCol w="2190307">
                  <a:extLst>
                    <a:ext uri="{9D8B030D-6E8A-4147-A177-3AD203B41FA5}">
                      <a16:colId xmlns:a16="http://schemas.microsoft.com/office/drawing/2014/main" val="780153673"/>
                    </a:ext>
                  </a:extLst>
                </a:gridCol>
                <a:gridCol w="2339163">
                  <a:extLst>
                    <a:ext uri="{9D8B030D-6E8A-4147-A177-3AD203B41FA5}">
                      <a16:colId xmlns:a16="http://schemas.microsoft.com/office/drawing/2014/main" val="1969765818"/>
                    </a:ext>
                  </a:extLst>
                </a:gridCol>
                <a:gridCol w="2130284">
                  <a:extLst>
                    <a:ext uri="{9D8B030D-6E8A-4147-A177-3AD203B41FA5}">
                      <a16:colId xmlns:a16="http://schemas.microsoft.com/office/drawing/2014/main" val="3901877228"/>
                    </a:ext>
                  </a:extLst>
                </a:gridCol>
              </a:tblGrid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/kr/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/tr/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/gr/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497284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64040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71313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804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ea typeface="+mj-ea"/>
                <a:cs typeface="+mj-cs"/>
              </a:rPr>
              <a:t>PRONUNCIATION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52508" y="1060186"/>
            <a:ext cx="111394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Listen and write the words in the correct columns. Then </a:t>
            </a:r>
            <a:r>
              <a:rPr lang="en-US" sz="2800" b="1" dirty="0" err="1">
                <a:solidFill>
                  <a:srgbClr val="F26532"/>
                </a:solidFill>
              </a:rPr>
              <a:t>practise</a:t>
            </a:r>
            <a:r>
              <a:rPr lang="en-US" sz="2800" b="1" dirty="0">
                <a:solidFill>
                  <a:srgbClr val="F26532"/>
                </a:solidFill>
              </a:rPr>
              <a:t> saying the words. (p. 38)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4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025" descr="025">
            <a:hlinkClick r:id="" action="ppaction://media"/>
            <a:extLst>
              <a:ext uri="{FF2B5EF4-FFF2-40B4-BE49-F238E27FC236}">
                <a16:creationId xmlns:a16="http://schemas.microsoft.com/office/drawing/2014/main" id="{6A1E3955-E7B4-F74F-B3F3-EE50B94F2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7784" y="42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F05794-53E0-EB4B-8473-28A1430D7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25429"/>
              </p:ext>
            </p:extLst>
          </p:nvPr>
        </p:nvGraphicFramePr>
        <p:xfrm>
          <a:off x="941843" y="2810136"/>
          <a:ext cx="10456259" cy="2564892"/>
        </p:xfrm>
        <a:graphic>
          <a:graphicData uri="http://schemas.openxmlformats.org/drawingml/2006/table">
            <a:tbl>
              <a:tblPr firstRow="1" firstCol="1" bandRow="1"/>
              <a:tblGrid>
                <a:gridCol w="2676669">
                  <a:extLst>
                    <a:ext uri="{9D8B030D-6E8A-4147-A177-3AD203B41FA5}">
                      <a16:colId xmlns:a16="http://schemas.microsoft.com/office/drawing/2014/main" val="1256995061"/>
                    </a:ext>
                  </a:extLst>
                </a:gridCol>
                <a:gridCol w="2105345">
                  <a:extLst>
                    <a:ext uri="{9D8B030D-6E8A-4147-A177-3AD203B41FA5}">
                      <a16:colId xmlns:a16="http://schemas.microsoft.com/office/drawing/2014/main" val="1167937460"/>
                    </a:ext>
                  </a:extLst>
                </a:gridCol>
                <a:gridCol w="1889055">
                  <a:extLst>
                    <a:ext uri="{9D8B030D-6E8A-4147-A177-3AD203B41FA5}">
                      <a16:colId xmlns:a16="http://schemas.microsoft.com/office/drawing/2014/main" val="780153673"/>
                    </a:ext>
                  </a:extLst>
                </a:gridCol>
                <a:gridCol w="1679944">
                  <a:extLst>
                    <a:ext uri="{9D8B030D-6E8A-4147-A177-3AD203B41FA5}">
                      <a16:colId xmlns:a16="http://schemas.microsoft.com/office/drawing/2014/main" val="1969765818"/>
                    </a:ext>
                  </a:extLst>
                </a:gridCol>
                <a:gridCol w="2105246">
                  <a:extLst>
                    <a:ext uri="{9D8B030D-6E8A-4147-A177-3AD203B41FA5}">
                      <a16:colId xmlns:a16="http://schemas.microsoft.com/office/drawing/2014/main" val="3901877228"/>
                    </a:ext>
                  </a:extLst>
                </a:gridCol>
              </a:tblGrid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300" b="1" i="0" u="none" strike="noStrike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/kr/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/tr/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/gr/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/pr/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497284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brain 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crash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train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green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practise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64040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grow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713138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breadwinner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cream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tree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great</a:t>
                      </a:r>
                      <a:endParaRPr lang="en-US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0" i="0" u="none" strike="noStrike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endParaRPr lang="en-US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40" marR="205740" marT="285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804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ea typeface="+mj-ea"/>
                <a:cs typeface="+mj-cs"/>
              </a:rPr>
              <a:t>PRONUNCIATION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052508" y="1060186"/>
            <a:ext cx="111394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Listen and write the words in the correct columns. Then </a:t>
            </a:r>
            <a:r>
              <a:rPr lang="en-US" sz="2800" b="1" dirty="0" err="1">
                <a:solidFill>
                  <a:srgbClr val="F26532"/>
                </a:solidFill>
              </a:rPr>
              <a:t>practise</a:t>
            </a:r>
            <a:r>
              <a:rPr lang="en-US" sz="2800" b="1" dirty="0">
                <a:solidFill>
                  <a:srgbClr val="F26532"/>
                </a:solidFill>
              </a:rPr>
              <a:t> saying the words. (p. 38)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4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25" descr="025">
            <a:hlinkClick r:id="" action="ppaction://media"/>
            <a:extLst>
              <a:ext uri="{FF2B5EF4-FFF2-40B4-BE49-F238E27FC236}">
                <a16:creationId xmlns:a16="http://schemas.microsoft.com/office/drawing/2014/main" id="{76E6E59D-031B-5143-9953-FCC58A94E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7784" y="42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06007" y="1089187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9159" y="1972296"/>
            <a:ext cx="532712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write the words in the correct columns. Then </a:t>
            </a:r>
            <a:r>
              <a:rPr lang="en-US" dirty="0" err="1">
                <a:solidFill>
                  <a:srgbClr val="006673"/>
                </a:solidFill>
              </a:rPr>
              <a:t>practise</a:t>
            </a:r>
            <a:r>
              <a:rPr lang="en-US" dirty="0">
                <a:solidFill>
                  <a:srgbClr val="006673"/>
                </a:solidFill>
              </a:rPr>
              <a:t> saying the words. (p. 38)</a:t>
            </a:r>
            <a:r>
              <a:rPr lang="en-VN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59" y="2864969"/>
            <a:ext cx="5327125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(p. 38)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 using the words from the box. (p. 38)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83613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43740" y="966232"/>
            <a:ext cx="1044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Match the two parts to make complete sentences. (p. 38)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4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E4060F-6A52-2C4D-A24C-948930F060FE}"/>
              </a:ext>
            </a:extLst>
          </p:cNvPr>
          <p:cNvSpPr/>
          <p:nvPr/>
        </p:nvSpPr>
        <p:spPr>
          <a:xfrm>
            <a:off x="428848" y="2126727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1. </a:t>
            </a:r>
            <a:r>
              <a:rPr lang="en-US" sz="2400" dirty="0"/>
              <a:t>My father puts</a:t>
            </a:r>
          </a:p>
          <a:p>
            <a:endParaRPr lang="en-VN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A39EE82-9BE0-A74D-98FF-41813CF58501}"/>
              </a:ext>
            </a:extLst>
          </p:cNvPr>
          <p:cNvSpPr/>
          <p:nvPr/>
        </p:nvSpPr>
        <p:spPr>
          <a:xfrm>
            <a:off x="428844" y="3153791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2. </a:t>
            </a:r>
            <a:r>
              <a:rPr lang="en-US" sz="2400" dirty="0"/>
              <a:t>Is it difficult to reduce</a:t>
            </a:r>
          </a:p>
          <a:p>
            <a:endParaRPr lang="en-VN" sz="240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6C851F8-C8E9-1C4F-A5E7-1AA590BB91F0}"/>
              </a:ext>
            </a:extLst>
          </p:cNvPr>
          <p:cNvSpPr/>
          <p:nvPr/>
        </p:nvSpPr>
        <p:spPr>
          <a:xfrm>
            <a:off x="428845" y="4074017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3. </a:t>
            </a:r>
            <a:r>
              <a:rPr lang="en-US" sz="2400" dirty="0"/>
              <a:t>He was one of the judges</a:t>
            </a:r>
          </a:p>
          <a:p>
            <a:endParaRPr lang="en-VN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C6E736-2ACF-2043-BD52-664F0BA7A5E9}"/>
              </a:ext>
            </a:extLst>
          </p:cNvPr>
          <p:cNvSpPr/>
          <p:nvPr/>
        </p:nvSpPr>
        <p:spPr>
          <a:xfrm>
            <a:off x="428846" y="4982389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4. </a:t>
            </a:r>
            <a:r>
              <a:rPr lang="en-US" sz="2400" dirty="0"/>
              <a:t>Many people are trying to adopt</a:t>
            </a:r>
          </a:p>
          <a:p>
            <a:endParaRPr lang="en-VN" sz="24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44BBDEA-6202-CB41-B415-17E70646665A}"/>
              </a:ext>
            </a:extLst>
          </p:cNvPr>
          <p:cNvSpPr/>
          <p:nvPr/>
        </p:nvSpPr>
        <p:spPr>
          <a:xfrm>
            <a:off x="428847" y="5863195"/>
            <a:ext cx="4667697" cy="5219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5. </a:t>
            </a:r>
            <a:r>
              <a:rPr lang="en-US" sz="2400" dirty="0"/>
              <a:t>Can this artist play</a:t>
            </a:r>
          </a:p>
          <a:p>
            <a:endParaRPr lang="en-VN" sz="2400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39B6A28-CEC1-8548-B855-17EE19A95AB8}"/>
              </a:ext>
            </a:extLst>
          </p:cNvPr>
          <p:cNvSpPr/>
          <p:nvPr/>
        </p:nvSpPr>
        <p:spPr>
          <a:xfrm>
            <a:off x="6769396" y="4097136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c. </a:t>
            </a:r>
            <a:r>
              <a:rPr lang="en-US" sz="2400" dirty="0"/>
              <a:t>many musical instruments?</a:t>
            </a:r>
          </a:p>
          <a:p>
            <a:endParaRPr lang="en-VN" sz="2400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7B5FAC9-457A-364B-9687-367156B356D6}"/>
              </a:ext>
            </a:extLst>
          </p:cNvPr>
          <p:cNvSpPr/>
          <p:nvPr/>
        </p:nvSpPr>
        <p:spPr>
          <a:xfrm>
            <a:off x="6769397" y="4983881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d. </a:t>
            </a:r>
            <a:r>
              <a:rPr lang="en-US" sz="2400" dirty="0"/>
              <a:t>our carbon footprints?</a:t>
            </a:r>
          </a:p>
          <a:p>
            <a:endParaRPr lang="en-VN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E0991A3-DD97-D64E-A1CD-2E669A24B262}"/>
              </a:ext>
            </a:extLst>
          </p:cNvPr>
          <p:cNvSpPr/>
          <p:nvPr/>
        </p:nvSpPr>
        <p:spPr>
          <a:xfrm>
            <a:off x="6769397" y="3184972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b. </a:t>
            </a:r>
            <a:r>
              <a:rPr lang="en-US" sz="2400" dirty="0"/>
              <a:t>a green lifestyle.</a:t>
            </a:r>
          </a:p>
          <a:p>
            <a:endParaRPr lang="en-VN" sz="24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1DC5500-7555-8744-AF32-394E9C60E22C}"/>
              </a:ext>
            </a:extLst>
          </p:cNvPr>
          <p:cNvSpPr/>
          <p:nvPr/>
        </p:nvSpPr>
        <p:spPr>
          <a:xfrm>
            <a:off x="6769397" y="2137359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a. </a:t>
            </a:r>
            <a:r>
              <a:rPr lang="en-US" sz="2400" dirty="0"/>
              <a:t>on a popular TV talent show.</a:t>
            </a:r>
          </a:p>
          <a:p>
            <a:endParaRPr lang="en-VN" sz="24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4C2366-4273-9D4D-A7F5-0D137AC67929}"/>
              </a:ext>
            </a:extLst>
          </p:cNvPr>
          <p:cNvSpPr/>
          <p:nvPr/>
        </p:nvSpPr>
        <p:spPr>
          <a:xfrm>
            <a:off x="6769396" y="5893099"/>
            <a:ext cx="4993759" cy="52194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400" dirty="0"/>
              <a:t>e. </a:t>
            </a:r>
            <a:r>
              <a:rPr lang="en-US" sz="2400" dirty="0"/>
              <a:t>the rubbish out every day.</a:t>
            </a:r>
          </a:p>
          <a:p>
            <a:endParaRPr lang="en-VN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912327-FA19-2F49-997E-F359C8D92AF4}"/>
              </a:ext>
            </a:extLst>
          </p:cNvPr>
          <p:cNvCxnSpPr>
            <a:stCxn id="2" idx="3"/>
            <a:endCxn id="25" idx="1"/>
          </p:cNvCxnSpPr>
          <p:nvPr/>
        </p:nvCxnSpPr>
        <p:spPr>
          <a:xfrm>
            <a:off x="5096545" y="2387701"/>
            <a:ext cx="1672851" cy="3766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9CDE9A-BBFF-CC4B-B98A-EE65898F0291}"/>
              </a:ext>
            </a:extLst>
          </p:cNvPr>
          <p:cNvCxnSpPr>
            <a:cxnSpLocks/>
            <a:stCxn id="12" idx="3"/>
            <a:endCxn id="22" idx="1"/>
          </p:cNvCxnSpPr>
          <p:nvPr/>
        </p:nvCxnSpPr>
        <p:spPr>
          <a:xfrm>
            <a:off x="5096541" y="3414765"/>
            <a:ext cx="1672856" cy="183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ADC2F4-FD19-7A45-9BA8-05EB308029BD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5096542" y="2398333"/>
            <a:ext cx="1672855" cy="1936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C6AA75-995E-8C42-A62E-E5857C42F1BD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5096543" y="3445946"/>
            <a:ext cx="1672854" cy="1797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5D4F85-E2FA-F64D-A8C7-33E0A19865E7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5096544" y="4358110"/>
            <a:ext cx="1672852" cy="1766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4521" y="966232"/>
            <a:ext cx="11107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Complete the following sentences using the words from the box. (p. 38)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5AF15FB-E8BC-7D4E-8B80-D2A36BA0A202}"/>
              </a:ext>
            </a:extLst>
          </p:cNvPr>
          <p:cNvSpPr/>
          <p:nvPr/>
        </p:nvSpPr>
        <p:spPr>
          <a:xfrm>
            <a:off x="2842437" y="1797096"/>
            <a:ext cx="7258493" cy="10539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/>
              <a:t>                    audience                        laundry            </a:t>
            </a:r>
          </a:p>
          <a:p>
            <a:r>
              <a:rPr lang="en-US" sz="2400" dirty="0"/>
              <a:t>eco-friendly                  perform                        groceries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D6494-D676-3547-80FA-606991122691}"/>
              </a:ext>
            </a:extLst>
          </p:cNvPr>
          <p:cNvSpPr txBox="1"/>
          <p:nvPr/>
        </p:nvSpPr>
        <p:spPr>
          <a:xfrm>
            <a:off x="402452" y="3179639"/>
            <a:ext cx="1176315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1. Viet helps his mum do the __________, clean the house, and take care of his little sister.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2. In my family, my mum does the cooking and my dad shops for __________.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3. Will you __________ in the live music concert next week?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4. The __________ clapped for 15 minutes when the band finished playing.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5. Many people in our </a:t>
            </a:r>
            <a:r>
              <a:rPr lang="en-US" sz="2400" dirty="0" err="1"/>
              <a:t>neighbourhood</a:t>
            </a:r>
            <a:r>
              <a:rPr lang="en-US" sz="2400" dirty="0"/>
              <a:t> are using ____________ materials to build their houses.</a:t>
            </a:r>
          </a:p>
          <a:p>
            <a:pPr>
              <a:lnSpc>
                <a:spcPct val="150000"/>
              </a:lnSpc>
            </a:pPr>
            <a:endParaRPr lang="en-V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263DB-6100-D342-9578-EE640F5D71C5}"/>
              </a:ext>
            </a:extLst>
          </p:cNvPr>
          <p:cNvSpPr txBox="1"/>
          <p:nvPr/>
        </p:nvSpPr>
        <p:spPr>
          <a:xfrm>
            <a:off x="8442252" y="3825960"/>
            <a:ext cx="1329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groceries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0DBDA-28ED-674A-B7A5-DB5A43CF5AF2}"/>
              </a:ext>
            </a:extLst>
          </p:cNvPr>
          <p:cNvSpPr txBox="1"/>
          <p:nvPr/>
        </p:nvSpPr>
        <p:spPr>
          <a:xfrm>
            <a:off x="4349140" y="3248751"/>
            <a:ext cx="113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laundry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B91A1-CD15-AD46-98E0-D544CDE8D4E4}"/>
              </a:ext>
            </a:extLst>
          </p:cNvPr>
          <p:cNvSpPr txBox="1"/>
          <p:nvPr/>
        </p:nvSpPr>
        <p:spPr>
          <a:xfrm>
            <a:off x="2014908" y="4386165"/>
            <a:ext cx="121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perform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924A1-2823-C84A-AD89-A5679FA98F09}"/>
              </a:ext>
            </a:extLst>
          </p:cNvPr>
          <p:cNvSpPr txBox="1"/>
          <p:nvPr/>
        </p:nvSpPr>
        <p:spPr>
          <a:xfrm>
            <a:off x="1449657" y="4899394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audience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61BF3-889F-2044-8752-551950C9606E}"/>
              </a:ext>
            </a:extLst>
          </p:cNvPr>
          <p:cNvSpPr txBox="1"/>
          <p:nvPr/>
        </p:nvSpPr>
        <p:spPr>
          <a:xfrm>
            <a:off x="6574465" y="5418764"/>
            <a:ext cx="1679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eco-friendly</a:t>
            </a:r>
            <a:endParaRPr lang="en-VN" sz="24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06007" y="1089187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9159" y="1972296"/>
            <a:ext cx="532712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write the words in the correct columns. Then </a:t>
            </a:r>
            <a:r>
              <a:rPr lang="en-US" dirty="0" err="1">
                <a:solidFill>
                  <a:srgbClr val="006673"/>
                </a:solidFill>
              </a:rPr>
              <a:t>practise</a:t>
            </a:r>
            <a:r>
              <a:rPr lang="en-US" dirty="0">
                <a:solidFill>
                  <a:srgbClr val="006673"/>
                </a:solidFill>
              </a:rPr>
              <a:t> saying the words. (p. 38)</a:t>
            </a:r>
            <a:r>
              <a:rPr lang="en-VN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59" y="2864969"/>
            <a:ext cx="5327125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(p. 38)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 using the words from the box. (p. 38)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09161" y="4326210"/>
            <a:ext cx="5327123" cy="174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 with the correct forms of the verbs in brackets. (p. 39)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Make sure they mean the same as the sentences. (p. 39)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Task 3: Match the two parts to make complete sentences. (p. 39)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17462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4521" y="966232"/>
            <a:ext cx="111074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Complete the sentences with the correct forms of the verbs in brackets. (p. 39)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72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6C4FD-FE70-2D47-8881-D2718D223EDD}"/>
              </a:ext>
            </a:extLst>
          </p:cNvPr>
          <p:cNvSpPr txBox="1"/>
          <p:nvPr/>
        </p:nvSpPr>
        <p:spPr>
          <a:xfrm>
            <a:off x="191385" y="2105005"/>
            <a:ext cx="12000615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1. Nam often (clean) __________ the house, but he can’t now because he (help) __________his sister with her homework.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2. I wanted (improve) __________ my cooking skills, and my mum let me (take) __________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a cooking course last year.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3. My grandparents (</a:t>
            </a:r>
            <a:r>
              <a:rPr lang="en-US" sz="2400" dirty="0" err="1"/>
              <a:t>practise</a:t>
            </a:r>
            <a:r>
              <a:rPr lang="en-US" sz="2400" dirty="0"/>
              <a:t>) __________ singing twice a week, and they (</a:t>
            </a:r>
            <a:r>
              <a:rPr lang="en-US" sz="2400" dirty="0" err="1"/>
              <a:t>practise</a:t>
            </a:r>
            <a:r>
              <a:rPr lang="en-US" sz="2400" dirty="0"/>
              <a:t>) _______________at the moment.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4. Next Sunday evening, I (watch) __________________ their show live on TV. I think they (win) __________ a prize.</a:t>
            </a:r>
          </a:p>
          <a:p>
            <a:pPr>
              <a:lnSpc>
                <a:spcPct val="150000"/>
              </a:lnSpc>
            </a:pPr>
            <a:endParaRPr lang="en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260AF-DFAE-764C-8D95-60AB189AE89C}"/>
              </a:ext>
            </a:extLst>
          </p:cNvPr>
          <p:cNvSpPr txBox="1"/>
          <p:nvPr/>
        </p:nvSpPr>
        <p:spPr>
          <a:xfrm>
            <a:off x="3654678" y="2195039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cleans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003F5-12B6-CA47-97B7-4DB0FB24E658}"/>
              </a:ext>
            </a:extLst>
          </p:cNvPr>
          <p:cNvSpPr txBox="1"/>
          <p:nvPr/>
        </p:nvSpPr>
        <p:spPr>
          <a:xfrm>
            <a:off x="378264" y="2768121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is helping 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85F5CA-4B92-7F44-9C9D-E59A17DEBCED}"/>
              </a:ext>
            </a:extLst>
          </p:cNvPr>
          <p:cNvSpPr txBox="1"/>
          <p:nvPr/>
        </p:nvSpPr>
        <p:spPr>
          <a:xfrm>
            <a:off x="3024345" y="3333812"/>
            <a:ext cx="161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to improve 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62BF3-504F-8949-9CE9-238F2C5C94B0}"/>
              </a:ext>
            </a:extLst>
          </p:cNvPr>
          <p:cNvSpPr txBox="1"/>
          <p:nvPr/>
        </p:nvSpPr>
        <p:spPr>
          <a:xfrm>
            <a:off x="10353189" y="3333812"/>
            <a:ext cx="783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take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FC131-BB26-3842-B13D-40FA812E1256}"/>
              </a:ext>
            </a:extLst>
          </p:cNvPr>
          <p:cNvSpPr txBox="1"/>
          <p:nvPr/>
        </p:nvSpPr>
        <p:spPr>
          <a:xfrm>
            <a:off x="4654138" y="4353078"/>
            <a:ext cx="124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26532"/>
                </a:solidFill>
              </a:rPr>
              <a:t>practise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118BE1-8099-A941-9364-77C95C87172D}"/>
              </a:ext>
            </a:extLst>
          </p:cNvPr>
          <p:cNvSpPr txBox="1"/>
          <p:nvPr/>
        </p:nvSpPr>
        <p:spPr>
          <a:xfrm>
            <a:off x="442058" y="4922188"/>
            <a:ext cx="193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are </a:t>
            </a:r>
            <a:r>
              <a:rPr lang="en-US" sz="2400" dirty="0" err="1">
                <a:solidFill>
                  <a:srgbClr val="F26532"/>
                </a:solidFill>
              </a:rPr>
              <a:t>practising</a:t>
            </a:r>
            <a:r>
              <a:rPr lang="en-US" sz="2400" dirty="0">
                <a:solidFill>
                  <a:srgbClr val="F26532"/>
                </a:solidFill>
              </a:rPr>
              <a:t> 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AFADA-2939-704D-B98B-0B20A1468ACB}"/>
              </a:ext>
            </a:extLst>
          </p:cNvPr>
          <p:cNvSpPr txBox="1"/>
          <p:nvPr/>
        </p:nvSpPr>
        <p:spPr>
          <a:xfrm>
            <a:off x="4521333" y="5472927"/>
            <a:ext cx="2546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am going to watch </a:t>
            </a:r>
            <a:endParaRPr lang="en-VN" sz="2400" dirty="0">
              <a:solidFill>
                <a:srgbClr val="F2653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96C15-45C8-FD4B-926A-E75C4DB322C9}"/>
              </a:ext>
            </a:extLst>
          </p:cNvPr>
          <p:cNvSpPr txBox="1"/>
          <p:nvPr/>
        </p:nvSpPr>
        <p:spPr>
          <a:xfrm>
            <a:off x="465626" y="6046969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will win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4521" y="966232"/>
            <a:ext cx="111074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</a:rPr>
              <a:t>Complete the sentences. Make sure they mean the same as the sentences. (p. 39)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96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D65F1-D8EF-6B40-8E11-FFBFC20D9374}"/>
              </a:ext>
            </a:extLst>
          </p:cNvPr>
          <p:cNvSpPr txBox="1"/>
          <p:nvPr/>
        </p:nvSpPr>
        <p:spPr>
          <a:xfrm>
            <a:off x="402452" y="2083498"/>
            <a:ext cx="11569808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1. They collect the rubbish in the </a:t>
            </a:r>
            <a:r>
              <a:rPr lang="en-US" sz="2400" dirty="0" err="1"/>
              <a:t>neighbourhood</a:t>
            </a:r>
            <a:r>
              <a:rPr lang="en-US" sz="2400" dirty="0"/>
              <a:t> three times a week.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The rubbish _____________________________________________________________.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2. We turned off all the electrical devices in the house.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All the electrical devices ___________________________________________________.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3. Millions of people will watch his music videos online.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-&gt; His music videos _________________________________________________________.</a:t>
            </a:r>
          </a:p>
          <a:p>
            <a:pPr>
              <a:lnSpc>
                <a:spcPct val="200000"/>
              </a:lnSpc>
            </a:pPr>
            <a:endParaRPr lang="en-VN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48172-2848-6D46-BF43-4C360ED5BD18}"/>
              </a:ext>
            </a:extLst>
          </p:cNvPr>
          <p:cNvSpPr txBox="1"/>
          <p:nvPr/>
        </p:nvSpPr>
        <p:spPr>
          <a:xfrm>
            <a:off x="2317898" y="3081472"/>
            <a:ext cx="696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in the </a:t>
            </a:r>
            <a:r>
              <a:rPr lang="en-US" sz="2400" dirty="0" err="1">
                <a:solidFill>
                  <a:srgbClr val="F26532"/>
                </a:solidFill>
              </a:rPr>
              <a:t>neighbourhood</a:t>
            </a:r>
            <a:r>
              <a:rPr lang="en-US" sz="2400" dirty="0">
                <a:solidFill>
                  <a:srgbClr val="F26532"/>
                </a:solidFill>
              </a:rPr>
              <a:t> is collected three times a week.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6381-37A9-5947-97D1-ECECE41FF915}"/>
              </a:ext>
            </a:extLst>
          </p:cNvPr>
          <p:cNvSpPr txBox="1"/>
          <p:nvPr/>
        </p:nvSpPr>
        <p:spPr>
          <a:xfrm>
            <a:off x="3810632" y="4522290"/>
            <a:ext cx="389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in the house were turned off.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AE4E7-CED4-A948-90B0-06A705D2CF8A}"/>
              </a:ext>
            </a:extLst>
          </p:cNvPr>
          <p:cNvSpPr txBox="1"/>
          <p:nvPr/>
        </p:nvSpPr>
        <p:spPr>
          <a:xfrm>
            <a:off x="2849526" y="6008888"/>
            <a:ext cx="598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6532"/>
                </a:solidFill>
              </a:rPr>
              <a:t>will be watched online (by millions of people).</a:t>
            </a:r>
            <a:r>
              <a:rPr lang="en-VN" sz="2400" dirty="0">
                <a:solidFill>
                  <a:srgbClr val="F2653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59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02452" y="112650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844" y="102386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4521" y="966232"/>
            <a:ext cx="11107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Match the two parts to make complete sentences. (p. 39)</a:t>
            </a:r>
            <a:r>
              <a:rPr lang="en-VN" sz="4000" dirty="0">
                <a:solidFill>
                  <a:srgbClr val="F26532"/>
                </a:solidFill>
              </a:rPr>
              <a:t> </a:t>
            </a:r>
            <a:endParaRPr lang="en-US" sz="96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0AD2044-F855-E243-9CFC-76C15DD86CDC}"/>
              </a:ext>
            </a:extLst>
          </p:cNvPr>
          <p:cNvSpPr/>
          <p:nvPr/>
        </p:nvSpPr>
        <p:spPr>
          <a:xfrm>
            <a:off x="428848" y="2126727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1. </a:t>
            </a:r>
            <a:r>
              <a:rPr lang="en-US" sz="2200" dirty="0"/>
              <a:t>We divide household chores</a:t>
            </a:r>
          </a:p>
          <a:p>
            <a:r>
              <a:rPr lang="en-US" sz="2200" dirty="0"/>
              <a:t>equally in our family,</a:t>
            </a:r>
          </a:p>
          <a:p>
            <a:endParaRPr lang="en-VN" sz="22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9119733-602C-C548-A289-87627C9B10E2}"/>
              </a:ext>
            </a:extLst>
          </p:cNvPr>
          <p:cNvSpPr/>
          <p:nvPr/>
        </p:nvSpPr>
        <p:spPr>
          <a:xfrm>
            <a:off x="402451" y="3347669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2. </a:t>
            </a:r>
            <a:r>
              <a:rPr lang="en-US" sz="2200" dirty="0"/>
              <a:t>I usually do the laundry,</a:t>
            </a:r>
          </a:p>
          <a:p>
            <a:endParaRPr lang="en-VN" sz="22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C20B161-38B3-A04B-A6E1-AE1D9B8E0A72}"/>
              </a:ext>
            </a:extLst>
          </p:cNvPr>
          <p:cNvSpPr/>
          <p:nvPr/>
        </p:nvSpPr>
        <p:spPr>
          <a:xfrm>
            <a:off x="402451" y="4523526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3. </a:t>
            </a:r>
            <a:r>
              <a:rPr lang="en-US" sz="2200" dirty="0"/>
              <a:t>Don’t throw away unwanted</a:t>
            </a:r>
          </a:p>
          <a:p>
            <a:r>
              <a:rPr lang="en-US" sz="2200" dirty="0"/>
              <a:t>items,</a:t>
            </a:r>
          </a:p>
          <a:p>
            <a:endParaRPr lang="en-VN" sz="22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67B792-83A4-FE49-862B-597AE9E931FD}"/>
              </a:ext>
            </a:extLst>
          </p:cNvPr>
          <p:cNvSpPr/>
          <p:nvPr/>
        </p:nvSpPr>
        <p:spPr>
          <a:xfrm>
            <a:off x="402452" y="5699383"/>
            <a:ext cx="4667697" cy="909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4. </a:t>
            </a:r>
            <a:r>
              <a:rPr lang="en-US" sz="2200" dirty="0"/>
              <a:t>We can attend the V-pop</a:t>
            </a:r>
          </a:p>
          <a:p>
            <a:r>
              <a:rPr lang="en-US" sz="2200" dirty="0"/>
              <a:t>Festival this week</a:t>
            </a:r>
          </a:p>
          <a:p>
            <a:endParaRPr lang="en-VN" sz="22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D380B43-E7DC-BB4B-8FF2-8B17F332DC4F}"/>
              </a:ext>
            </a:extLst>
          </p:cNvPr>
          <p:cNvSpPr/>
          <p:nvPr/>
        </p:nvSpPr>
        <p:spPr>
          <a:xfrm>
            <a:off x="6638260" y="4447493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c. </a:t>
            </a:r>
            <a:r>
              <a:rPr lang="en-US" sz="2200" dirty="0"/>
              <a:t>and my sister does the washing-up.</a:t>
            </a:r>
          </a:p>
          <a:p>
            <a:endParaRPr lang="en-VN" sz="2200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8C63D74-0ABC-3149-AF36-8E8B30443B36}"/>
              </a:ext>
            </a:extLst>
          </p:cNvPr>
          <p:cNvSpPr/>
          <p:nvPr/>
        </p:nvSpPr>
        <p:spPr>
          <a:xfrm>
            <a:off x="6638260" y="5710015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d. </a:t>
            </a:r>
            <a:r>
              <a:rPr lang="en-US" sz="2200" dirty="0"/>
              <a:t>but sort them and send them for</a:t>
            </a:r>
          </a:p>
          <a:p>
            <a:r>
              <a:rPr lang="en-US" sz="2200" dirty="0"/>
              <a:t>recycling.</a:t>
            </a:r>
          </a:p>
          <a:p>
            <a:endParaRPr lang="en-VN" sz="22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0409DF-A3DA-CE4D-B2A0-2A2D54FC13AA}"/>
              </a:ext>
            </a:extLst>
          </p:cNvPr>
          <p:cNvSpPr/>
          <p:nvPr/>
        </p:nvSpPr>
        <p:spPr>
          <a:xfrm>
            <a:off x="6638259" y="3271636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b. </a:t>
            </a:r>
            <a:r>
              <a:rPr lang="en-US" sz="2200" dirty="0"/>
              <a:t>so everyone has some responsibilities.</a:t>
            </a:r>
          </a:p>
          <a:p>
            <a:endParaRPr lang="en-VN" sz="22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0C5E411-26F3-CA40-A040-10BF2F0972C3}"/>
              </a:ext>
            </a:extLst>
          </p:cNvPr>
          <p:cNvSpPr/>
          <p:nvPr/>
        </p:nvSpPr>
        <p:spPr>
          <a:xfrm>
            <a:off x="6638259" y="2074729"/>
            <a:ext cx="4993759" cy="909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VN" sz="2200" dirty="0"/>
              <a:t>a. </a:t>
            </a:r>
            <a:r>
              <a:rPr lang="en-US" sz="2200" dirty="0"/>
              <a:t>or I can buy tickets for the Vietnam</a:t>
            </a:r>
          </a:p>
          <a:p>
            <a:r>
              <a:rPr lang="en-US" sz="2200" dirty="0"/>
              <a:t>Idol Finals next week.</a:t>
            </a:r>
          </a:p>
          <a:p>
            <a:endParaRPr lang="en-VN" sz="22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4D7DB4B-9B02-0841-BEA3-BC8CE1A9EBE6}"/>
              </a:ext>
            </a:extLst>
          </p:cNvPr>
          <p:cNvCxnSpPr>
            <a:cxnSpLocks/>
            <a:stCxn id="24" idx="3"/>
            <a:endCxn id="31" idx="1"/>
          </p:cNvCxnSpPr>
          <p:nvPr/>
        </p:nvCxnSpPr>
        <p:spPr>
          <a:xfrm>
            <a:off x="5096545" y="2581417"/>
            <a:ext cx="1541714" cy="1144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56716E-5454-2D45-A68F-1E6B5DAF8C2A}"/>
              </a:ext>
            </a:extLst>
          </p:cNvPr>
          <p:cNvCxnSpPr>
            <a:cxnSpLocks/>
            <a:stCxn id="25" idx="3"/>
            <a:endCxn id="29" idx="1"/>
          </p:cNvCxnSpPr>
          <p:nvPr/>
        </p:nvCxnSpPr>
        <p:spPr>
          <a:xfrm>
            <a:off x="5070148" y="3802359"/>
            <a:ext cx="1568112" cy="109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A4C179-EF01-C143-B00A-E4A7DE5A17E0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5070148" y="4978216"/>
            <a:ext cx="1568112" cy="1186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290BF1-F1FD-BE48-BB33-F358E865D43C}"/>
              </a:ext>
            </a:extLst>
          </p:cNvPr>
          <p:cNvCxnSpPr>
            <a:cxnSpLocks/>
            <a:stCxn id="27" idx="3"/>
            <a:endCxn id="32" idx="1"/>
          </p:cNvCxnSpPr>
          <p:nvPr/>
        </p:nvCxnSpPr>
        <p:spPr>
          <a:xfrm flipV="1">
            <a:off x="5070149" y="2529419"/>
            <a:ext cx="1568110" cy="3624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60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06007" y="1089187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9159" y="1972296"/>
            <a:ext cx="532712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write the words in the correct columns. Then </a:t>
            </a:r>
            <a:r>
              <a:rPr lang="en-US" dirty="0" err="1">
                <a:solidFill>
                  <a:srgbClr val="006673"/>
                </a:solidFill>
              </a:rPr>
              <a:t>practise</a:t>
            </a:r>
            <a:r>
              <a:rPr lang="en-US" dirty="0">
                <a:solidFill>
                  <a:srgbClr val="006673"/>
                </a:solidFill>
              </a:rPr>
              <a:t> saying the words. (p. 38)</a:t>
            </a:r>
            <a:r>
              <a:rPr lang="en-VN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59" y="2864969"/>
            <a:ext cx="5327125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(p. 38)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 using the words from the box. (p. 38)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09161" y="4326210"/>
            <a:ext cx="5327123" cy="174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 with the correct forms of the verbs in brackets. (p. 39)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Make sure they mean the same as the sentences. (p. 39)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Task 3: Match the two parts to make complete sentences. (p. 39)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9DE705-F85C-F947-BB31-87EC05AAD741}"/>
              </a:ext>
            </a:extLst>
          </p:cNvPr>
          <p:cNvSpPr/>
          <p:nvPr/>
        </p:nvSpPr>
        <p:spPr>
          <a:xfrm>
            <a:off x="1194588" y="6034596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AB8797A-84CF-5B45-88D2-41DA6AD627A2}"/>
              </a:ext>
            </a:extLst>
          </p:cNvPr>
          <p:cNvCxnSpPr>
            <a:cxnSpLocks/>
            <a:stCxn id="31" idx="1"/>
          </p:cNvCxnSpPr>
          <p:nvPr/>
        </p:nvCxnSpPr>
        <p:spPr>
          <a:xfrm rot="10800000" flipV="1">
            <a:off x="1920834" y="5278210"/>
            <a:ext cx="776018" cy="80441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6506007" y="6142286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3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075E8-7CFA-3547-AB75-460173C2097D}"/>
              </a:ext>
            </a:extLst>
          </p:cNvPr>
          <p:cNvSpPr txBox="1"/>
          <p:nvPr/>
        </p:nvSpPr>
        <p:spPr>
          <a:xfrm>
            <a:off x="1358390" y="2546102"/>
            <a:ext cx="922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Revise the words/phrases learnt in </a:t>
            </a:r>
            <a:r>
              <a:rPr lang="en-US" sz="3200" dirty="0" err="1"/>
              <a:t>Uint</a:t>
            </a:r>
            <a:r>
              <a:rPr lang="en-US" sz="3200" dirty="0"/>
              <a:t> 1+2+3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Revise the grammatical points learnt in </a:t>
            </a:r>
            <a:r>
              <a:rPr lang="en-US" sz="3200" dirty="0" err="1"/>
              <a:t>Uint</a:t>
            </a:r>
            <a:r>
              <a:rPr lang="en-US" sz="3200" dirty="0"/>
              <a:t> 1+2+3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858408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VN" sz="3200" dirty="0"/>
              <a:t>Prepare for Review 1 – Skills</a:t>
            </a:r>
            <a:r>
              <a:rPr lang="en-GB" sz="3200" dirty="0"/>
              <a:t> 1_ Listening and speaking</a:t>
            </a:r>
            <a:r>
              <a:rPr lang="en-VN" sz="3200" dirty="0"/>
              <a:t>.</a:t>
            </a:r>
            <a:r>
              <a:rPr lang="en-VN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922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Revise the words/phrases learnt in </a:t>
            </a:r>
            <a:r>
              <a:rPr lang="en-US" sz="3200" dirty="0" err="1"/>
              <a:t>Uint</a:t>
            </a:r>
            <a:r>
              <a:rPr lang="en-US" sz="3200" dirty="0"/>
              <a:t> 1+2+3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/>
              <a:t>Revise the grammatical points learnt in </a:t>
            </a:r>
            <a:r>
              <a:rPr lang="en-US" sz="3200" dirty="0" err="1"/>
              <a:t>Uint</a:t>
            </a:r>
            <a:r>
              <a:rPr lang="en-US" sz="3200" dirty="0"/>
              <a:t> 1+2+3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06007" y="1089187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9159" y="1972296"/>
            <a:ext cx="532712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write the words in the correct columns. Then </a:t>
            </a:r>
            <a:r>
              <a:rPr lang="en-US" dirty="0" err="1">
                <a:solidFill>
                  <a:srgbClr val="006673"/>
                </a:solidFill>
              </a:rPr>
              <a:t>practise</a:t>
            </a:r>
            <a:r>
              <a:rPr lang="en-US" dirty="0">
                <a:solidFill>
                  <a:srgbClr val="006673"/>
                </a:solidFill>
              </a:rPr>
              <a:t> saying the words. (p. 38)</a:t>
            </a:r>
            <a:r>
              <a:rPr lang="en-VN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59" y="2864969"/>
            <a:ext cx="5327125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Match the two parts to make complete sentences. (p. 38)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following sentences using the words from the box. (p. 38)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09161" y="4326210"/>
            <a:ext cx="5327123" cy="174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 with the correct forms of the verbs in brackets. (p. 39)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2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Complete the sentences. Make sure they mean the same as the sentences. (p. 39)</a:t>
            </a:r>
            <a:endParaRPr lang="en-VN" dirty="0">
              <a:solidFill>
                <a:srgbClr val="006673"/>
              </a:solidFill>
            </a:endParaRPr>
          </a:p>
          <a:p>
            <a:r>
              <a:rPr lang="en-US" dirty="0">
                <a:solidFill>
                  <a:srgbClr val="006673"/>
                </a:solidFill>
              </a:rPr>
              <a:t>Task 3: Match the two parts to make complete sentences. (p. 39)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9DE705-F85C-F947-BB31-87EC05AAD741}"/>
              </a:ext>
            </a:extLst>
          </p:cNvPr>
          <p:cNvSpPr/>
          <p:nvPr/>
        </p:nvSpPr>
        <p:spPr>
          <a:xfrm>
            <a:off x="1194588" y="6034596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4AB8797A-84CF-5B45-88D2-41DA6AD627A2}"/>
              </a:ext>
            </a:extLst>
          </p:cNvPr>
          <p:cNvCxnSpPr>
            <a:cxnSpLocks/>
            <a:stCxn id="31" idx="1"/>
          </p:cNvCxnSpPr>
          <p:nvPr/>
        </p:nvCxnSpPr>
        <p:spPr>
          <a:xfrm rot="10800000" flipV="1">
            <a:off x="1920834" y="5278210"/>
            <a:ext cx="776018" cy="80441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6506007" y="6142286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3078355" y="128733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8324" y="1265400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Finding keywords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pic>
        <p:nvPicPr>
          <p:cNvPr id="1026" name="Picture 2" descr="keyword research là gì? Cách kiểm tra từ khóa được tìm kiếm nhiều nhất">
            <a:extLst>
              <a:ext uri="{FF2B5EF4-FFF2-40B4-BE49-F238E27FC236}">
                <a16:creationId xmlns:a16="http://schemas.microsoft.com/office/drawing/2014/main" id="{5526C9E3-0642-D741-A512-F91621E0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4" y="2489806"/>
            <a:ext cx="7123813" cy="37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4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867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A71D25-D008-EA44-87F4-5C5A6FF21D86}"/>
              </a:ext>
            </a:extLst>
          </p:cNvPr>
          <p:cNvSpPr/>
          <p:nvPr/>
        </p:nvSpPr>
        <p:spPr>
          <a:xfrm>
            <a:off x="302552" y="1106187"/>
            <a:ext cx="4970877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Game: Finding keywords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504F4-AD29-C248-8856-520CD763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3592">
            <a:off x="4008651" y="1452554"/>
            <a:ext cx="4348540" cy="28918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1611800"/>
            <a:ext cx="1068867" cy="2126625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6001929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6627380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8B2E01-BEE0-D049-9BFF-EEF5CEEC6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2" y="2733363"/>
            <a:ext cx="4340092" cy="2886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A6F09-9D45-D54F-86ED-A1FA243C6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371" y="1553880"/>
            <a:ext cx="3432448" cy="4851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CD4AFF-C655-6A44-A820-BCE79089BFA4}"/>
              </a:ext>
            </a:extLst>
          </p:cNvPr>
          <p:cNvSpPr txBox="1"/>
          <p:nvPr/>
        </p:nvSpPr>
        <p:spPr>
          <a:xfrm>
            <a:off x="387213" y="-118533"/>
            <a:ext cx="4970877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+mj-ea"/>
                <a:cs typeface="+mj-cs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5034836" y="6366810"/>
            <a:ext cx="2016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 FAMILY LIFE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A71D25-D008-EA44-87F4-5C5A6FF21D86}"/>
              </a:ext>
            </a:extLst>
          </p:cNvPr>
          <p:cNvSpPr/>
          <p:nvPr/>
        </p:nvSpPr>
        <p:spPr>
          <a:xfrm>
            <a:off x="302552" y="1106187"/>
            <a:ext cx="4970877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Game: Finding keywords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CD4AFF-C655-6A44-A820-BCE79089BFA4}"/>
              </a:ext>
            </a:extLst>
          </p:cNvPr>
          <p:cNvSpPr txBox="1"/>
          <p:nvPr/>
        </p:nvSpPr>
        <p:spPr>
          <a:xfrm>
            <a:off x="387213" y="-118533"/>
            <a:ext cx="4970877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+mj-ea"/>
                <a:cs typeface="+mj-cs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1886328" y="5345621"/>
            <a:ext cx="9485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HUMANS AND THE ENVIRONMENT (go green, green lifestyles)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40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80BFB-BD2D-C54B-BE05-EA4DA555D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59716">
            <a:off x="399439" y="2100839"/>
            <a:ext cx="3543690" cy="2371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8BE05E-3F07-B44A-A28A-398932406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173" y="1666298"/>
            <a:ext cx="4045897" cy="2502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AD20D-16F2-9943-82B9-D01615160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836">
            <a:off x="6813363" y="1820932"/>
            <a:ext cx="5295461" cy="26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A71D25-D008-EA44-87F4-5C5A6FF21D86}"/>
              </a:ext>
            </a:extLst>
          </p:cNvPr>
          <p:cNvSpPr/>
          <p:nvPr/>
        </p:nvSpPr>
        <p:spPr>
          <a:xfrm>
            <a:off x="302552" y="1106187"/>
            <a:ext cx="4970877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Game: Finding keywords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CD4AFF-C655-6A44-A820-BCE79089BFA4}"/>
              </a:ext>
            </a:extLst>
          </p:cNvPr>
          <p:cNvSpPr txBox="1"/>
          <p:nvPr/>
        </p:nvSpPr>
        <p:spPr>
          <a:xfrm>
            <a:off x="387213" y="-118533"/>
            <a:ext cx="4970877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+mj-ea"/>
                <a:cs typeface="+mj-cs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02C7C-43B2-D543-8999-99862C987D4B}"/>
              </a:ext>
            </a:extLst>
          </p:cNvPr>
          <p:cNvSpPr txBox="1"/>
          <p:nvPr/>
        </p:nvSpPr>
        <p:spPr>
          <a:xfrm>
            <a:off x="4050529" y="5589152"/>
            <a:ext cx="3315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TRADITIONAL MUSIC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462C94-3D4A-EA4A-B8D2-AC76A98E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2382">
            <a:off x="387213" y="1509426"/>
            <a:ext cx="5771699" cy="3587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37BE20-C3BE-1D41-AF9B-C6987A835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1728">
            <a:off x="6382388" y="1953730"/>
            <a:ext cx="4938066" cy="295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06007" y="1089187"/>
            <a:ext cx="53302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Finding keywords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9159" y="1972296"/>
            <a:ext cx="532712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write the words in the correct columns. Then </a:t>
            </a:r>
            <a:r>
              <a:rPr lang="en-US" dirty="0" err="1">
                <a:solidFill>
                  <a:srgbClr val="006673"/>
                </a:solidFill>
              </a:rPr>
              <a:t>practise</a:t>
            </a:r>
            <a:r>
              <a:rPr lang="en-US" dirty="0">
                <a:solidFill>
                  <a:srgbClr val="006673"/>
                </a:solidFill>
              </a:rPr>
              <a:t> saying the words. (p. 38)</a:t>
            </a:r>
            <a:r>
              <a:rPr lang="en-VN" dirty="0">
                <a:solidFill>
                  <a:srgbClr val="006673"/>
                </a:solidFill>
              </a:rPr>
              <a:t> 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618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pic>
        <p:nvPicPr>
          <p:cNvPr id="2050" name="Picture 2" descr="Consonant Blends Worksheet for Kids Stock Vector - Illustration of glove,  kids: 45519480">
            <a:extLst>
              <a:ext uri="{FF2B5EF4-FFF2-40B4-BE49-F238E27FC236}">
                <a16:creationId xmlns:a16="http://schemas.microsoft.com/office/drawing/2014/main" id="{8DAF4468-4480-5844-A561-AE211488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76" y="3392973"/>
            <a:ext cx="5607446" cy="339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337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2034</TotalTime>
  <Words>1264</Words>
  <PresentationFormat>Widescreen</PresentationFormat>
  <Paragraphs>222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2022-03-29T16:28:51Z</dcterms:modified>
</cp:coreProperties>
</file>