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1"/>
    <p:sldMasterId id="2147483699" r:id="rId2"/>
    <p:sldMasterId id="2147483712" r:id="rId3"/>
    <p:sldMasterId id="2147483724" r:id="rId4"/>
    <p:sldMasterId id="2147483750" r:id="rId5"/>
    <p:sldMasterId id="2147483776" r:id="rId6"/>
    <p:sldMasterId id="2147483789" r:id="rId7"/>
    <p:sldMasterId id="2147483801" r:id="rId8"/>
    <p:sldMasterId id="2147483813" r:id="rId9"/>
  </p:sldMasterIdLst>
  <p:notesMasterIdLst>
    <p:notesMasterId r:id="rId4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95" r:id="rId17"/>
    <p:sldId id="296" r:id="rId18"/>
    <p:sldId id="297" r:id="rId19"/>
    <p:sldId id="298" r:id="rId20"/>
    <p:sldId id="302" r:id="rId21"/>
    <p:sldId id="300" r:id="rId22"/>
    <p:sldId id="307" r:id="rId23"/>
    <p:sldId id="303" r:id="rId24"/>
    <p:sldId id="308" r:id="rId25"/>
    <p:sldId id="309" r:id="rId26"/>
    <p:sldId id="310" r:id="rId27"/>
    <p:sldId id="311" r:id="rId28"/>
    <p:sldId id="265" r:id="rId29"/>
    <p:sldId id="327" r:id="rId30"/>
    <p:sldId id="322" r:id="rId31"/>
    <p:sldId id="324" r:id="rId32"/>
    <p:sldId id="325" r:id="rId33"/>
    <p:sldId id="326" r:id="rId34"/>
    <p:sldId id="323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21" r:id="rId43"/>
    <p:sldId id="294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4BC2DA-C3D2-4FFD-A74B-9661E721B34C}">
  <a:tblStyle styleId="{864BC2DA-C3D2-4FFD-A74B-9661E721B34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EC"/>
          </a:solidFill>
        </a:fill>
      </a:tcStyle>
    </a:wholeTbl>
    <a:band1H>
      <a:tcTxStyle/>
      <a:tcStyle>
        <a:tcBdr/>
        <a:fill>
          <a:solidFill>
            <a:srgbClr val="CBD2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2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9648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9648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9648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9648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light-mood-light-beam-65790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googleslidestemplates.com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fog-nature-winter-trees-547363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light-mood-light-beam-657902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bright-hanging-illuminated-1854161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ffice-sitting-room-executive-730681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typing-keyboard-text-woman-84982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en/office-sitting-room-executive-730681/" TargetMode="External"/><Relationship Id="rId4" Type="http://schemas.openxmlformats.org/officeDocument/2006/relationships/hyperlink" Target="https://pixabay.com/en/architecture-building-business-city-1868016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typing-keyboard-text-woman-84982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en/entrepreneur-startup-start-up-man-593358/" TargetMode="External"/><Relationship Id="rId5" Type="http://schemas.openxmlformats.org/officeDocument/2006/relationships/hyperlink" Target="https://pixabay.com/en/office-sitting-room-executive-730681/" TargetMode="External"/><Relationship Id="rId4" Type="http://schemas.openxmlformats.org/officeDocument/2006/relationships/hyperlink" Target="https://pixabay.com/en/architecture-building-business-city-1868016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https://pixabay.com/en/forest-light-mood-light-beam-657902/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77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c71ecb04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c71ecb04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83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c71ecb041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g1c71ecb041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safely remove this slide. This slide design was provided by Free Google Slides Templates – You can download more templates, shapes and elements for PowerPoint from </a:t>
            </a:r>
            <a:r>
              <a:rPr lang="en-GB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http://freegoogleslidestemplates.com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g1c71ecb041_0_4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1ecb04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1ecb04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71e9d6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c71e9d6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https://pixabay.com/en/forest-fog-nature-winter-trees-547363/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c83f9a38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c83f9a38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https://pixabay.com/en/forest-light-mood-light-beam-657902/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https://pixabay.com/en/bright-hanging-illuminated-1854161/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c71ecb04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c71ecb04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https://pixabay.com/en/imac-ipad-computer-tablet-mobile-605421/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c71ecb04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c71ecb04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https://pixabay.com/en/student-typing-keyboard-text-woman-849825/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https://pixabay.com/en/architecture-building-business-city-1868016/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c83f9a38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c83f9a38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https://pixabay.com/en/student-typing-keyboard-text-woman-849825/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https://pixabay.com/en/architecture-building-business-city-1868016/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https://pixabay.com/en/entrepreneur-startup-start-up-man-593358/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3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7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495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774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818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595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2860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8788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251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36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980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7280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5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72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ctrTitle"/>
          </p:nvPr>
        </p:nvSpPr>
        <p:spPr>
          <a:xfrm>
            <a:off x="457200" y="3114675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4000" b="1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ubTitle" idx="1"/>
          </p:nvPr>
        </p:nvSpPr>
        <p:spPr>
          <a:xfrm>
            <a:off x="457200" y="3943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ts val="1400"/>
              <a:buNone/>
              <a:defRPr sz="2400" b="0" i="0" u="none" strike="noStrike" cap="none">
                <a:solidFill>
                  <a:srgbClr val="538CD5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b="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b="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>
                <a:solidFill>
                  <a:srgbClr val="D8D8D8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rgbClr val="D8D8D8"/>
                </a:solidFill>
              </a:defRPr>
            </a:lvl1pPr>
            <a:lvl2pPr lvl="1">
              <a:buNone/>
              <a:defRPr sz="1300">
                <a:solidFill>
                  <a:srgbClr val="D8D8D8"/>
                </a:solidFill>
              </a:defRPr>
            </a:lvl2pPr>
            <a:lvl3pPr lvl="2">
              <a:buNone/>
              <a:defRPr sz="1300">
                <a:solidFill>
                  <a:srgbClr val="D8D8D8"/>
                </a:solidFill>
              </a:defRPr>
            </a:lvl3pPr>
            <a:lvl4pPr lvl="3">
              <a:buNone/>
              <a:defRPr sz="1300">
                <a:solidFill>
                  <a:srgbClr val="D8D8D8"/>
                </a:solidFill>
              </a:defRPr>
            </a:lvl4pPr>
            <a:lvl5pPr lvl="4">
              <a:buNone/>
              <a:defRPr sz="1300">
                <a:solidFill>
                  <a:srgbClr val="D8D8D8"/>
                </a:solidFill>
              </a:defRPr>
            </a:lvl5pPr>
            <a:lvl6pPr lvl="5">
              <a:buNone/>
              <a:defRPr sz="1300">
                <a:solidFill>
                  <a:srgbClr val="D8D8D8"/>
                </a:solidFill>
              </a:defRPr>
            </a:lvl6pPr>
            <a:lvl7pPr lvl="6">
              <a:buNone/>
              <a:defRPr sz="1300">
                <a:solidFill>
                  <a:srgbClr val="D8D8D8"/>
                </a:solidFill>
              </a:defRPr>
            </a:lvl7pPr>
            <a:lvl8pPr lvl="7">
              <a:buNone/>
              <a:defRPr sz="1300">
                <a:solidFill>
                  <a:srgbClr val="D8D8D8"/>
                </a:solidFill>
              </a:defRPr>
            </a:lvl8pPr>
            <a:lvl9pPr lvl="8">
              <a:buNone/>
              <a:defRPr sz="1300">
                <a:solidFill>
                  <a:srgbClr val="D8D8D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1075" y="3838375"/>
            <a:ext cx="510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2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3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ctrTitle"/>
          </p:nvPr>
        </p:nvSpPr>
        <p:spPr>
          <a:xfrm>
            <a:off x="533400" y="1581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6000" b="1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subTitle" idx="1"/>
          </p:nvPr>
        </p:nvSpPr>
        <p:spPr>
          <a:xfrm>
            <a:off x="533400" y="2419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2400" b="0" i="0" u="none" strike="noStrike" cap="none">
                <a:solidFill>
                  <a:srgbClr val="002060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2414004" y="2152975"/>
            <a:ext cx="4449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457201" y="81915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3575050" y="819150"/>
            <a:ext cx="5111700" cy="3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9" name="Google Shape;249;p49"/>
          <p:cNvSpPr txBox="1">
            <a:spLocks noGrp="1"/>
          </p:cNvSpPr>
          <p:nvPr>
            <p:ph type="body" idx="2"/>
          </p:nvPr>
        </p:nvSpPr>
        <p:spPr>
          <a:xfrm>
            <a:off x="457201" y="1733550"/>
            <a:ext cx="30084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5" name="Google Shape;255;p50"/>
          <p:cNvSpPr>
            <a:spLocks noGrp="1"/>
          </p:cNvSpPr>
          <p:nvPr>
            <p:ph type="pic" idx="2"/>
          </p:nvPr>
        </p:nvSpPr>
        <p:spPr>
          <a:xfrm>
            <a:off x="1792288" y="895349"/>
            <a:ext cx="5486400" cy="26502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5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57" name="Google Shape;257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 rot="5400000">
            <a:off x="2760450" y="-1331700"/>
            <a:ext cx="3623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title"/>
          </p:nvPr>
        </p:nvSpPr>
        <p:spPr>
          <a:xfrm rot="5400000">
            <a:off x="5884650" y="1792499"/>
            <a:ext cx="3546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9B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8" name="Google Shape;268;p52"/>
          <p:cNvSpPr txBox="1">
            <a:spLocks noGrp="1"/>
          </p:cNvSpPr>
          <p:nvPr>
            <p:ph type="body" idx="1"/>
          </p:nvPr>
        </p:nvSpPr>
        <p:spPr>
          <a:xfrm rot="5400000">
            <a:off x="1693650" y="-188701"/>
            <a:ext cx="35469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53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03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66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393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631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1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33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1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0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and Three Picture ">
  <p:cSld name="TITLE_1_1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5925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820325" y="1565225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4922055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0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2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75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81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1258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03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83513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956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1152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95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5974450" y="910400"/>
            <a:ext cx="2575200" cy="18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953500" y="2836400"/>
            <a:ext cx="26298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2"/>
          </p:nvPr>
        </p:nvSpPr>
        <p:spPr>
          <a:xfrm>
            <a:off x="491075" y="4087375"/>
            <a:ext cx="26298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000"/>
              <a:buNone/>
              <a:defRPr sz="1000">
                <a:solidFill>
                  <a:srgbClr val="CC412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4396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59128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62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14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895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7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5020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9249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0108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0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0868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3691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0437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3488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836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665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99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65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7680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34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Right And Picture Left ">
  <p:cSld name="TITLE_AND_BODY_1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1597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843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4519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2070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622547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3024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007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74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2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Paragraph">
  <p:cSld name="TITLE_AND_BODY_1_2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"/>
          </p:nvPr>
        </p:nvSpPr>
        <p:spPr>
          <a:xfrm>
            <a:off x="759989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29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78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61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6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18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501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198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98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1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Layout">
  <p:cSld name="TITLE_AND_BODY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447850" y="1502250"/>
            <a:ext cx="370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373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41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04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6103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78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20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934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96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384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96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00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8668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5619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1082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/>
          <p:nvPr/>
        </p:nvSpPr>
        <p:spPr>
          <a:xfrm>
            <a:off x="6100600" y="9423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53"/>
          <p:cNvCxnSpPr/>
          <p:nvPr/>
        </p:nvCxnSpPr>
        <p:spPr>
          <a:xfrm>
            <a:off x="964400" y="4237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53"/>
          <p:cNvSpPr/>
          <p:nvPr/>
        </p:nvSpPr>
        <p:spPr>
          <a:xfrm>
            <a:off x="658401" y="3331425"/>
            <a:ext cx="246900" cy="24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869" y="57294"/>
                </a:moveTo>
                <a:cubicBezTo>
                  <a:pt x="99227" y="57294"/>
                  <a:pt x="98164" y="58357"/>
                  <a:pt x="98164" y="60000"/>
                </a:cubicBezTo>
                <a:cubicBezTo>
                  <a:pt x="98164" y="61642"/>
                  <a:pt x="99227" y="62801"/>
                  <a:pt x="100869" y="62801"/>
                </a:cubicBezTo>
                <a:cubicBezTo>
                  <a:pt x="102512" y="62801"/>
                  <a:pt x="103574" y="61642"/>
                  <a:pt x="103574" y="60000"/>
                </a:cubicBezTo>
                <a:cubicBezTo>
                  <a:pt x="103574" y="58357"/>
                  <a:pt x="102512" y="57294"/>
                  <a:pt x="100869" y="57294"/>
                </a:cubicBezTo>
                <a:close/>
                <a:moveTo>
                  <a:pt x="40869" y="93043"/>
                </a:moveTo>
                <a:cubicBezTo>
                  <a:pt x="39516" y="92173"/>
                  <a:pt x="37874" y="92753"/>
                  <a:pt x="37101" y="94106"/>
                </a:cubicBezTo>
                <a:cubicBezTo>
                  <a:pt x="36231" y="95458"/>
                  <a:pt x="36811" y="97101"/>
                  <a:pt x="38164" y="97971"/>
                </a:cubicBezTo>
                <a:cubicBezTo>
                  <a:pt x="39516" y="98743"/>
                  <a:pt x="41159" y="98164"/>
                  <a:pt x="42028" y="96811"/>
                </a:cubicBezTo>
                <a:cubicBezTo>
                  <a:pt x="42512" y="95458"/>
                  <a:pt x="42222" y="93816"/>
                  <a:pt x="40869" y="93043"/>
                </a:cubicBezTo>
                <a:close/>
                <a:moveTo>
                  <a:pt x="23188" y="78067"/>
                </a:moveTo>
                <a:cubicBezTo>
                  <a:pt x="21835" y="78840"/>
                  <a:pt x="21545" y="80483"/>
                  <a:pt x="22028" y="81835"/>
                </a:cubicBezTo>
                <a:cubicBezTo>
                  <a:pt x="22898" y="83188"/>
                  <a:pt x="24541" y="83478"/>
                  <a:pt x="25893" y="82898"/>
                </a:cubicBezTo>
                <a:cubicBezTo>
                  <a:pt x="27246" y="82125"/>
                  <a:pt x="27536" y="80483"/>
                  <a:pt x="26956" y="79130"/>
                </a:cubicBezTo>
                <a:cubicBezTo>
                  <a:pt x="26183" y="77777"/>
                  <a:pt x="24541" y="77487"/>
                  <a:pt x="23188" y="78067"/>
                </a:cubicBezTo>
                <a:close/>
                <a:moveTo>
                  <a:pt x="38164" y="22125"/>
                </a:moveTo>
                <a:cubicBezTo>
                  <a:pt x="36811" y="22995"/>
                  <a:pt x="36521" y="24541"/>
                  <a:pt x="37101" y="25990"/>
                </a:cubicBezTo>
                <a:cubicBezTo>
                  <a:pt x="37874" y="27342"/>
                  <a:pt x="39516" y="27536"/>
                  <a:pt x="40869" y="27053"/>
                </a:cubicBezTo>
                <a:cubicBezTo>
                  <a:pt x="42222" y="26183"/>
                  <a:pt x="42512" y="24541"/>
                  <a:pt x="42028" y="23188"/>
                </a:cubicBezTo>
                <a:cubicBezTo>
                  <a:pt x="41159" y="21835"/>
                  <a:pt x="39516" y="21545"/>
                  <a:pt x="38164" y="22125"/>
                </a:cubicBezTo>
                <a:close/>
                <a:moveTo>
                  <a:pt x="19033" y="57294"/>
                </a:moveTo>
                <a:cubicBezTo>
                  <a:pt x="17487" y="57294"/>
                  <a:pt x="16328" y="58357"/>
                  <a:pt x="16328" y="60000"/>
                </a:cubicBezTo>
                <a:cubicBezTo>
                  <a:pt x="16328" y="61642"/>
                  <a:pt x="17487" y="62801"/>
                  <a:pt x="19033" y="62801"/>
                </a:cubicBezTo>
                <a:cubicBezTo>
                  <a:pt x="20676" y="62801"/>
                  <a:pt x="21835" y="61642"/>
                  <a:pt x="21835" y="60000"/>
                </a:cubicBezTo>
                <a:cubicBezTo>
                  <a:pt x="21835" y="58357"/>
                  <a:pt x="20676" y="57294"/>
                  <a:pt x="19033" y="57294"/>
                </a:cubicBezTo>
                <a:close/>
                <a:moveTo>
                  <a:pt x="79033" y="27053"/>
                </a:moveTo>
                <a:cubicBezTo>
                  <a:pt x="80386" y="27826"/>
                  <a:pt x="82028" y="27342"/>
                  <a:pt x="82898" y="25990"/>
                </a:cubicBezTo>
                <a:cubicBezTo>
                  <a:pt x="83671" y="24541"/>
                  <a:pt x="83188" y="22995"/>
                  <a:pt x="81835" y="22125"/>
                </a:cubicBezTo>
                <a:cubicBezTo>
                  <a:pt x="80386" y="21352"/>
                  <a:pt x="78840" y="21835"/>
                  <a:pt x="77971" y="23188"/>
                </a:cubicBezTo>
                <a:cubicBezTo>
                  <a:pt x="77391" y="24541"/>
                  <a:pt x="77681" y="26183"/>
                  <a:pt x="79033" y="27053"/>
                </a:cubicBezTo>
                <a:close/>
                <a:moveTo>
                  <a:pt x="25893" y="37101"/>
                </a:moveTo>
                <a:cubicBezTo>
                  <a:pt x="24541" y="36328"/>
                  <a:pt x="22898" y="36811"/>
                  <a:pt x="22028" y="38260"/>
                </a:cubicBezTo>
                <a:cubicBezTo>
                  <a:pt x="21256" y="39613"/>
                  <a:pt x="21835" y="41256"/>
                  <a:pt x="23188" y="42028"/>
                </a:cubicBezTo>
                <a:cubicBezTo>
                  <a:pt x="24541" y="42898"/>
                  <a:pt x="26183" y="42318"/>
                  <a:pt x="26956" y="40966"/>
                </a:cubicBezTo>
                <a:cubicBezTo>
                  <a:pt x="27826" y="39613"/>
                  <a:pt x="27246" y="37971"/>
                  <a:pt x="25893" y="37101"/>
                </a:cubicBezTo>
                <a:close/>
                <a:moveTo>
                  <a:pt x="96811" y="78067"/>
                </a:moveTo>
                <a:cubicBezTo>
                  <a:pt x="95458" y="77198"/>
                  <a:pt x="93816" y="77777"/>
                  <a:pt x="92946" y="79130"/>
                </a:cubicBezTo>
                <a:cubicBezTo>
                  <a:pt x="92173" y="80483"/>
                  <a:pt x="92657" y="82125"/>
                  <a:pt x="94106" y="82898"/>
                </a:cubicBezTo>
                <a:cubicBezTo>
                  <a:pt x="95458" y="83768"/>
                  <a:pt x="97101" y="83188"/>
                  <a:pt x="97874" y="81835"/>
                </a:cubicBezTo>
                <a:cubicBezTo>
                  <a:pt x="98454" y="80483"/>
                  <a:pt x="98164" y="78840"/>
                  <a:pt x="96811" y="78067"/>
                </a:cubicBezTo>
                <a:close/>
                <a:moveTo>
                  <a:pt x="60000" y="98164"/>
                </a:moveTo>
                <a:cubicBezTo>
                  <a:pt x="58357" y="98164"/>
                  <a:pt x="57294" y="99323"/>
                  <a:pt x="57294" y="100966"/>
                </a:cubicBezTo>
                <a:cubicBezTo>
                  <a:pt x="57294" y="102608"/>
                  <a:pt x="58357" y="103671"/>
                  <a:pt x="60000" y="103671"/>
                </a:cubicBezTo>
                <a:cubicBezTo>
                  <a:pt x="61642" y="103671"/>
                  <a:pt x="62705" y="102608"/>
                  <a:pt x="62705" y="100966"/>
                </a:cubicBezTo>
                <a:cubicBezTo>
                  <a:pt x="62705" y="99323"/>
                  <a:pt x="61642" y="98164"/>
                  <a:pt x="60000" y="98164"/>
                </a:cubicBezTo>
                <a:close/>
                <a:moveTo>
                  <a:pt x="94106" y="37101"/>
                </a:moveTo>
                <a:cubicBezTo>
                  <a:pt x="92657" y="37971"/>
                  <a:pt x="92463" y="39613"/>
                  <a:pt x="92946" y="40966"/>
                </a:cubicBezTo>
                <a:cubicBezTo>
                  <a:pt x="93816" y="42318"/>
                  <a:pt x="95458" y="42608"/>
                  <a:pt x="96811" y="42028"/>
                </a:cubicBezTo>
                <a:cubicBezTo>
                  <a:pt x="98164" y="41256"/>
                  <a:pt x="98454" y="39613"/>
                  <a:pt x="97874" y="38260"/>
                </a:cubicBezTo>
                <a:cubicBezTo>
                  <a:pt x="97101" y="36811"/>
                  <a:pt x="95458" y="36618"/>
                  <a:pt x="94106" y="37101"/>
                </a:cubicBezTo>
                <a:close/>
                <a:moveTo>
                  <a:pt x="84541" y="57294"/>
                </a:moveTo>
                <a:lnTo>
                  <a:pt x="70628" y="57294"/>
                </a:lnTo>
                <a:cubicBezTo>
                  <a:pt x="69565" y="53526"/>
                  <a:pt x="66570" y="50531"/>
                  <a:pt x="62705" y="49371"/>
                </a:cubicBezTo>
                <a:lnTo>
                  <a:pt x="62705" y="19130"/>
                </a:lnTo>
                <a:cubicBezTo>
                  <a:pt x="62705" y="17487"/>
                  <a:pt x="61642" y="16425"/>
                  <a:pt x="60000" y="16425"/>
                </a:cubicBezTo>
                <a:cubicBezTo>
                  <a:pt x="58357" y="16425"/>
                  <a:pt x="57294" y="17487"/>
                  <a:pt x="57294" y="19130"/>
                </a:cubicBezTo>
                <a:lnTo>
                  <a:pt x="57294" y="49371"/>
                </a:lnTo>
                <a:cubicBezTo>
                  <a:pt x="52657" y="50531"/>
                  <a:pt x="49082" y="54879"/>
                  <a:pt x="49082" y="60000"/>
                </a:cubicBezTo>
                <a:cubicBezTo>
                  <a:pt x="49082" y="65990"/>
                  <a:pt x="54009" y="70917"/>
                  <a:pt x="60000" y="70917"/>
                </a:cubicBezTo>
                <a:cubicBezTo>
                  <a:pt x="65120" y="70917"/>
                  <a:pt x="69275" y="67439"/>
                  <a:pt x="70628" y="62801"/>
                </a:cubicBezTo>
                <a:lnTo>
                  <a:pt x="84541" y="62801"/>
                </a:lnTo>
                <a:cubicBezTo>
                  <a:pt x="86183" y="62801"/>
                  <a:pt x="87246" y="61642"/>
                  <a:pt x="87246" y="60000"/>
                </a:cubicBezTo>
                <a:cubicBezTo>
                  <a:pt x="87246" y="58357"/>
                  <a:pt x="86183" y="57294"/>
                  <a:pt x="84541" y="57294"/>
                </a:cubicBezTo>
                <a:close/>
                <a:moveTo>
                  <a:pt x="60000" y="65507"/>
                </a:moveTo>
                <a:cubicBezTo>
                  <a:pt x="57004" y="65507"/>
                  <a:pt x="54492" y="62995"/>
                  <a:pt x="54492" y="60000"/>
                </a:cubicBezTo>
                <a:cubicBezTo>
                  <a:pt x="54492" y="57004"/>
                  <a:pt x="57004" y="54589"/>
                  <a:pt x="60000" y="54589"/>
                </a:cubicBezTo>
                <a:cubicBezTo>
                  <a:pt x="62995" y="54589"/>
                  <a:pt x="65410" y="57004"/>
                  <a:pt x="65410" y="60000"/>
                </a:cubicBezTo>
                <a:cubicBezTo>
                  <a:pt x="65410" y="62995"/>
                  <a:pt x="62995" y="65507"/>
                  <a:pt x="60000" y="65507"/>
                </a:cubicBezTo>
                <a:close/>
                <a:moveTo>
                  <a:pt x="79033" y="93043"/>
                </a:moveTo>
                <a:cubicBezTo>
                  <a:pt x="77681" y="93816"/>
                  <a:pt x="77391" y="95458"/>
                  <a:pt x="77971" y="96811"/>
                </a:cubicBezTo>
                <a:cubicBezTo>
                  <a:pt x="78840" y="98164"/>
                  <a:pt x="80386" y="98454"/>
                  <a:pt x="81835" y="97971"/>
                </a:cubicBezTo>
                <a:cubicBezTo>
                  <a:pt x="83188" y="97101"/>
                  <a:pt x="83381" y="95458"/>
                  <a:pt x="82898" y="94106"/>
                </a:cubicBezTo>
                <a:cubicBezTo>
                  <a:pt x="82028" y="92753"/>
                  <a:pt x="80386" y="92173"/>
                  <a:pt x="79033" y="93043"/>
                </a:cubicBezTo>
                <a:close/>
                <a:moveTo>
                  <a:pt x="60000" y="0"/>
                </a:moveTo>
                <a:cubicBezTo>
                  <a:pt x="26666" y="0"/>
                  <a:pt x="0" y="27053"/>
                  <a:pt x="0" y="60000"/>
                </a:cubicBezTo>
                <a:cubicBezTo>
                  <a:pt x="0" y="93333"/>
                  <a:pt x="26666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7053"/>
                  <a:pt x="93236" y="0"/>
                  <a:pt x="60000" y="0"/>
                </a:cubicBezTo>
                <a:close/>
                <a:moveTo>
                  <a:pt x="60000" y="114589"/>
                </a:moveTo>
                <a:cubicBezTo>
                  <a:pt x="29951" y="114589"/>
                  <a:pt x="5410" y="90048"/>
                  <a:pt x="5410" y="60000"/>
                </a:cubicBezTo>
                <a:cubicBezTo>
                  <a:pt x="5410" y="30048"/>
                  <a:pt x="29951" y="5507"/>
                  <a:pt x="60000" y="5507"/>
                </a:cubicBezTo>
                <a:cubicBezTo>
                  <a:pt x="89951" y="5507"/>
                  <a:pt x="114492" y="30048"/>
                  <a:pt x="114492" y="60000"/>
                </a:cubicBezTo>
                <a:cubicBezTo>
                  <a:pt x="114492" y="90048"/>
                  <a:pt x="89951" y="114589"/>
                  <a:pt x="60000" y="114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ctrTitle"/>
          </p:nvPr>
        </p:nvSpPr>
        <p:spPr>
          <a:xfrm>
            <a:off x="-145472" y="1204696"/>
            <a:ext cx="9021157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ĐỌC MỞ RỘNG THỂ LOẠI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6600" dirty="0" smtClean="0">
                <a:solidFill>
                  <a:srgbClr val="FF0000"/>
                </a:solidFill>
              </a:rPr>
              <a:t>KIẾN VÀ NGƯỜI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84" name="Google Shape;284;p53"/>
          <p:cNvSpPr txBox="1">
            <a:spLocks noGrp="1"/>
          </p:cNvSpPr>
          <p:nvPr>
            <p:ph type="subTitle" idx="1"/>
          </p:nvPr>
        </p:nvSpPr>
        <p:spPr>
          <a:xfrm>
            <a:off x="2944092" y="3870617"/>
            <a:ext cx="647927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TRẦN DUY PHIÊN</a:t>
            </a:r>
            <a:endParaRPr sz="54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8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135082"/>
            <a:ext cx="7169727" cy="115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1663" y="800100"/>
            <a:ext cx="716972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338571"/>
            <a:ext cx="4187536" cy="4324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5745" y="141144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633" y="1473625"/>
            <a:ext cx="448203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" y="1168550"/>
            <a:ext cx="1452992" cy="30511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029408" y="109913"/>
            <a:ext cx="7014712" cy="11179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8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102146" y="1517072"/>
            <a:ext cx="6941974" cy="779319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979468" y="2492653"/>
            <a:ext cx="7114592" cy="1329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029408" y="4093376"/>
            <a:ext cx="6941975" cy="1005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1452993" y="1032040"/>
            <a:ext cx="576416" cy="16620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>
          <a:xfrm flipV="1">
            <a:off x="1452992" y="2088751"/>
            <a:ext cx="576417" cy="605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9" idx="1"/>
          </p:cNvCxnSpPr>
          <p:nvPr/>
        </p:nvCxnSpPr>
        <p:spPr>
          <a:xfrm>
            <a:off x="1452993" y="2694106"/>
            <a:ext cx="576416" cy="6646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0" idx="1"/>
          </p:cNvCxnSpPr>
          <p:nvPr/>
        </p:nvCxnSpPr>
        <p:spPr>
          <a:xfrm>
            <a:off x="1452993" y="2694105"/>
            <a:ext cx="576416" cy="19019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02146" y="68713"/>
            <a:ext cx="711459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11" y="1946603"/>
            <a:ext cx="2015838" cy="1748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554" y="0"/>
            <a:ext cx="8863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983" y="927826"/>
            <a:ext cx="304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569" y="1392210"/>
            <a:ext cx="347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9" idx="0"/>
          </p:cNvCxnSpPr>
          <p:nvPr/>
        </p:nvCxnSpPr>
        <p:spPr>
          <a:xfrm flipH="1">
            <a:off x="421560" y="3148676"/>
            <a:ext cx="443529" cy="5152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019" y="3663903"/>
            <a:ext cx="62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17" idx="2"/>
          </p:cNvCxnSpPr>
          <p:nvPr/>
        </p:nvCxnSpPr>
        <p:spPr>
          <a:xfrm flipH="1">
            <a:off x="914401" y="3247223"/>
            <a:ext cx="8766" cy="4166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007" y="3650019"/>
            <a:ext cx="69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916" y="2293116"/>
            <a:ext cx="1086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73797" y="1839191"/>
            <a:ext cx="751920" cy="4674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14878" y="1839191"/>
            <a:ext cx="719167" cy="507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78559" y="2346774"/>
            <a:ext cx="1182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5173" y="3148676"/>
            <a:ext cx="791527" cy="5152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30748" y="3650019"/>
            <a:ext cx="122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1936" y="477234"/>
            <a:ext cx="404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21208" y="1756084"/>
            <a:ext cx="3922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49682" y="3827087"/>
            <a:ext cx="6371476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3424043" y="501996"/>
            <a:ext cx="1641763" cy="131604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2" grpId="0"/>
      <p:bldP spid="17" grpId="0"/>
      <p:bldP spid="25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0" y="72736"/>
            <a:ext cx="9102436" cy="4405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1892190" y="1312248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605876" y="3166878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76209" y="226563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463" y="81008"/>
            <a:ext cx="8593281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59" y="1272450"/>
            <a:ext cx="790953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59" y="1902147"/>
            <a:ext cx="790953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694" y="3246957"/>
            <a:ext cx="820205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298" y="3628200"/>
            <a:ext cx="703999" cy="471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76209" y="135083"/>
            <a:ext cx="8901538" cy="48115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76209" y="692995"/>
            <a:ext cx="9150918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95407"/>
              </p:ext>
            </p:extLst>
          </p:nvPr>
        </p:nvGraphicFramePr>
        <p:xfrm>
          <a:off x="624909" y="1292045"/>
          <a:ext cx="7637318" cy="1274509"/>
        </p:xfrm>
        <a:graphic>
          <a:graphicData uri="http://schemas.openxmlformats.org/drawingml/2006/table">
            <a:tbl>
              <a:tblPr firstRow="1" bandRow="1">
                <a:tableStyleId>{864BC2DA-C3D2-4FFD-A74B-9661E721B34C}</a:tableStyleId>
              </a:tblPr>
              <a:tblGrid>
                <a:gridCol w="3818659">
                  <a:extLst>
                    <a:ext uri="{9D8B030D-6E8A-4147-A177-3AD203B41FA5}">
                      <a16:colId xmlns:a16="http://schemas.microsoft.com/office/drawing/2014/main" val="980356318"/>
                    </a:ext>
                  </a:extLst>
                </a:gridCol>
                <a:gridCol w="3818659">
                  <a:extLst>
                    <a:ext uri="{9D8B030D-6E8A-4147-A177-3AD203B41FA5}">
                      <a16:colId xmlns:a16="http://schemas.microsoft.com/office/drawing/2014/main" val="568043134"/>
                    </a:ext>
                  </a:extLst>
                </a:gridCol>
              </a:tblGrid>
              <a:tr h="7769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mẹ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con </a:t>
                      </a:r>
                      <a:r>
                        <a:rPr lang="en-US" sz="3200" baseline="0" dirty="0" err="1" smtClean="0"/>
                        <a:t>trai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1785"/>
                  </a:ext>
                </a:extLst>
              </a:tr>
              <a:tr h="497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76209" y="973549"/>
            <a:ext cx="9150918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5273"/>
              </p:ext>
            </p:extLst>
          </p:nvPr>
        </p:nvGraphicFramePr>
        <p:xfrm>
          <a:off x="624909" y="2359280"/>
          <a:ext cx="8263736" cy="3088640"/>
        </p:xfrm>
        <a:graphic>
          <a:graphicData uri="http://schemas.openxmlformats.org/drawingml/2006/table">
            <a:tbl>
              <a:tblPr firstRow="1" bandRow="1">
                <a:tableStyleId>{864BC2DA-C3D2-4FFD-A74B-9661E721B34C}</a:tableStyleId>
              </a:tblPr>
              <a:tblGrid>
                <a:gridCol w="4387927">
                  <a:extLst>
                    <a:ext uri="{9D8B030D-6E8A-4147-A177-3AD203B41FA5}">
                      <a16:colId xmlns:a16="http://schemas.microsoft.com/office/drawing/2014/main" val="980356318"/>
                    </a:ext>
                  </a:extLst>
                </a:gridCol>
                <a:gridCol w="3875809">
                  <a:extLst>
                    <a:ext uri="{9D8B030D-6E8A-4147-A177-3AD203B41FA5}">
                      <a16:colId xmlns:a16="http://schemas.microsoft.com/office/drawing/2014/main" val="568043134"/>
                    </a:ext>
                  </a:extLst>
                </a:gridCol>
              </a:tblGrid>
              <a:tr h="5596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mẹ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con </a:t>
                      </a:r>
                      <a:r>
                        <a:rPr lang="en-US" sz="3200" baseline="0" dirty="0" err="1" smtClean="0"/>
                        <a:t>trai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1785"/>
                  </a:ext>
                </a:extLst>
              </a:tr>
              <a:tr h="2425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0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4909" y="290945"/>
            <a:ext cx="7542346" cy="35225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>
            <a:spLocks noGrp="1"/>
          </p:cNvSpPr>
          <p:nvPr>
            <p:ph type="title"/>
          </p:nvPr>
        </p:nvSpPr>
        <p:spPr>
          <a:xfrm>
            <a:off x="2909427" y="157191"/>
            <a:ext cx="24315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FFFFFF"/>
                </a:solidFill>
              </a:rPr>
              <a:t>MỤC TIÊU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90" name="Google Shape;290;p54"/>
          <p:cNvSpPr txBox="1"/>
          <p:nvPr/>
        </p:nvSpPr>
        <p:spPr>
          <a:xfrm>
            <a:off x="311700" y="810450"/>
            <a:ext cx="7626955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01.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nắm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đặc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trưng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truyện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ngắn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qua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54"/>
          <p:cNvSpPr txBox="1"/>
          <p:nvPr/>
        </p:nvSpPr>
        <p:spPr>
          <a:xfrm>
            <a:off x="400733" y="2892281"/>
            <a:ext cx="4046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02.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Nắm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được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nội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dung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và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nghệ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thuật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của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truyện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ngắn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Kiến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và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người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4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5176125" y="2736522"/>
            <a:ext cx="3551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03.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Thông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điệp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nghệ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thuật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tác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phẩm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gởi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đến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người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đọc</a:t>
            </a:r>
            <a:endParaRPr sz="24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3143925" y="3750154"/>
            <a:ext cx="4064400" cy="5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04.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trân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quý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vệ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thiên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nhiên</a:t>
            </a:r>
            <a:endParaRPr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6644" y="220424"/>
            <a:ext cx="846859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Ý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951"/>
            <a:ext cx="2672481" cy="3296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2331" y="1437796"/>
            <a:ext cx="555393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Ý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2199" y="2313793"/>
            <a:ext cx="57941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8368" y="0"/>
            <a:ext cx="388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b. Ý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nghĩa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đề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941" y="674189"/>
            <a:ext cx="80698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351" y="1292732"/>
            <a:ext cx="8477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34" y="2366861"/>
            <a:ext cx="863541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3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194955" y="696191"/>
            <a:ext cx="6598227" cy="2576945"/>
          </a:xfrm>
          <a:prstGeom prst="doubleWave">
            <a:avLst>
              <a:gd name="adj1" fmla="val 6250"/>
              <a:gd name="adj2" fmla="val -3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608811" y="573425"/>
            <a:ext cx="7013864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Tác dụng của yếu tố hư cấu, tưởng tượng trong truyện ngắn Kiến và người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1608811" y="1107972"/>
            <a:ext cx="2223655" cy="3680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  <a:tabLst>
                <a:tab pos="90170" algn="l"/>
                <a:tab pos="18034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4229100" y="1079136"/>
            <a:ext cx="2326388" cy="1744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6952122" y="121754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2336" y="33774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9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build="p"/>
      <p:bldP spid="30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2645" y="636060"/>
            <a:ext cx="596438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0638" y="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III.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Tổng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337" y="707886"/>
            <a:ext cx="7626928" cy="415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" y="1278082"/>
            <a:ext cx="1298864" cy="2089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300" b="1" kern="1200" noProof="0" dirty="0" err="1" smtClean="0">
                <a:solidFill>
                  <a:schemeClr val="tx1"/>
                </a:solidFill>
                <a:latin typeface="Calibri" panose="020F0502020204030204"/>
              </a:rPr>
              <a:t>Nghệ</a:t>
            </a:r>
            <a:r>
              <a:rPr lang="en-US" sz="3300" b="1" kern="1200" noProof="0" dirty="0" smtClean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3300" b="1" kern="1200" noProof="0" dirty="0" err="1" smtClean="0">
                <a:solidFill>
                  <a:schemeClr val="tx1"/>
                </a:solidFill>
                <a:latin typeface="Calibri" panose="020F0502020204030204"/>
              </a:rPr>
              <a:t>thuật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5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7590" y="191335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Tổng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endParaRPr lang="en-US" sz="40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4398" y="1291448"/>
            <a:ext cx="6783347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16502" y="1649627"/>
            <a:ext cx="1556951" cy="1749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300" b="1" kern="1200" dirty="0" err="1" smtClean="0">
                <a:solidFill>
                  <a:schemeClr val="tx1"/>
                </a:solidFill>
                <a:latin typeface="Calibri" panose="020F0502020204030204"/>
              </a:rPr>
              <a:t>Nội</a:t>
            </a:r>
            <a:r>
              <a:rPr lang="en-US" sz="3300" b="1" kern="1200" dirty="0" smtClean="0">
                <a:solidFill>
                  <a:schemeClr val="tx1"/>
                </a:solidFill>
                <a:latin typeface="Calibri" panose="020F0502020204030204"/>
              </a:rPr>
              <a:t> dung</a:t>
            </a:r>
            <a:endParaRPr lang="en-US" sz="3300" b="1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60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7573" y="1076179"/>
            <a:ext cx="6214403" cy="289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kern="1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kern="12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5" y="-20781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0" y="2122851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257496" y="438565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37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862508" y="216133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404473" y="3757290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025469" y="2072825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197708" y="91857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340664" y="323544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492243" y="3300289"/>
            <a:ext cx="782768" cy="830852"/>
          </a:xfrm>
          <a:prstGeom prst="flowChartOnlineStorag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514057" y="1037857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81016" y="526333"/>
            <a:ext cx="42768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709235" y="1167628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1795" y="22412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61890" y="379118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9805" y="2214829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707168" y="3450452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494329" y="952674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85865" y="3323297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6" y="1737303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789673" y="228289"/>
            <a:ext cx="4094553" cy="104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buClrTx/>
              <a:defRPr/>
            </a:pPr>
            <a:endParaRPr lang="en-US" sz="1350" b="1" kern="1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endParaRPr lang="en-US" sz="2100" b="1" kern="12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100" kern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b="1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5485" y="1515822"/>
            <a:ext cx="3951953" cy="687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180340" algn="just">
              <a:lnSpc>
                <a:spcPct val="115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6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5485" y="2466807"/>
            <a:ext cx="3951953" cy="678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800">
              <a:buClrTx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35486" y="3362971"/>
            <a:ext cx="3951952" cy="7462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6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buClrTx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35485" y="4346316"/>
            <a:ext cx="3951952" cy="488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180340" algn="just">
              <a:lnSpc>
                <a:spcPct val="115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093 C 0.01805 0.01234 -0.08455 -0.0287 -0.08316 -0.00031 C -0.08438 0.09228 -0.02257 0.1287 -0.00278 0.12191 C 0.01128 0.07778 0.00034 -0.17469 4.16667E-6 -0.26451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70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30" y="95980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2235611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568940" y="81106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37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987622" y="2354652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539918" y="387049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482867" y="216133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704960" y="114485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376534" y="3390859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832972" y="328196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535666" y="1258415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9664" y="816994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751660" y="1295785"/>
            <a:ext cx="420755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6309" y="248442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9664" y="384658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3344" y="22412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2028149" y="3411741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2018573" y="1170775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90147" y="34167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39" y="1861177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891217" y="171039"/>
            <a:ext cx="4117701" cy="1117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b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42900">
              <a:buClrTx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14901" y="1438973"/>
            <a:ext cx="3917372" cy="584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12183" y="2212348"/>
            <a:ext cx="3820090" cy="779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01901" y="3179168"/>
            <a:ext cx="3830372" cy="5471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12183" y="3931201"/>
            <a:ext cx="3820090" cy="583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0.05046 C 0.11484 0.05902 -0.08386 0.0324 -0.08138 0.05069 C -0.08347 0.11041 0.0362 0.13402 0.07461 0.1294 C 0.10169 0.10092 0.08073 -0.06158 0.07995 -0.1192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4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A9B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/>
          <p:nvPr/>
        </p:nvSpPr>
        <p:spPr>
          <a:xfrm>
            <a:off x="6359236" y="0"/>
            <a:ext cx="2784764" cy="51435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5"/>
          <p:cNvSpPr/>
          <p:nvPr/>
        </p:nvSpPr>
        <p:spPr>
          <a:xfrm>
            <a:off x="5134013" y="11709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ctrTitle"/>
          </p:nvPr>
        </p:nvSpPr>
        <p:spPr>
          <a:xfrm>
            <a:off x="567879" y="1236975"/>
            <a:ext cx="5529446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 err="1" smtClean="0">
                <a:solidFill>
                  <a:srgbClr val="FFFF00"/>
                </a:solidFill>
                <a:sym typeface="Roboto Slab"/>
              </a:rPr>
              <a:t>Khởi</a:t>
            </a:r>
            <a:r>
              <a:rPr lang="en-US" sz="7200" dirty="0" smtClean="0">
                <a:solidFill>
                  <a:srgbClr val="FFFF00"/>
                </a:solidFill>
                <a:sym typeface="Roboto Slab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sym typeface="Roboto Slab"/>
              </a:rPr>
              <a:t>động</a:t>
            </a:r>
            <a:endParaRPr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7" y="60604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5" y="2190213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149353" y="475955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37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588883" y="2190213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042366" y="391373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598317" y="2118842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949224" y="92472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026333" y="3437926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141138" y="3323696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284527" y="113238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1092" y="589505"/>
            <a:ext cx="42768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513404" y="1229015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30025" y="233980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72460" y="3948508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470" y="229110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341383" y="3548977"/>
            <a:ext cx="259370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272122" y="920013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320908" y="3432350"/>
            <a:ext cx="404291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7" y="1808666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282184" y="270623"/>
            <a:ext cx="4500621" cy="799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gởi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1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25884" y="1380128"/>
            <a:ext cx="4356921" cy="706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vi-VN" sz="135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87628" y="2377812"/>
            <a:ext cx="4295177" cy="10719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87628" y="3540942"/>
            <a:ext cx="4213219" cy="5873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8015" y="4338809"/>
            <a:ext cx="3988958" cy="385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7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093 C 0.01798 0.01248 -0.08455 -0.02866 -0.08324 -0.00046 C -0.08429 0.09221 -0.02253 0.12873 -0.00273 0.12179 C 0.01121 0.07765 0.00039 -0.17472 -3.24648E-6 -0.26439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" y="95979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25" y="2224584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291752" y="636003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37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697713" y="213198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341174" y="3863547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140321" y="2096271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97074" y="104421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272157" y="3318847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612495" y="3364690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379900" y="111034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1636" y="711000"/>
            <a:ext cx="360127" cy="109068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sz="3375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597793" y="1184595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46783" y="2283988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3375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9875" y="3970580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sz="3375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10146" y="225034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3375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2700000">
            <a:off x="1737343" y="3440489"/>
            <a:ext cx="609511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776790" y="1083647"/>
            <a:ext cx="139782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48224" y="3394506"/>
            <a:ext cx="321570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8" y="1831834"/>
            <a:ext cx="1069941" cy="14311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511600" y="1358247"/>
            <a:ext cx="4255519" cy="1208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đoan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31847" y="2704888"/>
            <a:ext cx="4255519" cy="60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31847" y="3536274"/>
            <a:ext cx="4255519" cy="683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800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1847" y="4482455"/>
            <a:ext cx="4235272" cy="429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3244" y="157919"/>
            <a:ext cx="4792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84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C -0.02682 -0.05324 -0.05351 -0.10649 -0.04127 -0.12431 C -0.02903 -0.14213 0.05469 -0.15417 0.0737 -0.10672 C 0.09271 -0.05926 0.08425 0.10138 0.0724 0.15995 C 0.06055 0.21851 0.01459 0.21365 0.00248 0.24444 C -0.00963 0.27523 0.00039 0.32777 -4.58333E-6 0.34444 " pathEditMode="relative" ptsTypes="aaaaaA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7573" y="1076179"/>
            <a:ext cx="6214403" cy="289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60" y="252106"/>
            <a:ext cx="74739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7" y="2594083"/>
            <a:ext cx="3545898" cy="2363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5" y="2594083"/>
            <a:ext cx="4145973" cy="228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745" y="1639976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0B3"/>
            </a:gs>
            <a:gs pos="50000">
              <a:srgbClr val="EBC034"/>
            </a:gs>
            <a:gs pos="100000">
              <a:srgbClr val="D79E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91"/>
          <p:cNvGrpSpPr/>
          <p:nvPr/>
        </p:nvGrpSpPr>
        <p:grpSpPr>
          <a:xfrm>
            <a:off x="2149887" y="1949831"/>
            <a:ext cx="5148538" cy="1385900"/>
            <a:chOff x="2149887" y="1949831"/>
            <a:chExt cx="5148538" cy="1385900"/>
          </a:xfrm>
        </p:grpSpPr>
        <p:grpSp>
          <p:nvGrpSpPr>
            <p:cNvPr id="1231" name="Google Shape;1231;p91"/>
            <p:cNvGrpSpPr/>
            <p:nvPr/>
          </p:nvGrpSpPr>
          <p:grpSpPr>
            <a:xfrm>
              <a:off x="2149887" y="1949831"/>
              <a:ext cx="1127125" cy="1385900"/>
              <a:chOff x="3221037" y="1929606"/>
              <a:chExt cx="1127125" cy="1385900"/>
            </a:xfrm>
          </p:grpSpPr>
          <p:sp>
            <p:nvSpPr>
              <p:cNvPr id="1232" name="Google Shape;1232;p91"/>
              <p:cNvSpPr/>
              <p:nvPr/>
            </p:nvSpPr>
            <p:spPr>
              <a:xfrm>
                <a:off x="3221037" y="1929606"/>
                <a:ext cx="1127125" cy="1385900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9786" y="4479"/>
                    </a:moveTo>
                    <a:cubicBezTo>
                      <a:pt x="9957" y="4549"/>
                      <a:pt x="9915" y="4653"/>
                      <a:pt x="10000" y="4792"/>
                    </a:cubicBezTo>
                    <a:lnTo>
                      <a:pt x="10000" y="9236"/>
                    </a:lnTo>
                    <a:cubicBezTo>
                      <a:pt x="10000" y="9653"/>
                      <a:pt x="9573" y="10000"/>
                      <a:pt x="9060" y="10000"/>
                    </a:cubicBezTo>
                    <a:lnTo>
                      <a:pt x="940" y="10000"/>
                    </a:lnTo>
                    <a:cubicBezTo>
                      <a:pt x="342" y="10000"/>
                      <a:pt x="0" y="9653"/>
                      <a:pt x="0" y="9236"/>
                    </a:cubicBezTo>
                    <a:lnTo>
                      <a:pt x="0" y="694"/>
                    </a:lnTo>
                    <a:cubicBezTo>
                      <a:pt x="0" y="278"/>
                      <a:pt x="342" y="0"/>
                      <a:pt x="855" y="0"/>
                    </a:cubicBezTo>
                    <a:lnTo>
                      <a:pt x="7009" y="0"/>
                    </a:lnTo>
                    <a:cubicBezTo>
                      <a:pt x="7179" y="139"/>
                      <a:pt x="7179" y="417"/>
                      <a:pt x="7179" y="625"/>
                    </a:cubicBezTo>
                    <a:lnTo>
                      <a:pt x="7179" y="2222"/>
                    </a:lnTo>
                    <a:cubicBezTo>
                      <a:pt x="7179" y="2431"/>
                      <a:pt x="7436" y="2569"/>
                      <a:pt x="7521" y="2708"/>
                    </a:cubicBezTo>
                    <a:cubicBezTo>
                      <a:pt x="8120" y="3125"/>
                      <a:pt x="8632" y="3542"/>
                      <a:pt x="9145" y="3958"/>
                    </a:cubicBezTo>
                    <a:cubicBezTo>
                      <a:pt x="9231" y="4097"/>
                      <a:pt x="9334" y="4062"/>
                      <a:pt x="9632" y="4312"/>
                    </a:cubicBezTo>
                  </a:path>
                </a:pathLst>
              </a:custGeom>
              <a:solidFill>
                <a:srgbClr val="F7B600"/>
              </a:solidFill>
              <a:ln w="12700" cap="flat" cmpd="sng">
                <a:solidFill>
                  <a:srgbClr val="FFC9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91"/>
              <p:cNvSpPr/>
              <p:nvPr/>
            </p:nvSpPr>
            <p:spPr>
              <a:xfrm>
                <a:off x="4011612" y="1929606"/>
                <a:ext cx="3365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9" extrusionOk="0">
                    <a:moveTo>
                      <a:pt x="0" y="34"/>
                    </a:moveTo>
                    <a:cubicBezTo>
                      <a:pt x="0" y="23"/>
                      <a:pt x="0" y="11"/>
                      <a:pt x="0" y="0"/>
                    </a:cubicBezTo>
                    <a:cubicBezTo>
                      <a:pt x="12" y="11"/>
                      <a:pt x="24" y="22"/>
                      <a:pt x="35" y="34"/>
                    </a:cubicBezTo>
                    <a:cubicBezTo>
                      <a:pt x="33" y="36"/>
                      <a:pt x="32" y="36"/>
                      <a:pt x="30" y="36"/>
                    </a:cubicBezTo>
                    <a:cubicBezTo>
                      <a:pt x="20" y="36"/>
                      <a:pt x="10" y="39"/>
                      <a:pt x="0" y="34"/>
                    </a:cubicBezTo>
                    <a:close/>
                  </a:path>
                </a:pathLst>
              </a:custGeom>
              <a:solidFill>
                <a:srgbClr val="FEE0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91"/>
              <p:cNvSpPr/>
              <p:nvPr/>
            </p:nvSpPr>
            <p:spPr>
              <a:xfrm>
                <a:off x="4011612" y="2256631"/>
                <a:ext cx="33655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cubicBezTo>
                      <a:pt x="9362" y="9057"/>
                      <a:pt x="1457" y="1924"/>
                      <a:pt x="0" y="0"/>
                    </a:cubicBezTo>
                    <a:close/>
                  </a:path>
                </a:pathLst>
              </a:custGeom>
              <a:solidFill>
                <a:srgbClr val="D59D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91"/>
              <p:cNvSpPr/>
              <p:nvPr/>
            </p:nvSpPr>
            <p:spPr>
              <a:xfrm>
                <a:off x="3241040" y="2425894"/>
                <a:ext cx="10872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lang="en-GB" sz="3300" b="0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sz="33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236" name="Google Shape;1236;p91"/>
            <p:cNvSpPr txBox="1"/>
            <p:nvPr/>
          </p:nvSpPr>
          <p:spPr>
            <a:xfrm>
              <a:off x="4098025" y="2210975"/>
              <a:ext cx="320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Google</a:t>
              </a:r>
              <a:r>
                <a:rPr lang="en-GB"/>
                <a:t> </a:t>
              </a:r>
              <a:r>
                <a:rPr lang="en-GB" sz="2800" b="0" i="0" u="none" strike="noStrike" cap="non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 Templates</a:t>
              </a:r>
              <a:endPara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237" name="Google Shape;1237;p91"/>
            <p:cNvCxnSpPr/>
            <p:nvPr/>
          </p:nvCxnSpPr>
          <p:spPr>
            <a:xfrm>
              <a:off x="3809625" y="2334275"/>
              <a:ext cx="0" cy="737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8" name="Google Shape;1238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/>
          <p:nvPr/>
        </p:nvSpPr>
        <p:spPr>
          <a:xfrm>
            <a:off x="6074076" y="740650"/>
            <a:ext cx="5145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6" descr="bright-1854161_1280.jpg"/>
          <p:cNvPicPr preferRelativeResize="0"/>
          <p:nvPr/>
        </p:nvPicPr>
        <p:blipFill rotWithShape="1">
          <a:blip r:embed="rId3">
            <a:alphaModFix/>
          </a:blip>
          <a:srcRect l="58610" r="18025"/>
          <a:stretch/>
        </p:blipFill>
        <p:spPr>
          <a:xfrm>
            <a:off x="4270777" y="59739"/>
            <a:ext cx="1803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6" descr="forest-657902_1920.jpg"/>
          <p:cNvPicPr preferRelativeResize="0"/>
          <p:nvPr/>
        </p:nvPicPr>
        <p:blipFill rotWithShape="1">
          <a:blip r:embed="rId4">
            <a:alphaModFix/>
          </a:blip>
          <a:srcRect r="50421"/>
          <a:stretch/>
        </p:blipFill>
        <p:spPr>
          <a:xfrm>
            <a:off x="0" y="0"/>
            <a:ext cx="38251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ctrTitle"/>
          </p:nvPr>
        </p:nvSpPr>
        <p:spPr>
          <a:xfrm>
            <a:off x="6181033" y="740650"/>
            <a:ext cx="3392684" cy="2959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Hãy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nêu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những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đặc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điểm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của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truyện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ngắn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?</a:t>
            </a:r>
            <a:endParaRPr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7975"/>
            <a:ext cx="416382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huống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Dung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ngắn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nhân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ít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dồn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mâu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ngắn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khía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sống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…………………….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7" descr="imac-605421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817" y="-5"/>
            <a:ext cx="4040067" cy="26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7" descr="office-730681_128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25" y="2682875"/>
            <a:ext cx="4040074" cy="246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7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smtClean="0">
                <a:solidFill>
                  <a:schemeClr val="lt1"/>
                </a:solidFill>
              </a:rPr>
              <a:t>Theo </a:t>
            </a:r>
            <a:r>
              <a:rPr lang="en-US" sz="2500" dirty="0" err="1" smtClean="0">
                <a:solidFill>
                  <a:schemeClr val="lt1"/>
                </a:solidFill>
              </a:rPr>
              <a:t>anh</a:t>
            </a:r>
            <a:r>
              <a:rPr lang="en-US" sz="2500" dirty="0" smtClean="0">
                <a:solidFill>
                  <a:schemeClr val="lt1"/>
                </a:solidFill>
              </a:rPr>
              <a:t> (</a:t>
            </a:r>
            <a:r>
              <a:rPr lang="en-US" sz="2500" dirty="0" err="1" smtClean="0">
                <a:solidFill>
                  <a:schemeClr val="lt1"/>
                </a:solidFill>
              </a:rPr>
              <a:t>chị</a:t>
            </a:r>
            <a:r>
              <a:rPr lang="en-US" sz="2500" dirty="0" smtClean="0">
                <a:solidFill>
                  <a:schemeClr val="lt1"/>
                </a:solidFill>
              </a:rPr>
              <a:t>) </a:t>
            </a:r>
            <a:r>
              <a:rPr lang="en-US" sz="2500" dirty="0" err="1" smtClean="0">
                <a:solidFill>
                  <a:schemeClr val="lt1"/>
                </a:solidFill>
              </a:rPr>
              <a:t>thiên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nhiên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có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vai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trò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như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thế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nào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với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đời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sống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của</a:t>
            </a:r>
            <a:r>
              <a:rPr lang="en-US" sz="2500" dirty="0" smtClean="0">
                <a:solidFill>
                  <a:schemeClr val="lt1"/>
                </a:solidFill>
              </a:rPr>
              <a:t> con </a:t>
            </a:r>
            <a:r>
              <a:rPr lang="en-US" sz="2500" dirty="0" err="1" smtClean="0">
                <a:solidFill>
                  <a:schemeClr val="lt1"/>
                </a:solidFill>
              </a:rPr>
              <a:t>người</a:t>
            </a:r>
            <a:r>
              <a:rPr lang="en-US" sz="2500" dirty="0" smtClean="0">
                <a:solidFill>
                  <a:schemeClr val="lt1"/>
                </a:solidFill>
              </a:rPr>
              <a:t>?</a:t>
            </a:r>
            <a:endParaRPr sz="2500"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42333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Con </a:t>
            </a:r>
            <a:r>
              <a:rPr lang="en-US" sz="3200" b="1" dirty="0" err="1" smtClean="0">
                <a:solidFill>
                  <a:srgbClr val="00B050"/>
                </a:solidFill>
              </a:rPr>
              <a:t>người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ứng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xử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thiên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nhiên</a:t>
            </a:r>
            <a:r>
              <a:rPr lang="en-US" sz="3200" b="1" dirty="0" smtClean="0">
                <a:solidFill>
                  <a:srgbClr val="00B050"/>
                </a:solidFill>
              </a:rPr>
              <a:t>?</a:t>
            </a:r>
            <a:endParaRPr sz="3200" b="1" dirty="0">
              <a:solidFill>
                <a:srgbClr val="00B050"/>
              </a:solidFill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8" descr="office-730681_1280.jpg"/>
          <p:cNvPicPr preferRelativeResize="0"/>
          <p:nvPr/>
        </p:nvPicPr>
        <p:blipFill rotWithShape="1">
          <a:blip r:embed="rId3">
            <a:alphaModFix/>
          </a:blip>
          <a:srcRect b="13149"/>
          <a:stretch/>
        </p:blipFill>
        <p:spPr>
          <a:xfrm>
            <a:off x="526075" y="2343948"/>
            <a:ext cx="3945350" cy="2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8" descr="student-849825_1280.jpg"/>
          <p:cNvPicPr preferRelativeResize="0"/>
          <p:nvPr/>
        </p:nvPicPr>
        <p:blipFill rotWithShape="1">
          <a:blip r:embed="rId4">
            <a:alphaModFix/>
          </a:blip>
          <a:srcRect t="16223" b="13055"/>
          <a:stretch/>
        </p:blipFill>
        <p:spPr>
          <a:xfrm>
            <a:off x="4650942" y="2770623"/>
            <a:ext cx="3945350" cy="1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8" descr="architecture-1868016_1280.jpg"/>
          <p:cNvPicPr preferRelativeResize="0"/>
          <p:nvPr/>
        </p:nvPicPr>
        <p:blipFill rotWithShape="1">
          <a:blip r:embed="rId5">
            <a:alphaModFix/>
          </a:blip>
          <a:srcRect l="5475" t="28032" r="5484" b="5287"/>
          <a:stretch/>
        </p:blipFill>
        <p:spPr>
          <a:xfrm>
            <a:off x="0" y="925"/>
            <a:ext cx="4471424" cy="2175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41" name="Google Shape;341;p58"/>
          <p:cNvSpPr txBox="1"/>
          <p:nvPr/>
        </p:nvSpPr>
        <p:spPr>
          <a:xfrm>
            <a:off x="-429250" y="945225"/>
            <a:ext cx="3592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CC4125"/>
              </a:solidFill>
            </a:endParaRPr>
          </a:p>
        </p:txBody>
      </p:sp>
      <p:sp>
        <p:nvSpPr>
          <p:cNvPr id="342" name="Google Shape;342;p58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945986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HÌNH THÀNH KIẾN THỨC</a:t>
            </a:r>
            <a:endParaRPr sz="4000" dirty="0">
              <a:solidFill>
                <a:srgbClr val="FF0000"/>
              </a:solidFill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9" descr="office-730681_1280.jpg"/>
          <p:cNvPicPr preferRelativeResize="0"/>
          <p:nvPr/>
        </p:nvPicPr>
        <p:blipFill rotWithShape="1">
          <a:blip r:embed="rId3">
            <a:alphaModFix/>
          </a:blip>
          <a:srcRect l="14541" r="36938"/>
          <a:stretch/>
        </p:blipFill>
        <p:spPr>
          <a:xfrm>
            <a:off x="88963" y="6825"/>
            <a:ext cx="1960275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9" descr="student-849825_1280.jpg"/>
          <p:cNvPicPr preferRelativeResize="0"/>
          <p:nvPr/>
        </p:nvPicPr>
        <p:blipFill rotWithShape="1">
          <a:blip r:embed="rId4">
            <a:alphaModFix/>
          </a:blip>
          <a:srcRect l="25422" r="25422" b="1845"/>
          <a:stretch/>
        </p:blipFill>
        <p:spPr>
          <a:xfrm>
            <a:off x="2049238" y="50454"/>
            <a:ext cx="1849024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9" descr="city-11087_1280.jpg"/>
          <p:cNvPicPr preferRelativeResize="0"/>
          <p:nvPr/>
        </p:nvPicPr>
        <p:blipFill rotWithShape="1">
          <a:blip r:embed="rId5">
            <a:alphaModFix/>
          </a:blip>
          <a:srcRect l="1627" t="12959" r="304" b="23105"/>
          <a:stretch/>
        </p:blipFill>
        <p:spPr>
          <a:xfrm>
            <a:off x="88963" y="2467451"/>
            <a:ext cx="3809299" cy="258936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53" name="Google Shape;353;p59"/>
          <p:cNvSpPr txBox="1">
            <a:spLocks noGrp="1"/>
          </p:cNvSpPr>
          <p:nvPr>
            <p:ph type="ctrTitle"/>
          </p:nvPr>
        </p:nvSpPr>
        <p:spPr>
          <a:xfrm>
            <a:off x="2089152" y="50454"/>
            <a:ext cx="6203373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I. </a:t>
            </a:r>
            <a:r>
              <a:rPr lang="en-GB" sz="5400" dirty="0" err="1" smtClean="0">
                <a:solidFill>
                  <a:srgbClr val="FFFF00"/>
                </a:solidFill>
              </a:rPr>
              <a:t>Tìm</a:t>
            </a:r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hiểu</a:t>
            </a:r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chung</a:t>
            </a:r>
            <a:endParaRPr sz="54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4" name="Google Shape;354;p59"/>
          <p:cNvSpPr txBox="1">
            <a:spLocks noGrp="1"/>
          </p:cNvSpPr>
          <p:nvPr>
            <p:ph type="subTitle" idx="1"/>
          </p:nvPr>
        </p:nvSpPr>
        <p:spPr>
          <a:xfrm>
            <a:off x="4154981" y="964254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rgbClr val="999999"/>
                </a:solidFill>
              </a:rPr>
              <a:t>1. </a:t>
            </a:r>
            <a:r>
              <a:rPr lang="en-GB" sz="4000" b="1" dirty="0" err="1" smtClean="0">
                <a:solidFill>
                  <a:srgbClr val="999999"/>
                </a:solidFill>
              </a:rPr>
              <a:t>Tác</a:t>
            </a:r>
            <a:r>
              <a:rPr lang="en-GB" sz="4000" b="1" dirty="0" smtClean="0">
                <a:solidFill>
                  <a:srgbClr val="999999"/>
                </a:solidFill>
              </a:rPr>
              <a:t> </a:t>
            </a:r>
            <a:r>
              <a:rPr lang="en-GB" sz="4000" b="1" dirty="0" err="1" smtClean="0">
                <a:solidFill>
                  <a:srgbClr val="999999"/>
                </a:solidFill>
              </a:rPr>
              <a:t>giả</a:t>
            </a:r>
            <a:r>
              <a:rPr lang="en-GB" sz="4000" b="1" dirty="0" smtClean="0">
                <a:solidFill>
                  <a:srgbClr val="999999"/>
                </a:solidFill>
              </a:rPr>
              <a:t> </a:t>
            </a:r>
            <a:endParaRPr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54981" y="1991362"/>
            <a:ext cx="468948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451"/>
            <a:ext cx="3898261" cy="267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Google Shape;362;p60"/>
          <p:cNvSpPr txBox="1">
            <a:spLocks noGrp="1"/>
          </p:cNvSpPr>
          <p:nvPr>
            <p:ph type="title"/>
          </p:nvPr>
        </p:nvSpPr>
        <p:spPr>
          <a:xfrm>
            <a:off x="1237061" y="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2. </a:t>
            </a:r>
            <a:r>
              <a:rPr lang="en-US" sz="4400" dirty="0" err="1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Tác</a:t>
            </a: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phẩm</a:t>
            </a: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4400" dirty="0">
              <a:solidFill>
                <a:schemeClr val="tx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19" y="867744"/>
            <a:ext cx="73671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934" y="2261347"/>
            <a:ext cx="8302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200981"/>
            <a:ext cx="3605646" cy="494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9585" y="0"/>
            <a:ext cx="511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/>
          <p:cNvSpPr/>
          <p:nvPr/>
        </p:nvSpPr>
        <p:spPr>
          <a:xfrm>
            <a:off x="3709585" y="1103353"/>
            <a:ext cx="1318847" cy="1941345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5294065" y="905619"/>
            <a:ext cx="1639546" cy="194134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/>
          <p:cNvSpPr/>
          <p:nvPr/>
        </p:nvSpPr>
        <p:spPr>
          <a:xfrm>
            <a:off x="7463887" y="634160"/>
            <a:ext cx="1557271" cy="1941344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0889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/>
          <p:cNvSpPr/>
          <p:nvPr/>
        </p:nvSpPr>
        <p:spPr>
          <a:xfrm>
            <a:off x="4756573" y="3202154"/>
            <a:ext cx="1318847" cy="19413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/>
          <p:cNvSpPr/>
          <p:nvPr/>
        </p:nvSpPr>
        <p:spPr>
          <a:xfrm>
            <a:off x="7153610" y="3044698"/>
            <a:ext cx="1318847" cy="19413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usiness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1879</Words>
  <PresentationFormat>On-screen Show (16:9)</PresentationFormat>
  <Paragraphs>199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Arial</vt:lpstr>
      <vt:lpstr>Calibri</vt:lpstr>
      <vt:lpstr>Calibri Light</vt:lpstr>
      <vt:lpstr>Dosis</vt:lpstr>
      <vt:lpstr>Dosis Light</vt:lpstr>
      <vt:lpstr>MS Mincho</vt:lpstr>
      <vt:lpstr>Open Sans</vt:lpstr>
      <vt:lpstr>Pontano Sans</vt:lpstr>
      <vt:lpstr>Roboto Condensed</vt:lpstr>
      <vt:lpstr>Roboto Slab</vt:lpstr>
      <vt:lpstr>Times New Roman</vt:lpstr>
      <vt:lpstr>Simple Light</vt:lpstr>
      <vt:lpstr>Blue Business Theme</vt:lpstr>
      <vt:lpstr>1_Office Theme</vt:lpstr>
      <vt:lpstr>Solanio template</vt:lpstr>
      <vt:lpstr>2_Solanio template</vt:lpstr>
      <vt:lpstr>4_Solanio template</vt:lpstr>
      <vt:lpstr>Office Theme</vt:lpstr>
      <vt:lpstr>2_Office Theme</vt:lpstr>
      <vt:lpstr>1_Solanio template</vt:lpstr>
      <vt:lpstr>ĐỌC MỞ RỘNG THỂ LOẠI     KIẾN VÀ NGƯỜI</vt:lpstr>
      <vt:lpstr>MỤC TIÊU</vt:lpstr>
      <vt:lpstr>Khởi động</vt:lpstr>
      <vt:lpstr>Hãy nêu những đặc điểm của truyện ngắn?</vt:lpstr>
      <vt:lpstr>Theo anh (chị) thiên nhiên có vai trò như thế nào với đời sống của con người?</vt:lpstr>
      <vt:lpstr>HÌNH THÀNH KIẾN THỨC</vt:lpstr>
      <vt:lpstr>I. Tìm hiểu chung</vt:lpstr>
      <vt:lpstr>2. Tác phẩm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Sự tương đồng và khác biệt trong cách ứng xử của người con, người mẹ và người bố trước sự tấn công của đàn kiến. </vt:lpstr>
      <vt:lpstr>3. Sự tương đồng và khác biệt trong cách ứng xử của người con, người mẹ và người bố trước sự tấn công của đàn kiến. * Tương đồng: Cùng tìm mọi cách để thoát khỏi sự tấn công của đàn kiến. * Khác biệt</vt:lpstr>
      <vt:lpstr>PowerPoint Presentation</vt:lpstr>
      <vt:lpstr>PowerPoint Presentation</vt:lpstr>
      <vt:lpstr>PowerPoint Presentation</vt:lpstr>
      <vt:lpstr>PowerPoint Presentation</vt:lpstr>
      <vt:lpstr> 5. Tác dụng của yếu tố hư cấu, tưởng tượng trong truyện ngắn Kiến và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2023-07-31T09:27:58Z</dcterms:modified>
</cp:coreProperties>
</file>