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A0F3A6-42EF-4FA5-A43F-701D50130C5A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095F526-A283-4DCB-8A71-248682792214}">
      <dgm:prSet custT="1"/>
      <dgm:spPr/>
      <dgm:t>
        <a:bodyPr/>
        <a:lstStyle/>
        <a:p>
          <a:r>
            <a:rPr lang="en-US" sz="3600" dirty="0"/>
            <a:t>1.TÁC GIẢ </a:t>
          </a:r>
        </a:p>
      </dgm:t>
    </dgm:pt>
    <dgm:pt modelId="{EE995F36-884B-4775-9FE2-FD930DF541A2}" type="parTrans" cxnId="{A852B4B5-80FD-465E-A5CC-AF5A644CA7BD}">
      <dgm:prSet/>
      <dgm:spPr/>
      <dgm:t>
        <a:bodyPr/>
        <a:lstStyle/>
        <a:p>
          <a:endParaRPr lang="en-US"/>
        </a:p>
      </dgm:t>
    </dgm:pt>
    <dgm:pt modelId="{29875EE6-275C-4A85-B650-F236872EBCD1}" type="sibTrans" cxnId="{A852B4B5-80FD-465E-A5CC-AF5A644CA7BD}">
      <dgm:prSet/>
      <dgm:spPr/>
      <dgm:t>
        <a:bodyPr/>
        <a:lstStyle/>
        <a:p>
          <a:endParaRPr lang="en-US"/>
        </a:p>
      </dgm:t>
    </dgm:pt>
    <dgm:pt modelId="{C1E97D25-549C-4D0E-A8DB-ACF30D082C02}">
      <dgm:prSet custT="1"/>
      <dgm:spPr/>
      <dgm:t>
        <a:bodyPr/>
        <a:lstStyle/>
        <a:p>
          <a:r>
            <a:rPr lang="vi-VN" sz="2000" dirty="0"/>
            <a:t>- Nguyễn Khoa Điềm là một trong những nhà thơ tiêu biểu của thế hệ nhà thơ trẻ, trưởng thành trong cuộc kháng chiến chống Mỹ cứu nước</a:t>
          </a:r>
          <a:endParaRPr lang="en-US" sz="2000" dirty="0"/>
        </a:p>
      </dgm:t>
    </dgm:pt>
    <dgm:pt modelId="{291E672C-89DB-474F-9740-822AAC603D62}" type="parTrans" cxnId="{3EB81D15-2403-4853-BFB2-D902E7E06358}">
      <dgm:prSet/>
      <dgm:spPr/>
      <dgm:t>
        <a:bodyPr/>
        <a:lstStyle/>
        <a:p>
          <a:endParaRPr lang="en-US"/>
        </a:p>
      </dgm:t>
    </dgm:pt>
    <dgm:pt modelId="{F4365005-4BAD-4A03-A95C-0CE4A1723590}" type="sibTrans" cxnId="{3EB81D15-2403-4853-BFB2-D902E7E06358}">
      <dgm:prSet/>
      <dgm:spPr/>
      <dgm:t>
        <a:bodyPr/>
        <a:lstStyle/>
        <a:p>
          <a:endParaRPr lang="en-US"/>
        </a:p>
      </dgm:t>
    </dgm:pt>
    <dgm:pt modelId="{7A37B040-99FB-4A1C-A3AF-24723E16F6AA}">
      <dgm:prSet custT="1"/>
      <dgm:spPr/>
      <dgm:t>
        <a:bodyPr/>
        <a:lstStyle/>
        <a:p>
          <a:r>
            <a:rPr lang="vi-VN" sz="2000" dirty="0"/>
            <a:t>- Thơ ông giàu chất trí tuệ, suy tư, cảm xúc dồn nén</a:t>
          </a:r>
          <a:endParaRPr lang="en-US" sz="2000" dirty="0"/>
        </a:p>
      </dgm:t>
    </dgm:pt>
    <dgm:pt modelId="{2CEEFFF3-FB96-424F-8E4F-87A47DC6CB08}" type="parTrans" cxnId="{86F45B21-5F4B-4EF3-857D-34C7CD47DAD1}">
      <dgm:prSet/>
      <dgm:spPr/>
      <dgm:t>
        <a:bodyPr/>
        <a:lstStyle/>
        <a:p>
          <a:endParaRPr lang="en-US"/>
        </a:p>
      </dgm:t>
    </dgm:pt>
    <dgm:pt modelId="{3F26B791-9ACA-40FC-8358-A8C0B2DA59FE}" type="sibTrans" cxnId="{86F45B21-5F4B-4EF3-857D-34C7CD47DAD1}">
      <dgm:prSet/>
      <dgm:spPr/>
      <dgm:t>
        <a:bodyPr/>
        <a:lstStyle/>
        <a:p>
          <a:endParaRPr lang="en-US"/>
        </a:p>
      </dgm:t>
    </dgm:pt>
    <dgm:pt modelId="{80CF5F45-30CB-2F42-B277-566400D30F1A}" type="pres">
      <dgm:prSet presAssocID="{63A0F3A6-42EF-4FA5-A43F-701D50130C5A}" presName="linear" presStyleCnt="0">
        <dgm:presLayoutVars>
          <dgm:animLvl val="lvl"/>
          <dgm:resizeHandles val="exact"/>
        </dgm:presLayoutVars>
      </dgm:prSet>
      <dgm:spPr/>
    </dgm:pt>
    <dgm:pt modelId="{6D56594D-14F0-9F45-AE50-EB4D0DCBF3E5}" type="pres">
      <dgm:prSet presAssocID="{6095F526-A283-4DCB-8A71-248682792214}" presName="parentText" presStyleLbl="node1" presStyleIdx="0" presStyleCnt="3" custLinFactY="-2405" custLinFactNeighborY="-100000">
        <dgm:presLayoutVars>
          <dgm:chMax val="0"/>
          <dgm:bulletEnabled val="1"/>
        </dgm:presLayoutVars>
      </dgm:prSet>
      <dgm:spPr/>
    </dgm:pt>
    <dgm:pt modelId="{AC242FD9-1D26-4947-B40A-526CA9CA30B9}" type="pres">
      <dgm:prSet presAssocID="{29875EE6-275C-4A85-B650-F236872EBCD1}" presName="spacer" presStyleCnt="0"/>
      <dgm:spPr/>
    </dgm:pt>
    <dgm:pt modelId="{A2B23D6A-CEED-1647-8332-59CC2CAD6112}" type="pres">
      <dgm:prSet presAssocID="{C1E97D25-549C-4D0E-A8DB-ACF30D082C0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F747828-FCA9-CD4F-A779-2A66D0452675}" type="pres">
      <dgm:prSet presAssocID="{F4365005-4BAD-4A03-A95C-0CE4A1723590}" presName="spacer" presStyleCnt="0"/>
      <dgm:spPr/>
    </dgm:pt>
    <dgm:pt modelId="{EB8829FF-8580-F841-8AD7-F696169A3977}" type="pres">
      <dgm:prSet presAssocID="{7A37B040-99FB-4A1C-A3AF-24723E16F6AA}" presName="parentText" presStyleLbl="node1" presStyleIdx="2" presStyleCnt="3" custScaleX="104757" custScaleY="62522">
        <dgm:presLayoutVars>
          <dgm:chMax val="0"/>
          <dgm:bulletEnabled val="1"/>
        </dgm:presLayoutVars>
      </dgm:prSet>
      <dgm:spPr/>
    </dgm:pt>
  </dgm:ptLst>
  <dgm:cxnLst>
    <dgm:cxn modelId="{150AE207-2B26-024A-9287-A1345AA7467E}" type="presOf" srcId="{6095F526-A283-4DCB-8A71-248682792214}" destId="{6D56594D-14F0-9F45-AE50-EB4D0DCBF3E5}" srcOrd="0" destOrd="0" presId="urn:microsoft.com/office/officeart/2005/8/layout/vList2"/>
    <dgm:cxn modelId="{3EB81D15-2403-4853-BFB2-D902E7E06358}" srcId="{63A0F3A6-42EF-4FA5-A43F-701D50130C5A}" destId="{C1E97D25-549C-4D0E-A8DB-ACF30D082C02}" srcOrd="1" destOrd="0" parTransId="{291E672C-89DB-474F-9740-822AAC603D62}" sibTransId="{F4365005-4BAD-4A03-A95C-0CE4A1723590}"/>
    <dgm:cxn modelId="{86F45B21-5F4B-4EF3-857D-34C7CD47DAD1}" srcId="{63A0F3A6-42EF-4FA5-A43F-701D50130C5A}" destId="{7A37B040-99FB-4A1C-A3AF-24723E16F6AA}" srcOrd="2" destOrd="0" parTransId="{2CEEFFF3-FB96-424F-8E4F-87A47DC6CB08}" sibTransId="{3F26B791-9ACA-40FC-8358-A8C0B2DA59FE}"/>
    <dgm:cxn modelId="{F0338071-4159-BE49-A778-135F6C0EBEAA}" type="presOf" srcId="{7A37B040-99FB-4A1C-A3AF-24723E16F6AA}" destId="{EB8829FF-8580-F841-8AD7-F696169A3977}" srcOrd="0" destOrd="0" presId="urn:microsoft.com/office/officeart/2005/8/layout/vList2"/>
    <dgm:cxn modelId="{E1B983AE-99F9-EF4B-B09F-C7E00D64E702}" type="presOf" srcId="{C1E97D25-549C-4D0E-A8DB-ACF30D082C02}" destId="{A2B23D6A-CEED-1647-8332-59CC2CAD6112}" srcOrd="0" destOrd="0" presId="urn:microsoft.com/office/officeart/2005/8/layout/vList2"/>
    <dgm:cxn modelId="{A852B4B5-80FD-465E-A5CC-AF5A644CA7BD}" srcId="{63A0F3A6-42EF-4FA5-A43F-701D50130C5A}" destId="{6095F526-A283-4DCB-8A71-248682792214}" srcOrd="0" destOrd="0" parTransId="{EE995F36-884B-4775-9FE2-FD930DF541A2}" sibTransId="{29875EE6-275C-4A85-B650-F236872EBCD1}"/>
    <dgm:cxn modelId="{66C4E3CC-40A8-E44F-B3C3-FC2BF4146068}" type="presOf" srcId="{63A0F3A6-42EF-4FA5-A43F-701D50130C5A}" destId="{80CF5F45-30CB-2F42-B277-566400D30F1A}" srcOrd="0" destOrd="0" presId="urn:microsoft.com/office/officeart/2005/8/layout/vList2"/>
    <dgm:cxn modelId="{A6E16147-3579-BF45-9A83-F1C19C6E0F57}" type="presParOf" srcId="{80CF5F45-30CB-2F42-B277-566400D30F1A}" destId="{6D56594D-14F0-9F45-AE50-EB4D0DCBF3E5}" srcOrd="0" destOrd="0" presId="urn:microsoft.com/office/officeart/2005/8/layout/vList2"/>
    <dgm:cxn modelId="{FB34C1F5-EDEA-9B4E-915E-5F63DDE2CA94}" type="presParOf" srcId="{80CF5F45-30CB-2F42-B277-566400D30F1A}" destId="{AC242FD9-1D26-4947-B40A-526CA9CA30B9}" srcOrd="1" destOrd="0" presId="urn:microsoft.com/office/officeart/2005/8/layout/vList2"/>
    <dgm:cxn modelId="{EF11A5E4-A8C7-3140-8E9E-D97A17FFEBD9}" type="presParOf" srcId="{80CF5F45-30CB-2F42-B277-566400D30F1A}" destId="{A2B23D6A-CEED-1647-8332-59CC2CAD6112}" srcOrd="2" destOrd="0" presId="urn:microsoft.com/office/officeart/2005/8/layout/vList2"/>
    <dgm:cxn modelId="{31ED8020-9C6D-3140-8834-1F3A6D273C78}" type="presParOf" srcId="{80CF5F45-30CB-2F42-B277-566400D30F1A}" destId="{1F747828-FCA9-CD4F-A779-2A66D0452675}" srcOrd="3" destOrd="0" presId="urn:microsoft.com/office/officeart/2005/8/layout/vList2"/>
    <dgm:cxn modelId="{6C9C618B-9286-134E-BADE-22D068F0B161}" type="presParOf" srcId="{80CF5F45-30CB-2F42-B277-566400D30F1A}" destId="{EB8829FF-8580-F841-8AD7-F696169A397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6594D-14F0-9F45-AE50-EB4D0DCBF3E5}">
      <dsp:nvSpPr>
        <dsp:cNvPr id="0" name=""/>
        <dsp:cNvSpPr/>
      </dsp:nvSpPr>
      <dsp:spPr>
        <a:xfrm>
          <a:off x="0" y="0"/>
          <a:ext cx="4832803" cy="138811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1.TÁC GIẢ </a:t>
          </a:r>
        </a:p>
      </dsp:txBody>
      <dsp:txXfrm>
        <a:off x="67762" y="67762"/>
        <a:ext cx="4697279" cy="1252586"/>
      </dsp:txXfrm>
    </dsp:sp>
    <dsp:sp modelId="{A2B23D6A-CEED-1647-8332-59CC2CAD6112}">
      <dsp:nvSpPr>
        <dsp:cNvPr id="0" name=""/>
        <dsp:cNvSpPr/>
      </dsp:nvSpPr>
      <dsp:spPr>
        <a:xfrm>
          <a:off x="0" y="1398238"/>
          <a:ext cx="4832803" cy="138811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000" kern="1200" dirty="0"/>
            <a:t>- Nguyễn Khoa Điềm là một trong những nhà thơ tiêu biểu của thế hệ nhà thơ trẻ, trưởng thành trong cuộc kháng chiến chống Mỹ cứu nước</a:t>
          </a:r>
          <a:endParaRPr lang="en-US" sz="2000" kern="1200" dirty="0"/>
        </a:p>
      </dsp:txBody>
      <dsp:txXfrm>
        <a:off x="67762" y="1466000"/>
        <a:ext cx="4697279" cy="1252586"/>
      </dsp:txXfrm>
    </dsp:sp>
    <dsp:sp modelId="{EB8829FF-8580-F841-8AD7-F696169A3977}">
      <dsp:nvSpPr>
        <dsp:cNvPr id="0" name=""/>
        <dsp:cNvSpPr/>
      </dsp:nvSpPr>
      <dsp:spPr>
        <a:xfrm>
          <a:off x="0" y="2794997"/>
          <a:ext cx="4832803" cy="86787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2000" kern="1200" dirty="0"/>
            <a:t>- Thơ ông giàu chất trí tuệ, suy tư, cảm xúc dồn nén</a:t>
          </a:r>
          <a:endParaRPr lang="en-US" sz="2000" kern="1200" dirty="0"/>
        </a:p>
      </dsp:txBody>
      <dsp:txXfrm>
        <a:off x="42366" y="2837363"/>
        <a:ext cx="4748071" cy="783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428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8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0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5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1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5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1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7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10/16/20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1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4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10/16/20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634E5E7C-1976-4C3E-A934-9425D4F2BF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78D323F3-5366-46A1-A430-A21785CAC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4638503"/>
            <a:ext cx="8384770" cy="133263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30AE14-8FBF-8841-9656-3AE48E8F1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120" y="4727448"/>
            <a:ext cx="7982712" cy="868680"/>
          </a:xfrm>
        </p:spPr>
        <p:txBody>
          <a:bodyPr anchor="ctr">
            <a:normAutofit/>
          </a:bodyPr>
          <a:lstStyle/>
          <a:p>
            <a:pPr algn="ctr"/>
            <a:r>
              <a:rPr lang="en-VN" sz="4000"/>
              <a:t>NHÓM 1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94368A0-A606-4A85-99C2-5DEC95FCC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562823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0EDC5A-7AD8-7947-9B03-E639F1711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5184" y="5678424"/>
            <a:ext cx="6958584" cy="603504"/>
          </a:xfrm>
        </p:spPr>
        <p:txBody>
          <a:bodyPr anchor="ctr">
            <a:normAutofit/>
          </a:bodyPr>
          <a:lstStyle/>
          <a:p>
            <a:pPr algn="ctr"/>
            <a:endParaRPr lang="en-VN" sz="200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BCB46257-6F70-3743-AEE1-D5B7763938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38" r="1" b="1"/>
          <a:stretch/>
        </p:blipFill>
        <p:spPr>
          <a:xfrm>
            <a:off x="20" y="10"/>
            <a:ext cx="5989300" cy="4426159"/>
          </a:xfrm>
          <a:prstGeom prst="rect">
            <a:avLst/>
          </a:prstGeom>
        </p:spPr>
      </p:pic>
      <p:pic>
        <p:nvPicPr>
          <p:cNvPr id="6" name="Picture 5" descr="A picture containing grass, game, drawing&#10;&#10;Description automatically generated">
            <a:extLst>
              <a:ext uri="{FF2B5EF4-FFF2-40B4-BE49-F238E27FC236}">
                <a16:creationId xmlns:a16="http://schemas.microsoft.com/office/drawing/2014/main" id="{D4BDA1D3-8DD7-914D-B769-67943F9CB0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0" r="9953" b="2"/>
          <a:stretch/>
        </p:blipFill>
        <p:spPr>
          <a:xfrm>
            <a:off x="6202680" y="10"/>
            <a:ext cx="5989320" cy="442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1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Map&#10;&#10;Description automatically generated">
            <a:extLst>
              <a:ext uri="{FF2B5EF4-FFF2-40B4-BE49-F238E27FC236}">
                <a16:creationId xmlns:a16="http://schemas.microsoft.com/office/drawing/2014/main" id="{749C14B7-E1EF-4949-9398-499E9E9525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988" r="-1" b="2798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4" name="Content Placeholder 3" descr="A picture containing photo, green, tree, water&#10;&#10;Description automatically generated">
            <a:extLst>
              <a:ext uri="{FF2B5EF4-FFF2-40B4-BE49-F238E27FC236}">
                <a16:creationId xmlns:a16="http://schemas.microsoft.com/office/drawing/2014/main" id="{EC44048C-BFC0-6748-9175-BE28A25D47E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3"/>
          <a:srcRect t="22771" r="1" b="17402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45" name="Freeform: Shape 44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7" name="Freeform: Shape 46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357E2C-C7FD-CB44-80CC-34E5BA211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3" y="859536"/>
            <a:ext cx="4832802" cy="1243584"/>
          </a:xfrm>
        </p:spPr>
        <p:txBody>
          <a:bodyPr>
            <a:normAutofit/>
          </a:bodyPr>
          <a:lstStyle/>
          <a:p>
            <a:r>
              <a:rPr lang="en-VN" sz="3400" dirty="0"/>
              <a:t>I- TIỂU DẪN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Rectangle 50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9" name="Content Placeholder 8">
            <a:extLst>
              <a:ext uri="{FF2B5EF4-FFF2-40B4-BE49-F238E27FC236}">
                <a16:creationId xmlns:a16="http://schemas.microsoft.com/office/drawing/2014/main" id="{FC43F291-C2BE-4AE4-A730-0D279FD0A6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756265"/>
              </p:ext>
            </p:extLst>
          </p:nvPr>
        </p:nvGraphicFramePr>
        <p:xfrm>
          <a:off x="438912" y="2512611"/>
          <a:ext cx="4832803" cy="3664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54830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88263A24-0C1F-4677-B43C-4AE14E276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CC655-8E46-814D-BA3E-18CFBA0C0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680" y="405575"/>
            <a:ext cx="5001768" cy="1371600"/>
          </a:xfrm>
        </p:spPr>
        <p:txBody>
          <a:bodyPr anchor="ctr">
            <a:normAutofit fontScale="90000"/>
          </a:bodyPr>
          <a:lstStyle/>
          <a:p>
            <a:r>
              <a:rPr lang="en-VN" sz="3600"/>
              <a:t>2. Hoàn cảnh sáng tác</a:t>
            </a:r>
            <a:b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VN" sz="36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23C6F-9B8C-8842-926A-75006FC16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2512" y="498698"/>
            <a:ext cx="4940808" cy="2268886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2600" dirty="0"/>
              <a:t>- N</a:t>
            </a:r>
            <a:r>
              <a:rPr lang="en-VN" sz="2600" dirty="0"/>
              <a:t>ăm 1971, trích Trường ca </a:t>
            </a:r>
            <a:r>
              <a:rPr lang="en-VN" sz="2600" i="1" dirty="0"/>
              <a:t>Mặt đường khát vọng </a:t>
            </a:r>
          </a:p>
          <a:p>
            <a:pPr marL="285750" indent="-285750">
              <a:lnSpc>
                <a:spcPct val="100000"/>
              </a:lnSpc>
              <a:buFontTx/>
              <a:buChar char="-"/>
            </a:pPr>
            <a:r>
              <a:rPr lang="en-VN" sz="2600" i="1" dirty="0"/>
              <a:t>Viết về sự thức tỉnh của tuổi trẻ đô thị miền Nam vùng tạm chiếm về non sông đất nước , về sứ mệnh của thế hệ trẻ mình</a:t>
            </a:r>
          </a:p>
          <a:p>
            <a:pPr marL="285750" indent="-285750">
              <a:lnSpc>
                <a:spcPct val="100000"/>
              </a:lnSpc>
              <a:buFontTx/>
              <a:buChar char="-"/>
            </a:pPr>
            <a:endParaRPr lang="en-VN" sz="1500" i="1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4" y="1071836"/>
            <a:ext cx="1021458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Map&#10;&#10;Description automatically generated">
            <a:extLst>
              <a:ext uri="{FF2B5EF4-FFF2-40B4-BE49-F238E27FC236}">
                <a16:creationId xmlns:a16="http://schemas.microsoft.com/office/drawing/2014/main" id="{AE7521CD-1567-C44F-A58C-A976CA1A28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988" r="-1" b="2798"/>
          <a:stretch/>
        </p:blipFill>
        <p:spPr>
          <a:xfrm>
            <a:off x="549058" y="2943891"/>
            <a:ext cx="5431536" cy="2500647"/>
          </a:xfrm>
          <a:prstGeom prst="rect">
            <a:avLst/>
          </a:prstGeom>
        </p:spPr>
      </p:pic>
      <p:pic>
        <p:nvPicPr>
          <p:cNvPr id="5" name="Picture 4" descr="A garden with water in the background&#10;&#10;Description automatically generated">
            <a:extLst>
              <a:ext uri="{FF2B5EF4-FFF2-40B4-BE49-F238E27FC236}">
                <a16:creationId xmlns:a16="http://schemas.microsoft.com/office/drawing/2014/main" id="{B2F1918A-42CC-2C43-A9E5-61267353BB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889" r="-1" b="5898"/>
          <a:stretch/>
        </p:blipFill>
        <p:spPr>
          <a:xfrm>
            <a:off x="6211408" y="2938893"/>
            <a:ext cx="5431536" cy="250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837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6D24BC9E-AC6A-42EE-AFD8-B290720B84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990C621-3B8B-4820-8328-D47EF7CE8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4107624"/>
            <a:ext cx="11167447" cy="208931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14984C-72D3-EE46-A3BB-9E6AF06BB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329321"/>
            <a:ext cx="3538728" cy="16459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/>
              <a:t>3. </a:t>
            </a:r>
            <a:r>
              <a:rPr lang="en-US" sz="3200" dirty="0" err="1"/>
              <a:t>Đoạn</a:t>
            </a:r>
            <a:r>
              <a:rPr lang="en-US" sz="3200" dirty="0"/>
              <a:t> </a:t>
            </a:r>
            <a:r>
              <a:rPr lang="en-US" sz="3200" dirty="0" err="1"/>
              <a:t>trích</a:t>
            </a:r>
            <a:r>
              <a:rPr lang="en-US" sz="3200" dirty="0"/>
              <a:t> </a:t>
            </a:r>
            <a:r>
              <a:rPr lang="en-US" sz="3200" i="1" dirty="0" err="1"/>
              <a:t>Đất</a:t>
            </a:r>
            <a:r>
              <a:rPr lang="en-US" sz="3200" i="1" dirty="0"/>
              <a:t> </a:t>
            </a:r>
            <a:r>
              <a:rPr lang="en-US" sz="3200" i="1" dirty="0" err="1"/>
              <a:t>Nước</a:t>
            </a:r>
            <a:endParaRPr lang="en-US" sz="3200" i="1" dirty="0"/>
          </a:p>
        </p:txBody>
      </p: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FF93D432-B12C-1045-850E-4A33079067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546" b="9990"/>
          <a:stretch/>
        </p:blipFill>
        <p:spPr>
          <a:xfrm>
            <a:off x="557783" y="0"/>
            <a:ext cx="5486400" cy="3366774"/>
          </a:xfrm>
          <a:prstGeom prst="rect">
            <a:avLst/>
          </a:prstGeom>
        </p:spPr>
      </p:pic>
      <p:pic>
        <p:nvPicPr>
          <p:cNvPr id="9" name="Picture 8" descr="A tree next to a body of water&#10;&#10;Description automatically generated">
            <a:extLst>
              <a:ext uri="{FF2B5EF4-FFF2-40B4-BE49-F238E27FC236}">
                <a16:creationId xmlns:a16="http://schemas.microsoft.com/office/drawing/2014/main" id="{7D69E65E-0A94-FC42-BE2C-53EF3B421C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922" r="-1" b="-1"/>
          <a:stretch/>
        </p:blipFill>
        <p:spPr>
          <a:xfrm>
            <a:off x="6198887" y="0"/>
            <a:ext cx="5522976" cy="337054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C1A2385B-1D2A-4E17-84FA-6CB7F0AAE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480023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E791F2F-79DB-4CC0-9FA1-001E3E91E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8113" y="5147709"/>
            <a:ext cx="146304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039C92F9-0A81-463E-80A7-63093323D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240" y="3429000"/>
            <a:ext cx="6007608" cy="342899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200" dirty="0"/>
              <a:t>-</a:t>
            </a:r>
            <a:r>
              <a:rPr lang="en-US" sz="1800" dirty="0" err="1"/>
              <a:t>Vị</a:t>
            </a:r>
            <a:r>
              <a:rPr lang="en-US" sz="1800" dirty="0"/>
              <a:t> </a:t>
            </a:r>
            <a:r>
              <a:rPr lang="en-US" sz="1800" dirty="0" err="1"/>
              <a:t>trí</a:t>
            </a:r>
            <a:r>
              <a:rPr lang="en-US" sz="1800" dirty="0"/>
              <a:t>: </a:t>
            </a:r>
            <a:r>
              <a:rPr lang="en-US" sz="1800" dirty="0" err="1"/>
              <a:t>Trích</a:t>
            </a:r>
            <a:r>
              <a:rPr lang="en-US" sz="1800" dirty="0"/>
              <a:t> </a:t>
            </a:r>
            <a:r>
              <a:rPr lang="en-US" sz="1800" dirty="0" err="1"/>
              <a:t>phần</a:t>
            </a:r>
            <a:r>
              <a:rPr lang="en-US" sz="1800" dirty="0"/>
              <a:t> </a:t>
            </a:r>
            <a:r>
              <a:rPr lang="en-US" sz="1800" dirty="0" err="1"/>
              <a:t>đầu</a:t>
            </a:r>
            <a:r>
              <a:rPr lang="en-US" sz="1800" dirty="0"/>
              <a:t> </a:t>
            </a:r>
            <a:r>
              <a:rPr lang="en-US" sz="1800" dirty="0" err="1"/>
              <a:t>chương</a:t>
            </a:r>
            <a:r>
              <a:rPr lang="en-US" sz="1800" dirty="0"/>
              <a:t> V </a:t>
            </a:r>
            <a:r>
              <a:rPr lang="en-US" sz="1800" dirty="0" err="1"/>
              <a:t>của</a:t>
            </a:r>
            <a:r>
              <a:rPr lang="en-US" sz="1800" dirty="0"/>
              <a:t> </a:t>
            </a:r>
            <a:r>
              <a:rPr lang="en-US" sz="1800" dirty="0" err="1"/>
              <a:t>trường</a:t>
            </a:r>
            <a:r>
              <a:rPr lang="en-US" sz="1800" dirty="0"/>
              <a:t> ca </a:t>
            </a:r>
            <a:r>
              <a:rPr lang="en-US" sz="1800" i="1" dirty="0" err="1"/>
              <a:t>Mặt</a:t>
            </a:r>
            <a:r>
              <a:rPr lang="en-US" sz="1800" i="1" dirty="0"/>
              <a:t> </a:t>
            </a:r>
            <a:r>
              <a:rPr lang="en-US" sz="1800" i="1" dirty="0" err="1"/>
              <a:t>đường</a:t>
            </a:r>
            <a:r>
              <a:rPr lang="en-US" sz="1800" i="1" dirty="0"/>
              <a:t> </a:t>
            </a:r>
            <a:r>
              <a:rPr lang="en-US" sz="1800" i="1" dirty="0" err="1"/>
              <a:t>khát</a:t>
            </a:r>
            <a:r>
              <a:rPr lang="en-US" sz="1800" i="1" dirty="0"/>
              <a:t> </a:t>
            </a:r>
            <a:r>
              <a:rPr lang="en-US" sz="1800" i="1" dirty="0" err="1"/>
              <a:t>vọng</a:t>
            </a:r>
            <a:endParaRPr lang="en-US" sz="1800" i="1" dirty="0"/>
          </a:p>
          <a:p>
            <a:pPr marL="0" indent="0">
              <a:buNone/>
            </a:pPr>
            <a:r>
              <a:rPr lang="en-US" sz="1800" dirty="0"/>
              <a:t>- </a:t>
            </a:r>
            <a:r>
              <a:rPr lang="en-US" sz="1800" dirty="0" err="1"/>
              <a:t>Thể</a:t>
            </a:r>
            <a:r>
              <a:rPr lang="en-US" sz="1800" dirty="0"/>
              <a:t> </a:t>
            </a:r>
            <a:r>
              <a:rPr lang="en-US" sz="1800" dirty="0" err="1"/>
              <a:t>loại</a:t>
            </a:r>
            <a:r>
              <a:rPr lang="en-US" sz="1800" dirty="0"/>
              <a:t>: </a:t>
            </a:r>
            <a:r>
              <a:rPr lang="en-US" sz="1800" dirty="0" err="1"/>
              <a:t>Trường</a:t>
            </a:r>
            <a:r>
              <a:rPr lang="en-US" sz="1800" dirty="0"/>
              <a:t> ca(</a:t>
            </a:r>
            <a:r>
              <a:rPr lang="en-US" sz="1800" dirty="0" err="1"/>
              <a:t>có</a:t>
            </a:r>
            <a:r>
              <a:rPr lang="en-US" sz="1800" dirty="0"/>
              <a:t> </a:t>
            </a:r>
            <a:r>
              <a:rPr lang="en-US" sz="1800" dirty="0" err="1"/>
              <a:t>sự</a:t>
            </a:r>
            <a:r>
              <a:rPr lang="en-US" sz="1800" dirty="0"/>
              <a:t> </a:t>
            </a:r>
            <a:r>
              <a:rPr lang="en-US" sz="1800" dirty="0" err="1"/>
              <a:t>kết</a:t>
            </a:r>
            <a:r>
              <a:rPr lang="en-US" sz="1800" dirty="0"/>
              <a:t> </a:t>
            </a:r>
            <a:r>
              <a:rPr lang="en-US" sz="1800" dirty="0" err="1"/>
              <a:t>hợp</a:t>
            </a:r>
            <a:r>
              <a:rPr lang="en-US" sz="1800" dirty="0"/>
              <a:t> </a:t>
            </a:r>
            <a:r>
              <a:rPr lang="en-US" sz="1800" dirty="0" err="1"/>
              <a:t>giữa</a:t>
            </a:r>
            <a:r>
              <a:rPr lang="en-US" sz="1800" dirty="0"/>
              <a:t> </a:t>
            </a:r>
            <a:r>
              <a:rPr lang="en-US" sz="1800" dirty="0" err="1"/>
              <a:t>tự</a:t>
            </a:r>
            <a:r>
              <a:rPr lang="en-US" sz="1800" dirty="0"/>
              <a:t> </a:t>
            </a:r>
            <a:r>
              <a:rPr lang="en-US" sz="1800" dirty="0" err="1"/>
              <a:t>sự</a:t>
            </a:r>
            <a:r>
              <a:rPr lang="en-US" sz="1800" dirty="0"/>
              <a:t> </a:t>
            </a:r>
            <a:r>
              <a:rPr lang="en-US" sz="1800" dirty="0" err="1"/>
              <a:t>và</a:t>
            </a:r>
            <a:r>
              <a:rPr lang="en-US" sz="1800" dirty="0"/>
              <a:t> </a:t>
            </a:r>
            <a:r>
              <a:rPr lang="en-US" sz="1800" dirty="0" err="1"/>
              <a:t>trữ</a:t>
            </a:r>
            <a:r>
              <a:rPr lang="en-US" sz="1800" dirty="0"/>
              <a:t> </a:t>
            </a:r>
            <a:r>
              <a:rPr lang="en-US" sz="1800" dirty="0" err="1"/>
              <a:t>tình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/>
              <a:t>- </a:t>
            </a:r>
            <a:r>
              <a:rPr lang="en-US" sz="1800" dirty="0" err="1"/>
              <a:t>Bố</a:t>
            </a:r>
            <a:r>
              <a:rPr lang="en-US" sz="1800" dirty="0"/>
              <a:t> </a:t>
            </a:r>
            <a:r>
              <a:rPr lang="en-US" sz="1800" dirty="0" err="1"/>
              <a:t>cục</a:t>
            </a:r>
            <a:r>
              <a:rPr lang="en-US" sz="1800" dirty="0"/>
              <a:t>: 2 </a:t>
            </a:r>
            <a:r>
              <a:rPr lang="en-US" sz="1800" dirty="0" err="1"/>
              <a:t>phần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- </a:t>
            </a:r>
            <a:r>
              <a:rPr lang="en-US" sz="1800" dirty="0" err="1"/>
              <a:t>Nội</a:t>
            </a:r>
            <a:r>
              <a:rPr lang="en-US" sz="1800" dirty="0"/>
              <a:t> dung: </a:t>
            </a:r>
            <a:r>
              <a:rPr lang="en-US" sz="1800" dirty="0" err="1"/>
              <a:t>Thể</a:t>
            </a:r>
            <a:r>
              <a:rPr lang="en-US" sz="1800" dirty="0"/>
              <a:t> </a:t>
            </a:r>
            <a:r>
              <a:rPr lang="en-US" sz="1800" dirty="0" err="1"/>
              <a:t>hiện</a:t>
            </a:r>
            <a:r>
              <a:rPr lang="en-US" sz="1800" dirty="0"/>
              <a:t> </a:t>
            </a:r>
            <a:r>
              <a:rPr lang="en-US" sz="1800" dirty="0" err="1"/>
              <a:t>tư</a:t>
            </a:r>
            <a:r>
              <a:rPr lang="en-US" sz="1800" dirty="0"/>
              <a:t> </a:t>
            </a:r>
            <a:r>
              <a:rPr lang="en-US" sz="1800" dirty="0" err="1"/>
              <a:t>tưởng</a:t>
            </a:r>
            <a:r>
              <a:rPr lang="en-US" sz="1800" dirty="0"/>
              <a:t> </a:t>
            </a:r>
            <a:r>
              <a:rPr lang="en-US" sz="1800" i="1" dirty="0" err="1"/>
              <a:t>Đất</a:t>
            </a:r>
            <a:r>
              <a:rPr lang="en-US" sz="1800" i="1" dirty="0"/>
              <a:t> </a:t>
            </a:r>
            <a:r>
              <a:rPr lang="en-US" sz="1800" i="1" dirty="0" err="1"/>
              <a:t>nước</a:t>
            </a:r>
            <a:r>
              <a:rPr lang="en-US" sz="1800" i="1" dirty="0"/>
              <a:t> </a:t>
            </a:r>
            <a:r>
              <a:rPr lang="en-US" sz="1800" i="1" dirty="0" err="1"/>
              <a:t>của</a:t>
            </a:r>
            <a:r>
              <a:rPr lang="en-US" sz="1800" i="1" dirty="0"/>
              <a:t>  </a:t>
            </a:r>
            <a:r>
              <a:rPr lang="en-US" sz="1800" i="1" dirty="0" err="1"/>
              <a:t>Nhân</a:t>
            </a:r>
            <a:r>
              <a:rPr lang="en-US" sz="1800" i="1" dirty="0"/>
              <a:t> </a:t>
            </a:r>
            <a:r>
              <a:rPr lang="en-US" sz="1800" i="1" dirty="0" err="1"/>
              <a:t>dân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1661348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4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Rectangle 4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5" name="Rectangle 46">
            <a:extLst>
              <a:ext uri="{FF2B5EF4-FFF2-40B4-BE49-F238E27FC236}">
                <a16:creationId xmlns:a16="http://schemas.microsoft.com/office/drawing/2014/main" id="{D0394FE2-BDDA-4ECE-B320-81AE19E90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6" name="Rectangle 48">
            <a:extLst>
              <a:ext uri="{FF2B5EF4-FFF2-40B4-BE49-F238E27FC236}">
                <a16:creationId xmlns:a16="http://schemas.microsoft.com/office/drawing/2014/main" id="{0625AAC5-802A-4197-8804-2B78FF65C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221673"/>
            <a:ext cx="8384770" cy="133263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5A0F9-7496-A74D-9D8F-22D3D13C7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0" y="310896"/>
            <a:ext cx="7982712" cy="8686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dirty="0"/>
              <a:t>CẢM ƠN QUÝ THẦY CÔ VÀ CÁC BẠN LẮNG NGHE</a:t>
            </a:r>
          </a:p>
        </p:txBody>
      </p:sp>
      <p:sp>
        <p:nvSpPr>
          <p:cNvPr id="57" name="Rectangle: Rounded Corners 50">
            <a:extLst>
              <a:ext uri="{FF2B5EF4-FFF2-40B4-BE49-F238E27FC236}">
                <a16:creationId xmlns:a16="http://schemas.microsoft.com/office/drawing/2014/main" id="{A1B139DD-0E8D-42FA-9171-C5F001754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121140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13" name="Content Placeholder 12" descr="A picture containing map&#10;&#10;Description automatically generated">
            <a:extLst>
              <a:ext uri="{FF2B5EF4-FFF2-40B4-BE49-F238E27FC236}">
                <a16:creationId xmlns:a16="http://schemas.microsoft.com/office/drawing/2014/main" id="{621712AB-094D-9B45-9BF0-7CC21AA256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511" r="867" b="-2"/>
          <a:stretch/>
        </p:blipFill>
        <p:spPr>
          <a:xfrm>
            <a:off x="419830" y="2128345"/>
            <a:ext cx="5577840" cy="4083269"/>
          </a:xfrm>
          <a:prstGeom prst="rect">
            <a:avLst/>
          </a:prstGeom>
        </p:spPr>
      </p:pic>
      <p:pic>
        <p:nvPicPr>
          <p:cNvPr id="5" name="Content Placeholder 4" descr="A close up of a reef&#10;&#10;Description automatically generated">
            <a:extLst>
              <a:ext uri="{FF2B5EF4-FFF2-40B4-BE49-F238E27FC236}">
                <a16:creationId xmlns:a16="http://schemas.microsoft.com/office/drawing/2014/main" id="{041B1915-163F-F34F-8DA2-A004252D69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77" r="3903" b="-1"/>
          <a:stretch/>
        </p:blipFill>
        <p:spPr>
          <a:xfrm>
            <a:off x="6194332" y="2128367"/>
            <a:ext cx="5577840" cy="4086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30291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3E3423"/>
      </a:dk2>
      <a:lt2>
        <a:srgbClr val="E8E2E6"/>
      </a:lt2>
      <a:accent1>
        <a:srgbClr val="47B56A"/>
      </a:accent1>
      <a:accent2>
        <a:srgbClr val="47B13B"/>
      </a:accent2>
      <a:accent3>
        <a:srgbClr val="7DB045"/>
      </a:accent3>
      <a:accent4>
        <a:srgbClr val="A0A737"/>
      </a:accent4>
      <a:accent5>
        <a:srgbClr val="C3994D"/>
      </a:accent5>
      <a:accent6>
        <a:srgbClr val="B1563B"/>
      </a:accent6>
      <a:hlink>
        <a:srgbClr val="938131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170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Next LT Pro</vt:lpstr>
      <vt:lpstr>Calibri</vt:lpstr>
      <vt:lpstr>Neue Haas Grotesk Text Pro</vt:lpstr>
      <vt:lpstr>Times New Roman</vt:lpstr>
      <vt:lpstr>AccentBoxVTI</vt:lpstr>
      <vt:lpstr>NHÓM 1</vt:lpstr>
      <vt:lpstr>I- TIỂU DẪN</vt:lpstr>
      <vt:lpstr>2. Hoàn cảnh sáng tác </vt:lpstr>
      <vt:lpstr>3. Đoạn trích Đất Nước</vt:lpstr>
      <vt:lpstr>CẢM ƠN QUÝ THẦY CÔ VÀ CÁC BẠN LẮNG NGHE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NHÓM 1</dc:title>
  <dc:creator>Nguyễn Thị Lam - TH-THCS-THPT Trịnh Hoài Đức</dc:creator>
  <cp:lastModifiedBy>Nguyễn Thị Lam - TH-THCS-THPT Trịnh Hoài Đức</cp:lastModifiedBy>
  <cp:revision>2</cp:revision>
  <dcterms:created xsi:type="dcterms:W3CDTF">2020-10-16T14:30:07Z</dcterms:created>
  <dcterms:modified xsi:type="dcterms:W3CDTF">2020-10-16T14:43:24Z</dcterms:modified>
</cp:coreProperties>
</file>