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69" r:id="rId2"/>
    <p:sldId id="257" r:id="rId3"/>
    <p:sldId id="258" r:id="rId4"/>
    <p:sldId id="259" r:id="rId5"/>
    <p:sldId id="281" r:id="rId6"/>
    <p:sldId id="284" r:id="rId7"/>
    <p:sldId id="283" r:id="rId8"/>
    <p:sldId id="275" r:id="rId9"/>
    <p:sldId id="261" r:id="rId10"/>
    <p:sldId id="262" r:id="rId11"/>
    <p:sldId id="285" r:id="rId12"/>
    <p:sldId id="286" r:id="rId13"/>
    <p:sldId id="287" r:id="rId14"/>
    <p:sldId id="273" r:id="rId15"/>
    <p:sldId id="264" r:id="rId16"/>
    <p:sldId id="288" r:id="rId17"/>
    <p:sldId id="289" r:id="rId18"/>
    <p:sldId id="290" r:id="rId19"/>
    <p:sldId id="291" r:id="rId20"/>
    <p:sldId id="276" r:id="rId21"/>
    <p:sldId id="282" r:id="rId22"/>
    <p:sldId id="279" r:id="rId23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06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46340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microsoft.com/office/2007/relationships/media" Target="../media/media1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TRANG\Downloads\02bb46d2-ee15-4d3b-b100-14380a0dc9e1.mp4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19" t="67730" r="7217" b="10601"/>
          <a:stretch/>
        </p:blipFill>
        <p:spPr bwMode="auto">
          <a:xfrm>
            <a:off x="1905000" y="1619250"/>
            <a:ext cx="1803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05" t="66856" r="40899" b="10417"/>
          <a:stretch/>
        </p:blipFill>
        <p:spPr bwMode="auto">
          <a:xfrm>
            <a:off x="1025525" y="3182936"/>
            <a:ext cx="1803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29" t="36932" r="52040" b="41477"/>
          <a:stretch/>
        </p:blipFill>
        <p:spPr bwMode="auto">
          <a:xfrm>
            <a:off x="685800" y="117475"/>
            <a:ext cx="18288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0" t="7007" r="73467" b="68371"/>
          <a:stretch/>
        </p:blipFill>
        <p:spPr bwMode="auto">
          <a:xfrm>
            <a:off x="5137150" y="1443037"/>
            <a:ext cx="1981200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54" t="6061" r="41206" b="72348"/>
          <a:stretch/>
        </p:blipFill>
        <p:spPr bwMode="auto">
          <a:xfrm>
            <a:off x="228600" y="1471611"/>
            <a:ext cx="1568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667" t="6629" r="9259" b="68371"/>
          <a:stretch/>
        </p:blipFill>
        <p:spPr bwMode="auto">
          <a:xfrm>
            <a:off x="7118350" y="1471611"/>
            <a:ext cx="20256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302" t="36932" r="15210" b="41477"/>
          <a:stretch/>
        </p:blipFill>
        <p:spPr bwMode="auto">
          <a:xfrm>
            <a:off x="6305550" y="198437"/>
            <a:ext cx="20701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77" t="68133" r="73527" b="10417"/>
          <a:stretch/>
        </p:blipFill>
        <p:spPr bwMode="auto">
          <a:xfrm>
            <a:off x="6127750" y="3034505"/>
            <a:ext cx="1752600" cy="197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70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72" t="7196" r="41946" b="72348"/>
          <a:stretch/>
        </p:blipFill>
        <p:spPr bwMode="auto">
          <a:xfrm>
            <a:off x="1663700" y="80166"/>
            <a:ext cx="2451100" cy="216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32" t="52896" r="71528" b="7148"/>
          <a:stretch/>
        </p:blipFill>
        <p:spPr bwMode="auto">
          <a:xfrm>
            <a:off x="1828800" y="2419349"/>
            <a:ext cx="2501900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35" t="39376" r="55356" b="43785"/>
          <a:stretch/>
        </p:blipFill>
        <p:spPr bwMode="auto">
          <a:xfrm>
            <a:off x="19666" y="76201"/>
            <a:ext cx="1732934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19" t="67730" r="7217" b="10601"/>
          <a:stretch/>
        </p:blipFill>
        <p:spPr bwMode="auto">
          <a:xfrm>
            <a:off x="4114800" y="-19051"/>
            <a:ext cx="2463800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11" t="52032" r="31116" b="6722"/>
          <a:stretch/>
        </p:blipFill>
        <p:spPr bwMode="auto">
          <a:xfrm>
            <a:off x="4343400" y="2419350"/>
            <a:ext cx="2413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2" t="67564" r="41702" b="11764"/>
          <a:stretch/>
        </p:blipFill>
        <p:spPr bwMode="auto">
          <a:xfrm>
            <a:off x="6553200" y="-19050"/>
            <a:ext cx="2590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442" t="12754" b="44811"/>
          <a:stretch/>
        </p:blipFill>
        <p:spPr bwMode="auto">
          <a:xfrm>
            <a:off x="6756400" y="2440780"/>
            <a:ext cx="2387600" cy="256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95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347" t="38897" r="18385" b="42902"/>
          <a:stretch/>
        </p:blipFill>
        <p:spPr bwMode="auto">
          <a:xfrm>
            <a:off x="12700" y="-31750"/>
            <a:ext cx="234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0" t="7007" r="73467" b="68371"/>
          <a:stretch/>
        </p:blipFill>
        <p:spPr bwMode="auto">
          <a:xfrm>
            <a:off x="1993900" y="0"/>
            <a:ext cx="2743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09" t="53052" r="51663" b="6789"/>
          <a:stretch/>
        </p:blipFill>
        <p:spPr bwMode="auto">
          <a:xfrm>
            <a:off x="2032000" y="2209800"/>
            <a:ext cx="27051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667" t="7831" r="10705" b="71657"/>
          <a:stretch/>
        </p:blipFill>
        <p:spPr bwMode="auto">
          <a:xfrm>
            <a:off x="4419600" y="0"/>
            <a:ext cx="2362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67" t="68133" r="73991" b="11564"/>
          <a:stretch/>
        </p:blipFill>
        <p:spPr bwMode="auto">
          <a:xfrm>
            <a:off x="6781800" y="31750"/>
            <a:ext cx="23622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7" t="15080" r="81896" b="45779"/>
          <a:stretch/>
        </p:blipFill>
        <p:spPr bwMode="auto">
          <a:xfrm>
            <a:off x="4737101" y="2209800"/>
            <a:ext cx="21209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71" t="50000" r="11600" b="6715"/>
          <a:stretch/>
        </p:blipFill>
        <p:spPr bwMode="auto">
          <a:xfrm>
            <a:off x="6858000" y="2190750"/>
            <a:ext cx="22097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38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2042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3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3175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660805"/>
            <a:ext cx="1905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lẩn thẩn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0" y="19050"/>
            <a:ext cx="40386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u="sng" dirty="0" smtClean="0">
                <a:solidFill>
                  <a:srgbClr val="0070C0"/>
                </a:solidFill>
                <a:latin typeface="HP222"/>
              </a:rPr>
              <a:t>Luyện đọc từ khó.</a:t>
            </a:r>
            <a:endParaRPr lang="en-US" sz="3400" b="1" u="sng" dirty="0">
              <a:solidFill>
                <a:srgbClr val="0070C0"/>
              </a:solidFill>
              <a:latin typeface="HP2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251605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sà xuống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575205"/>
            <a:ext cx="21336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222"/>
              </a:rPr>
              <a:t>t</a:t>
            </a:r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rần gian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2413405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ưỡn ngực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4166005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222"/>
              </a:rPr>
              <a:t>b</a:t>
            </a:r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iến mất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708227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222"/>
              </a:rPr>
              <a:t>n</a:t>
            </a:r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gụp lặn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600" y="1663295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ướt nhẹp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7300" y="2565400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run cầm cập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8100" y="3333750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222"/>
              </a:rPr>
              <a:t>c</a:t>
            </a:r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him cuốc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5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3" grpId="0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47650"/>
            <a:ext cx="3657600" cy="857250"/>
          </a:xfrm>
        </p:spPr>
        <p:txBody>
          <a:bodyPr>
            <a:normAutofit/>
          </a:bodyPr>
          <a:lstStyle/>
          <a:p>
            <a:pPr algn="l"/>
            <a:r>
              <a:rPr lang="vi-VN" sz="3200" b="1" u="sng" dirty="0">
                <a:solidFill>
                  <a:srgbClr val="0070C0"/>
                </a:solidFill>
                <a:latin typeface="HP222"/>
              </a:rPr>
              <a:t>Luyện </a:t>
            </a:r>
            <a:r>
              <a:rPr lang="vi-VN" sz="3200" b="1" u="sng" dirty="0" smtClean="0">
                <a:solidFill>
                  <a:srgbClr val="0070C0"/>
                </a:solidFill>
                <a:latin typeface="HP222"/>
              </a:rPr>
              <a:t>đọc câu: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61950"/>
            <a:ext cx="3886200" cy="609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sz="3600" dirty="0" smtClean="0">
                <a:solidFill>
                  <a:srgbClr val="FF0000"/>
                </a:solidFill>
              </a:rPr>
              <a:t>Con công lẩn thẩn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47750"/>
            <a:ext cx="8915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Một hôm công ưỡn ngực đến bên hồ.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647700"/>
            <a:ext cx="8001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Công cho rằng nó đẹp nhất trần gian.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04950"/>
            <a:ext cx="998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Nó bỗng nhận ra trong hồ nước có một con công khác</a:t>
            </a:r>
            <a:r>
              <a:rPr lang="vi-VN" sz="3000" dirty="0" smtClean="0">
                <a:solidFill>
                  <a:srgbClr val="0070C0"/>
                </a:solidFill>
                <a:latin typeface="HP222"/>
              </a:rPr>
              <a:t>.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885950"/>
            <a:ext cx="61722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Nó bèn sà xuống hồ để so sắc đẹp 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2400" y="2733674"/>
            <a:ext cx="35814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 Công ngụp lặn tìm.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5292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HP222"/>
              </a:rPr>
              <a:t> Nhưng </a:t>
            </a:r>
            <a:r>
              <a:rPr lang="vi-VN" sz="2800" dirty="0">
                <a:solidFill>
                  <a:srgbClr val="0070C0"/>
                </a:solidFill>
                <a:latin typeface="HP222"/>
              </a:rPr>
              <a:t>nó vừa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xuống, con công kia đã biến mất.  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3190874"/>
            <a:ext cx="45720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Nó ướt nhẹp, run cầm cập.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4114800"/>
            <a:ext cx="90678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3648074"/>
            <a:ext cx="86106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Chim cuốc nhìn công, gật gù: «Đẹp mà chẳng khôn». </a:t>
            </a:r>
          </a:p>
        </p:txBody>
      </p:sp>
    </p:spTree>
    <p:extLst>
      <p:ext uri="{BB962C8B-B14F-4D97-AF65-F5344CB8AC3E}">
        <p14:creationId xmlns="" xmlns:p14="http://schemas.microsoft.com/office/powerpoint/2010/main" val="36986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26831"/>
            <a:ext cx="82296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u="sng" dirty="0" smtClean="0">
                <a:solidFill>
                  <a:srgbClr val="0070C0"/>
                </a:solidFill>
                <a:latin typeface="HP222"/>
              </a:rPr>
              <a:t>Luyện đọc nối tiếp.</a:t>
            </a:r>
            <a:endParaRPr lang="en-US" sz="3400" b="1" u="sng" dirty="0">
              <a:solidFill>
                <a:srgbClr val="0070C0"/>
              </a:solidFill>
              <a:latin typeface="HP2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8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2971800" cy="685799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Ý nào đúng?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26831"/>
            <a:ext cx="82296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u="sng" dirty="0" smtClean="0">
                <a:solidFill>
                  <a:srgbClr val="0070C0"/>
                </a:solidFill>
                <a:latin typeface="HP222"/>
              </a:rPr>
              <a:t>Tìm hiểu bài đọc.</a:t>
            </a:r>
            <a:endParaRPr lang="en-US" sz="3400" b="1" u="sng" dirty="0">
              <a:solidFill>
                <a:srgbClr val="0070C0"/>
              </a:solidFill>
              <a:latin typeface="HP22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779716"/>
            <a:ext cx="8229600" cy="523212"/>
          </a:xfrm>
          <a:prstGeom prst="rect">
            <a:avLst/>
          </a:prstGeom>
          <a:noFill/>
        </p:spPr>
        <p:txBody>
          <a:bodyPr vert="horz" wrap="square" lIns="91431" tIns="45716" rIns="91431" bIns="4571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dirty="0" smtClean="0">
                <a:solidFill>
                  <a:srgbClr val="0070C0"/>
                </a:solidFill>
                <a:latin typeface="HP222"/>
              </a:rPr>
              <a:t>a.</a:t>
            </a:r>
            <a:r>
              <a:rPr lang="vi-VN" sz="2800" dirty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Con công trong </a:t>
            </a:r>
            <a:r>
              <a:rPr lang="vi-VN" sz="2800" dirty="0">
                <a:solidFill>
                  <a:srgbClr val="0070C0"/>
                </a:solidFill>
                <a:latin typeface="HP222"/>
              </a:rPr>
              <a:t>hồ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là </a:t>
            </a:r>
            <a:r>
              <a:rPr lang="vi-VN" sz="2800" dirty="0">
                <a:solidFill>
                  <a:srgbClr val="0070C0"/>
                </a:solidFill>
                <a:latin typeface="HP222"/>
              </a:rPr>
              <a:t>một con công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khác.</a:t>
            </a:r>
            <a:r>
              <a:rPr lang="vi-VN" sz="2800" b="1" dirty="0" smtClean="0">
                <a:solidFill>
                  <a:srgbClr val="0070C0"/>
                </a:solidFill>
                <a:latin typeface="HP222"/>
              </a:rPr>
              <a:t> </a:t>
            </a:r>
            <a:endParaRPr lang="en-US" sz="2800" b="1" dirty="0">
              <a:solidFill>
                <a:srgbClr val="0070C0"/>
              </a:solidFill>
              <a:latin typeface="HP222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319856"/>
            <a:ext cx="8839200" cy="523212"/>
          </a:xfrm>
          <a:prstGeom prst="rect">
            <a:avLst/>
          </a:prstGeom>
          <a:noFill/>
        </p:spPr>
        <p:txBody>
          <a:bodyPr vert="horz" wrap="square" lIns="91431" tIns="45716" rIns="91431" bIns="4571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dirty="0">
                <a:solidFill>
                  <a:srgbClr val="0070C0"/>
                </a:solidFill>
                <a:latin typeface="HP222"/>
              </a:rPr>
              <a:t>b</a:t>
            </a:r>
            <a:r>
              <a:rPr lang="vi-VN" sz="2800" b="1" dirty="0" smtClean="0">
                <a:solidFill>
                  <a:srgbClr val="0070C0"/>
                </a:solidFill>
                <a:latin typeface="HP222"/>
              </a:rPr>
              <a:t>.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 Con công trong </a:t>
            </a:r>
            <a:r>
              <a:rPr lang="vi-VN" sz="2800" dirty="0">
                <a:solidFill>
                  <a:srgbClr val="0070C0"/>
                </a:solidFill>
                <a:latin typeface="HP222"/>
              </a:rPr>
              <a:t>hồ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là bóng của con </a:t>
            </a:r>
            <a:r>
              <a:rPr lang="vi-VN" sz="2800" dirty="0">
                <a:solidFill>
                  <a:srgbClr val="0070C0"/>
                </a:solidFill>
                <a:latin typeface="HP222"/>
              </a:rPr>
              <a:t>công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trên bờ.</a:t>
            </a:r>
            <a:r>
              <a:rPr lang="vi-VN" sz="2800" b="1" dirty="0" smtClean="0">
                <a:solidFill>
                  <a:srgbClr val="0070C0"/>
                </a:solidFill>
                <a:latin typeface="HP222"/>
              </a:rPr>
              <a:t> </a:t>
            </a:r>
            <a:endParaRPr lang="en-US" sz="2800" b="1" dirty="0">
              <a:solidFill>
                <a:srgbClr val="0070C0"/>
              </a:solidFill>
              <a:latin typeface="HP2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2319856"/>
            <a:ext cx="533400" cy="523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7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" y="1"/>
            <a:ext cx="66929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4" t="28022" r="3283"/>
          <a:stretch/>
        </p:blipFill>
        <p:spPr bwMode="auto">
          <a:xfrm>
            <a:off x="457200" y="666750"/>
            <a:ext cx="8458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02bb46d2-ee15-4d3b-b100-14380a0dc9e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343150"/>
            <a:ext cx="9220200" cy="25146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304800" y="257175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5105398" y="1513240"/>
            <a:ext cx="3276602" cy="15919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35072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8650" y="1420693"/>
            <a:ext cx="3257550" cy="1684457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050" y="514350"/>
            <a:ext cx="9124950" cy="69909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1.GV đưa từ - HS đọc cá nhân. Cả lớp nhận xét. </a:t>
            </a:r>
            <a:endParaRPr lang="en-US" sz="3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5350" y="1461530"/>
            <a:ext cx="2457450" cy="118467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l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ực sĩ 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4500" y="1463275"/>
            <a:ext cx="3848100" cy="118467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c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á mực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85800" y="3173293"/>
            <a:ext cx="3276600" cy="1684457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5800" y="3292075"/>
            <a:ext cx="3848100" cy="118467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t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hức đêm</a:t>
            </a:r>
            <a:endParaRPr lang="en-US" sz="5400" b="1" dirty="0">
              <a:solidFill>
                <a:srgbClr val="FF0000"/>
              </a:solidFill>
              <a:latin typeface="HP222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105398" y="3333750"/>
            <a:ext cx="3276602" cy="15919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95900" y="3368082"/>
            <a:ext cx="3848100" cy="11848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c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ủ gừng</a:t>
            </a:r>
            <a:endParaRPr lang="en-US" sz="5400" b="1" dirty="0">
              <a:solidFill>
                <a:srgbClr val="FF0000"/>
              </a:solidFill>
              <a:latin typeface="HP2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 animBg="1"/>
      <p:bldP spid="40" grpId="0"/>
      <p:bldP spid="41" grpId="0"/>
      <p:bldP spid="42" grpId="0"/>
      <p:bldP spid="43" grpId="0" animBg="1"/>
      <p:bldP spid="44" grpId="0"/>
      <p:bldP spid="45" grpId="0" animBg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0" r="12424" b="12157"/>
          <a:stretch/>
        </p:blipFill>
        <p:spPr>
          <a:xfrm>
            <a:off x="0" y="0"/>
            <a:ext cx="89916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200150"/>
            <a:ext cx="4038600" cy="3543301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1200150"/>
            <a:ext cx="4038600" cy="361942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108295"/>
            <a:ext cx="20574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90</a:t>
            </a:r>
            <a:r>
              <a:rPr lang="en-US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endParaRPr lang="en-US" sz="4000" b="1" u="sng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-138670"/>
            <a:ext cx="38481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u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ông - uôc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4900" y="1851966"/>
            <a:ext cx="3467100" cy="193898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80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uông</a:t>
            </a:r>
            <a:endParaRPr lang="en-US" sz="8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4350" y="1909975"/>
            <a:ext cx="2755900" cy="212365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uôc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97" t="6004" r="16125"/>
          <a:stretch/>
        </p:blipFill>
        <p:spPr>
          <a:xfrm>
            <a:off x="4648200" y="940883"/>
            <a:ext cx="4343400" cy="422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65" t="39013" r="58176"/>
          <a:stretch/>
        </p:blipFill>
        <p:spPr>
          <a:xfrm>
            <a:off x="1371600" y="1428750"/>
            <a:ext cx="31242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3000" y="3628979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3600451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Ô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0600" y="3717307"/>
            <a:ext cx="2895600" cy="1239705"/>
            <a:chOff x="3810000" y="1450935"/>
            <a:chExt cx="2544618" cy="1520865"/>
          </a:xfrm>
        </p:grpSpPr>
        <p:sp>
          <p:nvSpPr>
            <p:cNvPr id="17" name="Rectangle 16"/>
            <p:cNvSpPr/>
            <p:nvPr/>
          </p:nvSpPr>
          <p:spPr>
            <a:xfrm>
              <a:off x="3810000" y="1450935"/>
              <a:ext cx="2544618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 smtClean="0">
                  <a:solidFill>
                    <a:schemeClr val="tx1"/>
                  </a:solidFill>
                  <a:latin typeface="HP222"/>
                </a:rPr>
                <a:t>ch</a:t>
              </a:r>
              <a:r>
                <a:rPr lang="vi-VN" sz="4800" dirty="0" smtClean="0">
                  <a:solidFill>
                    <a:srgbClr val="FF0000"/>
                  </a:solidFill>
                  <a:latin typeface="HP222"/>
                </a:rPr>
                <a:t>uông</a:t>
              </a:r>
              <a:endParaRPr lang="en-US" sz="4800" dirty="0">
                <a:solidFill>
                  <a:srgbClr val="FF0000"/>
                </a:solidFill>
                <a:latin typeface="HP2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 smtClean="0">
                  <a:solidFill>
                    <a:schemeClr val="tx1"/>
                  </a:solidFill>
                  <a:latin typeface=".VnAvant" pitchFamily="34" charset="0"/>
                </a:rPr>
                <a:t>ch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439718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 smtClean="0">
                  <a:solidFill>
                    <a:srgbClr val="FF0000"/>
                  </a:solidFill>
                  <a:latin typeface="HP222"/>
                </a:rPr>
                <a:t>uông</a:t>
              </a:r>
              <a:endParaRPr lang="en-US" sz="3600" b="1" dirty="0">
                <a:solidFill>
                  <a:srgbClr val="FF0000"/>
                </a:solidFill>
                <a:latin typeface="HP222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6035" r="20172" b="73785"/>
          <a:stretch/>
        </p:blipFill>
        <p:spPr>
          <a:xfrm>
            <a:off x="6524135" y="3657602"/>
            <a:ext cx="867266" cy="18382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486400" y="3691690"/>
            <a:ext cx="2514600" cy="1242260"/>
            <a:chOff x="3810000" y="1447800"/>
            <a:chExt cx="2209800" cy="1524000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tx1"/>
                  </a:solidFill>
                  <a:latin typeface=".VnAvant" pitchFamily="34" charset="0"/>
                </a:rPr>
                <a:t>đ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dirty="0" smtClean="0">
                <a:solidFill>
                  <a:schemeClr val="tx1"/>
                </a:solidFill>
                <a:latin typeface="HP222"/>
              </a:endParaRPr>
            </a:p>
            <a:p>
              <a:pPr algn="ctr"/>
              <a:r>
                <a:rPr lang="vi-VN" sz="3600" dirty="0" smtClean="0">
                  <a:solidFill>
                    <a:srgbClr val="FF0000"/>
                  </a:solidFill>
                  <a:latin typeface="HP222"/>
                </a:rPr>
                <a:t>uốc</a:t>
              </a:r>
              <a:endParaRPr lang="en-US" sz="3600" dirty="0">
                <a:solidFill>
                  <a:srgbClr val="FF0000"/>
                </a:solidFill>
                <a:latin typeface="HP222"/>
              </a:endParaRP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 smtClean="0">
                  <a:solidFill>
                    <a:schemeClr val="tx1"/>
                  </a:solidFill>
                  <a:latin typeface="HP222"/>
                </a:rPr>
                <a:t>đ</a:t>
              </a:r>
              <a:r>
                <a:rPr lang="vi-VN" sz="4800" dirty="0" smtClean="0">
                  <a:solidFill>
                    <a:srgbClr val="FF0000"/>
                  </a:solidFill>
                  <a:latin typeface="HP222"/>
                </a:rPr>
                <a:t>uốc</a:t>
              </a:r>
              <a:endParaRPr lang="en-US" sz="4800" dirty="0">
                <a:solidFill>
                  <a:srgbClr val="FF0000"/>
                </a:solidFill>
                <a:latin typeface="HP222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21" t="39013" r="59625" b="17727"/>
          <a:stretch/>
        </p:blipFill>
        <p:spPr>
          <a:xfrm>
            <a:off x="863600" y="133351"/>
            <a:ext cx="2743200" cy="3276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97" t="6004" r="17661" b="14209"/>
          <a:stretch/>
        </p:blipFill>
        <p:spPr>
          <a:xfrm>
            <a:off x="5486400" y="133350"/>
            <a:ext cx="2971800" cy="3495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107700"/>
            <a:ext cx="4267200" cy="1035800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HP222"/>
              </a:rPr>
              <a:t>ch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-</a:t>
            </a:r>
            <a:r>
              <a:rPr lang="vi-VN" sz="32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HP222"/>
              </a:rPr>
              <a:t>uông</a:t>
            </a:r>
            <a:r>
              <a:rPr lang="vi-VN" sz="3200" dirty="0" smtClean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HP222"/>
              </a:rPr>
              <a:t>chuông.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65" t="39013" r="58176"/>
          <a:stretch/>
        </p:blipFill>
        <p:spPr>
          <a:xfrm>
            <a:off x="660400" y="1"/>
            <a:ext cx="3124200" cy="409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97" t="6004" r="16125"/>
          <a:stretch/>
        </p:blipFill>
        <p:spPr>
          <a:xfrm>
            <a:off x="4343400" y="1"/>
            <a:ext cx="4343400" cy="41076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67200" y="4126750"/>
            <a:ext cx="4953000" cy="1035800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HP222"/>
              </a:rPr>
              <a:t>đ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-</a:t>
            </a:r>
            <a:r>
              <a:rPr lang="vi-VN" sz="32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HP222"/>
              </a:rPr>
              <a:t>uôc</a:t>
            </a:r>
            <a:r>
              <a:rPr lang="vi-VN" sz="3200" dirty="0" smtClean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HP222"/>
              </a:rPr>
              <a:t>đuôc- sắc- đuốc.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8674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222"/>
              </a:rPr>
              <a:t>2.</a:t>
            </a:r>
            <a:r>
              <a:rPr lang="vi-V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222"/>
              </a:rPr>
              <a:t>Xếp hoa vào hai nhóm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222"/>
              </a:rPr>
              <a:t>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HP2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828"/>
            <a:ext cx="9144000" cy="445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261</Words>
  <Application>Microsoft Office PowerPoint</Application>
  <PresentationFormat>On-screen Show (16:9)</PresentationFormat>
  <Paragraphs>62</Paragraphs>
  <Slides>22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Luyện đọc câu:</vt:lpstr>
      <vt:lpstr>Luyện đọc nối tiếp.</vt:lpstr>
      <vt:lpstr>Tìm hiểu bài đọc.</vt:lpstr>
      <vt:lpstr>Slide 19</vt:lpstr>
      <vt:lpstr>Slide 20</vt:lpstr>
      <vt:lpstr>Slide 21</vt:lpstr>
      <vt:lpstr>Slide 22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HATRANG</cp:lastModifiedBy>
  <cp:revision>61</cp:revision>
  <dcterms:created xsi:type="dcterms:W3CDTF">2020-05-18T12:48:51Z</dcterms:created>
  <dcterms:modified xsi:type="dcterms:W3CDTF">2020-08-23T08:21:42Z</dcterms:modified>
</cp:coreProperties>
</file>