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373" r:id="rId2"/>
    <p:sldId id="258" r:id="rId3"/>
    <p:sldId id="493" r:id="rId4"/>
    <p:sldId id="463" r:id="rId5"/>
    <p:sldId id="462" r:id="rId6"/>
    <p:sldId id="289" r:id="rId7"/>
    <p:sldId id="257" r:id="rId8"/>
    <p:sldId id="476" r:id="rId9"/>
    <p:sldId id="466" r:id="rId10"/>
    <p:sldId id="467" r:id="rId11"/>
    <p:sldId id="469" r:id="rId12"/>
    <p:sldId id="470" r:id="rId13"/>
    <p:sldId id="468" r:id="rId14"/>
    <p:sldId id="471" r:id="rId15"/>
    <p:sldId id="473" r:id="rId16"/>
    <p:sldId id="499" r:id="rId17"/>
    <p:sldId id="504" r:id="rId18"/>
    <p:sldId id="502" r:id="rId19"/>
    <p:sldId id="501" r:id="rId20"/>
    <p:sldId id="503" r:id="rId21"/>
    <p:sldId id="475" r:id="rId22"/>
    <p:sldId id="478" r:id="rId23"/>
    <p:sldId id="481" r:id="rId24"/>
    <p:sldId id="379" r:id="rId25"/>
    <p:sldId id="479" r:id="rId26"/>
    <p:sldId id="495" r:id="rId27"/>
    <p:sldId id="496" r:id="rId28"/>
    <p:sldId id="480" r:id="rId29"/>
    <p:sldId id="482" r:id="rId30"/>
    <p:sldId id="498" r:id="rId31"/>
    <p:sldId id="421" r:id="rId32"/>
    <p:sldId id="485" r:id="rId33"/>
    <p:sldId id="483" r:id="rId34"/>
    <p:sldId id="487" r:id="rId35"/>
    <p:sldId id="323" r:id="rId36"/>
    <p:sldId id="491" r:id="rId37"/>
    <p:sldId id="489" r:id="rId38"/>
    <p:sldId id="450" r:id="rId39"/>
    <p:sldId id="494" r:id="rId40"/>
    <p:sldId id="488" r:id="rId41"/>
    <p:sldId id="284" r:id="rId42"/>
    <p:sldId id="505" r:id="rId4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C1"/>
    <a:srgbClr val="05330A"/>
    <a:srgbClr val="314E20"/>
    <a:srgbClr val="A6367A"/>
    <a:srgbClr val="FF6A70"/>
    <a:srgbClr val="063C0C"/>
    <a:srgbClr val="3D6128"/>
    <a:srgbClr val="446A2C"/>
    <a:srgbClr val="48702E"/>
    <a:srgbClr val="4B75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42"/>
    <p:restoredTop sz="94737"/>
  </p:normalViewPr>
  <p:slideViewPr>
    <p:cSldViewPr snapToGrid="0" snapToObjects="1">
      <p:cViewPr varScale="1">
        <p:scale>
          <a:sx n="93" d="100"/>
          <a:sy n="93" d="100"/>
        </p:scale>
        <p:origin x="21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803070-2644-2949-8DDC-4E0A65CEE8FD}" type="doc">
      <dgm:prSet loTypeId="urn:microsoft.com/office/officeart/2008/layout/VerticalCurvedList" loCatId="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2FCDD25B-0B0C-2048-82F5-5F24942A58E6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Kiến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 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Cảm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vẻ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bức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tranh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thiên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nhiên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đời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sống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con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ở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vùng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đảo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Cô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Tô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miêu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tả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      -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Thấy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nghệ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thuật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miêu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tả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tài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 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ngôn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ngữ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điêu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luyện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tác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giả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EAC08B4E-794E-9246-B903-B7B951F25926}" type="parTrans" cxnId="{75572C55-5CD3-EC41-ACB7-2CE9FAFEF927}">
      <dgm:prSet/>
      <dgm:spPr/>
      <dgm:t>
        <a:bodyPr/>
        <a:lstStyle/>
        <a:p>
          <a:endParaRPr lang="en-US"/>
        </a:p>
      </dgm:t>
    </dgm:pt>
    <dgm:pt modelId="{AB224D6C-2F56-6A4F-A82A-A19295463EF5}" type="sibTrans" cxnId="{75572C55-5CD3-EC41-ACB7-2CE9FAFEF927}">
      <dgm:prSet/>
      <dgm:spPr/>
      <dgm:t>
        <a:bodyPr/>
        <a:lstStyle/>
        <a:p>
          <a:endParaRPr lang="en-US"/>
        </a:p>
      </dgm:t>
    </dgm:pt>
    <dgm:pt modelId="{CEC74689-1C61-F64C-86F9-407EF867215C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Arial "/>
            </a:rPr>
            <a:t>Kĩ</a:t>
          </a:r>
          <a:r>
            <a:rPr lang="en-US" sz="2000" b="1" dirty="0">
              <a:solidFill>
                <a:schemeClr val="tx1"/>
              </a:solidFill>
              <a:latin typeface="Arial 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 "/>
            </a:rPr>
            <a:t>năng</a:t>
          </a:r>
          <a:r>
            <a:rPr lang="en-US" sz="2000" b="1" dirty="0">
              <a:solidFill>
                <a:schemeClr val="tx1"/>
              </a:solidFill>
              <a:latin typeface="Arial "/>
            </a:rPr>
            <a:t>:  </a:t>
          </a:r>
          <a:r>
            <a:rPr lang="en-US" sz="2000" b="0" dirty="0">
              <a:solidFill>
                <a:schemeClr val="tx1"/>
              </a:solidFill>
              <a:latin typeface="Arial "/>
            </a:rPr>
            <a:t>-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Có</a:t>
          </a:r>
          <a:r>
            <a:rPr lang="en-US" sz="2000" b="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kĩ</a:t>
          </a:r>
          <a:r>
            <a:rPr lang="en-US" sz="2000" b="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năng</a:t>
          </a:r>
          <a:r>
            <a:rPr lang="en-US" sz="2000" b="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đọc</a:t>
          </a:r>
          <a:r>
            <a:rPr lang="en-US" sz="2000" b="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diễn</a:t>
          </a:r>
          <a:r>
            <a:rPr lang="en-US" sz="2000" b="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cảm</a:t>
          </a:r>
          <a:r>
            <a:rPr lang="en-US" sz="2000" b="0" dirty="0">
              <a:solidFill>
                <a:schemeClr val="tx1"/>
              </a:solidFill>
              <a:latin typeface="Arial "/>
            </a:rPr>
            <a:t>. </a:t>
          </a:r>
        </a:p>
        <a:p>
          <a:r>
            <a:rPr lang="en-US" sz="2000" b="0" dirty="0">
              <a:solidFill>
                <a:schemeClr val="tx1"/>
              </a:solidFill>
              <a:latin typeface="Arial "/>
            </a:rPr>
            <a:t>                -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Có</a:t>
          </a:r>
          <a:r>
            <a:rPr lang="en-US" sz="2000" b="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kĩ</a:t>
          </a:r>
          <a:r>
            <a:rPr lang="en-US" sz="2000" b="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năng</a:t>
          </a:r>
          <a:r>
            <a:rPr lang="en-US" sz="2000" b="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phân</a:t>
          </a:r>
          <a:r>
            <a:rPr lang="en-US" sz="2000" b="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tích</a:t>
          </a:r>
          <a:r>
            <a:rPr lang="en-US" sz="2000" b="0" dirty="0">
              <a:solidFill>
                <a:schemeClr val="tx1"/>
              </a:solidFill>
              <a:latin typeface="Arial "/>
            </a:rPr>
            <a:t>,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cảm</a:t>
          </a:r>
          <a:r>
            <a:rPr lang="en-US" sz="2000" b="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thụ</a:t>
          </a:r>
          <a:r>
            <a:rPr lang="en-US" sz="2000" b="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văn</a:t>
          </a:r>
          <a:r>
            <a:rPr lang="en-US" sz="2000" b="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bản</a:t>
          </a:r>
          <a:r>
            <a:rPr lang="en-US" sz="2000" b="0" dirty="0">
              <a:solidFill>
                <a:schemeClr val="tx1"/>
              </a:solidFill>
              <a:latin typeface="Arial "/>
            </a:rPr>
            <a:t> qua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các</a:t>
          </a:r>
          <a:r>
            <a:rPr lang="en-US" sz="2000" b="0" dirty="0">
              <a:solidFill>
                <a:schemeClr val="tx1"/>
              </a:solidFill>
              <a:latin typeface="Arial "/>
            </a:rPr>
            <a:t> chi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tiết</a:t>
          </a:r>
          <a:r>
            <a:rPr lang="en-US" sz="2000" b="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hình</a:t>
          </a:r>
          <a:r>
            <a:rPr lang="en-US" sz="2000" b="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ảnh</a:t>
          </a:r>
          <a:r>
            <a:rPr lang="en-US" sz="2000" b="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và</a:t>
          </a:r>
          <a:r>
            <a:rPr lang="en-US" sz="2000" b="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ngôn</a:t>
          </a:r>
          <a:r>
            <a:rPr lang="en-US" sz="2000" b="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ngữ</a:t>
          </a:r>
          <a:r>
            <a:rPr lang="en-US" sz="2000" b="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đặc</a:t>
          </a:r>
          <a:r>
            <a:rPr lang="en-US" sz="2000" b="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>
              <a:solidFill>
                <a:schemeClr val="tx1"/>
              </a:solidFill>
              <a:latin typeface="Arial "/>
            </a:rPr>
            <a:t>sắc.</a:t>
          </a:r>
          <a:endParaRPr lang="en-US" sz="2000" b="0" dirty="0">
            <a:solidFill>
              <a:schemeClr val="tx1"/>
            </a:solidFill>
          </a:endParaRPr>
        </a:p>
      </dgm:t>
    </dgm:pt>
    <dgm:pt modelId="{3C3A34B7-FBB0-6146-A54F-361E9AC4B2D0}" type="parTrans" cxnId="{28AB6440-DE67-5041-8592-3D681118C12A}">
      <dgm:prSet/>
      <dgm:spPr/>
      <dgm:t>
        <a:bodyPr/>
        <a:lstStyle/>
        <a:p>
          <a:endParaRPr lang="en-US"/>
        </a:p>
      </dgm:t>
    </dgm:pt>
    <dgm:pt modelId="{B5E860E9-C4F2-1B46-9184-460C5A35FD13}" type="sibTrans" cxnId="{28AB6440-DE67-5041-8592-3D681118C12A}">
      <dgm:prSet/>
      <dgm:spPr/>
      <dgm:t>
        <a:bodyPr/>
        <a:lstStyle/>
        <a:p>
          <a:endParaRPr lang="en-US"/>
        </a:p>
      </dgm:t>
    </dgm:pt>
    <dgm:pt modelId="{C90FF2B3-68A3-CF40-9780-CC30501D2E55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Tình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cảm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thái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độ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>
            <a:buNone/>
          </a:pPr>
          <a:r>
            <a:rPr lang="en-US" sz="2000" b="1" dirty="0">
              <a:solidFill>
                <a:schemeClr val="tx1"/>
              </a:solidFill>
              <a:latin typeface="Arial "/>
            </a:rPr>
            <a:t>        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Có</a:t>
          </a:r>
          <a:r>
            <a:rPr lang="en-US" sz="2000" b="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tình</a:t>
          </a:r>
          <a:r>
            <a:rPr lang="en-US" sz="2000" b="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cảm</a:t>
          </a:r>
          <a:r>
            <a:rPr lang="en-US" sz="2000" b="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yêu</a:t>
          </a:r>
          <a:r>
            <a:rPr lang="en-US" sz="2000" b="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mến</a:t>
          </a:r>
          <a:r>
            <a:rPr lang="en-US" sz="2000" b="0" dirty="0">
              <a:solidFill>
                <a:schemeClr val="tx1"/>
              </a:solidFill>
              <a:latin typeface="Arial "/>
            </a:rPr>
            <a:t>,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gắn</a:t>
          </a:r>
          <a:r>
            <a:rPr lang="en-US" sz="2000" b="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bó</a:t>
          </a:r>
          <a:r>
            <a:rPr lang="en-US" sz="2000" b="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với</a:t>
          </a:r>
          <a:r>
            <a:rPr lang="en-US" sz="2000" b="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quê</a:t>
          </a:r>
          <a:r>
            <a:rPr lang="en-US" sz="2000" b="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hương</a:t>
          </a:r>
          <a:r>
            <a:rPr lang="en-US" sz="2000" b="0" dirty="0">
              <a:solidFill>
                <a:schemeClr val="tx1"/>
              </a:solidFill>
              <a:latin typeface="Arial "/>
            </a:rPr>
            <a:t>,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đất</a:t>
          </a:r>
          <a:r>
            <a:rPr lang="en-US" sz="2000" b="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 "/>
            </a:rPr>
            <a:t>nước</a:t>
          </a:r>
          <a:r>
            <a:rPr lang="en-US" sz="2000" b="0" dirty="0">
              <a:solidFill>
                <a:schemeClr val="tx1"/>
              </a:solidFill>
              <a:latin typeface="Arial "/>
            </a:rPr>
            <a:t>. </a:t>
          </a:r>
          <a:endParaRPr lang="en-US" sz="2000" b="0" dirty="0">
            <a:solidFill>
              <a:schemeClr val="tx1"/>
            </a:solidFill>
          </a:endParaRPr>
        </a:p>
      </dgm:t>
    </dgm:pt>
    <dgm:pt modelId="{883488E9-759E-CC4F-966F-1626EB97195A}" type="parTrans" cxnId="{90342DFD-C4FA-BD46-9087-970FAEDDBE2D}">
      <dgm:prSet/>
      <dgm:spPr/>
      <dgm:t>
        <a:bodyPr/>
        <a:lstStyle/>
        <a:p>
          <a:endParaRPr lang="en-US"/>
        </a:p>
      </dgm:t>
    </dgm:pt>
    <dgm:pt modelId="{D8EF0006-9186-9340-BED2-EC4DE04BBFFC}" type="sibTrans" cxnId="{90342DFD-C4FA-BD46-9087-970FAEDDBE2D}">
      <dgm:prSet/>
      <dgm:spPr/>
      <dgm:t>
        <a:bodyPr/>
        <a:lstStyle/>
        <a:p>
          <a:endParaRPr lang="en-US"/>
        </a:p>
      </dgm:t>
    </dgm:pt>
    <dgm:pt modelId="{8FB9185F-9F87-514E-AF9D-93FFE774636C}" type="pres">
      <dgm:prSet presAssocID="{83803070-2644-2949-8DDC-4E0A65CEE8FD}" presName="Name0" presStyleCnt="0">
        <dgm:presLayoutVars>
          <dgm:chMax val="7"/>
          <dgm:chPref val="7"/>
          <dgm:dir/>
        </dgm:presLayoutVars>
      </dgm:prSet>
      <dgm:spPr/>
    </dgm:pt>
    <dgm:pt modelId="{786A0755-6E36-4A40-9CA4-911971A9D579}" type="pres">
      <dgm:prSet presAssocID="{83803070-2644-2949-8DDC-4E0A65CEE8FD}" presName="Name1" presStyleCnt="0"/>
      <dgm:spPr/>
    </dgm:pt>
    <dgm:pt modelId="{75D0A7F2-1B5C-564A-87F4-C7D9AC786640}" type="pres">
      <dgm:prSet presAssocID="{83803070-2644-2949-8DDC-4E0A65CEE8FD}" presName="cycle" presStyleCnt="0"/>
      <dgm:spPr/>
    </dgm:pt>
    <dgm:pt modelId="{E062FC50-934A-D540-B15D-7F870975B873}" type="pres">
      <dgm:prSet presAssocID="{83803070-2644-2949-8DDC-4E0A65CEE8FD}" presName="srcNode" presStyleLbl="node1" presStyleIdx="0" presStyleCnt="3"/>
      <dgm:spPr/>
    </dgm:pt>
    <dgm:pt modelId="{34931340-B399-E14E-BCB5-8CCCF4BEC886}" type="pres">
      <dgm:prSet presAssocID="{83803070-2644-2949-8DDC-4E0A65CEE8FD}" presName="conn" presStyleLbl="parChTrans1D2" presStyleIdx="0" presStyleCnt="1"/>
      <dgm:spPr/>
    </dgm:pt>
    <dgm:pt modelId="{330BE02B-5B69-084D-9B87-30D724AA4B6A}" type="pres">
      <dgm:prSet presAssocID="{83803070-2644-2949-8DDC-4E0A65CEE8FD}" presName="extraNode" presStyleLbl="node1" presStyleIdx="0" presStyleCnt="3"/>
      <dgm:spPr/>
    </dgm:pt>
    <dgm:pt modelId="{2FC2EC29-A1C8-9F43-9B9B-5F1F30FE6811}" type="pres">
      <dgm:prSet presAssocID="{83803070-2644-2949-8DDC-4E0A65CEE8FD}" presName="dstNode" presStyleLbl="node1" presStyleIdx="0" presStyleCnt="3"/>
      <dgm:spPr/>
    </dgm:pt>
    <dgm:pt modelId="{DC5602ED-78FC-0A49-9C26-18999924F9B3}" type="pres">
      <dgm:prSet presAssocID="{2FCDD25B-0B0C-2048-82F5-5F24942A58E6}" presName="text_1" presStyleLbl="node1" presStyleIdx="0" presStyleCnt="3" custScaleX="96470" custScaleY="156930" custLinFactNeighborX="1254" custLinFactNeighborY="-13757">
        <dgm:presLayoutVars>
          <dgm:bulletEnabled val="1"/>
        </dgm:presLayoutVars>
      </dgm:prSet>
      <dgm:spPr/>
    </dgm:pt>
    <dgm:pt modelId="{04993E8F-F92E-364E-829A-3FC93B18C3A8}" type="pres">
      <dgm:prSet presAssocID="{2FCDD25B-0B0C-2048-82F5-5F24942A58E6}" presName="accent_1" presStyleCnt="0"/>
      <dgm:spPr/>
    </dgm:pt>
    <dgm:pt modelId="{0851C78D-D1C4-F542-AF43-24214497E0D0}" type="pres">
      <dgm:prSet presAssocID="{2FCDD25B-0B0C-2048-82F5-5F24942A58E6}" presName="accentRepeatNode" presStyleLbl="solidFgAcc1" presStyleIdx="0" presStyleCnt="3" custScaleX="126717" custScaleY="129782" custLinFactNeighborX="-472" custLinFactNeighborY="-1173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1386993-7BE1-F649-8DA9-F112301B108A}" type="pres">
      <dgm:prSet presAssocID="{CEC74689-1C61-F64C-86F9-407EF867215C}" presName="text_2" presStyleLbl="node1" presStyleIdx="1" presStyleCnt="3" custLinFactNeighborY="6420">
        <dgm:presLayoutVars>
          <dgm:bulletEnabled val="1"/>
        </dgm:presLayoutVars>
      </dgm:prSet>
      <dgm:spPr/>
    </dgm:pt>
    <dgm:pt modelId="{F5933C35-BA0E-D241-8BDB-DDF3C151B144}" type="pres">
      <dgm:prSet presAssocID="{CEC74689-1C61-F64C-86F9-407EF867215C}" presName="accent_2" presStyleCnt="0"/>
      <dgm:spPr/>
    </dgm:pt>
    <dgm:pt modelId="{63C755B3-D1F6-D741-A89A-D00C5A7853C5}" type="pres">
      <dgm:prSet presAssocID="{CEC74689-1C61-F64C-86F9-407EF867215C}" presName="accentRepeatNode" presStyleLbl="solidFgAcc1" presStyleIdx="1" presStyleCnt="3" custLinFactNeighborX="-4402" custLinFactNeighborY="513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54E52C0-2438-C24E-ADAC-6C6A3FEEE540}" type="pres">
      <dgm:prSet presAssocID="{C90FF2B3-68A3-CF40-9780-CC30501D2E55}" presName="text_3" presStyleLbl="node1" presStyleIdx="2" presStyleCnt="3">
        <dgm:presLayoutVars>
          <dgm:bulletEnabled val="1"/>
        </dgm:presLayoutVars>
      </dgm:prSet>
      <dgm:spPr/>
    </dgm:pt>
    <dgm:pt modelId="{6591F76E-204A-2949-8BEE-D45EAA8CD1C1}" type="pres">
      <dgm:prSet presAssocID="{C90FF2B3-68A3-CF40-9780-CC30501D2E55}" presName="accent_3" presStyleCnt="0"/>
      <dgm:spPr/>
    </dgm:pt>
    <dgm:pt modelId="{F63199AB-FCE5-9D4B-95A9-699332CC97F1}" type="pres">
      <dgm:prSet presAssocID="{C90FF2B3-68A3-CF40-9780-CC30501D2E55}" presName="accentRepeatNode" presStyleLbl="solidFgAcc1" presStyleIdx="2" presStyleCnt="3" custLinFactNeighborX="-82294" custLinFactNeighborY="92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9E7BD36-4DCC-0747-84C9-CDB0623AE8CA}" type="presOf" srcId="{AB224D6C-2F56-6A4F-A82A-A19295463EF5}" destId="{34931340-B399-E14E-BCB5-8CCCF4BEC886}" srcOrd="0" destOrd="0" presId="urn:microsoft.com/office/officeart/2008/layout/VerticalCurvedList"/>
    <dgm:cxn modelId="{28AB6440-DE67-5041-8592-3D681118C12A}" srcId="{83803070-2644-2949-8DDC-4E0A65CEE8FD}" destId="{CEC74689-1C61-F64C-86F9-407EF867215C}" srcOrd="1" destOrd="0" parTransId="{3C3A34B7-FBB0-6146-A54F-361E9AC4B2D0}" sibTransId="{B5E860E9-C4F2-1B46-9184-460C5A35FD13}"/>
    <dgm:cxn modelId="{75572C55-5CD3-EC41-ACB7-2CE9FAFEF927}" srcId="{83803070-2644-2949-8DDC-4E0A65CEE8FD}" destId="{2FCDD25B-0B0C-2048-82F5-5F24942A58E6}" srcOrd="0" destOrd="0" parTransId="{EAC08B4E-794E-9246-B903-B7B951F25926}" sibTransId="{AB224D6C-2F56-6A4F-A82A-A19295463EF5}"/>
    <dgm:cxn modelId="{FEF6B97D-2DBE-BE4F-949F-4B62412F4459}" type="presOf" srcId="{2FCDD25B-0B0C-2048-82F5-5F24942A58E6}" destId="{DC5602ED-78FC-0A49-9C26-18999924F9B3}" srcOrd="0" destOrd="0" presId="urn:microsoft.com/office/officeart/2008/layout/VerticalCurvedList"/>
    <dgm:cxn modelId="{844BAB94-F297-784A-BA3E-F8CB0DCA96EF}" type="presOf" srcId="{CEC74689-1C61-F64C-86F9-407EF867215C}" destId="{E1386993-7BE1-F649-8DA9-F112301B108A}" srcOrd="0" destOrd="0" presId="urn:microsoft.com/office/officeart/2008/layout/VerticalCurvedList"/>
    <dgm:cxn modelId="{26EB5ACA-5109-254E-8FF3-ED9CF647009A}" type="presOf" srcId="{C90FF2B3-68A3-CF40-9780-CC30501D2E55}" destId="{E54E52C0-2438-C24E-ADAC-6C6A3FEEE540}" srcOrd="0" destOrd="0" presId="urn:microsoft.com/office/officeart/2008/layout/VerticalCurvedList"/>
    <dgm:cxn modelId="{EA93A1E2-D1F7-8843-A0F7-4DB6C3F43DF5}" type="presOf" srcId="{83803070-2644-2949-8DDC-4E0A65CEE8FD}" destId="{8FB9185F-9F87-514E-AF9D-93FFE774636C}" srcOrd="0" destOrd="0" presId="urn:microsoft.com/office/officeart/2008/layout/VerticalCurvedList"/>
    <dgm:cxn modelId="{90342DFD-C4FA-BD46-9087-970FAEDDBE2D}" srcId="{83803070-2644-2949-8DDC-4E0A65CEE8FD}" destId="{C90FF2B3-68A3-CF40-9780-CC30501D2E55}" srcOrd="2" destOrd="0" parTransId="{883488E9-759E-CC4F-966F-1626EB97195A}" sibTransId="{D8EF0006-9186-9340-BED2-EC4DE04BBFFC}"/>
    <dgm:cxn modelId="{2F95EB09-4A16-8541-A4B4-B0BAEA756E16}" type="presParOf" srcId="{8FB9185F-9F87-514E-AF9D-93FFE774636C}" destId="{786A0755-6E36-4A40-9CA4-911971A9D579}" srcOrd="0" destOrd="0" presId="urn:microsoft.com/office/officeart/2008/layout/VerticalCurvedList"/>
    <dgm:cxn modelId="{E1E308FA-3358-0141-9918-4DB27F84847B}" type="presParOf" srcId="{786A0755-6E36-4A40-9CA4-911971A9D579}" destId="{75D0A7F2-1B5C-564A-87F4-C7D9AC786640}" srcOrd="0" destOrd="0" presId="urn:microsoft.com/office/officeart/2008/layout/VerticalCurvedList"/>
    <dgm:cxn modelId="{D3ABEB28-11CA-3644-BEED-1FEEA7A3B317}" type="presParOf" srcId="{75D0A7F2-1B5C-564A-87F4-C7D9AC786640}" destId="{E062FC50-934A-D540-B15D-7F870975B873}" srcOrd="0" destOrd="0" presId="urn:microsoft.com/office/officeart/2008/layout/VerticalCurvedList"/>
    <dgm:cxn modelId="{F1BB3351-443B-7F48-B5BA-0C6B333DC0CC}" type="presParOf" srcId="{75D0A7F2-1B5C-564A-87F4-C7D9AC786640}" destId="{34931340-B399-E14E-BCB5-8CCCF4BEC886}" srcOrd="1" destOrd="0" presId="urn:microsoft.com/office/officeart/2008/layout/VerticalCurvedList"/>
    <dgm:cxn modelId="{AC825011-A8BA-E042-8283-8D2375E1B13E}" type="presParOf" srcId="{75D0A7F2-1B5C-564A-87F4-C7D9AC786640}" destId="{330BE02B-5B69-084D-9B87-30D724AA4B6A}" srcOrd="2" destOrd="0" presId="urn:microsoft.com/office/officeart/2008/layout/VerticalCurvedList"/>
    <dgm:cxn modelId="{16A97B70-BA79-5D42-BAF7-22B54E3EE9CB}" type="presParOf" srcId="{75D0A7F2-1B5C-564A-87F4-C7D9AC786640}" destId="{2FC2EC29-A1C8-9F43-9B9B-5F1F30FE6811}" srcOrd="3" destOrd="0" presId="urn:microsoft.com/office/officeart/2008/layout/VerticalCurvedList"/>
    <dgm:cxn modelId="{74A42ECF-425F-0D4F-8036-BB582699A5D7}" type="presParOf" srcId="{786A0755-6E36-4A40-9CA4-911971A9D579}" destId="{DC5602ED-78FC-0A49-9C26-18999924F9B3}" srcOrd="1" destOrd="0" presId="urn:microsoft.com/office/officeart/2008/layout/VerticalCurvedList"/>
    <dgm:cxn modelId="{E6E93EF7-E19D-4A43-9799-4DA3F0F710C5}" type="presParOf" srcId="{786A0755-6E36-4A40-9CA4-911971A9D579}" destId="{04993E8F-F92E-364E-829A-3FC93B18C3A8}" srcOrd="2" destOrd="0" presId="urn:microsoft.com/office/officeart/2008/layout/VerticalCurvedList"/>
    <dgm:cxn modelId="{9C4C122B-4886-BA43-9624-7138E0D791D6}" type="presParOf" srcId="{04993E8F-F92E-364E-829A-3FC93B18C3A8}" destId="{0851C78D-D1C4-F542-AF43-24214497E0D0}" srcOrd="0" destOrd="0" presId="urn:microsoft.com/office/officeart/2008/layout/VerticalCurvedList"/>
    <dgm:cxn modelId="{D2EDA66A-1195-BF47-8B16-82457B8D70DF}" type="presParOf" srcId="{786A0755-6E36-4A40-9CA4-911971A9D579}" destId="{E1386993-7BE1-F649-8DA9-F112301B108A}" srcOrd="3" destOrd="0" presId="urn:microsoft.com/office/officeart/2008/layout/VerticalCurvedList"/>
    <dgm:cxn modelId="{F4840BBE-5CDF-DB42-A870-DFCB85C8C2A7}" type="presParOf" srcId="{786A0755-6E36-4A40-9CA4-911971A9D579}" destId="{F5933C35-BA0E-D241-8BDB-DDF3C151B144}" srcOrd="4" destOrd="0" presId="urn:microsoft.com/office/officeart/2008/layout/VerticalCurvedList"/>
    <dgm:cxn modelId="{1A7927CF-7C59-BB4F-B80E-AC1033DE213B}" type="presParOf" srcId="{F5933C35-BA0E-D241-8BDB-DDF3C151B144}" destId="{63C755B3-D1F6-D741-A89A-D00C5A7853C5}" srcOrd="0" destOrd="0" presId="urn:microsoft.com/office/officeart/2008/layout/VerticalCurvedList"/>
    <dgm:cxn modelId="{17D83777-9295-7945-A642-4305CE1C6575}" type="presParOf" srcId="{786A0755-6E36-4A40-9CA4-911971A9D579}" destId="{E54E52C0-2438-C24E-ADAC-6C6A3FEEE540}" srcOrd="5" destOrd="0" presId="urn:microsoft.com/office/officeart/2008/layout/VerticalCurvedList"/>
    <dgm:cxn modelId="{1D188420-C319-A243-96F3-3FC3D2A04EF8}" type="presParOf" srcId="{786A0755-6E36-4A40-9CA4-911971A9D579}" destId="{6591F76E-204A-2949-8BEE-D45EAA8CD1C1}" srcOrd="6" destOrd="0" presId="urn:microsoft.com/office/officeart/2008/layout/VerticalCurvedList"/>
    <dgm:cxn modelId="{2FBC37CE-C263-6D44-8CDC-283EFE105E1B}" type="presParOf" srcId="{6591F76E-204A-2949-8BEE-D45EAA8CD1C1}" destId="{F63199AB-FCE5-9D4B-95A9-699332CC97F1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31340-B399-E14E-BCB5-8CCCF4BEC886}">
      <dsp:nvSpPr>
        <dsp:cNvPr id="0" name=""/>
        <dsp:cNvSpPr/>
      </dsp:nvSpPr>
      <dsp:spPr>
        <a:xfrm>
          <a:off x="-6034695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602ED-78FC-0A49-9C26-18999924F9B3}">
      <dsp:nvSpPr>
        <dsp:cNvPr id="0" name=""/>
        <dsp:cNvSpPr/>
      </dsp:nvSpPr>
      <dsp:spPr>
        <a:xfrm>
          <a:off x="1086951" y="84292"/>
          <a:ext cx="7808314" cy="170070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Kiến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 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Cảm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vẻ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bức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tranh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thiên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nhiên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đời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sống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con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ở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vùng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đảo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Cô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Tô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miêu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tả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      -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Thấy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nghệ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thuật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miêu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tả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tài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 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ngôn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ngữ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điêu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luyện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tác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giả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1086951" y="84292"/>
        <a:ext cx="7808314" cy="1700702"/>
      </dsp:txXfrm>
    </dsp:sp>
    <dsp:sp modelId="{0851C78D-D1C4-F542-AF43-24214497E0D0}">
      <dsp:nvSpPr>
        <dsp:cNvPr id="0" name=""/>
        <dsp:cNvSpPr/>
      </dsp:nvSpPr>
      <dsp:spPr>
        <a:xfrm>
          <a:off x="-15703" y="45652"/>
          <a:ext cx="1716593" cy="17581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386993-7BE1-F649-8DA9-F112301B108A}">
      <dsp:nvSpPr>
        <dsp:cNvPr id="0" name=""/>
        <dsp:cNvSpPr/>
      </dsp:nvSpPr>
      <dsp:spPr>
        <a:xfrm>
          <a:off x="1236529" y="2237042"/>
          <a:ext cx="7700096" cy="108373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Arial "/>
            </a:rPr>
            <a:t>Kĩ</a:t>
          </a:r>
          <a:r>
            <a:rPr lang="en-US" sz="2000" b="1" kern="1200" dirty="0">
              <a:solidFill>
                <a:schemeClr val="tx1"/>
              </a:solidFill>
              <a:latin typeface="Arial 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 "/>
            </a:rPr>
            <a:t>năng</a:t>
          </a:r>
          <a:r>
            <a:rPr lang="en-US" sz="2000" b="1" kern="1200" dirty="0">
              <a:solidFill>
                <a:schemeClr val="tx1"/>
              </a:solidFill>
              <a:latin typeface="Arial "/>
            </a:rPr>
            <a:t>:  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-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Có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kĩ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năng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đọc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diễn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cảm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  <a:latin typeface="Arial "/>
            </a:rPr>
            <a:t>                -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Có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kĩ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năng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phân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tích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,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cảm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thụ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văn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bản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 qua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các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 chi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tiết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hình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ảnh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và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ngôn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ngữ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đặc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kern="1200">
              <a:solidFill>
                <a:schemeClr val="tx1"/>
              </a:solidFill>
              <a:latin typeface="Arial "/>
            </a:rPr>
            <a:t>sắc.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1236529" y="2237042"/>
        <a:ext cx="7700096" cy="1083733"/>
      </dsp:txXfrm>
    </dsp:sp>
    <dsp:sp modelId="{63C755B3-D1F6-D741-A89A-D00C5A7853C5}">
      <dsp:nvSpPr>
        <dsp:cNvPr id="0" name=""/>
        <dsp:cNvSpPr/>
      </dsp:nvSpPr>
      <dsp:spPr>
        <a:xfrm>
          <a:off x="499563" y="2101575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4E52C0-2438-C24E-ADAC-6C6A3FEEE540}">
      <dsp:nvSpPr>
        <dsp:cNvPr id="0" name=""/>
        <dsp:cNvSpPr/>
      </dsp:nvSpPr>
      <dsp:spPr>
        <a:xfrm>
          <a:off x="842592" y="3793066"/>
          <a:ext cx="8094033" cy="108373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Tình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cảm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thái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độ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rial "/>
            </a:rPr>
            <a:t>        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Có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tình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cảm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yêu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mến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,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gắn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bó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với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quê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hương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,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đất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 "/>
            </a:rPr>
            <a:t>nước</a:t>
          </a:r>
          <a:r>
            <a:rPr lang="en-US" sz="2000" b="0" kern="1200" dirty="0">
              <a:solidFill>
                <a:schemeClr val="tx1"/>
              </a:solidFill>
              <a:latin typeface="Arial "/>
            </a:rPr>
            <a:t>. 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842592" y="3793066"/>
        <a:ext cx="8094033" cy="1083733"/>
      </dsp:txXfrm>
    </dsp:sp>
    <dsp:sp modelId="{F63199AB-FCE5-9D4B-95A9-699332CC97F1}">
      <dsp:nvSpPr>
        <dsp:cNvPr id="0" name=""/>
        <dsp:cNvSpPr/>
      </dsp:nvSpPr>
      <dsp:spPr>
        <a:xfrm>
          <a:off x="0" y="367013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28D73-A5D0-264D-AA55-EBC59E2F5DBE}" type="datetimeFigureOut">
              <a:rPr lang="vi-VN" smtClean="0"/>
              <a:t>13/05/2020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21D9A-E7B1-F44A-B63C-C116876411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136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0F259-C3A1-4497-9E5F-162E10081CF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9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5F8B0-BE06-BD4B-9027-A0BE0390F7D7}" type="slidenum">
              <a:rPr lang="vi-VN" smtClean="0"/>
              <a:pPr/>
              <a:t>41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4825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5F8B0-BE06-BD4B-9027-A0BE0390F7D7}" type="slidenum">
              <a:rPr lang="vi-VN" smtClean="0"/>
              <a:pPr/>
              <a:t>42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446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C8CC9-C331-984E-BDBD-05604D366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C1B64-F167-4945-923C-FF7A1828D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FD298-DBE7-5449-9774-E67DFD33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EBC1-8E28-8647-ADA8-D7CCA99E75A1}" type="datetimeFigureOut">
              <a:rPr lang="vi-VN" smtClean="0"/>
              <a:t>13/05/2020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43944-DEFD-C64E-BE84-D1BF01C4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1550F-8FA8-324A-B274-EFC1989A7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5EBE-B0BC-B944-934E-A2821C1AC1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419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F215F-DB49-3849-A2A8-DA81C96B0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0F17B-45CF-7340-BFEC-7B5D2DFA0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1BD7A-2C2D-BE45-8387-B10D29A06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EBC1-8E28-8647-ADA8-D7CCA99E75A1}" type="datetimeFigureOut">
              <a:rPr lang="vi-VN" smtClean="0"/>
              <a:t>13/05/2020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6CB8F-CD17-CB45-A50A-E42D4EC18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0DC11-0379-7846-899B-3A767BF2E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5EBE-B0BC-B944-934E-A2821C1AC1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559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946324-660E-D645-82A2-A35CCAF30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916DE1-58F8-9F45-8B3E-03C3234C2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07381-71E6-744F-8373-1BBACB9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EBC1-8E28-8647-ADA8-D7CCA99E75A1}" type="datetimeFigureOut">
              <a:rPr lang="vi-VN" smtClean="0"/>
              <a:t>13/05/2020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52C58-C24C-B046-ACC9-E1BDE094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FD5E7-2D02-7845-A8A8-E9F8AFC42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5EBE-B0BC-B944-934E-A2821C1AC1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712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83646-31D0-314E-9F95-698F90E14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ED5BD-52B6-1F47-8404-4AA5D5A65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227CB-00F2-8344-89E5-2D0AB1A9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EBC1-8E28-8647-ADA8-D7CCA99E75A1}" type="datetimeFigureOut">
              <a:rPr lang="vi-VN" smtClean="0"/>
              <a:t>13/05/2020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AB106-EB7F-2D4B-B518-47D41B6C1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A07BA-DEE2-B448-B1CF-A2FE1F09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5EBE-B0BC-B944-934E-A2821C1AC1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364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394CF-7FB9-6140-8C6D-E0EC3845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94FE4-FD9D-7440-9E53-68415F0DE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FC412-B39F-2F4E-A644-DB9D2CB95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EBC1-8E28-8647-ADA8-D7CCA99E75A1}" type="datetimeFigureOut">
              <a:rPr lang="vi-VN" smtClean="0"/>
              <a:t>13/05/2020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649B5-3B12-064E-8EAC-FE69286F9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EE54A-E456-E043-A92F-FEEE0720C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5EBE-B0BC-B944-934E-A2821C1AC1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487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BB3A-F062-EA4E-A30E-9BC81AA1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C0FCC-5C9D-3A41-9A87-9B042990F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38E29-36FC-7348-AFD8-B1174A265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36465-119A-B547-BDA0-C31B66247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EBC1-8E28-8647-ADA8-D7CCA99E75A1}" type="datetimeFigureOut">
              <a:rPr lang="vi-VN" smtClean="0"/>
              <a:t>13/05/2020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E4E15-5812-9A41-B2D1-3EBB9520B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D6C05-E07C-6F4C-8A88-2D792669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5EBE-B0BC-B944-934E-A2821C1AC1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490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71E45-9FE7-C843-BBF8-9701B2CB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06A96-C14C-FA43-9472-38FE184A1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C699D-D26B-F34B-AE5F-C4F8AC501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33EFA6-A83B-8A4D-B812-5AE78632A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CB3CC-5A4E-6843-B33F-E606302152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B35561-542D-524C-A8CA-F3485A360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EBC1-8E28-8647-ADA8-D7CCA99E75A1}" type="datetimeFigureOut">
              <a:rPr lang="vi-VN" smtClean="0"/>
              <a:t>13/05/2020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D6390-54A4-C646-A25E-C09063C0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B0D2A-F7AC-E547-B936-41D86FEBA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5EBE-B0BC-B944-934E-A2821C1AC1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228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838DF-9C1E-4041-ADBB-A03EBF65A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544F0F-D9DA-5F4D-8515-ED7C20B66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EBC1-8E28-8647-ADA8-D7CCA99E75A1}" type="datetimeFigureOut">
              <a:rPr lang="vi-VN" smtClean="0"/>
              <a:t>13/05/2020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3AF23-7E38-0B40-8879-3818C31A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7600B-0AC7-C44B-AB4B-04C5A2CBD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5EBE-B0BC-B944-934E-A2821C1AC1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356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61796F-DFDD-194C-A3CF-9B33A18AE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EBC1-8E28-8647-ADA8-D7CCA99E75A1}" type="datetimeFigureOut">
              <a:rPr lang="vi-VN" smtClean="0"/>
              <a:t>13/05/2020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AC3C8E-9263-854C-A25B-462C50FDF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F6243-491C-E042-B0AC-5BB597AE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5EBE-B0BC-B944-934E-A2821C1AC1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200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6330-38D2-DC4B-BCD9-E68CE79B6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62305-1E1F-7546-BEDF-392B4280F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4925D-959C-6E4E-8CFD-9BD1A4C10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11A5D-4B86-CD48-96E2-008149BED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EBC1-8E28-8647-ADA8-D7CCA99E75A1}" type="datetimeFigureOut">
              <a:rPr lang="vi-VN" smtClean="0"/>
              <a:t>13/05/2020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D10FE-8D55-FA4A-8947-B9E5B56C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68B88-1E2C-0947-A001-F27DA971F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5EBE-B0BC-B944-934E-A2821C1AC1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087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2FAAE-3B33-3D4C-A367-0332C8FC7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8E0FA0-FE5B-6946-81EC-5E6FB07DE0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7CDBF-CADA-4E4F-B008-BE6DDE98A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49BC3-C888-3B47-A240-6F1E8D9E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EBC1-8E28-8647-ADA8-D7CCA99E75A1}" type="datetimeFigureOut">
              <a:rPr lang="vi-VN" smtClean="0"/>
              <a:t>13/05/2020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208FE-F72F-AD43-937D-A49908C8A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80EAF-F65C-DD40-AA6A-98BCE92DC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5EBE-B0BC-B944-934E-A2821C1AC1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410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3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62CB29-06F9-3341-9500-1F7AFCD8B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9DA43-F7AD-0C47-92DB-7EFC2F130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28A7E-1885-8C4A-92B6-AB4600744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3EBC1-8E28-8647-ADA8-D7CCA99E75A1}" type="datetimeFigureOut">
              <a:rPr lang="vi-VN" smtClean="0"/>
              <a:t>13/05/2020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028CF-3956-B048-98E3-EA5AE34BE8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445D3-158F-6D4C-A511-6D04195E3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05EBE-B0BC-B944-934E-A2821C1AC1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739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6">
                <a:lumMod val="50000"/>
              </a:schemeClr>
            </a:gs>
            <a:gs pos="86000">
              <a:schemeClr val="accent6">
                <a:lumMod val="89000"/>
              </a:schemeClr>
            </a:gs>
            <a:gs pos="0">
              <a:schemeClr val="accent6">
                <a:lumMod val="75000"/>
              </a:schemeClr>
            </a:gs>
            <a:gs pos="54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F66CE4-21F4-6847-A646-D5FB0C22E604}"/>
              </a:ext>
            </a:extLst>
          </p:cNvPr>
          <p:cNvSpPr/>
          <p:nvPr/>
        </p:nvSpPr>
        <p:spPr>
          <a:xfrm>
            <a:off x="1993724" y="1346844"/>
            <a:ext cx="820202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spc="67" dirty="0">
                <a:ln w="11430">
                  <a:noFill/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DẠY HỌC TRÊN TRUYỀN HÌNH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39BD3B-A383-F34D-BCCC-6C2B8E3C8205}"/>
              </a:ext>
            </a:extLst>
          </p:cNvPr>
          <p:cNvSpPr/>
          <p:nvPr/>
        </p:nvSpPr>
        <p:spPr>
          <a:xfrm>
            <a:off x="2648852" y="4481576"/>
            <a:ext cx="7341616" cy="984885"/>
          </a:xfrm>
          <a:prstGeom prst="rect">
            <a:avLst/>
          </a:prstGeom>
          <a:noFill/>
          <a:ln>
            <a:noFill/>
          </a:ln>
        </p:spPr>
        <p:txBody>
          <a:bodyPr wrap="squar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800" b="1" dirty="0">
                <a:ln w="11430">
                  <a:noFill/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b="1" dirty="0" err="1">
                <a:ln w="11430"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b="1" dirty="0">
                <a:ln w="11430"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1430"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ln w="11430"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ln w="11430"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800" b="1" dirty="0">
                <a:ln w="11430"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1430"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ln w="11430"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Thanh</a:t>
            </a:r>
          </a:p>
          <a:p>
            <a:pPr algn="just"/>
            <a:r>
              <a:rPr lang="en-US" sz="2800" b="1" dirty="0" err="1">
                <a:ln w="11430"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b="1" dirty="0">
                <a:ln w="11430"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THCS </a:t>
            </a:r>
            <a:r>
              <a:rPr lang="en-US" sz="2800" b="1" dirty="0" err="1">
                <a:ln w="11430"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2800" b="1" dirty="0">
                <a:ln w="11430"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1430"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Võ</a:t>
            </a:r>
            <a:r>
              <a:rPr lang="en-US" sz="2800" b="1" dirty="0">
                <a:ln w="11430"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err="1">
                <a:ln w="11430"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Quận</a:t>
            </a:r>
            <a:r>
              <a:rPr lang="en-US" sz="2800" b="1" dirty="0">
                <a:ln w="11430"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800" b="1" dirty="0" err="1">
                <a:ln w="11430"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endParaRPr lang="en-US" sz="2800" b="1" dirty="0">
              <a:ln w="11430">
                <a:noFill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31F136-F8E5-4A47-8266-DE9F19F6B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931" y="2292474"/>
            <a:ext cx="1713614" cy="171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29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C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CB63552-9C4A-0744-BA0B-802C710D3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7559" y="1700010"/>
            <a:ext cx="3565731" cy="2586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917E21-94A5-6C4F-931D-4126846F85A5}"/>
              </a:ext>
            </a:extLst>
          </p:cNvPr>
          <p:cNvSpPr txBox="1"/>
          <p:nvPr/>
        </p:nvSpPr>
        <p:spPr>
          <a:xfrm>
            <a:off x="1572248" y="1905200"/>
            <a:ext cx="483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B2F486"/>
                </a:solidFill>
              </a:rPr>
              <a:t>1. Vẻ đẹp của thiên nhiên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3ABB21-E224-1E49-86F7-8258189F9BF0}"/>
              </a:ext>
            </a:extLst>
          </p:cNvPr>
          <p:cNvSpPr txBox="1"/>
          <p:nvPr/>
        </p:nvSpPr>
        <p:spPr>
          <a:xfrm>
            <a:off x="1639120" y="2426703"/>
            <a:ext cx="591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B2F486"/>
                </a:solidFill>
              </a:rPr>
              <a:t>a. Toàn cảnh Cô Tô sau cơn bão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45B404-8448-B54E-A794-D2F68F3EEDE7}"/>
              </a:ext>
            </a:extLst>
          </p:cNvPr>
          <p:cNvSpPr txBox="1"/>
          <p:nvPr/>
        </p:nvSpPr>
        <p:spPr>
          <a:xfrm>
            <a:off x="1440340" y="1285151"/>
            <a:ext cx="483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</a:rPr>
              <a:t>II. </a:t>
            </a:r>
            <a:r>
              <a:rPr lang="vi-VN" sz="2800" b="1" u="sng" dirty="0">
                <a:solidFill>
                  <a:srgbClr val="FFFF00"/>
                </a:solidFill>
              </a:rPr>
              <a:t>Tìm hiểu chi tiết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0D1A5F-BF01-1844-9C3F-A09B688DD92E}"/>
              </a:ext>
            </a:extLst>
          </p:cNvPr>
          <p:cNvSpPr txBox="1"/>
          <p:nvPr/>
        </p:nvSpPr>
        <p:spPr>
          <a:xfrm>
            <a:off x="1742150" y="3556940"/>
            <a:ext cx="5225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>
                <a:solidFill>
                  <a:srgbClr val="FFFF00"/>
                </a:solidFill>
              </a:rPr>
              <a:t>- Thời gian miêu tả:  </a:t>
            </a:r>
            <a:r>
              <a:rPr lang="vi-VN" sz="2200" b="1" dirty="0">
                <a:solidFill>
                  <a:schemeClr val="bg1"/>
                </a:solidFill>
              </a:rPr>
              <a:t>ngày thứ sáu trên đảo Thanh Luân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80EB94-16C7-CA42-B3FA-458D13FCC90D}"/>
              </a:ext>
            </a:extLst>
          </p:cNvPr>
          <p:cNvSpPr txBox="1"/>
          <p:nvPr/>
        </p:nvSpPr>
        <p:spPr>
          <a:xfrm>
            <a:off x="1440340" y="5012740"/>
            <a:ext cx="9592825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chemeClr val="tx1"/>
                </a:solidFill>
              </a:rPr>
              <a:t>=&gt; Thời gian và điểm nhìn thuận lợi để  quan sát và cảm nhận được hết vẻ đẹp của buổi bình minh trên biển Cô Tô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C001F-ADDC-F344-A915-45EEB04BB188}"/>
              </a:ext>
            </a:extLst>
          </p:cNvPr>
          <p:cNvSpPr txBox="1"/>
          <p:nvPr/>
        </p:nvSpPr>
        <p:spPr>
          <a:xfrm>
            <a:off x="1639120" y="2962195"/>
            <a:ext cx="591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B2F486"/>
                </a:solidFill>
              </a:rPr>
              <a:t>b. Cảnh mặt trời mọc trên biển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E4E3AD-D228-6143-ACA8-FEC5FD6DE0CB}"/>
              </a:ext>
            </a:extLst>
          </p:cNvPr>
          <p:cNvSpPr txBox="1"/>
          <p:nvPr/>
        </p:nvSpPr>
        <p:spPr>
          <a:xfrm>
            <a:off x="1742150" y="4387588"/>
            <a:ext cx="85867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>
                <a:solidFill>
                  <a:srgbClr val="FFFF00"/>
                </a:solidFill>
              </a:rPr>
              <a:t>- Địa điểm quan sát và miêu tả: </a:t>
            </a:r>
            <a:r>
              <a:rPr lang="vi-VN" sz="2200" b="1" dirty="0">
                <a:solidFill>
                  <a:schemeClr val="bg1"/>
                </a:solidFill>
              </a:rPr>
              <a:t>từ thấu đầu mũi đảo</a:t>
            </a:r>
          </a:p>
        </p:txBody>
      </p:sp>
    </p:spTree>
    <p:extLst>
      <p:ext uri="{BB962C8B-B14F-4D97-AF65-F5344CB8AC3E}">
        <p14:creationId xmlns:p14="http://schemas.microsoft.com/office/powerpoint/2010/main" val="246954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0BC98C-76D2-204C-AF0F-168D02938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3E8E51D1-FDC3-A644-B341-0264DCEE558E}"/>
              </a:ext>
            </a:extLst>
          </p:cNvPr>
          <p:cNvSpPr txBox="1">
            <a:spLocks/>
          </p:cNvSpPr>
          <p:nvPr/>
        </p:nvSpPr>
        <p:spPr>
          <a:xfrm>
            <a:off x="1376881" y="2575092"/>
            <a:ext cx="9672119" cy="2200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dậy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canh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thấu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rình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vi-VN" sz="2400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66F881-1EFB-E744-B15E-35AEA51322FA}"/>
              </a:ext>
            </a:extLst>
          </p:cNvPr>
          <p:cNvCxnSpPr>
            <a:cxnSpLocks/>
          </p:cNvCxnSpPr>
          <p:nvPr/>
        </p:nvCxnSpPr>
        <p:spPr>
          <a:xfrm>
            <a:off x="5633438" y="3900308"/>
            <a:ext cx="8333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B18C88-A2CC-F34C-B50A-772A36F97701}"/>
              </a:ext>
            </a:extLst>
          </p:cNvPr>
          <p:cNvCxnSpPr>
            <a:cxnSpLocks/>
          </p:cNvCxnSpPr>
          <p:nvPr/>
        </p:nvCxnSpPr>
        <p:spPr>
          <a:xfrm>
            <a:off x="2597691" y="3368365"/>
            <a:ext cx="21234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DE12FD9-9566-C04A-A9E3-28AF84DEF450}"/>
              </a:ext>
            </a:extLst>
          </p:cNvPr>
          <p:cNvCxnSpPr>
            <a:cxnSpLocks/>
          </p:cNvCxnSpPr>
          <p:nvPr/>
        </p:nvCxnSpPr>
        <p:spPr>
          <a:xfrm>
            <a:off x="6601411" y="3372448"/>
            <a:ext cx="13173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43B6B4-8E42-E74B-A247-9C4E29CEFFB3}"/>
              </a:ext>
            </a:extLst>
          </p:cNvPr>
          <p:cNvCxnSpPr>
            <a:cxnSpLocks/>
          </p:cNvCxnSpPr>
          <p:nvPr/>
        </p:nvCxnSpPr>
        <p:spPr>
          <a:xfrm>
            <a:off x="10282265" y="3372448"/>
            <a:ext cx="3851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8EA3264-645A-5443-AF7F-0159F9286769}"/>
              </a:ext>
            </a:extLst>
          </p:cNvPr>
          <p:cNvCxnSpPr>
            <a:cxnSpLocks/>
          </p:cNvCxnSpPr>
          <p:nvPr/>
        </p:nvCxnSpPr>
        <p:spPr>
          <a:xfrm>
            <a:off x="1498694" y="3899604"/>
            <a:ext cx="24937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58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0BC98C-76D2-204C-AF0F-168D02938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6D2952B-87FE-D845-B4EF-E6669836E040}"/>
              </a:ext>
            </a:extLst>
          </p:cNvPr>
          <p:cNvSpPr txBox="1">
            <a:spLocks/>
          </p:cNvSpPr>
          <p:nvPr/>
        </p:nvSpPr>
        <p:spPr>
          <a:xfrm>
            <a:off x="1376881" y="2575092"/>
            <a:ext cx="9672119" cy="2200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dậy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canh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thấu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rình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vi-VN" sz="24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A5F09D2-88B4-5E41-BCB1-C27DA290B54D}"/>
              </a:ext>
            </a:extLst>
          </p:cNvPr>
          <p:cNvCxnSpPr>
            <a:cxnSpLocks/>
          </p:cNvCxnSpPr>
          <p:nvPr/>
        </p:nvCxnSpPr>
        <p:spPr>
          <a:xfrm>
            <a:off x="2597691" y="3330787"/>
            <a:ext cx="21234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4F9643-E9A1-EF4D-A6F7-A379B0F04AC7}"/>
              </a:ext>
            </a:extLst>
          </p:cNvPr>
          <p:cNvCxnSpPr>
            <a:cxnSpLocks/>
          </p:cNvCxnSpPr>
          <p:nvPr/>
        </p:nvCxnSpPr>
        <p:spPr>
          <a:xfrm>
            <a:off x="6601411" y="3384974"/>
            <a:ext cx="13173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A67F5E-EFEF-7D4F-8D3B-1E7A8DD0BD82}"/>
              </a:ext>
            </a:extLst>
          </p:cNvPr>
          <p:cNvCxnSpPr>
            <a:cxnSpLocks/>
          </p:cNvCxnSpPr>
          <p:nvPr/>
        </p:nvCxnSpPr>
        <p:spPr>
          <a:xfrm>
            <a:off x="10282265" y="3384974"/>
            <a:ext cx="3851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31A86B-254E-684D-9336-B59FBD2D3BD5}"/>
              </a:ext>
            </a:extLst>
          </p:cNvPr>
          <p:cNvCxnSpPr>
            <a:cxnSpLocks/>
          </p:cNvCxnSpPr>
          <p:nvPr/>
        </p:nvCxnSpPr>
        <p:spPr>
          <a:xfrm>
            <a:off x="1498694" y="3899604"/>
            <a:ext cx="24937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8EC04F1-B8EB-9445-B5D1-D44A6C30D41F}"/>
              </a:ext>
            </a:extLst>
          </p:cNvPr>
          <p:cNvSpPr txBox="1"/>
          <p:nvPr/>
        </p:nvSpPr>
        <p:spPr>
          <a:xfrm>
            <a:off x="2465785" y="4106218"/>
            <a:ext cx="749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rgbClr val="FF0000"/>
                </a:solidFill>
              </a:rPr>
              <a:t>=&gt; Thưởng thức cái đẹp một cách công phu</a:t>
            </a:r>
          </a:p>
        </p:txBody>
      </p:sp>
      <p:sp>
        <p:nvSpPr>
          <p:cNvPr id="3" name="Donut 2">
            <a:extLst>
              <a:ext uri="{FF2B5EF4-FFF2-40B4-BE49-F238E27FC236}">
                <a16:creationId xmlns:a16="http://schemas.microsoft.com/office/drawing/2014/main" id="{020312DA-C6BF-384A-81DA-CA60D1F1B1D6}"/>
              </a:ext>
            </a:extLst>
          </p:cNvPr>
          <p:cNvSpPr/>
          <p:nvPr/>
        </p:nvSpPr>
        <p:spPr>
          <a:xfrm>
            <a:off x="5739392" y="3451714"/>
            <a:ext cx="713218" cy="587766"/>
          </a:xfrm>
          <a:prstGeom prst="donut">
            <a:avLst>
              <a:gd name="adj" fmla="val 69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24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C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CB63552-9C4A-0744-BA0B-802C710D3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1859" y="1663174"/>
            <a:ext cx="3565731" cy="2586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917E21-94A5-6C4F-931D-4126846F85A5}"/>
              </a:ext>
            </a:extLst>
          </p:cNvPr>
          <p:cNvSpPr txBox="1"/>
          <p:nvPr/>
        </p:nvSpPr>
        <p:spPr>
          <a:xfrm>
            <a:off x="1605823" y="1663174"/>
            <a:ext cx="483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B2F486"/>
                </a:solidFill>
              </a:rPr>
              <a:t>1. Vẻ đẹp của thiên nhiên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3ABB21-E224-1E49-86F7-8258189F9BF0}"/>
              </a:ext>
            </a:extLst>
          </p:cNvPr>
          <p:cNvSpPr txBox="1"/>
          <p:nvPr/>
        </p:nvSpPr>
        <p:spPr>
          <a:xfrm>
            <a:off x="1802710" y="2143791"/>
            <a:ext cx="591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B2F486"/>
                </a:solidFill>
              </a:rPr>
              <a:t>a. Toàn cảnh Cô Tô sau cơn bão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45B404-8448-B54E-A794-D2F68F3EEDE7}"/>
              </a:ext>
            </a:extLst>
          </p:cNvPr>
          <p:cNvSpPr txBox="1"/>
          <p:nvPr/>
        </p:nvSpPr>
        <p:spPr>
          <a:xfrm>
            <a:off x="1422822" y="1104680"/>
            <a:ext cx="483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</a:rPr>
              <a:t>II. </a:t>
            </a:r>
            <a:r>
              <a:rPr lang="vi-VN" sz="2800" b="1" u="sng" dirty="0">
                <a:solidFill>
                  <a:srgbClr val="FFFF00"/>
                </a:solidFill>
              </a:rPr>
              <a:t>Tìm hiểu chi tiết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C001F-ADDC-F344-A915-45EEB04BB188}"/>
              </a:ext>
            </a:extLst>
          </p:cNvPr>
          <p:cNvSpPr txBox="1"/>
          <p:nvPr/>
        </p:nvSpPr>
        <p:spPr>
          <a:xfrm>
            <a:off x="1802710" y="2596548"/>
            <a:ext cx="591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B2F486"/>
                </a:solidFill>
              </a:rPr>
              <a:t>b. Cảnh mặt trời mọc trên biển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CF3833-2C74-B043-A72E-5665A6DEAEA6}"/>
              </a:ext>
            </a:extLst>
          </p:cNvPr>
          <p:cNvSpPr txBox="1"/>
          <p:nvPr/>
        </p:nvSpPr>
        <p:spPr>
          <a:xfrm>
            <a:off x="1964704" y="3092396"/>
            <a:ext cx="8586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200" b="1" dirty="0">
                <a:solidFill>
                  <a:srgbClr val="FFFF00"/>
                </a:solidFill>
              </a:rPr>
              <a:t>Cảnh vật:  </a:t>
            </a:r>
            <a:endParaRPr lang="vi-VN" sz="2200" b="1" dirty="0">
              <a:solidFill>
                <a:schemeClr val="bg1"/>
              </a:solidFill>
            </a:endParaRPr>
          </a:p>
          <a:p>
            <a:endParaRPr lang="vi-VN" sz="2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BF49D1-D3B3-1747-9B42-46007158175F}"/>
              </a:ext>
            </a:extLst>
          </p:cNvPr>
          <p:cNvSpPr txBox="1"/>
          <p:nvPr/>
        </p:nvSpPr>
        <p:spPr>
          <a:xfrm>
            <a:off x="2147705" y="3641935"/>
            <a:ext cx="8586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>
                <a:solidFill>
                  <a:srgbClr val="FFFF00"/>
                </a:solidFill>
              </a:rPr>
              <a:t>+ Trước khi mặt trời mọc:</a:t>
            </a:r>
          </a:p>
          <a:p>
            <a:endParaRPr lang="vi-VN" sz="2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375EBD-3CA4-8649-8592-BAAC8AA81944}"/>
              </a:ext>
            </a:extLst>
          </p:cNvPr>
          <p:cNvSpPr txBox="1"/>
          <p:nvPr/>
        </p:nvSpPr>
        <p:spPr>
          <a:xfrm>
            <a:off x="2147705" y="4227410"/>
            <a:ext cx="8586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>
                <a:solidFill>
                  <a:srgbClr val="FFFF00"/>
                </a:solidFill>
              </a:rPr>
              <a:t>+ Khi mặt trời mọc:</a:t>
            </a:r>
          </a:p>
          <a:p>
            <a:endParaRPr lang="vi-VN" sz="2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FF692-DFAC-D546-A50C-31B9C69658C5}"/>
              </a:ext>
            </a:extLst>
          </p:cNvPr>
          <p:cNvSpPr txBox="1"/>
          <p:nvPr/>
        </p:nvSpPr>
        <p:spPr>
          <a:xfrm>
            <a:off x="1964704" y="4859516"/>
            <a:ext cx="531239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tx1"/>
                </a:solidFill>
              </a:rPr>
              <a:t>=&gt; Miêu tả theo trình tự thời gian</a:t>
            </a:r>
          </a:p>
        </p:txBody>
      </p:sp>
    </p:spTree>
    <p:extLst>
      <p:ext uri="{BB962C8B-B14F-4D97-AF65-F5344CB8AC3E}">
        <p14:creationId xmlns:p14="http://schemas.microsoft.com/office/powerpoint/2010/main" val="93947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D960486-E88A-5C4F-83EA-5E7C7F63E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A370B4-6A96-334A-A431-EC40CEFD23A5}"/>
              </a:ext>
            </a:extLst>
          </p:cNvPr>
          <p:cNvSpPr txBox="1"/>
          <p:nvPr/>
        </p:nvSpPr>
        <p:spPr>
          <a:xfrm>
            <a:off x="1522433" y="3744185"/>
            <a:ext cx="9470983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 b="1" dirty="0">
                <a:solidFill>
                  <a:srgbClr val="C00000"/>
                </a:solidFill>
              </a:rPr>
              <a:t>Cảnh vật:  </a:t>
            </a:r>
          </a:p>
          <a:p>
            <a:r>
              <a:rPr lang="vi-VN" sz="2400" b="1" dirty="0">
                <a:solidFill>
                  <a:srgbClr val="C00000"/>
                </a:solidFill>
              </a:rPr>
              <a:t>   + Trước khi mặt trời mọc:</a:t>
            </a:r>
          </a:p>
          <a:p>
            <a:endParaRPr lang="vi-VN" sz="2400" b="1" dirty="0"/>
          </a:p>
          <a:p>
            <a:endParaRPr lang="vi-VN" sz="2400" b="1" dirty="0"/>
          </a:p>
          <a:p>
            <a:endParaRPr lang="vi-VN" sz="2400" b="1" dirty="0"/>
          </a:p>
          <a:p>
            <a:endParaRPr lang="vi-VN" sz="2400" b="1" dirty="0"/>
          </a:p>
        </p:txBody>
      </p:sp>
      <p:sp>
        <p:nvSpPr>
          <p:cNvPr id="15" name="Text Box 23">
            <a:extLst>
              <a:ext uri="{FF2B5EF4-FFF2-40B4-BE49-F238E27FC236}">
                <a16:creationId xmlns:a16="http://schemas.microsoft.com/office/drawing/2014/main" id="{887A5E4C-5C7F-AD4B-B484-6A43192D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282" y="4563997"/>
            <a:ext cx="887713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ngấn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lau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94139B-B0E9-604C-9E93-786BB49C4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491" y="4994884"/>
            <a:ext cx="71103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en-US" sz="2400" b="1" i="1" dirty="0" err="1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altLang="en-US" sz="2400" b="1" i="1" dirty="0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altLang="en-US" sz="2400" b="1" i="1" dirty="0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altLang="en-US" sz="2400" b="1" i="1" dirty="0" err="1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altLang="en-US" sz="2400" b="1" i="1" dirty="0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400" b="1" dirty="0">
              <a:solidFill>
                <a:srgbClr val="1D22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066948-CB4D-CB4F-A59F-D771BB853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490" y="5456549"/>
            <a:ext cx="62228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cảnh </a:t>
            </a:r>
            <a:r>
              <a:rPr lang="en-US" alt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khoáng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khôi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9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3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F50874-9638-DB40-A1F6-D66C14495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0" t="11108" b="3051"/>
          <a:stretch/>
        </p:blipFill>
        <p:spPr>
          <a:xfrm>
            <a:off x="-1168399" y="-1880968"/>
            <a:ext cx="13360400" cy="87389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51E29B-B45D-A448-8A2D-D5C58E0D9389}"/>
              </a:ext>
            </a:extLst>
          </p:cNvPr>
          <p:cNvSpPr txBox="1"/>
          <p:nvPr/>
        </p:nvSpPr>
        <p:spPr>
          <a:xfrm>
            <a:off x="1271774" y="1857940"/>
            <a:ext cx="9702800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 b="1" dirty="0">
                <a:solidFill>
                  <a:srgbClr val="C00000"/>
                </a:solidFill>
              </a:rPr>
              <a:t>Cảnh vật:  </a:t>
            </a:r>
          </a:p>
          <a:p>
            <a:r>
              <a:rPr lang="vi-VN" sz="2400" b="1" dirty="0">
                <a:solidFill>
                  <a:srgbClr val="C00000"/>
                </a:solidFill>
              </a:rPr>
              <a:t>   + Khi mặt trời mọc:</a:t>
            </a: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/>
          </a:p>
          <a:p>
            <a:endParaRPr lang="vi-VN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5C0421-8156-FF44-AD9E-DD2C33143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7" y="5382354"/>
            <a:ext cx="71103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en-US" sz="2400" b="1" i="1" dirty="0" err="1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altLang="en-US" sz="2400" b="1" i="1" dirty="0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altLang="en-US" sz="2400" b="1" i="1" dirty="0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so </a:t>
            </a:r>
            <a:r>
              <a:rPr lang="en-US" altLang="en-US" sz="2400" b="1" i="1" dirty="0" err="1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endParaRPr lang="en-US" altLang="en-US" sz="2400" b="1" dirty="0">
              <a:solidFill>
                <a:srgbClr val="1D22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129339-EA40-034E-ABB7-414EB26817CD}"/>
              </a:ext>
            </a:extLst>
          </p:cNvPr>
          <p:cNvSpPr/>
          <p:nvPr/>
        </p:nvSpPr>
        <p:spPr>
          <a:xfrm>
            <a:off x="1938607" y="2639169"/>
            <a:ext cx="86867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trĩnh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đặn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B44521-4692-F842-B5AF-14055DE53492}"/>
              </a:ext>
            </a:extLst>
          </p:cNvPr>
          <p:cNvSpPr/>
          <p:nvPr/>
        </p:nvSpPr>
        <p:spPr>
          <a:xfrm>
            <a:off x="1938607" y="3445249"/>
            <a:ext cx="8470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bệ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mâm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hửng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EE21BA-A455-434A-ADCF-433749E29AED}"/>
              </a:ext>
            </a:extLst>
          </p:cNvPr>
          <p:cNvSpPr/>
          <p:nvPr/>
        </p:nvSpPr>
        <p:spPr>
          <a:xfrm>
            <a:off x="1901662" y="4588780"/>
            <a:ext cx="87237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2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altLang="en-US" sz="2200" b="1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2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mâm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thọ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chài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lưới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215B1B-53F6-1944-A8BC-1B3380C5E9AC}"/>
              </a:ext>
            </a:extLst>
          </p:cNvPr>
          <p:cNvSpPr txBox="1"/>
          <p:nvPr/>
        </p:nvSpPr>
        <p:spPr>
          <a:xfrm>
            <a:off x="2238387" y="523502"/>
            <a:ext cx="787133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C00000"/>
                </a:solidFill>
              </a:rPr>
              <a:t>Hãy gạch chân những từ ngữ, hình ảnh </a:t>
            </a:r>
          </a:p>
          <a:p>
            <a:pPr algn="ctr"/>
            <a:r>
              <a:rPr lang="vi-VN" sz="2400" b="1" dirty="0">
                <a:solidFill>
                  <a:srgbClr val="C00000"/>
                </a:solidFill>
              </a:rPr>
              <a:t>miêu tả cảnh mặt trời lên.</a:t>
            </a:r>
          </a:p>
        </p:txBody>
      </p:sp>
    </p:spTree>
    <p:extLst>
      <p:ext uri="{BB962C8B-B14F-4D97-AF65-F5344CB8AC3E}">
        <p14:creationId xmlns:p14="http://schemas.microsoft.com/office/powerpoint/2010/main" val="42273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4" grpId="0"/>
      <p:bldP spid="5" grpId="0"/>
      <p:bldP spid="6" grpId="0"/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F50874-9638-DB40-A1F6-D66C14495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0" t="11108" b="3051"/>
          <a:stretch/>
        </p:blipFill>
        <p:spPr>
          <a:xfrm>
            <a:off x="-1168399" y="-1880968"/>
            <a:ext cx="13360400" cy="87389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51E29B-B45D-A448-8A2D-D5C58E0D9389}"/>
              </a:ext>
            </a:extLst>
          </p:cNvPr>
          <p:cNvSpPr txBox="1"/>
          <p:nvPr/>
        </p:nvSpPr>
        <p:spPr>
          <a:xfrm>
            <a:off x="1271774" y="1857940"/>
            <a:ext cx="9702800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 b="1" dirty="0">
                <a:solidFill>
                  <a:srgbClr val="C00000"/>
                </a:solidFill>
              </a:rPr>
              <a:t>Cảnh vật:  </a:t>
            </a:r>
          </a:p>
          <a:p>
            <a:r>
              <a:rPr lang="vi-VN" sz="2400" b="1" dirty="0">
                <a:solidFill>
                  <a:srgbClr val="C00000"/>
                </a:solidFill>
              </a:rPr>
              <a:t>   + Khi mặt trời mọc:</a:t>
            </a: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/>
          </a:p>
          <a:p>
            <a:endParaRPr lang="vi-VN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5C0421-8156-FF44-AD9E-DD2C33143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528" y="5393756"/>
            <a:ext cx="71103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en-US" sz="2400" b="1" i="1" dirty="0" err="1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altLang="en-US" sz="2400" b="1" i="1" dirty="0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altLang="en-US" sz="2400" b="1" i="1" dirty="0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so </a:t>
            </a:r>
            <a:r>
              <a:rPr lang="en-US" altLang="en-US" sz="2400" b="1" i="1" dirty="0" err="1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altLang="en-US" sz="2400" b="1" i="1" dirty="0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altLang="en-US" sz="2400" b="1" dirty="0">
              <a:solidFill>
                <a:srgbClr val="1D22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129339-EA40-034E-ABB7-414EB26817CD}"/>
              </a:ext>
            </a:extLst>
          </p:cNvPr>
          <p:cNvSpPr/>
          <p:nvPr/>
        </p:nvSpPr>
        <p:spPr>
          <a:xfrm>
            <a:off x="1958486" y="2639169"/>
            <a:ext cx="86867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trĩnh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đặn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B44521-4692-F842-B5AF-14055DE53492}"/>
              </a:ext>
            </a:extLst>
          </p:cNvPr>
          <p:cNvSpPr/>
          <p:nvPr/>
        </p:nvSpPr>
        <p:spPr>
          <a:xfrm>
            <a:off x="1958486" y="3445249"/>
            <a:ext cx="8470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mâm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hửng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EE21BA-A455-434A-ADCF-433749E29AED}"/>
              </a:ext>
            </a:extLst>
          </p:cNvPr>
          <p:cNvSpPr/>
          <p:nvPr/>
        </p:nvSpPr>
        <p:spPr>
          <a:xfrm>
            <a:off x="1921542" y="4588780"/>
            <a:ext cx="85078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* Y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mâm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thọ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chài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lưới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71E906-BDA4-0149-AEAB-6371A38590D6}"/>
              </a:ext>
            </a:extLst>
          </p:cNvPr>
          <p:cNvSpPr/>
          <p:nvPr/>
        </p:nvSpPr>
        <p:spPr>
          <a:xfrm>
            <a:off x="5749818" y="5387304"/>
            <a:ext cx="1088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 </a:t>
            </a:r>
            <a:r>
              <a:rPr lang="en-US" altLang="en-US" sz="2400" b="1" i="1" dirty="0" err="1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altLang="en-US" sz="2400" b="1" i="1" dirty="0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1911158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F50874-9638-DB40-A1F6-D66C14495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0" t="11108" b="3051"/>
          <a:stretch/>
        </p:blipFill>
        <p:spPr>
          <a:xfrm>
            <a:off x="-1168399" y="-1880968"/>
            <a:ext cx="13360400" cy="87389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51E29B-B45D-A448-8A2D-D5C58E0D9389}"/>
              </a:ext>
            </a:extLst>
          </p:cNvPr>
          <p:cNvSpPr txBox="1"/>
          <p:nvPr/>
        </p:nvSpPr>
        <p:spPr>
          <a:xfrm>
            <a:off x="1271774" y="1857940"/>
            <a:ext cx="9702800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 b="1" dirty="0">
                <a:solidFill>
                  <a:srgbClr val="C00000"/>
                </a:solidFill>
              </a:rPr>
              <a:t>Cảnh vật:  </a:t>
            </a:r>
          </a:p>
          <a:p>
            <a:r>
              <a:rPr lang="vi-VN" sz="2400" b="1" dirty="0">
                <a:solidFill>
                  <a:srgbClr val="C00000"/>
                </a:solidFill>
              </a:rPr>
              <a:t>   + Khi mặt trời mọc:</a:t>
            </a: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/>
          </a:p>
          <a:p>
            <a:endParaRPr lang="vi-VN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5C0421-8156-FF44-AD9E-DD2C33143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221" y="5380669"/>
            <a:ext cx="71103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en-US" sz="2400" b="1" i="1" dirty="0" err="1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altLang="en-US" sz="2400" b="1" i="1" dirty="0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altLang="en-US" sz="2400" b="1" i="1" dirty="0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so </a:t>
            </a:r>
            <a:r>
              <a:rPr lang="en-US" altLang="en-US" sz="2400" b="1" i="1" dirty="0" err="1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altLang="en-US" sz="2400" b="1" i="1" dirty="0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altLang="en-US" sz="2400" b="1" dirty="0">
              <a:solidFill>
                <a:srgbClr val="1D22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129339-EA40-034E-ABB7-414EB26817CD}"/>
              </a:ext>
            </a:extLst>
          </p:cNvPr>
          <p:cNvSpPr/>
          <p:nvPr/>
        </p:nvSpPr>
        <p:spPr>
          <a:xfrm>
            <a:off x="1938607" y="2661617"/>
            <a:ext cx="86867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trĩnh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đặn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B44521-4692-F842-B5AF-14055DE53492}"/>
              </a:ext>
            </a:extLst>
          </p:cNvPr>
          <p:cNvSpPr/>
          <p:nvPr/>
        </p:nvSpPr>
        <p:spPr>
          <a:xfrm>
            <a:off x="1938607" y="3467697"/>
            <a:ext cx="8470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bệ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mâm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hửng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EE21BA-A455-434A-ADCF-433749E29AED}"/>
              </a:ext>
            </a:extLst>
          </p:cNvPr>
          <p:cNvSpPr/>
          <p:nvPr/>
        </p:nvSpPr>
        <p:spPr>
          <a:xfrm>
            <a:off x="1901662" y="4611228"/>
            <a:ext cx="87237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mâm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thọ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chài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lưới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71E906-BDA4-0149-AEAB-6371A38590D6}"/>
              </a:ext>
            </a:extLst>
          </p:cNvPr>
          <p:cNvSpPr/>
          <p:nvPr/>
        </p:nvSpPr>
        <p:spPr>
          <a:xfrm>
            <a:off x="5582437" y="5387670"/>
            <a:ext cx="1088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 </a:t>
            </a:r>
            <a:r>
              <a:rPr lang="en-US" altLang="en-US" sz="2400" b="1" i="1" dirty="0" err="1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altLang="en-US" sz="2400" b="1" i="1" dirty="0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42856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F50874-9638-DB40-A1F6-D66C14495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0" t="11108" b="3051"/>
          <a:stretch/>
        </p:blipFill>
        <p:spPr>
          <a:xfrm>
            <a:off x="-1168399" y="-1880968"/>
            <a:ext cx="13360400" cy="87389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51E29B-B45D-A448-8A2D-D5C58E0D9389}"/>
              </a:ext>
            </a:extLst>
          </p:cNvPr>
          <p:cNvSpPr txBox="1"/>
          <p:nvPr/>
        </p:nvSpPr>
        <p:spPr>
          <a:xfrm>
            <a:off x="1271774" y="1857940"/>
            <a:ext cx="9702800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 b="1" dirty="0">
                <a:solidFill>
                  <a:srgbClr val="C00000"/>
                </a:solidFill>
              </a:rPr>
              <a:t>Cảnh vật:  </a:t>
            </a:r>
          </a:p>
          <a:p>
            <a:r>
              <a:rPr lang="vi-VN" sz="2400" b="1" dirty="0">
                <a:solidFill>
                  <a:srgbClr val="C00000"/>
                </a:solidFill>
              </a:rPr>
              <a:t>   + Khi mặt trời mọc:</a:t>
            </a: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/>
          </a:p>
          <a:p>
            <a:endParaRPr lang="vi-VN" sz="2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129339-EA40-034E-ABB7-414EB26817CD}"/>
              </a:ext>
            </a:extLst>
          </p:cNvPr>
          <p:cNvSpPr/>
          <p:nvPr/>
        </p:nvSpPr>
        <p:spPr>
          <a:xfrm>
            <a:off x="1938607" y="2690875"/>
            <a:ext cx="86867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en-US" sz="22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altLang="en-US" sz="2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trĩnh</a:t>
            </a:r>
            <a:r>
              <a:rPr lang="en-US" altLang="en-US" sz="2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altLang="en-US" sz="2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altLang="en-US" sz="2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altLang="en-US" sz="2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đặn</a:t>
            </a:r>
            <a:r>
              <a:rPr lang="en-US" altLang="en-US" sz="2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B44521-4692-F842-B5AF-14055DE53492}"/>
              </a:ext>
            </a:extLst>
          </p:cNvPr>
          <p:cNvSpPr/>
          <p:nvPr/>
        </p:nvSpPr>
        <p:spPr>
          <a:xfrm>
            <a:off x="1938607" y="3496955"/>
            <a:ext cx="8470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altLang="en-US" sz="2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r>
              <a:rPr lang="en-US" altLang="en-US" sz="2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</a:t>
            </a:r>
            <a:r>
              <a:rPr lang="en-US" altLang="en-US" sz="2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mâm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hửng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EE21BA-A455-434A-ADCF-433749E29AED}"/>
              </a:ext>
            </a:extLst>
          </p:cNvPr>
          <p:cNvSpPr/>
          <p:nvPr/>
        </p:nvSpPr>
        <p:spPr>
          <a:xfrm>
            <a:off x="1901663" y="4640486"/>
            <a:ext cx="86238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* Y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mâm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thọ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chài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lưới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EC1708-43FA-3F48-82A1-F6200C23C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636" y="5409927"/>
            <a:ext cx="71103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en-US" sz="2400" b="1" i="1" dirty="0" err="1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b="1" i="1" dirty="0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altLang="en-US" sz="2400" b="1" i="1" dirty="0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sz="2400" b="1" i="1" dirty="0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altLang="en-US" sz="2400" b="1" i="1" dirty="0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altLang="en-US" sz="2400" b="1" i="1" dirty="0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i="1" dirty="0" err="1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400" b="1" i="1" dirty="0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altLang="en-US" sz="2400" b="1" i="1" dirty="0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i="1" dirty="0" err="1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400" b="1" i="1" dirty="0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altLang="en-US" sz="2400" b="1" dirty="0">
              <a:solidFill>
                <a:srgbClr val="1D22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41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F50874-9638-DB40-A1F6-D66C14495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0" t="11108" b="3051"/>
          <a:stretch/>
        </p:blipFill>
        <p:spPr>
          <a:xfrm>
            <a:off x="-1168399" y="-1880968"/>
            <a:ext cx="13360400" cy="87389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51E29B-B45D-A448-8A2D-D5C58E0D9389}"/>
              </a:ext>
            </a:extLst>
          </p:cNvPr>
          <p:cNvSpPr txBox="1"/>
          <p:nvPr/>
        </p:nvSpPr>
        <p:spPr>
          <a:xfrm>
            <a:off x="1295399" y="1856160"/>
            <a:ext cx="9702800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 b="1" dirty="0">
                <a:solidFill>
                  <a:srgbClr val="C00000"/>
                </a:solidFill>
              </a:rPr>
              <a:t>Cảnh vật:  </a:t>
            </a:r>
          </a:p>
          <a:p>
            <a:r>
              <a:rPr lang="vi-VN" sz="2400" b="1" dirty="0">
                <a:solidFill>
                  <a:srgbClr val="C00000"/>
                </a:solidFill>
              </a:rPr>
              <a:t>   + Khi mặt trời mọc:</a:t>
            </a: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/>
          </a:p>
          <a:p>
            <a:endParaRPr lang="vi-VN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5C0421-8156-FF44-AD9E-DD2C33143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636" y="5169745"/>
            <a:ext cx="71103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en-US" sz="2400" b="1" i="1" dirty="0" err="1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b="1" i="1" dirty="0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Hán</a:t>
            </a:r>
            <a:r>
              <a:rPr lang="en-US" altLang="en-US" sz="2400" b="1" i="1" dirty="0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1D2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altLang="en-US" sz="2400" b="1" dirty="0">
              <a:solidFill>
                <a:srgbClr val="1D22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129339-EA40-034E-ABB7-414EB26817CD}"/>
              </a:ext>
            </a:extLst>
          </p:cNvPr>
          <p:cNvSpPr/>
          <p:nvPr/>
        </p:nvSpPr>
        <p:spPr>
          <a:xfrm>
            <a:off x="1962232" y="2587786"/>
            <a:ext cx="86867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trĩnh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u="sng" dirty="0" err="1">
                <a:solidFill>
                  <a:srgbClr val="0040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altLang="en-US" sz="2200" b="1" i="1" u="sng" dirty="0">
                <a:solidFill>
                  <a:srgbClr val="0040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u="sng" dirty="0" err="1">
                <a:solidFill>
                  <a:srgbClr val="0040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altLang="en-US" sz="2200" b="1" i="1" dirty="0">
                <a:solidFill>
                  <a:srgbClr val="0040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đặn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B44521-4692-F842-B5AF-14055DE53492}"/>
              </a:ext>
            </a:extLst>
          </p:cNvPr>
          <p:cNvSpPr/>
          <p:nvPr/>
        </p:nvSpPr>
        <p:spPr>
          <a:xfrm>
            <a:off x="1956636" y="3306466"/>
            <a:ext cx="8470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u="sng" dirty="0" err="1">
                <a:solidFill>
                  <a:srgbClr val="0040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200" b="1" i="1" u="sng" dirty="0">
                <a:solidFill>
                  <a:srgbClr val="0040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u="sng" dirty="0" err="1">
                <a:solidFill>
                  <a:srgbClr val="0040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</a:t>
            </a:r>
            <a:r>
              <a:rPr lang="en-US" altLang="en-US" sz="2200" b="1" i="1" u="sng" dirty="0">
                <a:solidFill>
                  <a:srgbClr val="0040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mâm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hửng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EE21BA-A455-434A-ADCF-433749E29AED}"/>
              </a:ext>
            </a:extLst>
          </p:cNvPr>
          <p:cNvSpPr/>
          <p:nvPr/>
        </p:nvSpPr>
        <p:spPr>
          <a:xfrm>
            <a:off x="1956635" y="4356157"/>
            <a:ext cx="85689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* Y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mâm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u="sng" dirty="0" err="1">
                <a:solidFill>
                  <a:srgbClr val="0040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altLang="en-US" sz="2200" b="1" i="1" u="sng" dirty="0">
                <a:solidFill>
                  <a:srgbClr val="0040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u="sng" dirty="0" err="1">
                <a:solidFill>
                  <a:srgbClr val="0040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altLang="en-US" sz="2200" b="1" i="1" dirty="0">
                <a:solidFill>
                  <a:srgbClr val="0040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u="sng" dirty="0" err="1">
                <a:solidFill>
                  <a:srgbClr val="0040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sz="2200" b="1" i="1" u="sng" dirty="0">
                <a:solidFill>
                  <a:srgbClr val="0040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u="sng" dirty="0" err="1">
                <a:solidFill>
                  <a:srgbClr val="0040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thọ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chài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lưới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42916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0216D0-EC15-5D44-BF6C-24B0B6D65839}"/>
              </a:ext>
            </a:extLst>
          </p:cNvPr>
          <p:cNvSpPr/>
          <p:nvPr/>
        </p:nvSpPr>
        <p:spPr>
          <a:xfrm>
            <a:off x="4380661" y="1203745"/>
            <a:ext cx="3478828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0000" b="1" spc="3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BlackH" pitchFamily="34" charset="0"/>
              </a:rPr>
              <a:t>Cô</a:t>
            </a:r>
            <a:r>
              <a:rPr lang="en-US" sz="10000" b="1" spc="3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BlackH" pitchFamily="34" charset="0"/>
              </a:rPr>
              <a:t> </a:t>
            </a:r>
            <a:r>
              <a:rPr lang="en-US" sz="10000" b="1" spc="3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BlackH" pitchFamily="34" charset="0"/>
              </a:rPr>
              <a:t>Tô</a:t>
            </a:r>
            <a:endParaRPr lang="en-US" sz="10000" b="1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BlackH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171E29-6C25-DB47-9A02-B69168E203CE}"/>
              </a:ext>
            </a:extLst>
          </p:cNvPr>
          <p:cNvSpPr/>
          <p:nvPr/>
        </p:nvSpPr>
        <p:spPr>
          <a:xfrm>
            <a:off x="4232376" y="4112234"/>
            <a:ext cx="377539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300" dirty="0">
                <a:ln w="11430"/>
                <a:solidFill>
                  <a:srgbClr val="CC0000"/>
                </a:solidFill>
                <a:effectLst>
                  <a:glow rad="228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itchFamily="34" charset="0"/>
              </a:rPr>
              <a:t>-</a:t>
            </a:r>
            <a:r>
              <a:rPr lang="en-US" sz="4000" b="1" spc="300" dirty="0" err="1">
                <a:ln w="11430"/>
                <a:solidFill>
                  <a:srgbClr val="CC0000"/>
                </a:solidFill>
                <a:effectLst>
                  <a:glow rad="228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itchFamily="34" charset="0"/>
              </a:rPr>
              <a:t>Nguyễn</a:t>
            </a:r>
            <a:r>
              <a:rPr lang="en-US" sz="4000" b="1" spc="300" dirty="0">
                <a:ln w="11430"/>
                <a:solidFill>
                  <a:srgbClr val="CC0000"/>
                </a:solidFill>
                <a:effectLst>
                  <a:glow rad="228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itchFamily="34" charset="0"/>
              </a:rPr>
              <a:t> </a:t>
            </a:r>
            <a:r>
              <a:rPr lang="en-US" sz="4000" b="1" spc="300" dirty="0" err="1">
                <a:ln w="11430"/>
                <a:solidFill>
                  <a:srgbClr val="CC0000"/>
                </a:solidFill>
                <a:effectLst>
                  <a:glow rad="228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itchFamily="34" charset="0"/>
              </a:rPr>
              <a:t>Tuân</a:t>
            </a:r>
            <a:r>
              <a:rPr lang="en-US" sz="4000" b="1" spc="300" dirty="0">
                <a:ln w="11430"/>
                <a:solidFill>
                  <a:srgbClr val="CC0000"/>
                </a:solidFill>
                <a:effectLst>
                  <a:glow rad="228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itchFamily="34" charset="0"/>
              </a:rPr>
              <a:t>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98A3A2-A2DD-B44E-A971-80EFE09B9646}"/>
              </a:ext>
            </a:extLst>
          </p:cNvPr>
          <p:cNvSpPr/>
          <p:nvPr/>
        </p:nvSpPr>
        <p:spPr>
          <a:xfrm>
            <a:off x="5119799" y="2834961"/>
            <a:ext cx="200054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3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itchFamily="34" charset="0"/>
              </a:rPr>
              <a:t>(</a:t>
            </a:r>
            <a:r>
              <a:rPr lang="en-US" sz="4000" b="1" spc="3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itchFamily="34" charset="0"/>
              </a:rPr>
              <a:t>Tiết</a:t>
            </a:r>
            <a:r>
              <a:rPr lang="en-US" sz="4000" b="1" spc="3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403049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F50874-9638-DB40-A1F6-D66C14495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0" t="11108" b="3051"/>
          <a:stretch/>
        </p:blipFill>
        <p:spPr>
          <a:xfrm>
            <a:off x="-1168399" y="-1880968"/>
            <a:ext cx="13360400" cy="87389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51E29B-B45D-A448-8A2D-D5C58E0D9389}"/>
              </a:ext>
            </a:extLst>
          </p:cNvPr>
          <p:cNvSpPr txBox="1"/>
          <p:nvPr/>
        </p:nvSpPr>
        <p:spPr>
          <a:xfrm>
            <a:off x="1295399" y="1856160"/>
            <a:ext cx="9702800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 b="1" dirty="0">
                <a:solidFill>
                  <a:srgbClr val="C00000"/>
                </a:solidFill>
              </a:rPr>
              <a:t>Cảnh vật:  </a:t>
            </a:r>
          </a:p>
          <a:p>
            <a:r>
              <a:rPr lang="vi-VN" sz="2400" b="1" dirty="0">
                <a:solidFill>
                  <a:srgbClr val="C00000"/>
                </a:solidFill>
              </a:rPr>
              <a:t>   + Khi mặt trời mọc:</a:t>
            </a: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/>
          </a:p>
          <a:p>
            <a:endParaRPr lang="vi-VN" sz="2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129339-EA40-034E-ABB7-414EB26817CD}"/>
              </a:ext>
            </a:extLst>
          </p:cNvPr>
          <p:cNvSpPr/>
          <p:nvPr/>
        </p:nvSpPr>
        <p:spPr>
          <a:xfrm>
            <a:off x="1962232" y="2587786"/>
            <a:ext cx="86867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trĩnh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đặn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B44521-4692-F842-B5AF-14055DE53492}"/>
              </a:ext>
            </a:extLst>
          </p:cNvPr>
          <p:cNvSpPr/>
          <p:nvPr/>
        </p:nvSpPr>
        <p:spPr>
          <a:xfrm>
            <a:off x="1956636" y="3306466"/>
            <a:ext cx="8470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bệ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mâm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hửng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EE21BA-A455-434A-ADCF-433749E29AED}"/>
              </a:ext>
            </a:extLst>
          </p:cNvPr>
          <p:cNvSpPr/>
          <p:nvPr/>
        </p:nvSpPr>
        <p:spPr>
          <a:xfrm>
            <a:off x="1956635" y="4356157"/>
            <a:ext cx="86866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* Y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mâm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thọ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chài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lưới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94B2CE-DABA-E543-8753-FB4C2F269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636" y="5182559"/>
            <a:ext cx="62228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vĩ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rực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rỡ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tráng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26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4BEFC2-128F-1847-B4D3-7E9FB34CA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220103" cy="68580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87C508-FC4F-7E41-A851-FD5759C143DE}"/>
              </a:ext>
            </a:extLst>
          </p:cNvPr>
          <p:cNvSpPr txBox="1"/>
          <p:nvPr/>
        </p:nvSpPr>
        <p:spPr>
          <a:xfrm>
            <a:off x="1286315" y="972225"/>
            <a:ext cx="970280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 b="1" dirty="0">
                <a:solidFill>
                  <a:srgbClr val="C00000"/>
                </a:solidFill>
              </a:rPr>
              <a:t>Cảnh vật:  </a:t>
            </a:r>
          </a:p>
          <a:p>
            <a:r>
              <a:rPr lang="vi-VN" sz="2400" b="1" dirty="0">
                <a:solidFill>
                  <a:srgbClr val="C00000"/>
                </a:solidFill>
              </a:rPr>
              <a:t>   + Khi mặt trời mọc:</a:t>
            </a: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>
              <a:solidFill>
                <a:srgbClr val="C00000"/>
              </a:solidFill>
            </a:endParaRPr>
          </a:p>
          <a:p>
            <a:endParaRPr lang="vi-VN" sz="2400" b="1" dirty="0"/>
          </a:p>
          <a:p>
            <a:endParaRPr lang="vi-VN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51BDA9-7FFC-B945-ABAF-5A8D1DC81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452" y="2996853"/>
            <a:ext cx="8789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alt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411F88-8B4C-FF42-AFD0-1A0F30A1E673}"/>
              </a:ext>
            </a:extLst>
          </p:cNvPr>
          <p:cNvSpPr/>
          <p:nvPr/>
        </p:nvSpPr>
        <p:spPr>
          <a:xfrm>
            <a:off x="1746649" y="1866771"/>
            <a:ext cx="81661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nhạn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chao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chao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66053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C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CB63552-9C4A-0744-BA0B-802C710D3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7709" y="971151"/>
            <a:ext cx="3565731" cy="2586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917E21-94A5-6C4F-931D-4126846F85A5}"/>
              </a:ext>
            </a:extLst>
          </p:cNvPr>
          <p:cNvSpPr txBox="1"/>
          <p:nvPr/>
        </p:nvSpPr>
        <p:spPr>
          <a:xfrm>
            <a:off x="1699541" y="1486366"/>
            <a:ext cx="483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B2F486"/>
                </a:solidFill>
              </a:rPr>
              <a:t>1. Vẻ đẹp của thiên nhiên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3ABB21-E224-1E49-86F7-8258189F9BF0}"/>
              </a:ext>
            </a:extLst>
          </p:cNvPr>
          <p:cNvSpPr txBox="1"/>
          <p:nvPr/>
        </p:nvSpPr>
        <p:spPr>
          <a:xfrm>
            <a:off x="1982473" y="1975217"/>
            <a:ext cx="591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B2F486"/>
                </a:solidFill>
              </a:rPr>
              <a:t>a. Toàn cảnh Cô Tô sau cơn bão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45B404-8448-B54E-A794-D2F68F3EEDE7}"/>
              </a:ext>
            </a:extLst>
          </p:cNvPr>
          <p:cNvSpPr txBox="1"/>
          <p:nvPr/>
        </p:nvSpPr>
        <p:spPr>
          <a:xfrm>
            <a:off x="1516540" y="927872"/>
            <a:ext cx="483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</a:rPr>
              <a:t>II. </a:t>
            </a:r>
            <a:r>
              <a:rPr lang="vi-VN" sz="2800" b="1" u="sng" dirty="0">
                <a:solidFill>
                  <a:srgbClr val="FFFF00"/>
                </a:solidFill>
              </a:rPr>
              <a:t>Tìm hiểu chi tiết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80EB94-16C7-CA42-B3FA-458D13FCC90D}"/>
              </a:ext>
            </a:extLst>
          </p:cNvPr>
          <p:cNvSpPr txBox="1"/>
          <p:nvPr/>
        </p:nvSpPr>
        <p:spPr>
          <a:xfrm>
            <a:off x="1322727" y="4893059"/>
            <a:ext cx="9592825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chemeClr val="tx1"/>
                </a:solidFill>
              </a:rPr>
              <a:t>=&gt; Bức tranh mặt trời mọc thật rực rỡ, tráng lệ và giàu chất thơ.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C001F-ADDC-F344-A915-45EEB04BB188}"/>
              </a:ext>
            </a:extLst>
          </p:cNvPr>
          <p:cNvSpPr txBox="1"/>
          <p:nvPr/>
        </p:nvSpPr>
        <p:spPr>
          <a:xfrm>
            <a:off x="1982472" y="2447722"/>
            <a:ext cx="591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B2F486"/>
                </a:solidFill>
              </a:rPr>
              <a:t>b. Cảnh mặt trời mọc trên biển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F4C424-4041-4A42-85BB-AD91DD15345D}"/>
              </a:ext>
            </a:extLst>
          </p:cNvPr>
          <p:cNvSpPr txBox="1"/>
          <p:nvPr/>
        </p:nvSpPr>
        <p:spPr>
          <a:xfrm>
            <a:off x="1322727" y="5529622"/>
            <a:ext cx="9592825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chemeClr val="tx1"/>
                </a:solidFill>
              </a:rPr>
              <a:t>=&gt; Thể hiện cảm </a:t>
            </a:r>
            <a:r>
              <a:rPr lang="vi-VN" sz="2400" b="1" i="1">
                <a:solidFill>
                  <a:schemeClr val="tx1"/>
                </a:solidFill>
              </a:rPr>
              <a:t>xúc hân hoan và niềm say </a:t>
            </a:r>
            <a:r>
              <a:rPr lang="vi-VN" sz="2400" b="1" i="1" dirty="0">
                <a:solidFill>
                  <a:schemeClr val="tx1"/>
                </a:solidFill>
              </a:rPr>
              <a:t>mê của tác giả.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6597C208-9884-9F48-B41B-268063ABF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472" y="2892511"/>
            <a:ext cx="9344490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altLang="vi-VN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altLang="vi-VN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altLang="vi-VN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alt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alt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lọc</a:t>
            </a:r>
            <a:endParaRPr lang="en-US" altLang="vi-VN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vi-VN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alt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alt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alt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alt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đáo</a:t>
            </a:r>
            <a:endParaRPr lang="en-US" altLang="vi-VN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altLang="vi-VN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alt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ẩn </a:t>
            </a:r>
            <a:r>
              <a:rPr lang="en-US" altLang="vi-VN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alt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giàu</a:t>
            </a:r>
            <a:r>
              <a:rPr lang="en-US" alt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alt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alt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endParaRPr lang="en-US" altLang="vi-VN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0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C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CEDCD6-BE6F-F743-864E-CBF588A5A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516" y="617305"/>
            <a:ext cx="4918362" cy="2714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5345041B-2CD4-804A-8032-6AE5E65A7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06678" y="3758404"/>
            <a:ext cx="4842162" cy="279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98D255-A1DA-DA45-8166-F356C7C6ECAA}"/>
              </a:ext>
            </a:extLst>
          </p:cNvPr>
          <p:cNvSpPr/>
          <p:nvPr/>
        </p:nvSpPr>
        <p:spPr>
          <a:xfrm>
            <a:off x="1358321" y="3332102"/>
            <a:ext cx="9496714" cy="4616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300" b="1" dirty="0">
                <a:solidFill>
                  <a:srgbClr val="FFFF00"/>
                </a:solidFill>
                <a:latin typeface="Arial" panose="020B0604020202020204" pitchFamily="34" charset="0"/>
              </a:rPr>
              <a:t>Bức </a:t>
            </a:r>
            <a:r>
              <a:rPr lang="en-US" altLang="en-US" sz="2300" b="1" dirty="0" err="1">
                <a:solidFill>
                  <a:srgbClr val="FFFF00"/>
                </a:solidFill>
                <a:latin typeface="Arial" panose="020B0604020202020204" pitchFamily="34" charset="0"/>
              </a:rPr>
              <a:t>tranh</a:t>
            </a:r>
            <a:r>
              <a:rPr lang="en-US" altLang="en-US" sz="23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Arial" panose="020B0604020202020204" pitchFamily="34" charset="0"/>
              </a:rPr>
              <a:t>thiên</a:t>
            </a:r>
            <a:r>
              <a:rPr lang="en-US" altLang="en-US" sz="23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Arial" panose="020B0604020202020204" pitchFamily="34" charset="0"/>
              </a:rPr>
              <a:t>nhiên</a:t>
            </a:r>
            <a:r>
              <a:rPr lang="en-US" altLang="en-US" sz="23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Arial" panose="020B0604020202020204" pitchFamily="34" charset="0"/>
              </a:rPr>
              <a:t>Cô</a:t>
            </a:r>
            <a:r>
              <a:rPr lang="en-US" altLang="en-US" sz="23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Arial" panose="020B0604020202020204" pitchFamily="34" charset="0"/>
              </a:rPr>
              <a:t>Tô</a:t>
            </a:r>
            <a:r>
              <a:rPr lang="en-US" altLang="en-US" sz="23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Arial" panose="020B0604020202020204" pitchFamily="34" charset="0"/>
              </a:rPr>
              <a:t>tươi</a:t>
            </a:r>
            <a:r>
              <a:rPr lang="en-US" altLang="en-US" sz="23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đẹp</a:t>
            </a:r>
            <a:r>
              <a:rPr lang="en-US" altLang="en-US" sz="2300" b="1" dirty="0">
                <a:solidFill>
                  <a:srgbClr val="FFFF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300" b="1" dirty="0" err="1">
                <a:solidFill>
                  <a:srgbClr val="FFFF00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3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Arial" panose="020B0604020202020204" pitchFamily="34" charset="0"/>
              </a:rPr>
              <a:t>trẻo</a:t>
            </a:r>
            <a:r>
              <a:rPr lang="en-US" altLang="en-US" sz="23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3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đầy</a:t>
            </a:r>
            <a:r>
              <a:rPr lang="en-US" altLang="en-US" sz="23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Arial" panose="020B0604020202020204" pitchFamily="34" charset="0"/>
              </a:rPr>
              <a:t>sức</a:t>
            </a:r>
            <a:r>
              <a:rPr lang="en-US" altLang="en-US" sz="23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FFFF00"/>
                </a:solidFill>
                <a:latin typeface="Arial" panose="020B0604020202020204" pitchFamily="34" charset="0"/>
              </a:rPr>
              <a:t>sống</a:t>
            </a:r>
            <a:r>
              <a:rPr lang="en-US" altLang="en-US" sz="2300" b="1" dirty="0">
                <a:solidFill>
                  <a:srgbClr val="FFFF0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001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855A-5D92-A74F-8E34-616296BEB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1127E1-77AA-7F4A-9E02-55420AD79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5108"/>
          </a:xfrm>
        </p:spPr>
      </p:pic>
    </p:spTree>
    <p:extLst>
      <p:ext uri="{BB962C8B-B14F-4D97-AF65-F5344CB8AC3E}">
        <p14:creationId xmlns:p14="http://schemas.microsoft.com/office/powerpoint/2010/main" val="152092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3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917E21-94A5-6C4F-931D-4126846F85A5}"/>
              </a:ext>
            </a:extLst>
          </p:cNvPr>
          <p:cNvSpPr txBox="1"/>
          <p:nvPr/>
        </p:nvSpPr>
        <p:spPr>
          <a:xfrm>
            <a:off x="1510795" y="1897479"/>
            <a:ext cx="483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B2F486"/>
                </a:solidFill>
              </a:rPr>
              <a:t>1. Vẻ đẹp của thiên nhiên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3ABB21-E224-1E49-86F7-8258189F9BF0}"/>
              </a:ext>
            </a:extLst>
          </p:cNvPr>
          <p:cNvSpPr txBox="1"/>
          <p:nvPr/>
        </p:nvSpPr>
        <p:spPr>
          <a:xfrm>
            <a:off x="1548344" y="2330182"/>
            <a:ext cx="546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B2F486"/>
                </a:solidFill>
              </a:rPr>
              <a:t>2. Vẻ đẹp của cuộc sống con người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45B404-8448-B54E-A794-D2F68F3EEDE7}"/>
              </a:ext>
            </a:extLst>
          </p:cNvPr>
          <p:cNvSpPr txBox="1"/>
          <p:nvPr/>
        </p:nvSpPr>
        <p:spPr>
          <a:xfrm>
            <a:off x="1510795" y="1275518"/>
            <a:ext cx="483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</a:rPr>
              <a:t>II. </a:t>
            </a:r>
            <a:r>
              <a:rPr lang="vi-VN" sz="2800" b="1" u="sng" dirty="0">
                <a:solidFill>
                  <a:srgbClr val="FFFF00"/>
                </a:solidFill>
              </a:rPr>
              <a:t>Tìm hiểu chi tiết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E1C41DA6-21EE-BB44-83B4-A6DAAC71E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133" y="2969348"/>
            <a:ext cx="4835236" cy="242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vi-VN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altLang="vi-VN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vi-VN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vi-VN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vi-VN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altLang="vi-VN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altLang="vi-VN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giếng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ngọt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ria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Thanh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Luân</a:t>
            </a:r>
            <a:endParaRPr lang="en-US" altLang="vi-VN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en-US" altLang="vi-VN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6A9D118-50E3-2045-823C-315BDCDBD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8707" y="1275518"/>
            <a:ext cx="4047909" cy="2959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7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3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7E6342D-E876-4548-A040-F6719DC6B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477" y="1272900"/>
            <a:ext cx="5009754" cy="3677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1905C9-0291-C84B-B097-7346F50B9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762" y="1260617"/>
            <a:ext cx="5036760" cy="3689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984469-7831-FC40-A108-B7A3C5663877}"/>
              </a:ext>
            </a:extLst>
          </p:cNvPr>
          <p:cNvSpPr txBox="1"/>
          <p:nvPr/>
        </p:nvSpPr>
        <p:spPr>
          <a:xfrm>
            <a:off x="1182094" y="4961774"/>
            <a:ext cx="4312887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200" b="1" i="1" dirty="0">
                <a:solidFill>
                  <a:srgbClr val="FFFF00"/>
                </a:solidFill>
              </a:rPr>
              <a:t>Sinh hoạt quanh cái giếng nước ngọt ria một hòn đảo… </a:t>
            </a:r>
            <a:endParaRPr lang="vi-VN" sz="22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6D4194-3FF8-2342-A60D-7A10ED66DB15}"/>
              </a:ext>
            </a:extLst>
          </p:cNvPr>
          <p:cNvSpPr/>
          <p:nvPr/>
        </p:nvSpPr>
        <p:spPr>
          <a:xfrm>
            <a:off x="5872736" y="4950454"/>
            <a:ext cx="55770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altLang="vi-VN" sz="22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altLang="vi-VN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vi-VN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vi-VN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vi-VN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altLang="vi-VN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en-US" altLang="vi-VN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</a:t>
            </a:r>
            <a:r>
              <a:rPr lang="en-US" altLang="vi-VN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vi-VN" sz="22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altLang="vi-VN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altLang="vi-VN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altLang="vi-VN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altLang="vi-VN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vi-VN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altLang="vi-VN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vi-VN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altLang="vi-VN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endParaRPr lang="vi-VN" sz="2200" i="1" dirty="0"/>
          </a:p>
        </p:txBody>
      </p:sp>
    </p:spTree>
    <p:extLst>
      <p:ext uri="{BB962C8B-B14F-4D97-AF65-F5344CB8AC3E}">
        <p14:creationId xmlns:p14="http://schemas.microsoft.com/office/powerpoint/2010/main" val="132482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3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917E21-94A5-6C4F-931D-4126846F85A5}"/>
              </a:ext>
            </a:extLst>
          </p:cNvPr>
          <p:cNvSpPr txBox="1"/>
          <p:nvPr/>
        </p:nvSpPr>
        <p:spPr>
          <a:xfrm>
            <a:off x="1483500" y="1733706"/>
            <a:ext cx="483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B2F486"/>
                </a:solidFill>
              </a:rPr>
              <a:t>1. Vẻ đẹp của thiên nhiên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3ABB21-E224-1E49-86F7-8258189F9BF0}"/>
              </a:ext>
            </a:extLst>
          </p:cNvPr>
          <p:cNvSpPr txBox="1"/>
          <p:nvPr/>
        </p:nvSpPr>
        <p:spPr>
          <a:xfrm>
            <a:off x="1521049" y="2166409"/>
            <a:ext cx="546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B2F486"/>
                </a:solidFill>
              </a:rPr>
              <a:t>2. Vẻ đẹp của cuộc sống con người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45B404-8448-B54E-A794-D2F68F3EEDE7}"/>
              </a:ext>
            </a:extLst>
          </p:cNvPr>
          <p:cNvSpPr txBox="1"/>
          <p:nvPr/>
        </p:nvSpPr>
        <p:spPr>
          <a:xfrm>
            <a:off x="1483500" y="1111745"/>
            <a:ext cx="483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</a:rPr>
              <a:t>II. </a:t>
            </a:r>
            <a:r>
              <a:rPr lang="vi-VN" sz="2800" b="1" u="sng" dirty="0">
                <a:solidFill>
                  <a:srgbClr val="FFFF00"/>
                </a:solidFill>
              </a:rPr>
              <a:t>Tìm hiểu chi tiết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E1C41DA6-21EE-BB44-83B4-A6DAAC71E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486" y="2670763"/>
            <a:ext cx="4835236" cy="242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Times" pitchFamily="2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vi-VN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vi-VN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Điạ</a:t>
            </a:r>
            <a:r>
              <a:rPr lang="en-US" altLang="vi-VN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vi-VN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vi-VN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vi-VN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altLang="vi-VN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altLang="vi-VN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giếng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ngọt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ria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Thanh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Luân</a:t>
            </a:r>
            <a:endParaRPr lang="en-US" altLang="vi-VN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en-US" altLang="vi-VN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030920-4A27-8346-8D75-122C18694357}"/>
              </a:ext>
            </a:extLst>
          </p:cNvPr>
          <p:cNvSpPr txBox="1"/>
          <p:nvPr/>
        </p:nvSpPr>
        <p:spPr>
          <a:xfrm>
            <a:off x="1483500" y="4710128"/>
            <a:ext cx="928458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chemeClr val="tx1"/>
                </a:solidFill>
              </a:rPr>
              <a:t>=&gt; Điểm nhìn thuận lợi để có thể quan sát và cảm nhận được rõ nét cuộc sống trên đảo Cô Tô.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6A9D118-50E3-2045-823C-315BDCDBD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8707" y="1275518"/>
            <a:ext cx="4047909" cy="2959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177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3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917E21-94A5-6C4F-931D-4126846F85A5}"/>
              </a:ext>
            </a:extLst>
          </p:cNvPr>
          <p:cNvSpPr txBox="1"/>
          <p:nvPr/>
        </p:nvSpPr>
        <p:spPr>
          <a:xfrm>
            <a:off x="1524327" y="1620199"/>
            <a:ext cx="483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B2F486"/>
                </a:solidFill>
              </a:rPr>
              <a:t>1. Vẻ đẹp của thiên nhiên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3ABB21-E224-1E49-86F7-8258189F9BF0}"/>
              </a:ext>
            </a:extLst>
          </p:cNvPr>
          <p:cNvSpPr txBox="1"/>
          <p:nvPr/>
        </p:nvSpPr>
        <p:spPr>
          <a:xfrm>
            <a:off x="1524327" y="2118892"/>
            <a:ext cx="5795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B2F486"/>
                </a:solidFill>
              </a:rPr>
              <a:t>2. Vẻ đẹp của cuộc sống con người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45B404-8448-B54E-A794-D2F68F3EEDE7}"/>
              </a:ext>
            </a:extLst>
          </p:cNvPr>
          <p:cNvSpPr txBox="1"/>
          <p:nvPr/>
        </p:nvSpPr>
        <p:spPr>
          <a:xfrm>
            <a:off x="1325547" y="1053676"/>
            <a:ext cx="483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</a:rPr>
              <a:t>II. </a:t>
            </a:r>
            <a:r>
              <a:rPr lang="vi-VN" sz="2800" b="1" u="sng" dirty="0">
                <a:solidFill>
                  <a:srgbClr val="FFFF00"/>
                </a:solidFill>
              </a:rPr>
              <a:t>Tìm hiểu chi tiết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F10C0F-3C47-CE4A-8967-EC5FC6F1E0B2}"/>
              </a:ext>
            </a:extLst>
          </p:cNvPr>
          <p:cNvSpPr txBox="1"/>
          <p:nvPr/>
        </p:nvSpPr>
        <p:spPr>
          <a:xfrm>
            <a:off x="1524327" y="2637899"/>
            <a:ext cx="59305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>
                <a:solidFill>
                  <a:srgbClr val="FFFF00"/>
                </a:solidFill>
              </a:rPr>
              <a:t>- Cảnh sinh hoạt:</a:t>
            </a:r>
          </a:p>
          <a:p>
            <a:r>
              <a:rPr lang="vi-VN" sz="2200" b="1" dirty="0">
                <a:solidFill>
                  <a:schemeClr val="bg1"/>
                </a:solidFill>
              </a:rPr>
              <a:t>  + Chỗ cái giếng: </a:t>
            </a:r>
            <a:r>
              <a:rPr lang="vi-VN" sz="2200" b="1" i="1" dirty="0">
                <a:solidFill>
                  <a:schemeClr val="bg1"/>
                </a:solidFill>
              </a:rPr>
              <a:t>không biết </a:t>
            </a:r>
            <a:r>
              <a:rPr lang="vi-VN" sz="2200" b="1" i="1" dirty="0">
                <a:solidFill>
                  <a:srgbClr val="FFFF00"/>
                </a:solidFill>
              </a:rPr>
              <a:t>bao nhiêu là </a:t>
            </a:r>
            <a:r>
              <a:rPr lang="vi-VN" sz="2200" b="1" i="1" dirty="0">
                <a:solidFill>
                  <a:schemeClr val="bg1"/>
                </a:solidFill>
              </a:rPr>
              <a:t>người đến…</a:t>
            </a:r>
          </a:p>
          <a:p>
            <a:r>
              <a:rPr lang="vi-VN" sz="2200" b="1" dirty="0">
                <a:solidFill>
                  <a:schemeClr val="bg1"/>
                </a:solidFill>
              </a:rPr>
              <a:t>  + Chỗ bãi đá: </a:t>
            </a:r>
            <a:r>
              <a:rPr lang="vi-VN" sz="2200" b="1" i="1" dirty="0">
                <a:solidFill>
                  <a:srgbClr val="FFFF00"/>
                </a:solidFill>
              </a:rPr>
              <a:t>bao nhiêu là </a:t>
            </a:r>
            <a:r>
              <a:rPr lang="vi-VN" sz="2200" b="1" i="1" dirty="0">
                <a:solidFill>
                  <a:schemeClr val="bg1"/>
                </a:solidFill>
              </a:rPr>
              <a:t>thuyền của hợp tác xã…</a:t>
            </a:r>
          </a:p>
          <a:p>
            <a:r>
              <a:rPr lang="vi-VN" sz="2200" b="1" i="1" dirty="0">
                <a:solidFill>
                  <a:schemeClr val="bg1"/>
                </a:solidFill>
              </a:rPr>
              <a:t>  + Thùng, cong và gánh </a:t>
            </a:r>
            <a:r>
              <a:rPr lang="vi-VN" sz="2200" b="1" i="1" dirty="0">
                <a:solidFill>
                  <a:srgbClr val="FFFF00"/>
                </a:solidFill>
              </a:rPr>
              <a:t>nối tiếp đi đi về về</a:t>
            </a:r>
          </a:p>
          <a:p>
            <a:endParaRPr lang="vi-VN" sz="22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84A29-E128-F34D-8166-37E5BE42568B}"/>
              </a:ext>
            </a:extLst>
          </p:cNvPr>
          <p:cNvSpPr/>
          <p:nvPr/>
        </p:nvSpPr>
        <p:spPr>
          <a:xfrm>
            <a:off x="1524327" y="4749418"/>
            <a:ext cx="95650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>
                <a:solidFill>
                  <a:schemeClr val="bg1"/>
                </a:solidFill>
              </a:rPr>
              <a:t>  + </a:t>
            </a:r>
            <a:r>
              <a:rPr lang="vi-VN" sz="2200" b="1" i="1" dirty="0">
                <a:solidFill>
                  <a:schemeClr val="bg1"/>
                </a:solidFill>
              </a:rPr>
              <a:t>Vợ chồng anh hùng Châu Hoà Mãn: chồng gánh nước - vợ địu con, trông </a:t>
            </a:r>
            <a:r>
              <a:rPr lang="vi-VN" sz="2200" b="1" i="1" dirty="0">
                <a:solidFill>
                  <a:srgbClr val="FFFF00"/>
                </a:solidFill>
              </a:rPr>
              <a:t>dịu dàng yên tâm </a:t>
            </a:r>
            <a:r>
              <a:rPr lang="vi-VN" sz="2200" b="1" i="1" dirty="0">
                <a:solidFill>
                  <a:schemeClr val="bg1"/>
                </a:solidFill>
              </a:rPr>
              <a:t>như cái hình ảnh biển cả là mẹ hiền mớm cá cho lũ con lành.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68EF9200-C659-CE44-AD6A-71CB610DE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4147" y="1213686"/>
            <a:ext cx="4040751" cy="293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1495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3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917E21-94A5-6C4F-931D-4126846F85A5}"/>
              </a:ext>
            </a:extLst>
          </p:cNvPr>
          <p:cNvSpPr txBox="1"/>
          <p:nvPr/>
        </p:nvSpPr>
        <p:spPr>
          <a:xfrm>
            <a:off x="1480701" y="1799262"/>
            <a:ext cx="483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B2F486"/>
                </a:solidFill>
              </a:rPr>
              <a:t>1. Vẻ đẹp của thiên nhiên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3ABB21-E224-1E49-86F7-8258189F9BF0}"/>
              </a:ext>
            </a:extLst>
          </p:cNvPr>
          <p:cNvSpPr txBox="1"/>
          <p:nvPr/>
        </p:nvSpPr>
        <p:spPr>
          <a:xfrm>
            <a:off x="1480701" y="2297955"/>
            <a:ext cx="5471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B2F486"/>
                </a:solidFill>
              </a:rPr>
              <a:t>2. Vẻ đẹp của cuộc sống con người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45B404-8448-B54E-A794-D2F68F3EEDE7}"/>
              </a:ext>
            </a:extLst>
          </p:cNvPr>
          <p:cNvSpPr txBox="1"/>
          <p:nvPr/>
        </p:nvSpPr>
        <p:spPr>
          <a:xfrm>
            <a:off x="1281921" y="1232739"/>
            <a:ext cx="483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</a:rPr>
              <a:t>II. </a:t>
            </a:r>
            <a:r>
              <a:rPr lang="vi-VN" sz="2800" b="1" u="sng" dirty="0">
                <a:solidFill>
                  <a:srgbClr val="FFFF00"/>
                </a:solidFill>
              </a:rPr>
              <a:t>Tìm hiểu chi tiết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F10C0F-3C47-CE4A-8967-EC5FC6F1E0B2}"/>
              </a:ext>
            </a:extLst>
          </p:cNvPr>
          <p:cNvSpPr txBox="1"/>
          <p:nvPr/>
        </p:nvSpPr>
        <p:spPr>
          <a:xfrm>
            <a:off x="1856482" y="2759620"/>
            <a:ext cx="8132926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200" b="1" dirty="0">
                <a:solidFill>
                  <a:srgbClr val="FFFF00"/>
                </a:solidFill>
              </a:rPr>
              <a:t>Nghệ thuật:</a:t>
            </a:r>
          </a:p>
          <a:p>
            <a:pPr>
              <a:lnSpc>
                <a:spcPct val="150000"/>
              </a:lnSpc>
            </a:pPr>
            <a:r>
              <a:rPr lang="vi-VN" sz="2200" b="1" i="1" dirty="0">
                <a:solidFill>
                  <a:schemeClr val="bg1"/>
                </a:solidFill>
              </a:rPr>
              <a:t>- Kể và tả có chọn lọc</a:t>
            </a:r>
          </a:p>
          <a:p>
            <a:pPr>
              <a:lnSpc>
                <a:spcPct val="150000"/>
              </a:lnSpc>
            </a:pPr>
            <a:r>
              <a:rPr lang="vi-VN" sz="2200" b="1" i="1" dirty="0">
                <a:solidFill>
                  <a:schemeClr val="bg1"/>
                </a:solidFill>
              </a:rPr>
              <a:t>- Hình ảnh so sánh giàu sức biểu cảm</a:t>
            </a:r>
          </a:p>
          <a:p>
            <a:pPr>
              <a:lnSpc>
                <a:spcPct val="150000"/>
              </a:lnSpc>
            </a:pPr>
            <a:endParaRPr lang="vi-VN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BA19C8-407D-CC4C-A210-F23DEC9E029A}"/>
              </a:ext>
            </a:extLst>
          </p:cNvPr>
          <p:cNvSpPr txBox="1"/>
          <p:nvPr/>
        </p:nvSpPr>
        <p:spPr>
          <a:xfrm>
            <a:off x="1515644" y="4561025"/>
            <a:ext cx="920302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chemeClr val="tx1"/>
                </a:solidFill>
              </a:rPr>
              <a:t>=&gt; </a:t>
            </a:r>
            <a:r>
              <a:rPr lang="en-US" altLang="vi-VN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altLang="vi-VN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vi-VN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khẩn</a:t>
            </a:r>
            <a:r>
              <a:rPr lang="en-US" altLang="vi-VN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trương</a:t>
            </a:r>
            <a:r>
              <a:rPr lang="en-US" altLang="vi-VN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tấp</a:t>
            </a:r>
            <a:r>
              <a:rPr lang="en-US" altLang="vi-VN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nập</a:t>
            </a:r>
            <a:r>
              <a:rPr lang="en-US" altLang="vi-VN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altLang="vi-VN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altLang="vi-VN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vi-VN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altLang="vi-VN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altLang="vi-VN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60A039-76AA-2944-9060-34D114A7F3E5}"/>
              </a:ext>
            </a:extLst>
          </p:cNvPr>
          <p:cNvSpPr txBox="1"/>
          <p:nvPr/>
        </p:nvSpPr>
        <p:spPr>
          <a:xfrm>
            <a:off x="1515644" y="5230296"/>
            <a:ext cx="920302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chemeClr val="tx1"/>
                </a:solidFill>
              </a:rPr>
              <a:t>=&gt; Thể hiện tình cảm trìu mến, tin yêu của tác giả.</a:t>
            </a: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975E8BFE-C97E-2040-87A0-05CE5511A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2782" y="1292492"/>
            <a:ext cx="4040751" cy="293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926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C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61CFAF4-2036-BA4A-B190-D39463CDDBC8}"/>
              </a:ext>
            </a:extLst>
          </p:cNvPr>
          <p:cNvSpPr/>
          <p:nvPr/>
        </p:nvSpPr>
        <p:spPr>
          <a:xfrm>
            <a:off x="-2666002" y="514655"/>
            <a:ext cx="6098133" cy="6680455"/>
          </a:xfrm>
          <a:prstGeom prst="ellipse">
            <a:avLst/>
          </a:prstGeom>
          <a:gradFill flip="none" rotWithShape="1">
            <a:gsLst>
              <a:gs pos="3300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77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C106498-9391-914E-88C8-BB1BDDBB36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1581105"/>
              </p:ext>
            </p:extLst>
          </p:nvPr>
        </p:nvGraphicFramePr>
        <p:xfrm>
          <a:off x="2345150" y="1145550"/>
          <a:ext cx="892092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72FD442C-A98A-8449-AC12-5FB5FF46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367420"/>
            <a:ext cx="1302707" cy="2688394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>
              <a:lnSpc>
                <a:spcPct val="200000"/>
              </a:lnSpc>
            </a:pPr>
            <a:r>
              <a:rPr lang="en-US" sz="3200" b="1" dirty="0">
                <a:solidFill>
                  <a:schemeClr val="tx1"/>
                </a:solidFill>
                <a:latin typeface="Arial "/>
              </a:rPr>
              <a:t>MỤC TIÊU BÀI HỌC</a:t>
            </a:r>
          </a:p>
        </p:txBody>
      </p:sp>
    </p:spTree>
    <p:extLst>
      <p:ext uri="{BB962C8B-B14F-4D97-AF65-F5344CB8AC3E}">
        <p14:creationId xmlns:p14="http://schemas.microsoft.com/office/powerpoint/2010/main" val="301873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3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>
            <a:extLst>
              <a:ext uri="{FF2B5EF4-FFF2-40B4-BE49-F238E27FC236}">
                <a16:creationId xmlns:a16="http://schemas.microsoft.com/office/drawing/2014/main" id="{6304B068-3D0D-CA47-8684-76475F052D20}"/>
              </a:ext>
            </a:extLst>
          </p:cNvPr>
          <p:cNvSpPr/>
          <p:nvPr/>
        </p:nvSpPr>
        <p:spPr>
          <a:xfrm>
            <a:off x="1119410" y="1765004"/>
            <a:ext cx="9978189" cy="2981994"/>
          </a:xfrm>
          <a:prstGeom prst="horizontalScroll">
            <a:avLst>
              <a:gd name="adj" fmla="val 591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</a:rPr>
              <a:t>     Nguyễn Tuân là nhà văn suốt đời đi tìm cái Đẹp, cái Thật.</a:t>
            </a:r>
          </a:p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tx1"/>
                </a:solidFill>
              </a:rPr>
              <a:t>                                         				(Nguyễn Đình Thi)</a:t>
            </a:r>
          </a:p>
        </p:txBody>
      </p:sp>
    </p:spTree>
    <p:extLst>
      <p:ext uri="{BB962C8B-B14F-4D97-AF65-F5344CB8AC3E}">
        <p14:creationId xmlns:p14="http://schemas.microsoft.com/office/powerpoint/2010/main" val="394536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3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007525" y="1944538"/>
            <a:ext cx="3083290" cy="5638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 THUẬT</a:t>
            </a:r>
            <a:endParaRPr lang="vi-VN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191204" y="1868339"/>
            <a:ext cx="3083290" cy="6400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vi-VN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554028" y="732553"/>
            <a:ext cx="2775240" cy="500500"/>
          </a:xfrm>
          <a:prstGeom prst="roundRect">
            <a:avLst/>
          </a:prstGeom>
          <a:solidFill>
            <a:srgbClr val="FFFF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TÔ</a:t>
            </a:r>
            <a:endParaRPr lang="vi-VN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>
            <a:cxnSpLocks/>
          </p:cNvCxnSpPr>
          <p:nvPr/>
        </p:nvCxnSpPr>
        <p:spPr>
          <a:xfrm flipH="1">
            <a:off x="4019929" y="1292929"/>
            <a:ext cx="1921719" cy="469708"/>
          </a:xfrm>
          <a:prstGeom prst="straightConnector1">
            <a:avLst/>
          </a:prstGeom>
          <a:ln w="508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>
            <a:off x="5941648" y="1291008"/>
            <a:ext cx="2256054" cy="558405"/>
          </a:xfrm>
          <a:prstGeom prst="straightConnector1">
            <a:avLst/>
          </a:prstGeom>
          <a:ln w="508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568896" y="3088121"/>
            <a:ext cx="1978235" cy="151178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endParaRPr lang="vi-VN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98940" y="3090276"/>
            <a:ext cx="1978235" cy="151178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endParaRPr lang="vi-VN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H="1">
            <a:off x="2753833" y="2545626"/>
            <a:ext cx="903768" cy="471227"/>
          </a:xfrm>
          <a:prstGeom prst="straightConnector1">
            <a:avLst/>
          </a:prstGeom>
          <a:ln w="508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3657600" y="2545626"/>
            <a:ext cx="896428" cy="471227"/>
          </a:xfrm>
          <a:prstGeom prst="straightConnector1">
            <a:avLst/>
          </a:prstGeom>
          <a:ln w="508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419796" y="3124783"/>
            <a:ext cx="1978235" cy="1475119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điêu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endParaRPr lang="vi-VN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649840" y="3126937"/>
            <a:ext cx="2033037" cy="147296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Miêu tả   tinh tế,   giàu sức biểu cảm</a:t>
            </a:r>
          </a:p>
        </p:txBody>
      </p:sp>
      <p:cxnSp>
        <p:nvCxnSpPr>
          <p:cNvPr id="43" name="Straight Arrow Connector 42"/>
          <p:cNvCxnSpPr>
            <a:cxnSpLocks/>
          </p:cNvCxnSpPr>
          <p:nvPr/>
        </p:nvCxnSpPr>
        <p:spPr>
          <a:xfrm flipH="1">
            <a:off x="7651865" y="2568308"/>
            <a:ext cx="910862" cy="498520"/>
          </a:xfrm>
          <a:prstGeom prst="straightConnector1">
            <a:avLst/>
          </a:prstGeom>
          <a:ln w="508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>
          <a:xfrm>
            <a:off x="8562727" y="2558787"/>
            <a:ext cx="943014" cy="508041"/>
          </a:xfrm>
          <a:prstGeom prst="straightConnector1">
            <a:avLst/>
          </a:prstGeom>
          <a:ln w="508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1683434" y="5016843"/>
            <a:ext cx="4258214" cy="1043887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Tuân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mến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720477" y="5096043"/>
            <a:ext cx="3962400" cy="731824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đáo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uyên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endParaRPr lang="vi-V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Straight Arrow Connector 52"/>
          <p:cNvCxnSpPr>
            <a:cxnSpLocks/>
          </p:cNvCxnSpPr>
          <p:nvPr/>
        </p:nvCxnSpPr>
        <p:spPr>
          <a:xfrm>
            <a:off x="2558013" y="4638400"/>
            <a:ext cx="1" cy="358347"/>
          </a:xfrm>
          <a:prstGeom prst="straightConnector1">
            <a:avLst/>
          </a:prstGeom>
          <a:ln w="508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</p:cNvCxnSpPr>
          <p:nvPr/>
        </p:nvCxnSpPr>
        <p:spPr>
          <a:xfrm>
            <a:off x="9627630" y="4635792"/>
            <a:ext cx="0" cy="385819"/>
          </a:xfrm>
          <a:prstGeom prst="straightConnector1">
            <a:avLst/>
          </a:prstGeom>
          <a:ln w="508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4802880" y="4625744"/>
            <a:ext cx="0" cy="358347"/>
          </a:xfrm>
          <a:prstGeom prst="straightConnector1">
            <a:avLst/>
          </a:prstGeom>
          <a:ln w="508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</p:cNvCxnSpPr>
          <p:nvPr/>
        </p:nvCxnSpPr>
        <p:spPr>
          <a:xfrm>
            <a:off x="7426192" y="4658496"/>
            <a:ext cx="0" cy="400879"/>
          </a:xfrm>
          <a:prstGeom prst="straightConnector1">
            <a:avLst/>
          </a:prstGeom>
          <a:ln w="508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cxnSpLocks/>
          </p:cNvCxnSpPr>
          <p:nvPr/>
        </p:nvCxnSpPr>
        <p:spPr>
          <a:xfrm flipH="1">
            <a:off x="5941648" y="5538786"/>
            <a:ext cx="778829" cy="0"/>
          </a:xfrm>
          <a:prstGeom prst="straightConnector1">
            <a:avLst/>
          </a:prstGeom>
          <a:ln w="508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1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1" grpId="0" animBg="1"/>
      <p:bldP spid="12" grpId="0" animBg="1"/>
      <p:bldP spid="19" grpId="0" animBg="1"/>
      <p:bldP spid="20" grpId="0" animBg="1"/>
      <p:bldP spid="51" grpId="0" animBg="1"/>
      <p:bldP spid="5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3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DB572-025D-4C4C-9D11-3C691A834D95}"/>
              </a:ext>
            </a:extLst>
          </p:cNvPr>
          <p:cNvSpPr txBox="1"/>
          <p:nvPr/>
        </p:nvSpPr>
        <p:spPr>
          <a:xfrm>
            <a:off x="1510795" y="1275518"/>
            <a:ext cx="7126578" cy="1089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</a:rPr>
              <a:t>III. </a:t>
            </a:r>
            <a:r>
              <a:rPr lang="vi-VN" sz="2800" b="1" u="sng" dirty="0">
                <a:solidFill>
                  <a:srgbClr val="FFFF00"/>
                </a:solidFill>
              </a:rPr>
              <a:t>Tổng kết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FFFF00"/>
                </a:solidFill>
              </a:rPr>
              <a:t>    Ghi nhớ (SGK trang 91)</a:t>
            </a:r>
          </a:p>
        </p:txBody>
      </p:sp>
    </p:spTree>
    <p:extLst>
      <p:ext uri="{BB962C8B-B14F-4D97-AF65-F5344CB8AC3E}">
        <p14:creationId xmlns:p14="http://schemas.microsoft.com/office/powerpoint/2010/main" val="1567652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3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1C44FF-CEE3-1140-ABD1-98AC440007DB}"/>
              </a:ext>
            </a:extLst>
          </p:cNvPr>
          <p:cNvSpPr txBox="1"/>
          <p:nvPr/>
        </p:nvSpPr>
        <p:spPr>
          <a:xfrm>
            <a:off x="3934691" y="2590800"/>
            <a:ext cx="497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FF00"/>
                </a:solidFill>
              </a:rPr>
              <a:t>Phim Cô Tô</a:t>
            </a:r>
          </a:p>
        </p:txBody>
      </p:sp>
    </p:spTree>
    <p:extLst>
      <p:ext uri="{BB962C8B-B14F-4D97-AF65-F5344CB8AC3E}">
        <p14:creationId xmlns:p14="http://schemas.microsoft.com/office/powerpoint/2010/main" val="777027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4C2B6D1-D235-E647-9519-F4820D89F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055" y="1136071"/>
            <a:ext cx="8063346" cy="1607563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n-US" sz="24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Học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Tuân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hoàng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hôn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ở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D289EA-072C-CF49-B9F0-D70DC1FA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28" y="2971799"/>
            <a:ext cx="45720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70C2E71-66E0-F449-B645-3C5AE407614E}"/>
              </a:ext>
            </a:extLst>
          </p:cNvPr>
          <p:cNvSpPr/>
          <p:nvPr/>
        </p:nvSpPr>
        <p:spPr>
          <a:xfrm>
            <a:off x="4659996" y="521489"/>
            <a:ext cx="2733464" cy="500500"/>
          </a:xfrm>
          <a:prstGeom prst="roundRect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  <a:endParaRPr lang="vi-VN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0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31BE3DD4-FE20-764D-9229-535B57CDA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1661" y="696682"/>
            <a:ext cx="67818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VIẾT ĐOẠN VĂN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732806-8960-8741-BCDC-BC492C14709D}"/>
              </a:ext>
            </a:extLst>
          </p:cNvPr>
          <p:cNvSpPr txBox="1"/>
          <p:nvPr/>
        </p:nvSpPr>
        <p:spPr>
          <a:xfrm>
            <a:off x="2914926" y="1719686"/>
            <a:ext cx="621527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200" b="1" dirty="0"/>
              <a:t>Giới thiệu chung về </a:t>
            </a:r>
          </a:p>
          <a:p>
            <a:pPr algn="ctr"/>
            <a:r>
              <a:rPr lang="vi-VN" sz="2200" b="1" dirty="0"/>
              <a:t>cảnh bình minh (hoàng hôn) ở quê hương.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605DC1-175A-6B4E-8AB4-7E848BD15698}"/>
              </a:ext>
            </a:extLst>
          </p:cNvPr>
          <p:cNvSpPr txBox="1"/>
          <p:nvPr/>
        </p:nvSpPr>
        <p:spPr>
          <a:xfrm>
            <a:off x="1356452" y="3015137"/>
            <a:ext cx="2831651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200" b="1" dirty="0"/>
              <a:t>Trước khi </a:t>
            </a:r>
          </a:p>
          <a:p>
            <a:pPr algn="ctr"/>
            <a:r>
              <a:rPr lang="vi-VN" sz="2200" b="1" dirty="0"/>
              <a:t>mặt trời mọc (lặn)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C8804F-653D-314D-9E10-B2A1DB5DC8CE}"/>
              </a:ext>
            </a:extLst>
          </p:cNvPr>
          <p:cNvCxnSpPr>
            <a:cxnSpLocks/>
          </p:cNvCxnSpPr>
          <p:nvPr/>
        </p:nvCxnSpPr>
        <p:spPr>
          <a:xfrm flipH="1">
            <a:off x="3500469" y="2499934"/>
            <a:ext cx="2489198" cy="45349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BA5B2B4-F0C8-A04C-A8CF-19E933302BEB}"/>
              </a:ext>
            </a:extLst>
          </p:cNvPr>
          <p:cNvCxnSpPr>
            <a:cxnSpLocks/>
          </p:cNvCxnSpPr>
          <p:nvPr/>
        </p:nvCxnSpPr>
        <p:spPr>
          <a:xfrm>
            <a:off x="5971142" y="2498461"/>
            <a:ext cx="0" cy="45643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69FE9B0-5D44-C145-9732-3E6CD73453BB}"/>
              </a:ext>
            </a:extLst>
          </p:cNvPr>
          <p:cNvCxnSpPr>
            <a:cxnSpLocks/>
          </p:cNvCxnSpPr>
          <p:nvPr/>
        </p:nvCxnSpPr>
        <p:spPr>
          <a:xfrm>
            <a:off x="3511052" y="3829882"/>
            <a:ext cx="2468032" cy="398089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BC991A5-680E-4249-AB1B-FA97703B61F5}"/>
              </a:ext>
            </a:extLst>
          </p:cNvPr>
          <p:cNvCxnSpPr>
            <a:cxnSpLocks/>
          </p:cNvCxnSpPr>
          <p:nvPr/>
        </p:nvCxnSpPr>
        <p:spPr>
          <a:xfrm flipH="1">
            <a:off x="6022561" y="3833935"/>
            <a:ext cx="2646590" cy="39403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C2E6EFC-142F-0F4C-864F-3D78611A4DEE}"/>
              </a:ext>
            </a:extLst>
          </p:cNvPr>
          <p:cNvSpPr txBox="1"/>
          <p:nvPr/>
        </p:nvSpPr>
        <p:spPr>
          <a:xfrm>
            <a:off x="1501810" y="4292480"/>
            <a:ext cx="93726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200" b="1" dirty="0"/>
              <a:t>Khẳng định cảm nghĩ về cảnh bình minh (hoàng hôn).</a:t>
            </a:r>
          </a:p>
          <a:p>
            <a:pPr algn="ctr"/>
            <a:r>
              <a:rPr lang="vi-VN" sz="2200" b="1" dirty="0"/>
              <a:t>Nêu cảm nghĩ về quê hương, đất nước.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61F1FB-ED70-7D40-8101-646338AC0D0A}"/>
              </a:ext>
            </a:extLst>
          </p:cNvPr>
          <p:cNvSpPr txBox="1"/>
          <p:nvPr/>
        </p:nvSpPr>
        <p:spPr>
          <a:xfrm>
            <a:off x="4723106" y="3030225"/>
            <a:ext cx="262275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200" b="1" dirty="0"/>
              <a:t>Khi mặt trời </a:t>
            </a:r>
          </a:p>
          <a:p>
            <a:pPr algn="ctr"/>
            <a:r>
              <a:rPr lang="vi-VN" sz="2200" b="1" dirty="0"/>
              <a:t>mọc (lặn)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62B609-676F-194A-8C85-EC5C93A3C5E5}"/>
              </a:ext>
            </a:extLst>
          </p:cNvPr>
          <p:cNvSpPr txBox="1"/>
          <p:nvPr/>
        </p:nvSpPr>
        <p:spPr>
          <a:xfrm>
            <a:off x="7880859" y="3015137"/>
            <a:ext cx="284070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200" b="1" dirty="0"/>
              <a:t>Sau khi </a:t>
            </a:r>
          </a:p>
          <a:p>
            <a:pPr algn="ctr"/>
            <a:r>
              <a:rPr lang="vi-VN" sz="2200" b="1" dirty="0"/>
              <a:t>mặt trời mọc (lặn)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B4BE3A9-B01E-3B4B-B70D-BEDDC7CBD749}"/>
              </a:ext>
            </a:extLst>
          </p:cNvPr>
          <p:cNvCxnSpPr>
            <a:cxnSpLocks/>
          </p:cNvCxnSpPr>
          <p:nvPr/>
        </p:nvCxnSpPr>
        <p:spPr>
          <a:xfrm>
            <a:off x="5965765" y="2507235"/>
            <a:ext cx="2540000" cy="45349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6264E5C-286E-BE40-8B97-A704B65355D1}"/>
              </a:ext>
            </a:extLst>
          </p:cNvPr>
          <p:cNvCxnSpPr>
            <a:cxnSpLocks/>
          </p:cNvCxnSpPr>
          <p:nvPr/>
        </p:nvCxnSpPr>
        <p:spPr>
          <a:xfrm>
            <a:off x="5996542" y="3795231"/>
            <a:ext cx="0" cy="45643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orizontal Scroll 15">
            <a:extLst>
              <a:ext uri="{FF2B5EF4-FFF2-40B4-BE49-F238E27FC236}">
                <a16:creationId xmlns:a16="http://schemas.microsoft.com/office/drawing/2014/main" id="{0F0746FE-9008-4747-A252-50B51536CD42}"/>
              </a:ext>
            </a:extLst>
          </p:cNvPr>
          <p:cNvSpPr/>
          <p:nvPr/>
        </p:nvSpPr>
        <p:spPr>
          <a:xfrm>
            <a:off x="1501810" y="5074764"/>
            <a:ext cx="9372600" cy="1286279"/>
          </a:xfrm>
          <a:prstGeom prst="horizontalScroll">
            <a:avLst>
              <a:gd name="adj" fmla="val 1112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solidFill>
                <a:srgbClr val="FF0000"/>
              </a:solidFill>
            </a:endParaRPr>
          </a:p>
          <a:p>
            <a:r>
              <a:rPr lang="vi-VN" b="1" dirty="0">
                <a:solidFill>
                  <a:srgbClr val="FF0000"/>
                </a:solidFill>
              </a:rPr>
              <a:t>                   Nhớ học tập Nguyễn Tuân:  </a:t>
            </a:r>
            <a:r>
              <a:rPr lang="vi-VN" b="1" dirty="0">
                <a:solidFill>
                  <a:schemeClr val="tx1"/>
                </a:solidFill>
              </a:rPr>
              <a:t>cách lựa chọn điểm nhìn miêu tả,  sử dụng </a:t>
            </a:r>
          </a:p>
          <a:p>
            <a:r>
              <a:rPr lang="vi-VN" b="1" dirty="0">
                <a:solidFill>
                  <a:schemeClr val="tx1"/>
                </a:solidFill>
              </a:rPr>
              <a:t>              hình ảnh so sánh liên tưởng chính xác, từ ngữ giàu sức biểu cảm.</a:t>
            </a:r>
          </a:p>
          <a:p>
            <a:pPr algn="ctr"/>
            <a:endParaRPr lang="vi-VN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EEE4D8-7A40-AA4E-A786-80525BD50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36210">
            <a:off x="1801776" y="5329669"/>
            <a:ext cx="712928" cy="77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20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4" grpId="0" animBg="1"/>
      <p:bldP spid="14" grpId="0" animBg="1"/>
      <p:bldP spid="15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C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C1993B-AC7D-9E49-A10C-66B8E61362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77" r="10927" b="6821"/>
          <a:stretch/>
        </p:blipFill>
        <p:spPr>
          <a:xfrm>
            <a:off x="6666981" y="2763725"/>
            <a:ext cx="2925767" cy="3234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391EC6-495E-A346-B21C-58868E667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320" y="1498540"/>
            <a:ext cx="10140879" cy="997962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2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2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NẾU CON LÀ…”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(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FADC75B-761D-004C-8586-549ED0BF8468}"/>
              </a:ext>
            </a:extLst>
          </p:cNvPr>
          <p:cNvSpPr/>
          <p:nvPr/>
        </p:nvSpPr>
        <p:spPr>
          <a:xfrm>
            <a:off x="4554027" y="730818"/>
            <a:ext cx="2733464" cy="500500"/>
          </a:xfrm>
          <a:prstGeom prst="roundRect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  <a:endParaRPr lang="vi-VN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20 sự thật về ô nhiễm biển | Báo Dân trí">
            <a:extLst>
              <a:ext uri="{FF2B5EF4-FFF2-40B4-BE49-F238E27FC236}">
                <a16:creationId xmlns:a16="http://schemas.microsoft.com/office/drawing/2014/main" id="{F0A3AA45-F3BC-0141-8159-4FA855426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374" y="2763724"/>
            <a:ext cx="4224899" cy="3234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0071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71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138848-4CE0-8B4F-9708-F8C3FBA02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6639" y="799309"/>
            <a:ext cx="5490194" cy="3381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1DF456-61BD-ED4B-A3A2-1CA58C056BC8}"/>
              </a:ext>
            </a:extLst>
          </p:cNvPr>
          <p:cNvSpPr txBox="1"/>
          <p:nvPr/>
        </p:nvSpPr>
        <p:spPr>
          <a:xfrm>
            <a:off x="1409371" y="896293"/>
            <a:ext cx="5264730" cy="76944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200" b="1" dirty="0">
                <a:solidFill>
                  <a:schemeClr val="bg1"/>
                </a:solidFill>
              </a:rPr>
              <a:t>Dự án Ocean Cleanup của Boyan Slat (Hà Lan)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4EB53-FA4C-E24F-B299-AD4F01D1D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303" y="2825676"/>
            <a:ext cx="4592756" cy="2612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9FFA32-59ED-B54D-90A1-F90FB5482164}"/>
              </a:ext>
            </a:extLst>
          </p:cNvPr>
          <p:cNvSpPr txBox="1"/>
          <p:nvPr/>
        </p:nvSpPr>
        <p:spPr>
          <a:xfrm>
            <a:off x="6505303" y="5437694"/>
            <a:ext cx="4592756" cy="707886"/>
          </a:xfrm>
          <a:prstGeom prst="rect">
            <a:avLst/>
          </a:prstGeom>
          <a:solidFill>
            <a:srgbClr val="0040C1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chemeClr val="bg1"/>
                </a:solidFill>
              </a:rPr>
              <a:t>Dự án của sinh viên Đại học Bách Khoa (Đà Nẵng) chế tạo máy lọc rác</a:t>
            </a:r>
          </a:p>
        </p:txBody>
      </p:sp>
    </p:spTree>
    <p:extLst>
      <p:ext uri="{BB962C8B-B14F-4D97-AF65-F5344CB8AC3E}">
        <p14:creationId xmlns:p14="http://schemas.microsoft.com/office/powerpoint/2010/main" val="199223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7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49FE69-66C9-8842-9202-A67EC7057C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9863" r="1370" b="4292"/>
          <a:stretch/>
        </p:blipFill>
        <p:spPr>
          <a:xfrm rot="21100007">
            <a:off x="1189052" y="1187398"/>
            <a:ext cx="4665942" cy="2977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23D34E-E360-C84C-886E-15C9A96DA6C2}"/>
              </a:ext>
            </a:extLst>
          </p:cNvPr>
          <p:cNvSpPr txBox="1"/>
          <p:nvPr/>
        </p:nvSpPr>
        <p:spPr>
          <a:xfrm>
            <a:off x="6046159" y="1421722"/>
            <a:ext cx="3494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FF00"/>
                </a:solidFill>
              </a:rPr>
              <a:t>Vẽ tranh về chủ đề “Biển đảo quê hương”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A5B5F9-C218-284B-BF04-6A8692D11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7481">
            <a:off x="6280149" y="2736107"/>
            <a:ext cx="4339214" cy="2807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12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311E38-9760-034D-83BB-2A7904416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92692">
            <a:off x="2369133" y="1053348"/>
            <a:ext cx="3366730" cy="4762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9B04DA-70FE-104B-B199-EA914D7925A8}"/>
              </a:ext>
            </a:extLst>
          </p:cNvPr>
          <p:cNvSpPr txBox="1"/>
          <p:nvPr/>
        </p:nvSpPr>
        <p:spPr>
          <a:xfrm>
            <a:off x="6441049" y="2133635"/>
            <a:ext cx="3917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FF00"/>
                </a:solidFill>
              </a:rPr>
              <a:t>Sáng tác ca khúc về chủ đề “Bảo vệ biển”</a:t>
            </a:r>
          </a:p>
        </p:txBody>
      </p:sp>
    </p:spTree>
    <p:extLst>
      <p:ext uri="{BB962C8B-B14F-4D97-AF65-F5344CB8AC3E}">
        <p14:creationId xmlns:p14="http://schemas.microsoft.com/office/powerpoint/2010/main" val="377487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D8845F-42D2-EC49-BB84-894973BE234A}"/>
              </a:ext>
            </a:extLst>
          </p:cNvPr>
          <p:cNvSpPr/>
          <p:nvPr/>
        </p:nvSpPr>
        <p:spPr>
          <a:xfrm>
            <a:off x="1778929" y="1777285"/>
            <a:ext cx="8215077" cy="22022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rgbClr val="FF0000"/>
                </a:solidFill>
              </a:rPr>
              <a:t>Những</a:t>
            </a:r>
            <a:r>
              <a:rPr lang="en-US" sz="8800" b="1" dirty="0">
                <a:ln/>
                <a:solidFill>
                  <a:srgbClr val="FF0000"/>
                </a:solidFill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</a:rPr>
              <a:t>mảnh</a:t>
            </a:r>
            <a:r>
              <a:rPr lang="en-US" sz="8800" b="1" dirty="0">
                <a:ln/>
                <a:solidFill>
                  <a:srgbClr val="FF0000"/>
                </a:solidFill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</a:rPr>
              <a:t>ghép</a:t>
            </a:r>
            <a:r>
              <a:rPr lang="en-US" sz="8800" b="1" dirty="0">
                <a:ln/>
                <a:solidFill>
                  <a:srgbClr val="FF0000"/>
                </a:solidFill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</a:rPr>
              <a:t>bí</a:t>
            </a:r>
            <a:r>
              <a:rPr lang="en-US" sz="8800" b="1" dirty="0">
                <a:ln/>
                <a:solidFill>
                  <a:srgbClr val="FF0000"/>
                </a:solidFill>
              </a:rPr>
              <a:t> ẩn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8C685E-433D-BF4C-A0B3-091E9BAE72D5}"/>
              </a:ext>
            </a:extLst>
          </p:cNvPr>
          <p:cNvSpPr/>
          <p:nvPr/>
        </p:nvSpPr>
        <p:spPr>
          <a:xfrm>
            <a:off x="4359606" y="1215809"/>
            <a:ext cx="3053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TRÒ CHƠI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0324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7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C20D51-1A45-DA45-8C22-E2256F068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099" y="573769"/>
            <a:ext cx="6105526" cy="38835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2FAC3A-2C8C-BF49-B949-85C8CB5F7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8518" y="3315936"/>
            <a:ext cx="4535261" cy="28168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01E978-DECB-A44D-96CA-2332249FC284}"/>
              </a:ext>
            </a:extLst>
          </p:cNvPr>
          <p:cNvSpPr txBox="1"/>
          <p:nvPr/>
        </p:nvSpPr>
        <p:spPr>
          <a:xfrm>
            <a:off x="6802582" y="5701872"/>
            <a:ext cx="4041198" cy="43088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200" b="1" dirty="0">
                <a:solidFill>
                  <a:srgbClr val="002060"/>
                </a:solidFill>
              </a:rPr>
              <a:t>Dự án “Cá Bống ăn rác”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2E19F-B764-7C42-899E-AAD3209BE220}"/>
              </a:ext>
            </a:extLst>
          </p:cNvPr>
          <p:cNvSpPr txBox="1"/>
          <p:nvPr/>
        </p:nvSpPr>
        <p:spPr>
          <a:xfrm>
            <a:off x="1607127" y="573769"/>
            <a:ext cx="4959927" cy="76944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200" b="1" dirty="0">
                <a:solidFill>
                  <a:srgbClr val="002060"/>
                </a:solidFill>
              </a:rPr>
              <a:t>Kêu gọi mọi người cùng làm sạch môi trường biển</a:t>
            </a:r>
          </a:p>
        </p:txBody>
      </p:sp>
    </p:spTree>
    <p:extLst>
      <p:ext uri="{BB962C8B-B14F-4D97-AF65-F5344CB8AC3E}">
        <p14:creationId xmlns:p14="http://schemas.microsoft.com/office/powerpoint/2010/main" val="26342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E180C1E3-90EB-244B-9E39-FDEC9DF8B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687" y="1589547"/>
            <a:ext cx="6781800" cy="677108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TỰ HỌC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DBD291-93F6-D04F-BF0D-CE99BFCB4D48}"/>
              </a:ext>
            </a:extLst>
          </p:cNvPr>
          <p:cNvSpPr/>
          <p:nvPr/>
        </p:nvSpPr>
        <p:spPr>
          <a:xfrm>
            <a:off x="1799363" y="2449582"/>
            <a:ext cx="8851455" cy="2597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>
                <a:latin typeface="Arial" charset="0"/>
                <a:cs typeface="Arial" charset="0"/>
              </a:rPr>
              <a:t>1. </a:t>
            </a:r>
            <a:r>
              <a:rPr lang="en-US" altLang="en-US" sz="2800" b="1" dirty="0" err="1">
                <a:latin typeface="Arial" charset="0"/>
                <a:cs typeface="Arial" charset="0"/>
              </a:rPr>
              <a:t>Nắm</a:t>
            </a:r>
            <a:r>
              <a:rPr lang="en-US" altLang="en-US" sz="2800" b="1" dirty="0"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latin typeface="Arial" charset="0"/>
                <a:cs typeface="Arial" charset="0"/>
              </a:rPr>
              <a:t>vững</a:t>
            </a:r>
            <a:r>
              <a:rPr lang="en-US" altLang="en-US" sz="2800" b="1" dirty="0"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latin typeface="Arial" charset="0"/>
                <a:cs typeface="Arial" charset="0"/>
              </a:rPr>
              <a:t>nội</a:t>
            </a:r>
            <a:r>
              <a:rPr lang="en-US" altLang="en-US" sz="2800" b="1" dirty="0">
                <a:latin typeface="Arial" charset="0"/>
                <a:cs typeface="Arial" charset="0"/>
              </a:rPr>
              <a:t> dung </a:t>
            </a:r>
            <a:r>
              <a:rPr lang="en-US" altLang="en-US" sz="2800" b="1" dirty="0" err="1">
                <a:latin typeface="Arial" charset="0"/>
                <a:cs typeface="Arial" charset="0"/>
              </a:rPr>
              <a:t>và</a:t>
            </a:r>
            <a:r>
              <a:rPr lang="en-US" altLang="en-US" sz="2800" b="1" dirty="0"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latin typeface="Arial" charset="0"/>
                <a:cs typeface="Arial" charset="0"/>
              </a:rPr>
              <a:t>nghệ</a:t>
            </a:r>
            <a:r>
              <a:rPr lang="en-US" altLang="en-US" sz="2800" b="1" dirty="0"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latin typeface="Arial" charset="0"/>
                <a:cs typeface="Arial" charset="0"/>
              </a:rPr>
              <a:t>thuật</a:t>
            </a:r>
            <a:r>
              <a:rPr lang="en-US" altLang="en-US" sz="2800" b="1" dirty="0"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latin typeface="Arial" charset="0"/>
                <a:cs typeface="Arial" charset="0"/>
              </a:rPr>
              <a:t>của</a:t>
            </a:r>
            <a:r>
              <a:rPr lang="en-US" altLang="en-US" sz="2800" b="1" dirty="0"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latin typeface="Arial" charset="0"/>
                <a:cs typeface="Arial" charset="0"/>
              </a:rPr>
              <a:t>văn</a:t>
            </a:r>
            <a:r>
              <a:rPr lang="en-US" altLang="en-US" sz="2800" b="1" dirty="0"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latin typeface="Arial" charset="0"/>
                <a:cs typeface="Arial" charset="0"/>
              </a:rPr>
              <a:t>bản</a:t>
            </a:r>
            <a:r>
              <a:rPr lang="en-US" altLang="en-US" sz="2800" b="1" dirty="0"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latin typeface="Arial" charset="0"/>
                <a:cs typeface="Arial" charset="0"/>
              </a:rPr>
              <a:t>vừa</a:t>
            </a:r>
            <a:r>
              <a:rPr lang="en-US" altLang="en-US" sz="2800" b="1" dirty="0"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latin typeface="Arial" charset="0"/>
                <a:cs typeface="Arial" charset="0"/>
              </a:rPr>
              <a:t>học</a:t>
            </a:r>
            <a:r>
              <a:rPr lang="en-US" altLang="en-US" sz="2800" b="1" dirty="0"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2800" b="1" dirty="0">
                <a:latin typeface="Arial" charset="0"/>
                <a:cs typeface="Arial" charset="0"/>
              </a:rPr>
              <a:t>2. </a:t>
            </a:r>
            <a:r>
              <a:rPr lang="en-US" altLang="en-US" sz="2800" b="1" dirty="0" err="1">
                <a:latin typeface="Arial" charset="0"/>
                <a:cs typeface="Arial" charset="0"/>
              </a:rPr>
              <a:t>Làm</a:t>
            </a:r>
            <a:r>
              <a:rPr lang="en-US" altLang="en-US" sz="2800" b="1" dirty="0"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latin typeface="Arial" charset="0"/>
                <a:cs typeface="Arial" charset="0"/>
              </a:rPr>
              <a:t>bài</a:t>
            </a:r>
            <a:r>
              <a:rPr lang="en-US" altLang="en-US" sz="2800" b="1" dirty="0"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latin typeface="Arial" charset="0"/>
                <a:cs typeface="Arial" charset="0"/>
              </a:rPr>
              <a:t>tập</a:t>
            </a:r>
            <a:r>
              <a:rPr lang="en-US" altLang="en-US" sz="2800" b="1" dirty="0">
                <a:latin typeface="Arial" charset="0"/>
                <a:cs typeface="Arial" charset="0"/>
              </a:rPr>
              <a:t> 1,2.</a:t>
            </a:r>
          </a:p>
          <a:p>
            <a:pPr>
              <a:lnSpc>
                <a:spcPct val="150000"/>
              </a:lnSpc>
            </a:pPr>
            <a:r>
              <a:rPr lang="en-US" altLang="en-US" sz="2800" b="1" dirty="0">
                <a:latin typeface="Arial" charset="0"/>
                <a:cs typeface="Arial" charset="0"/>
              </a:rPr>
              <a:t>3. </a:t>
            </a:r>
            <a:r>
              <a:rPr lang="en-US" altLang="en-US" sz="2800" b="1" dirty="0" err="1">
                <a:latin typeface="Arial" charset="0"/>
                <a:cs typeface="Arial" charset="0"/>
              </a:rPr>
              <a:t>Đọc</a:t>
            </a:r>
            <a:r>
              <a:rPr lang="en-US" altLang="en-US" sz="2800" b="1" dirty="0"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latin typeface="Arial" charset="0"/>
                <a:cs typeface="Arial" charset="0"/>
              </a:rPr>
              <a:t>và</a:t>
            </a:r>
            <a:r>
              <a:rPr lang="en-US" altLang="en-US" sz="2800" b="1" dirty="0"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latin typeface="Arial" charset="0"/>
                <a:cs typeface="Arial" charset="0"/>
              </a:rPr>
              <a:t>soạn</a:t>
            </a:r>
            <a:r>
              <a:rPr lang="en-US" altLang="en-US" sz="2800" b="1" dirty="0"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latin typeface="Arial" charset="0"/>
                <a:cs typeface="Arial" charset="0"/>
              </a:rPr>
              <a:t>bài</a:t>
            </a:r>
            <a:r>
              <a:rPr lang="en-US" altLang="en-US" sz="2800" b="1" dirty="0">
                <a:latin typeface="Arial" charset="0"/>
                <a:cs typeface="Arial" charset="0"/>
              </a:rPr>
              <a:t> “</a:t>
            </a:r>
            <a:r>
              <a:rPr lang="en-US" altLang="en-US" sz="2800" b="1" dirty="0" err="1">
                <a:latin typeface="Arial" charset="0"/>
                <a:cs typeface="Arial" charset="0"/>
              </a:rPr>
              <a:t>Cây</a:t>
            </a:r>
            <a:r>
              <a:rPr lang="en-US" altLang="en-US" sz="2800" b="1" dirty="0"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latin typeface="Arial" charset="0"/>
                <a:cs typeface="Arial" charset="0"/>
              </a:rPr>
              <a:t>tre</a:t>
            </a:r>
            <a:r>
              <a:rPr lang="en-US" altLang="en-US" sz="2800" b="1" dirty="0"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latin typeface="Arial" charset="0"/>
                <a:cs typeface="Arial" charset="0"/>
              </a:rPr>
              <a:t>Việt</a:t>
            </a:r>
            <a:r>
              <a:rPr lang="en-US" altLang="en-US" sz="2800" b="1" dirty="0">
                <a:latin typeface="Arial" charset="0"/>
                <a:cs typeface="Arial" charset="0"/>
              </a:rPr>
              <a:t> Nam”.</a:t>
            </a:r>
          </a:p>
        </p:txBody>
      </p:sp>
    </p:spTree>
    <p:extLst>
      <p:ext uri="{BB962C8B-B14F-4D97-AF65-F5344CB8AC3E}">
        <p14:creationId xmlns:p14="http://schemas.microsoft.com/office/powerpoint/2010/main" val="59460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A2D9CC-0AFD-BE4E-B9FF-0737CD80F091}"/>
              </a:ext>
            </a:extLst>
          </p:cNvPr>
          <p:cNvSpPr/>
          <p:nvPr/>
        </p:nvSpPr>
        <p:spPr>
          <a:xfrm>
            <a:off x="2285619" y="2028551"/>
            <a:ext cx="774269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solidFill>
                  <a:srgbClr val="1537C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Chào</a:t>
            </a:r>
            <a:r>
              <a:rPr lang="en-US" sz="6600" dirty="0">
                <a:ln w="0"/>
                <a:solidFill>
                  <a:srgbClr val="1537C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solidFill>
                  <a:srgbClr val="1537C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tạm</a:t>
            </a:r>
            <a:r>
              <a:rPr lang="en-US" sz="6600" dirty="0">
                <a:ln w="0"/>
                <a:solidFill>
                  <a:srgbClr val="1537C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solidFill>
                  <a:srgbClr val="1537C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biệt</a:t>
            </a:r>
            <a:r>
              <a:rPr lang="en-US" sz="6600" dirty="0">
                <a:ln w="0"/>
                <a:solidFill>
                  <a:srgbClr val="1537C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solidFill>
                  <a:srgbClr val="1537C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6600" dirty="0">
                <a:ln w="0"/>
                <a:solidFill>
                  <a:srgbClr val="1537C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</a:t>
            </a:r>
          </a:p>
          <a:p>
            <a:pPr algn="ctr"/>
            <a:r>
              <a:rPr lang="en-US" sz="6600" dirty="0" err="1">
                <a:ln w="0"/>
                <a:solidFill>
                  <a:srgbClr val="1537C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6600" dirty="0">
                <a:ln w="0"/>
                <a:solidFill>
                  <a:srgbClr val="1537C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solidFill>
                  <a:srgbClr val="1537C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hẹn</a:t>
            </a:r>
            <a:r>
              <a:rPr lang="en-US" sz="6600" dirty="0">
                <a:ln w="0"/>
                <a:solidFill>
                  <a:srgbClr val="1537C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solidFill>
                  <a:srgbClr val="1537C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gặp</a:t>
            </a:r>
            <a:r>
              <a:rPr lang="en-US" sz="6600" dirty="0">
                <a:ln w="0"/>
                <a:solidFill>
                  <a:srgbClr val="1537C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solidFill>
                  <a:srgbClr val="1537C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lại</a:t>
            </a:r>
            <a:r>
              <a:rPr lang="en-US" sz="6600" dirty="0">
                <a:ln w="0"/>
                <a:solidFill>
                  <a:srgbClr val="1537C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3355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DA38CB-2459-F145-86C5-902167E19CFB}"/>
              </a:ext>
            </a:extLst>
          </p:cNvPr>
          <p:cNvSpPr/>
          <p:nvPr/>
        </p:nvSpPr>
        <p:spPr>
          <a:xfrm>
            <a:off x="1" y="0"/>
            <a:ext cx="6095999" cy="33649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2DAC7A-F1C1-8A40-B120-9A883777641F}"/>
              </a:ext>
            </a:extLst>
          </p:cNvPr>
          <p:cNvSpPr/>
          <p:nvPr/>
        </p:nvSpPr>
        <p:spPr>
          <a:xfrm>
            <a:off x="6096000" y="1"/>
            <a:ext cx="6096000" cy="33293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3988E7-9EF4-3D4D-992C-B0C767AC2F85}"/>
              </a:ext>
            </a:extLst>
          </p:cNvPr>
          <p:cNvSpPr/>
          <p:nvPr/>
        </p:nvSpPr>
        <p:spPr>
          <a:xfrm>
            <a:off x="-2650" y="3344748"/>
            <a:ext cx="6095999" cy="352864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43D12A-7F67-914D-AA49-80AD83732BC4}"/>
              </a:ext>
            </a:extLst>
          </p:cNvPr>
          <p:cNvSpPr/>
          <p:nvPr/>
        </p:nvSpPr>
        <p:spPr>
          <a:xfrm>
            <a:off x="6096000" y="3329352"/>
            <a:ext cx="6096000" cy="352864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8F2362-4DFA-B14D-9278-0D96970F80FA}"/>
              </a:ext>
            </a:extLst>
          </p:cNvPr>
          <p:cNvSpPr/>
          <p:nvPr/>
        </p:nvSpPr>
        <p:spPr>
          <a:xfrm>
            <a:off x="1477413" y="1281174"/>
            <a:ext cx="44181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Bằng hai từ, hãy khái quát </a:t>
            </a:r>
          </a:p>
          <a:p>
            <a:pPr algn="r"/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nét nổi bật trong phong cách</a:t>
            </a:r>
          </a:p>
          <a:p>
            <a:pPr algn="r"/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của nhà văn Nguyễn Tuân.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80E949-2E7A-2842-829C-9854CB0E6FE5}"/>
              </a:ext>
            </a:extLst>
          </p:cNvPr>
          <p:cNvSpPr txBox="1"/>
          <p:nvPr/>
        </p:nvSpPr>
        <p:spPr>
          <a:xfrm>
            <a:off x="1925663" y="2682293"/>
            <a:ext cx="396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400" b="1" dirty="0">
                <a:solidFill>
                  <a:srgbClr val="FF0000"/>
                </a:solidFill>
              </a:rPr>
              <a:t>ĐỘC ĐÁO, TÀI HOA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232920-BF41-234D-A09E-08219AC6FFC3}"/>
              </a:ext>
            </a:extLst>
          </p:cNvPr>
          <p:cNvSpPr/>
          <p:nvPr/>
        </p:nvSpPr>
        <p:spPr>
          <a:xfrm>
            <a:off x="6240728" y="1308178"/>
            <a:ext cx="51042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Hai từ nêu lên nhận xét khái quát </a:t>
            </a:r>
          </a:p>
          <a:p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về bức tranh toàn cảnh Cô Tô </a:t>
            </a:r>
          </a:p>
          <a:p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sau cơn bão là gì?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BF93E5-1DF6-754C-BFFE-1922D4164E48}"/>
              </a:ext>
            </a:extLst>
          </p:cNvPr>
          <p:cNvSpPr txBox="1"/>
          <p:nvPr/>
        </p:nvSpPr>
        <p:spPr>
          <a:xfrm>
            <a:off x="6240728" y="2636854"/>
            <a:ext cx="441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</a:rPr>
              <a:t>TRONG TRẺO, SÁNG SỦA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7F7869-E832-A840-AD0D-480CD16EEB56}"/>
              </a:ext>
            </a:extLst>
          </p:cNvPr>
          <p:cNvSpPr/>
          <p:nvPr/>
        </p:nvSpPr>
        <p:spPr>
          <a:xfrm>
            <a:off x="6240728" y="3740236"/>
            <a:ext cx="47308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/>
              <a:t>Ngắm bức tranh toàn cảnh đảo</a:t>
            </a:r>
          </a:p>
          <a:p>
            <a:r>
              <a:rPr lang="vi-VN" sz="2400" b="1" dirty="0"/>
              <a:t>Cô Tô sau cơn bão, tác giả đã </a:t>
            </a:r>
          </a:p>
          <a:p>
            <a:r>
              <a:rPr lang="vi-VN" sz="2400" b="1" dirty="0"/>
              <a:t>trào dâng lên cảm xúc gì?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0F4ED4-BAB4-1A4F-9554-8E304A31AC90}"/>
              </a:ext>
            </a:extLst>
          </p:cNvPr>
          <p:cNvSpPr txBox="1"/>
          <p:nvPr/>
        </p:nvSpPr>
        <p:spPr>
          <a:xfrm>
            <a:off x="6338520" y="5120613"/>
            <a:ext cx="396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</a:rPr>
              <a:t>YÊU MẾN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883EFC-2AC0-0440-8E4D-152B64A1EC05}"/>
              </a:ext>
            </a:extLst>
          </p:cNvPr>
          <p:cNvSpPr/>
          <p:nvPr/>
        </p:nvSpPr>
        <p:spPr>
          <a:xfrm>
            <a:off x="1362381" y="3740236"/>
            <a:ext cx="45332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vi-VN" sz="2400" b="1" dirty="0">
                <a:solidFill>
                  <a:schemeClr val="bg1"/>
                </a:solidFill>
              </a:rPr>
              <a:t>Tác giả đã ngắm bức tranh</a:t>
            </a:r>
          </a:p>
          <a:p>
            <a:pPr algn="r"/>
            <a:r>
              <a:rPr lang="vi-VN" sz="2400" b="1" dirty="0">
                <a:solidFill>
                  <a:schemeClr val="bg1"/>
                </a:solidFill>
              </a:rPr>
              <a:t>toàn cảnh về quần đảo Cô Tô</a:t>
            </a:r>
          </a:p>
          <a:p>
            <a:pPr algn="r"/>
            <a:r>
              <a:rPr lang="vi-VN" sz="2400" b="1" dirty="0">
                <a:solidFill>
                  <a:schemeClr val="bg1"/>
                </a:solidFill>
              </a:rPr>
              <a:t> từ địa điểm nào?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371A0A-7699-7A4B-A2EA-4B960380924C}"/>
              </a:ext>
            </a:extLst>
          </p:cNvPr>
          <p:cNvSpPr txBox="1"/>
          <p:nvPr/>
        </p:nvSpPr>
        <p:spPr>
          <a:xfrm>
            <a:off x="1442147" y="5140012"/>
            <a:ext cx="441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400" b="1" dirty="0">
                <a:solidFill>
                  <a:srgbClr val="FFFF00"/>
                </a:solidFill>
              </a:rPr>
              <a:t>NÓC ĐỒN BIÊN PHÒNG</a:t>
            </a:r>
          </a:p>
        </p:txBody>
      </p:sp>
    </p:spTree>
    <p:extLst>
      <p:ext uri="{BB962C8B-B14F-4D97-AF65-F5344CB8AC3E}">
        <p14:creationId xmlns:p14="http://schemas.microsoft.com/office/powerpoint/2010/main" val="399823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589390" y="2436687"/>
            <a:ext cx="3795706" cy="1219200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25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07498" y="2457537"/>
            <a:ext cx="3978876" cy="1219200"/>
          </a:xfrm>
          <a:prstGeom prst="roundRect">
            <a:avLst/>
          </a:prstGeom>
          <a:gradFill flip="none" rotWithShape="1">
            <a:gsLst>
              <a:gs pos="0">
                <a:srgbClr val="FFCD1A"/>
              </a:gs>
              <a:gs pos="25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63059" y="874788"/>
            <a:ext cx="3489347" cy="786081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TÔ</a:t>
            </a:r>
            <a:endParaRPr lang="vi-VN" sz="3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>
            <a:cxnSpLocks/>
          </p:cNvCxnSpPr>
          <p:nvPr/>
        </p:nvCxnSpPr>
        <p:spPr>
          <a:xfrm flipH="1">
            <a:off x="4320981" y="1697140"/>
            <a:ext cx="1828797" cy="671945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>
            <a:off x="6149779" y="1697140"/>
            <a:ext cx="1946833" cy="671945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189562" y="4400374"/>
            <a:ext cx="2807374" cy="1676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cảnh     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endParaRPr lang="vi-VN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71691" y="4421443"/>
            <a:ext cx="2851505" cy="1600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Cảnh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endParaRPr lang="vi-VN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>
            <a:cxnSpLocks/>
            <a:stCxn id="14" idx="2"/>
          </p:cNvCxnSpPr>
          <p:nvPr/>
        </p:nvCxnSpPr>
        <p:spPr>
          <a:xfrm flipH="1">
            <a:off x="3069822" y="3676737"/>
            <a:ext cx="927114" cy="744487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stCxn id="14" idx="2"/>
          </p:cNvCxnSpPr>
          <p:nvPr/>
        </p:nvCxnSpPr>
        <p:spPr>
          <a:xfrm>
            <a:off x="3996936" y="3676737"/>
            <a:ext cx="979406" cy="710046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9654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C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CB63552-9C4A-0744-BA0B-802C710D3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5537" y="3557525"/>
            <a:ext cx="3565731" cy="2586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917E21-94A5-6C4F-931D-4126846F85A5}"/>
              </a:ext>
            </a:extLst>
          </p:cNvPr>
          <p:cNvSpPr txBox="1"/>
          <p:nvPr/>
        </p:nvSpPr>
        <p:spPr>
          <a:xfrm>
            <a:off x="1623341" y="1843645"/>
            <a:ext cx="483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B2F486"/>
                </a:solidFill>
              </a:rPr>
              <a:t>1. Vẻ đẹp của thiên nhiên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3ABB21-E224-1E49-86F7-8258189F9BF0}"/>
              </a:ext>
            </a:extLst>
          </p:cNvPr>
          <p:cNvSpPr txBox="1"/>
          <p:nvPr/>
        </p:nvSpPr>
        <p:spPr>
          <a:xfrm>
            <a:off x="1639120" y="2366865"/>
            <a:ext cx="5916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B2F486"/>
                </a:solidFill>
              </a:rPr>
              <a:t>a. Toàn cảnh Cô Tô sau cơn bão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45B404-8448-B54E-A794-D2F68F3EEDE7}"/>
              </a:ext>
            </a:extLst>
          </p:cNvPr>
          <p:cNvSpPr txBox="1"/>
          <p:nvPr/>
        </p:nvSpPr>
        <p:spPr>
          <a:xfrm>
            <a:off x="1440340" y="1285151"/>
            <a:ext cx="483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</a:rPr>
              <a:t>II. </a:t>
            </a:r>
            <a:r>
              <a:rPr lang="vi-VN" sz="2800" b="1" u="sng" dirty="0">
                <a:solidFill>
                  <a:srgbClr val="FFFF00"/>
                </a:solidFill>
              </a:rPr>
              <a:t>Tìm hiểu chi tiết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C001F-ADDC-F344-A915-45EEB04BB188}"/>
              </a:ext>
            </a:extLst>
          </p:cNvPr>
          <p:cNvSpPr txBox="1"/>
          <p:nvPr/>
        </p:nvSpPr>
        <p:spPr>
          <a:xfrm>
            <a:off x="1639120" y="2962195"/>
            <a:ext cx="6783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B2F486"/>
                </a:solidFill>
              </a:rPr>
              <a:t>b. Cảnh mặt trời mọc trên biển Cô Tô</a:t>
            </a:r>
          </a:p>
        </p:txBody>
      </p:sp>
    </p:spTree>
    <p:extLst>
      <p:ext uri="{BB962C8B-B14F-4D97-AF65-F5344CB8AC3E}">
        <p14:creationId xmlns:p14="http://schemas.microsoft.com/office/powerpoint/2010/main" val="291312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69C016-5525-8D47-8A3D-6CA6413CA60B}"/>
              </a:ext>
            </a:extLst>
          </p:cNvPr>
          <p:cNvSpPr txBox="1"/>
          <p:nvPr/>
        </p:nvSpPr>
        <p:spPr>
          <a:xfrm>
            <a:off x="2937164" y="1440873"/>
            <a:ext cx="6761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FFFF00"/>
                </a:solidFill>
              </a:rPr>
              <a:t>Phim mặt trời mọc</a:t>
            </a:r>
          </a:p>
        </p:txBody>
      </p:sp>
    </p:spTree>
    <p:extLst>
      <p:ext uri="{BB962C8B-B14F-4D97-AF65-F5344CB8AC3E}">
        <p14:creationId xmlns:p14="http://schemas.microsoft.com/office/powerpoint/2010/main" val="1789576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1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0ACF8E7-C987-DA49-8680-024FAB46D356}"/>
              </a:ext>
            </a:extLst>
          </p:cNvPr>
          <p:cNvSpPr/>
          <p:nvPr/>
        </p:nvSpPr>
        <p:spPr>
          <a:xfrm>
            <a:off x="708340" y="5769735"/>
            <a:ext cx="10586434" cy="641368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      …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rọi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Thanh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Luân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dậy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canh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thấu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rình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. Sau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ngấn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lau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nhú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trĩnh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đặn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bệ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mâm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mâm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hửng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. Y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mâm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thọ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chài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lưới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thuở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nhạn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chao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chao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mâm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nén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2" name="Doc doan 2_Co To">
            <a:hlinkClick r:id="" action="ppaction://media"/>
            <a:extLst>
              <a:ext uri="{FF2B5EF4-FFF2-40B4-BE49-F238E27FC236}">
                <a16:creationId xmlns:a16="http://schemas.microsoft.com/office/drawing/2014/main" id="{1ABEA596-872B-7442-B8A5-336E210F9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4774" y="59251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5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utoRev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209 0.04144 L -0.00313 -0.75485 " pathEditMode="relative" rAng="0" ptsTypes="AA" p14:bounceEnd="50000">
                                          <p:cBhvr>
                                            <p:cTn id="6" dur="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" y="-3981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" dur="84965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utoRev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209 0.04144 L -0.00313 -0.75485 " pathEditMode="relative" rAng="0" ptsTypes="AA">
                                          <p:cBhvr>
                                            <p:cTn id="6" dur="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" y="-3981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" dur="84965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4" grpId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2160</TotalTime>
  <Words>2239</Words>
  <PresentationFormat>Widescreen</PresentationFormat>
  <Paragraphs>246</Paragraphs>
  <Slides>42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.VnArial</vt:lpstr>
      <vt:lpstr>.VnBlackH</vt:lpstr>
      <vt:lpstr>Arial</vt:lpstr>
      <vt:lpstr>Arial 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MỤC TIÊU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2020-04-06T12:27:00Z</dcterms:created>
  <dcterms:modified xsi:type="dcterms:W3CDTF">2020-05-13T08:58:53Z</dcterms:modified>
</cp:coreProperties>
</file>